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40" d="100"/>
          <a:sy n="40" d="100"/>
        </p:scale>
        <p:origin x="1572" y="-138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algn="ctr"/>
            <a:r>
              <a:rPr lang="de-CH" sz="6600" dirty="0" err="1" smtClean="0">
                <a:latin typeface="+mj-lt"/>
              </a:rPr>
              <a:t>Unity</a:t>
            </a:r>
            <a:r>
              <a:rPr lang="de-CH" sz="6600" dirty="0" smtClean="0">
                <a:latin typeface="+mj-lt"/>
              </a:rPr>
              <a:t> 3D Server </a:t>
            </a:r>
            <a:r>
              <a:rPr lang="de-CH" sz="6600" dirty="0" err="1" smtClean="0">
                <a:latin typeface="+mj-lt"/>
              </a:rPr>
              <a:t>for</a:t>
            </a:r>
            <a:r>
              <a:rPr lang="de-CH" sz="6600" dirty="0" smtClean="0">
                <a:latin typeface="+mj-lt"/>
              </a:rPr>
              <a:t> CAVE Rendering</a:t>
            </a:r>
            <a:endParaRPr lang="de-CH" sz="66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94204"/>
              </p:ext>
            </p:extLst>
          </p:nvPr>
        </p:nvGraphicFramePr>
        <p:xfrm>
          <a:off x="22453624" y="18414123"/>
          <a:ext cx="72018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Absolventen: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Julien Villiger</a:t>
                      </a:r>
                      <a:b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Inversini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Urs</a:t>
                      </a:r>
                      <a:r>
                        <a:rPr kumimoji="0" lang="fr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 </a:t>
                      </a: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Künzler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Harald Studer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843172" y="875399"/>
            <a:ext cx="1035916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Ergebnis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Das Resultat der Arbeit ist ein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Package, welches mit wenigen Klicks in die eigene Applikation integriert werden kann und mit Drag &amp; Drop aktiviert wird. Um eine möglichst grosse Bandbreite an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>
                <a:latin typeface="Lucida Sans" pitchFamily="34" charset="0"/>
              </a:rPr>
              <a:t>-</a:t>
            </a:r>
            <a:r>
              <a:rPr lang="de-CH" altLang="de-DE" sz="2400" dirty="0" smtClean="0">
                <a:latin typeface="Lucida Sans" pitchFamily="34" charset="0"/>
              </a:rPr>
              <a:t>Anwendungen </a:t>
            </a:r>
            <a:r>
              <a:rPr lang="de-CH" altLang="de-DE" sz="2400" dirty="0" smtClean="0">
                <a:latin typeface="Lucida Sans" pitchFamily="34" charset="0"/>
              </a:rPr>
              <a:t>abdecken zu können, werden etliche </a:t>
            </a:r>
            <a:r>
              <a:rPr lang="de-CH" altLang="de-DE" sz="2400" dirty="0" smtClean="0">
                <a:latin typeface="Lucida Sans" pitchFamily="34" charset="0"/>
              </a:rPr>
              <a:t>Einstellungsmöglichkeiten zur </a:t>
            </a:r>
            <a:r>
              <a:rPr lang="de-CH" altLang="de-DE" sz="2400" dirty="0" smtClean="0">
                <a:latin typeface="Lucida Sans" pitchFamily="34" charset="0"/>
              </a:rPr>
              <a:t>Verfügung gestellt. So können beispielsweise zusätzliche Kameras individuell platziert oder die Darstellung der GUI-Elemente auf eine CAVE-Leinwand fixiert werden. Weiter sind die Buttons </a:t>
            </a:r>
            <a:r>
              <a:rPr lang="de-CH" altLang="de-DE" sz="2400" dirty="0">
                <a:latin typeface="Lucida Sans" pitchFamily="34" charset="0"/>
              </a:rPr>
              <a:t>auf dem </a:t>
            </a:r>
            <a:r>
              <a:rPr lang="de-CH" altLang="de-DE" sz="2400" dirty="0" err="1" smtClean="0">
                <a:latin typeface="Lucida Sans" pitchFamily="34" charset="0"/>
              </a:rPr>
              <a:t>WorldViz</a:t>
            </a:r>
            <a:r>
              <a:rPr lang="de-CH" altLang="de-DE" sz="2400" dirty="0" smtClean="0">
                <a:latin typeface="Lucida Sans" pitchFamily="34" charset="0"/>
              </a:rPr>
              <a:t> Wand, dem primären Inputgerät, frei zuordenbar, um der eigenen Applikation zu entsprechen. Falls auf Wunsch nur spezifische Achsen bei der Weiterverarbeitung der Devices beachtet werden sollen, können diese auch frei ein- und ausgeschaltet werden.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Die </a:t>
            </a:r>
            <a:r>
              <a:rPr lang="de-CH" altLang="de-DE" sz="2400" dirty="0" err="1" smtClean="0">
                <a:latin typeface="Lucida Sans" pitchFamily="34" charset="0"/>
              </a:rPr>
              <a:t>Viewfrustum</a:t>
            </a:r>
            <a:r>
              <a:rPr lang="de-CH" altLang="de-DE" sz="2400" dirty="0" smtClean="0">
                <a:latin typeface="Lucida Sans" pitchFamily="34" charset="0"/>
              </a:rPr>
              <a:t>-Transformation, welche basierend auf der Position des Benutzers im CAVE berechnet wird, gewährleistet eine realistische Perspektive im virtuellen Raum und lässt den Benutzer in die künstliche Welt eintauchen.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Zwei eigens erstellte Beispielapplikationen stehen zur Verfügung, 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um die Möglichkeiten </a:t>
            </a:r>
            <a:r>
              <a:rPr lang="de-CH" sz="2400" dirty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des CAVEs zusammen mit </a:t>
            </a:r>
            <a:r>
              <a:rPr lang="de-CH" sz="2400" dirty="0" err="1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Unity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, dem </a:t>
            </a:r>
            <a:r>
              <a:rPr lang="de-CH" sz="2400" dirty="0" err="1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Plugin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de-CH" sz="2400" dirty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und dem 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Trackingsystem zu demonstrieren. </a:t>
            </a:r>
            <a:r>
              <a:rPr lang="de-CH" altLang="de-DE" sz="2400" dirty="0" smtClean="0">
                <a:latin typeface="Lucida Sans" pitchFamily="34" charset="0"/>
              </a:rPr>
              <a:t>Dank der Einfachheit des </a:t>
            </a:r>
            <a:r>
              <a:rPr lang="de-CH" altLang="de-DE" sz="2400" dirty="0" err="1" smtClean="0">
                <a:latin typeface="Lucida Sans" pitchFamily="34" charset="0"/>
              </a:rPr>
              <a:t>Plugins</a:t>
            </a:r>
            <a:r>
              <a:rPr lang="de-CH" altLang="de-DE" sz="2400" dirty="0" smtClean="0">
                <a:latin typeface="Lucida Sans" pitchFamily="34" charset="0"/>
              </a:rPr>
              <a:t> können erstellte 3D Modelle innert kurzer Zeit hautnah erlebt werden, was auch für andere Abteilungen der BFH von grossem Nutzen sein kann.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latin typeface="Lucida Sans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038" y="11816795"/>
            <a:ext cx="7957416" cy="54819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77" y="6673116"/>
            <a:ext cx="17084424" cy="1039536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98778" y="880848"/>
            <a:ext cx="17160623" cy="5324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Lucida Sans"/>
              </a:rPr>
              <a:t>Ausgangslage und </a:t>
            </a:r>
            <a:r>
              <a:rPr lang="de-CH" altLang="de-DE" sz="4400" dirty="0">
                <a:solidFill>
                  <a:srgbClr val="697D91"/>
                </a:solidFill>
                <a:latin typeface="Lucida Sans"/>
              </a:rPr>
              <a:t>Umsetzung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Neben der bestehenden CAVE Cluster-Rendering Lösung soll ein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3D </a:t>
            </a:r>
            <a:r>
              <a:rPr lang="de-CH" altLang="de-DE" sz="2400" dirty="0" err="1" smtClean="0">
                <a:latin typeface="Lucida Sans" pitchFamily="34" charset="0"/>
              </a:rPr>
              <a:t>Render</a:t>
            </a:r>
            <a:r>
              <a:rPr lang="de-CH" altLang="de-DE" sz="2400" dirty="0" smtClean="0">
                <a:latin typeface="Lucida Sans" pitchFamily="34" charset="0"/>
              </a:rPr>
              <a:t>-Server in Betrieb genommen werden, um der zunehmenden Bedeutung von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im </a:t>
            </a:r>
            <a:r>
              <a:rPr lang="de-CH" altLang="de-DE" sz="2400" dirty="0" err="1" smtClean="0">
                <a:latin typeface="Lucida Sans" pitchFamily="34" charset="0"/>
              </a:rPr>
              <a:t>CPVRLab</a:t>
            </a:r>
            <a:r>
              <a:rPr lang="de-CH" altLang="de-DE" sz="2400" dirty="0" smtClean="0">
                <a:latin typeface="Lucida Sans" pitchFamily="34" charset="0"/>
              </a:rPr>
              <a:t> und im Unterricht Rechnung zu tragen. Bestehende oder neue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Applikationen sollen möglichst einfach in das Multi-Screen Rendering Setup des CAVEs integriert werden </a:t>
            </a:r>
            <a:r>
              <a:rPr lang="de-CH" altLang="de-DE" sz="2400" dirty="0" smtClean="0">
                <a:latin typeface="Lucida Sans" pitchFamily="34" charset="0"/>
              </a:rPr>
              <a:t>können, damit die Anwendung in 3D erlebt werden kann. </a:t>
            </a:r>
            <a:r>
              <a:rPr lang="de-CH" altLang="de-DE" sz="2400" dirty="0" smtClean="0">
                <a:latin typeface="Lucida Sans" pitchFamily="34" charset="0"/>
              </a:rPr>
              <a:t>Das Trackingsystem von </a:t>
            </a:r>
            <a:r>
              <a:rPr lang="de-CH" altLang="de-DE" sz="2400" dirty="0" err="1" smtClean="0">
                <a:latin typeface="Lucida Sans" pitchFamily="34" charset="0"/>
              </a:rPr>
              <a:t>WorldViz</a:t>
            </a:r>
            <a:r>
              <a:rPr lang="de-CH" altLang="de-DE" sz="2400" dirty="0" smtClean="0">
                <a:latin typeface="Lucida Sans" pitchFamily="34" charset="0"/>
              </a:rPr>
              <a:t>, um die Position des Benutzers im CAVE ermitteln zu können, soll ebenfalls mit der neuen Lösung zum Einsatz kommen. Die Aufnahme der verschiedenen </a:t>
            </a:r>
            <a:r>
              <a:rPr lang="de-CH" altLang="de-DE" sz="2400" dirty="0" err="1" smtClean="0">
                <a:latin typeface="Lucida Sans" pitchFamily="34" charset="0"/>
              </a:rPr>
              <a:t>Trackingdevices</a:t>
            </a:r>
            <a:r>
              <a:rPr lang="de-CH" altLang="de-DE" sz="2400" dirty="0" smtClean="0">
                <a:latin typeface="Lucida Sans" pitchFamily="34" charset="0"/>
              </a:rPr>
              <a:t> mittels Infrarotkameras soll dazu dienen, die virtuellen Kameras der Applikation entsprechend zu setzen und die Anwendung weitgehend bedienen zu können.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Der Hauptbestandteil </a:t>
            </a:r>
            <a:r>
              <a:rPr lang="de-CH" altLang="de-DE" sz="2400" dirty="0" smtClean="0">
                <a:latin typeface="Lucida Sans" pitchFamily="34" charset="0"/>
              </a:rPr>
              <a:t>des Umsetzung ist </a:t>
            </a:r>
            <a:r>
              <a:rPr lang="de-CH" altLang="de-DE" sz="2400" dirty="0" smtClean="0">
                <a:latin typeface="Lucida Sans" pitchFamily="34" charset="0"/>
              </a:rPr>
              <a:t>die virtuelle Abbildung der </a:t>
            </a:r>
            <a:r>
              <a:rPr lang="de-CH" altLang="de-DE" sz="2400" dirty="0" smtClean="0">
                <a:latin typeface="Lucida Sans" pitchFamily="34" charset="0"/>
              </a:rPr>
              <a:t>Komponenten in der Anwendung. </a:t>
            </a:r>
            <a:r>
              <a:rPr lang="de-CH" altLang="de-DE" sz="2400" dirty="0" smtClean="0">
                <a:latin typeface="Lucida Sans" pitchFamily="34" charset="0"/>
              </a:rPr>
              <a:t>Mit Hilfe von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wird die Weiterverarbeitung und Interpretation vereinfacht und ist somit Basis für sämtliche Manipulationen der Applikation.</a:t>
            </a:r>
            <a:endParaRPr lang="de-CH" altLang="de-DE" sz="24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8843172" y="16293108"/>
            <a:ext cx="1035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AA500"/>
              </a:buClr>
              <a:buSzPct val="80000"/>
              <a:defRPr/>
            </a:pPr>
            <a:r>
              <a:rPr lang="de-CH" altLang="de-DE" sz="2000" dirty="0" smtClean="0">
                <a:latin typeface="Lucida Sans" pitchFamily="34" charset="0"/>
              </a:rPr>
              <a:t>Setzen Sie </a:t>
            </a:r>
            <a:r>
              <a:rPr lang="de-CH" altLang="de-DE" sz="2000" dirty="0" smtClean="0">
                <a:latin typeface="Lucida Sans" pitchFamily="34" charset="0"/>
              </a:rPr>
              <a:t>die Anaglyphenbrille</a:t>
            </a:r>
          </a:p>
          <a:p>
            <a:pPr algn="ctr">
              <a:buClr>
                <a:srgbClr val="FAA500"/>
              </a:buClr>
              <a:buSzPct val="80000"/>
              <a:defRPr/>
            </a:pPr>
            <a:r>
              <a:rPr lang="de-CH" altLang="de-DE" sz="2000" dirty="0" smtClean="0">
                <a:latin typeface="Lucida Sans" pitchFamily="34" charset="0"/>
              </a:rPr>
              <a:t>auf und sehen sie mich in 3D</a:t>
            </a:r>
            <a:r>
              <a:rPr lang="de-CH" altLang="de-DE" sz="2000" dirty="0" smtClean="0">
                <a:latin typeface="Lucida Sans" pitchFamily="34" charset="0"/>
              </a:rPr>
              <a:t>!</a:t>
            </a:r>
            <a:endParaRPr lang="de-CH" altLang="de-DE" sz="2000" dirty="0" smtClean="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Props1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purl.org/dc/dcmitype/"/>
    <ds:schemaRef ds:uri="2551ef7e-3b29-44d1-a8ad-ef34c26bfc60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63c724b1-652e-424f-8d99-4ee509067280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</Words>
  <Application>Microsoft Office PowerPoint</Application>
  <PresentationFormat>Benutzerdefiniert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MS PGothic</vt:lpstr>
      <vt:lpstr>MS PGothic</vt:lpstr>
      <vt:lpstr>Arial</vt:lpstr>
      <vt:lpstr>Calibri</vt:lpstr>
      <vt:lpstr>Lucida Grande</vt:lpstr>
      <vt:lpstr>Lucida Sans</vt:lpstr>
      <vt:lpstr>Times New Roman</vt:lpstr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Julien Villiger</cp:lastModifiedBy>
  <cp:revision>43</cp:revision>
  <cp:lastPrinted>2014-04-10T14:38:53Z</cp:lastPrinted>
  <dcterms:created xsi:type="dcterms:W3CDTF">2014-04-01T09:39:32Z</dcterms:created>
  <dcterms:modified xsi:type="dcterms:W3CDTF">2016-01-02T18:40:06Z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