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sldIdLst>
    <p:sldId id="263" r:id="rId6"/>
  </p:sldIdLst>
  <p:sldSz cx="30279975" cy="21388388"/>
  <p:notesSz cx="9874250" cy="6797675"/>
  <p:defaultTextStyle>
    <a:defPPr>
      <a:defRPr lang="de-DE"/>
    </a:defPPr>
    <a:lvl1pPr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1474788" indent="-101758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2951163" indent="-203676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4427538" indent="-305593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5903913" indent="-407511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0" autoAdjust="0"/>
    <p:restoredTop sz="94653" autoAdjust="0"/>
  </p:normalViewPr>
  <p:slideViewPr>
    <p:cSldViewPr snapToGrid="0" snapToObjects="1">
      <p:cViewPr>
        <p:scale>
          <a:sx n="40" d="100"/>
          <a:sy n="40" d="100"/>
        </p:scale>
        <p:origin x="1650" y="-12"/>
      </p:cViewPr>
      <p:guideLst>
        <p:guide orient="horz" pos="6736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" y="0"/>
            <a:ext cx="30279975" cy="2138838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14" tIns="147607" rIns="295214" bIns="147607"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1" y="21083588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" y="17881600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2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474788" rtl="0" eaLnBrk="1" fontAlgn="base" hangingPunct="1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147607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295214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442821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590428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106488" indent="-110648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2397125" indent="-92233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368935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5165725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664210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811838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 descr="Bitte möglichst die vorgegebene Breite einhalten! Sollte dieser Platz nicht reichen, kann im oberen Teil ein zusätzlicher längerer Titel verwendet werden." title="Titelfeld"/>
          <p:cNvSpPr txBox="1"/>
          <p:nvPr/>
        </p:nvSpPr>
        <p:spPr>
          <a:xfrm>
            <a:off x="6969455" y="18414124"/>
            <a:ext cx="15122378" cy="13234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rmAutofit/>
          </a:bodyPr>
          <a:lstStyle/>
          <a:p>
            <a:pPr algn="ctr"/>
            <a:r>
              <a:rPr lang="de-CH" sz="6600" dirty="0" err="1" smtClean="0">
                <a:latin typeface="+mj-lt"/>
              </a:rPr>
              <a:t>Unity</a:t>
            </a:r>
            <a:r>
              <a:rPr lang="de-CH" sz="6600" dirty="0" smtClean="0">
                <a:latin typeface="+mj-lt"/>
              </a:rPr>
              <a:t> 3D Server </a:t>
            </a:r>
            <a:r>
              <a:rPr lang="de-CH" sz="6600" dirty="0" err="1" smtClean="0">
                <a:latin typeface="+mj-lt"/>
              </a:rPr>
              <a:t>for</a:t>
            </a:r>
            <a:r>
              <a:rPr lang="de-CH" sz="6600" dirty="0" smtClean="0">
                <a:latin typeface="+mj-lt"/>
              </a:rPr>
              <a:t> CAVE Rendering</a:t>
            </a:r>
            <a:endParaRPr lang="de-CH" sz="6600" dirty="0">
              <a:latin typeface="+mj-lt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594204"/>
              </p:ext>
            </p:extLst>
          </p:nvPr>
        </p:nvGraphicFramePr>
        <p:xfrm>
          <a:off x="22453624" y="18414123"/>
          <a:ext cx="72018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9354"/>
                <a:gridCol w="443254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Absolventen:</a:t>
                      </a:r>
                      <a:endParaRPr kumimoji="0" lang="fr-CH" sz="5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Julien Villiger</a:t>
                      </a:r>
                      <a:b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</a:b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Daniel </a:t>
                      </a:r>
                      <a:r>
                        <a:rPr kumimoji="0" lang="de-CH" sz="32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Inversini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Professor:</a:t>
                      </a:r>
                      <a:endParaRPr kumimoji="0" lang="fr-CH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fr-CH" sz="32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Urs</a:t>
                      </a:r>
                      <a:r>
                        <a:rPr kumimoji="0" lang="fr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 </a:t>
                      </a:r>
                      <a:r>
                        <a:rPr kumimoji="0" lang="fr-CH" sz="32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Künzler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Experte:</a:t>
                      </a:r>
                      <a:endParaRPr kumimoji="0" lang="fr-CH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Harald Studer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6969455" y="20026302"/>
            <a:ext cx="15122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ctr">
              <a:buClr>
                <a:srgbClr val="FAA500"/>
              </a:buClr>
              <a:buSzPct val="80000"/>
              <a:buFont typeface="Lucida Grande" charset="0"/>
              <a:buChar char="▶"/>
              <a:defRPr/>
            </a:pPr>
            <a:r>
              <a:rPr lang="de-CH" altLang="de-DE" sz="3200" dirty="0" smtClean="0">
                <a:solidFill>
                  <a:srgbClr val="697D91"/>
                </a:solidFill>
                <a:latin typeface="Lucida Sans" pitchFamily="34" charset="0"/>
              </a:rPr>
              <a:t>Bachelor Thesis 2015/16	Studiengang Informatik</a:t>
            </a:r>
            <a:endParaRPr lang="de-CH" sz="32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8843172" y="875399"/>
            <a:ext cx="10359160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 smtClean="0">
                <a:solidFill>
                  <a:srgbClr val="697D91"/>
                </a:solidFill>
                <a:latin typeface="+mj-lt"/>
              </a:rPr>
              <a:t>Ergebnis</a:t>
            </a:r>
            <a:endParaRPr lang="de-CH" altLang="de-DE" sz="4400" dirty="0" smtClean="0">
              <a:solidFill>
                <a:srgbClr val="697D91"/>
              </a:solidFill>
              <a:latin typeface="+mj-lt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2400" dirty="0" smtClean="0">
                <a:latin typeface="Lucida Sans" pitchFamily="34" charset="0"/>
              </a:rPr>
              <a:t>Das Resultat der Arbeit ist ein </a:t>
            </a:r>
            <a:r>
              <a:rPr lang="de-CH" altLang="de-DE" sz="2400" dirty="0" err="1" smtClean="0">
                <a:latin typeface="Lucida Sans" pitchFamily="34" charset="0"/>
              </a:rPr>
              <a:t>Unity</a:t>
            </a:r>
            <a:r>
              <a:rPr lang="de-CH" altLang="de-DE" sz="2400" dirty="0" smtClean="0">
                <a:latin typeface="Lucida Sans" pitchFamily="34" charset="0"/>
              </a:rPr>
              <a:t> Package, welches mit wenigen Klicks in die eigene Applikation integriert werden kann und mit Drag &amp; Drop aktiviert wird. Um eine möglichst grosse Bandbreite an </a:t>
            </a:r>
            <a:r>
              <a:rPr lang="de-CH" altLang="de-DE" sz="2400" dirty="0" err="1" smtClean="0">
                <a:latin typeface="Lucida Sans" pitchFamily="34" charset="0"/>
              </a:rPr>
              <a:t>Unity</a:t>
            </a:r>
            <a:r>
              <a:rPr lang="de-CH" altLang="de-DE" sz="2400" dirty="0" smtClean="0">
                <a:latin typeface="Lucida Sans" pitchFamily="34" charset="0"/>
              </a:rPr>
              <a:t> Anwendungen abdecken zu können, werden etliche Einstellungs-möglichkeiten zu Verfügung gestellt. So können beispielsweise zusätzliche Kameras individuell platziert oder die Darstellung der UI-Elemente auf eine CAVE-Leinwand fixiert werden. Weiter sind die Buttons </a:t>
            </a:r>
            <a:r>
              <a:rPr lang="de-CH" altLang="de-DE" sz="2400" dirty="0">
                <a:latin typeface="Lucida Sans" pitchFamily="34" charset="0"/>
              </a:rPr>
              <a:t>auf dem </a:t>
            </a:r>
            <a:r>
              <a:rPr lang="de-CH" altLang="de-DE" sz="2400" dirty="0" err="1" smtClean="0">
                <a:latin typeface="Lucida Sans" pitchFamily="34" charset="0"/>
              </a:rPr>
              <a:t>WorldViz</a:t>
            </a:r>
            <a:r>
              <a:rPr lang="de-CH" altLang="de-DE" sz="2400" dirty="0" smtClean="0">
                <a:latin typeface="Lucida Sans" pitchFamily="34" charset="0"/>
              </a:rPr>
              <a:t> Wand, dem </a:t>
            </a:r>
            <a:r>
              <a:rPr lang="de-CH" altLang="de-DE" sz="2400" dirty="0" smtClean="0">
                <a:latin typeface="Lucida Sans" pitchFamily="34" charset="0"/>
              </a:rPr>
              <a:t>primären Inputgerät, frei zuordenbar, um der eigenen Applikation zu entsprechen. Falls auf Wunsch nur spezifische Achsen bei der Weiterverarbeitung der Devices beachtet werden sollen, können diese auch frei ein- und ausgeschaltet werden.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24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2400" dirty="0" smtClean="0">
                <a:latin typeface="Lucida Sans" pitchFamily="34" charset="0"/>
              </a:rPr>
              <a:t>Die </a:t>
            </a:r>
            <a:r>
              <a:rPr lang="de-CH" altLang="de-DE" sz="2400" dirty="0" err="1" smtClean="0">
                <a:latin typeface="Lucida Sans" pitchFamily="34" charset="0"/>
              </a:rPr>
              <a:t>Viewfrustum</a:t>
            </a:r>
            <a:r>
              <a:rPr lang="de-CH" altLang="de-DE" sz="2400" dirty="0" smtClean="0">
                <a:latin typeface="Lucida Sans" pitchFamily="34" charset="0"/>
              </a:rPr>
              <a:t>-Transformation, welche basierend auf der Position des Benutzers im CAVE berechnet wird, gewährleistet eine realistische Perspektive im virtuellen Raum und lässt den Benutzer in die künstliche Welt eintauchen.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24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2400" dirty="0" smtClean="0">
                <a:latin typeface="Lucida Sans" pitchFamily="34" charset="0"/>
              </a:rPr>
              <a:t>Zwei eigens erstellte Beispielapplikationen stehen zur Verfügung, </a:t>
            </a:r>
            <a:r>
              <a:rPr lang="de-CH" sz="2400" dirty="0" smtClean="0">
                <a:latin typeface="Lucida Sans" panose="020B0602030504020204" pitchFamily="34" charset="0"/>
                <a:ea typeface="Lucida Sans" panose="020B0602030504020204" pitchFamily="34" charset="0"/>
                <a:cs typeface="Times New Roman" panose="02020603050405020304" pitchFamily="18" charset="0"/>
              </a:rPr>
              <a:t>um die Möglichkeiten </a:t>
            </a:r>
            <a:r>
              <a:rPr lang="de-CH" sz="2400" dirty="0">
                <a:latin typeface="Lucida Sans" panose="020B0602030504020204" pitchFamily="34" charset="0"/>
                <a:ea typeface="Lucida Sans" panose="020B0602030504020204" pitchFamily="34" charset="0"/>
                <a:cs typeface="Times New Roman" panose="02020603050405020304" pitchFamily="18" charset="0"/>
              </a:rPr>
              <a:t>des CAVEs zusammen mit </a:t>
            </a:r>
            <a:r>
              <a:rPr lang="de-CH" sz="2400" dirty="0" err="1" smtClean="0">
                <a:latin typeface="Lucida Sans" panose="020B0602030504020204" pitchFamily="34" charset="0"/>
                <a:ea typeface="Lucida Sans" panose="020B0602030504020204" pitchFamily="34" charset="0"/>
                <a:cs typeface="Times New Roman" panose="02020603050405020304" pitchFamily="18" charset="0"/>
              </a:rPr>
              <a:t>Unity</a:t>
            </a:r>
            <a:r>
              <a:rPr lang="de-CH" sz="2400" dirty="0" smtClean="0">
                <a:latin typeface="Lucida Sans" panose="020B0602030504020204" pitchFamily="34" charset="0"/>
                <a:ea typeface="Lucida Sans" panose="020B0602030504020204" pitchFamily="34" charset="0"/>
                <a:cs typeface="Times New Roman" panose="02020603050405020304" pitchFamily="18" charset="0"/>
              </a:rPr>
              <a:t>, dem </a:t>
            </a:r>
            <a:r>
              <a:rPr lang="de-CH" sz="2400" dirty="0" err="1" smtClean="0">
                <a:latin typeface="Lucida Sans" panose="020B0602030504020204" pitchFamily="34" charset="0"/>
                <a:ea typeface="Lucida Sans" panose="020B0602030504020204" pitchFamily="34" charset="0"/>
                <a:cs typeface="Times New Roman" panose="02020603050405020304" pitchFamily="18" charset="0"/>
              </a:rPr>
              <a:t>Plugin</a:t>
            </a:r>
            <a:r>
              <a:rPr lang="de-CH" sz="2400" dirty="0" smtClean="0">
                <a:latin typeface="Lucida Sans" panose="020B0602030504020204" pitchFamily="34" charset="0"/>
                <a:ea typeface="Lucida Sans" panose="020B0602030504020204" pitchFamily="34" charset="0"/>
                <a:cs typeface="Times New Roman" panose="02020603050405020304" pitchFamily="18" charset="0"/>
              </a:rPr>
              <a:t> </a:t>
            </a:r>
            <a:r>
              <a:rPr lang="de-CH" sz="2400" dirty="0">
                <a:latin typeface="Lucida Sans" panose="020B0602030504020204" pitchFamily="34" charset="0"/>
                <a:ea typeface="Lucida Sans" panose="020B0602030504020204" pitchFamily="34" charset="0"/>
                <a:cs typeface="Times New Roman" panose="02020603050405020304" pitchFamily="18" charset="0"/>
              </a:rPr>
              <a:t>und dem </a:t>
            </a:r>
            <a:r>
              <a:rPr lang="de-CH" sz="2400" dirty="0" smtClean="0">
                <a:latin typeface="Lucida Sans" panose="020B0602030504020204" pitchFamily="34" charset="0"/>
                <a:ea typeface="Lucida Sans" panose="020B0602030504020204" pitchFamily="34" charset="0"/>
                <a:cs typeface="Times New Roman" panose="02020603050405020304" pitchFamily="18" charset="0"/>
              </a:rPr>
              <a:t>Trackingsystem zu demonstrieren. </a:t>
            </a:r>
            <a:r>
              <a:rPr lang="de-CH" altLang="de-DE" sz="2400" dirty="0" smtClean="0">
                <a:latin typeface="Lucida Sans" pitchFamily="34" charset="0"/>
              </a:rPr>
              <a:t>Dank der Einfachheit des </a:t>
            </a:r>
            <a:r>
              <a:rPr lang="de-CH" altLang="de-DE" sz="2400" dirty="0" err="1" smtClean="0">
                <a:latin typeface="Lucida Sans" pitchFamily="34" charset="0"/>
              </a:rPr>
              <a:t>Plugins</a:t>
            </a:r>
            <a:r>
              <a:rPr lang="de-CH" altLang="de-DE" sz="2400" dirty="0" smtClean="0">
                <a:latin typeface="Lucida Sans" pitchFamily="34" charset="0"/>
              </a:rPr>
              <a:t> können erstellte 3D Modelle innert kurzer Zeit hautnah erlebt werden, was auch für andere Abteilungen der BFH von grossem Nutzen sein kann.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24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2400" dirty="0" smtClean="0">
              <a:latin typeface="Lucida Sans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8038" y="11616800"/>
            <a:ext cx="7957416" cy="548195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77" y="6419116"/>
            <a:ext cx="17084424" cy="10395369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898778" y="937998"/>
            <a:ext cx="17160623" cy="49552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 algn="just">
              <a:buClr>
                <a:srgbClr val="FAA500"/>
              </a:buClr>
              <a:buSzPct val="80000"/>
              <a:defRPr/>
            </a:pPr>
            <a:r>
              <a:rPr lang="de-CH" altLang="de-DE" sz="4400" dirty="0" smtClean="0">
                <a:solidFill>
                  <a:srgbClr val="697D91"/>
                </a:solidFill>
                <a:latin typeface="Lucida Sans"/>
              </a:rPr>
              <a:t>Ausgangslage und </a:t>
            </a:r>
            <a:r>
              <a:rPr lang="de-CH" altLang="de-DE" sz="4400" dirty="0">
                <a:solidFill>
                  <a:srgbClr val="697D91"/>
                </a:solidFill>
                <a:latin typeface="Lucida Sans"/>
              </a:rPr>
              <a:t>Umsetzung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2400" dirty="0" smtClean="0">
                <a:latin typeface="Lucida Sans" pitchFamily="34" charset="0"/>
              </a:rPr>
              <a:t>Neben der bestehenden CAVE Cluster-Rendering Lösung soll ein </a:t>
            </a:r>
            <a:r>
              <a:rPr lang="de-CH" altLang="de-DE" sz="2400" dirty="0" err="1" smtClean="0">
                <a:latin typeface="Lucida Sans" pitchFamily="34" charset="0"/>
              </a:rPr>
              <a:t>Unity</a:t>
            </a:r>
            <a:r>
              <a:rPr lang="de-CH" altLang="de-DE" sz="2400" dirty="0" smtClean="0">
                <a:latin typeface="Lucida Sans" pitchFamily="34" charset="0"/>
              </a:rPr>
              <a:t> 3D </a:t>
            </a:r>
            <a:r>
              <a:rPr lang="de-CH" altLang="de-DE" sz="2400" dirty="0" err="1" smtClean="0">
                <a:latin typeface="Lucida Sans" pitchFamily="34" charset="0"/>
              </a:rPr>
              <a:t>Render</a:t>
            </a:r>
            <a:r>
              <a:rPr lang="de-CH" altLang="de-DE" sz="2400" dirty="0" smtClean="0">
                <a:latin typeface="Lucida Sans" pitchFamily="34" charset="0"/>
              </a:rPr>
              <a:t>-Server in Betrieb genommen werden, um der zunehmenden Bedeutung von </a:t>
            </a:r>
            <a:r>
              <a:rPr lang="de-CH" altLang="de-DE" sz="2400" dirty="0" err="1" smtClean="0">
                <a:latin typeface="Lucida Sans" pitchFamily="34" charset="0"/>
              </a:rPr>
              <a:t>Unity</a:t>
            </a:r>
            <a:r>
              <a:rPr lang="de-CH" altLang="de-DE" sz="2400" dirty="0" smtClean="0">
                <a:latin typeface="Lucida Sans" pitchFamily="34" charset="0"/>
              </a:rPr>
              <a:t> im </a:t>
            </a:r>
            <a:r>
              <a:rPr lang="de-CH" altLang="de-DE" sz="2400" dirty="0" err="1" smtClean="0">
                <a:latin typeface="Lucida Sans" pitchFamily="34" charset="0"/>
              </a:rPr>
              <a:t>CPVRLab</a:t>
            </a:r>
            <a:r>
              <a:rPr lang="de-CH" altLang="de-DE" sz="2400" dirty="0" smtClean="0">
                <a:latin typeface="Lucida Sans" pitchFamily="34" charset="0"/>
              </a:rPr>
              <a:t> und im Unterricht Rechnung zu tragen. Bestehende oder neue </a:t>
            </a:r>
            <a:r>
              <a:rPr lang="de-CH" altLang="de-DE" sz="2400" dirty="0" err="1" smtClean="0">
                <a:latin typeface="Lucida Sans" pitchFamily="34" charset="0"/>
              </a:rPr>
              <a:t>Unity</a:t>
            </a:r>
            <a:r>
              <a:rPr lang="de-CH" altLang="de-DE" sz="2400" dirty="0" smtClean="0">
                <a:latin typeface="Lucida Sans" pitchFamily="34" charset="0"/>
              </a:rPr>
              <a:t> Applikationen sollen möglichst einfach in das Multi-Screen Rendering Setup des CAVEs integriert werden können. Das Trackingsystem von </a:t>
            </a:r>
            <a:r>
              <a:rPr lang="de-CH" altLang="de-DE" sz="2400" dirty="0" err="1" smtClean="0">
                <a:latin typeface="Lucida Sans" pitchFamily="34" charset="0"/>
              </a:rPr>
              <a:t>WorldViz</a:t>
            </a:r>
            <a:r>
              <a:rPr lang="de-CH" altLang="de-DE" sz="2400" dirty="0" smtClean="0">
                <a:latin typeface="Lucida Sans" pitchFamily="34" charset="0"/>
              </a:rPr>
              <a:t>, um die Position des Benutzers im CAVE ermitteln zu können, soll ebenfalls mit der neuen Lösung zum Einsatz kommen. Die Aufnahme der verschiedenen </a:t>
            </a:r>
            <a:r>
              <a:rPr lang="de-CH" altLang="de-DE" sz="2400" dirty="0" err="1" smtClean="0">
                <a:latin typeface="Lucida Sans" pitchFamily="34" charset="0"/>
              </a:rPr>
              <a:t>Trackingdevices</a:t>
            </a:r>
            <a:r>
              <a:rPr lang="de-CH" altLang="de-DE" sz="2400" dirty="0" smtClean="0">
                <a:latin typeface="Lucida Sans" pitchFamily="34" charset="0"/>
              </a:rPr>
              <a:t> mittels Infrarotkameras soll dazu dienen, die virtuellen Kameras der Applikation entsprechend zu setzen und die Anwendung weitgehend bedienen zu können.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24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2400" dirty="0" smtClean="0">
                <a:latin typeface="Lucida Sans" pitchFamily="34" charset="0"/>
              </a:rPr>
              <a:t>Der Hauptbestandteil der Umsetzung war die virtuelle Abbildung der Komponenten. Mit Hilfe von </a:t>
            </a:r>
            <a:r>
              <a:rPr lang="de-CH" altLang="de-DE" sz="2400" dirty="0" err="1" smtClean="0">
                <a:latin typeface="Lucida Sans" pitchFamily="34" charset="0"/>
              </a:rPr>
              <a:t>Unity</a:t>
            </a:r>
            <a:r>
              <a:rPr lang="de-CH" altLang="de-DE" sz="2400" dirty="0" smtClean="0">
                <a:latin typeface="Lucida Sans" pitchFamily="34" charset="0"/>
              </a:rPr>
              <a:t> wurde die Weiterverarbeitung und Interpretation vereinfacht und ist somit Basis für die Manipulationen der Applikation.</a:t>
            </a:r>
            <a:endParaRPr lang="de-CH" altLang="de-DE" sz="24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5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osterpräsentation_A1_Vorlage_quer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9c45b5bf27c78835ceac1d8ed0ad849b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77ddedd9f4909d73cfb737d3d691d0f9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TaxCatchAll xmlns="2551ef7e-3b29-44d1-a8ad-ef34c26bfc60">
      <Value>241</Value>
    </TaxCatchAll>
  </documentManagement>
</p:properties>
</file>

<file path=customXml/itemProps1.xml><?xml version="1.0" encoding="utf-8"?>
<ds:datastoreItem xmlns:ds="http://schemas.openxmlformats.org/officeDocument/2006/customXml" ds:itemID="{47870AFC-B140-4E73-B0E2-054A74E7EB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4F56C1-3E03-4158-81FF-45AFD11405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ACECAE-8DDC-4218-ADDE-80828E100BF5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12310AE4-98C2-4A3E-BE75-5A8AB8823A32}">
  <ds:schemaRefs>
    <ds:schemaRef ds:uri="http://schemas.microsoft.com/office/2006/metadata/properties"/>
    <ds:schemaRef ds:uri="http://purl.org/dc/dcmitype/"/>
    <ds:schemaRef ds:uri="2551ef7e-3b29-44d1-a8ad-ef34c26bfc60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63c724b1-652e-424f-8d99-4ee509067280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357</Words>
  <Application>Microsoft Office PowerPoint</Application>
  <PresentationFormat>Benutzerdefiniert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9" baseType="lpstr">
      <vt:lpstr>MS PGothic</vt:lpstr>
      <vt:lpstr>MS PGothic</vt:lpstr>
      <vt:lpstr>Arial</vt:lpstr>
      <vt:lpstr>Calibri</vt:lpstr>
      <vt:lpstr>Lucida Grande</vt:lpstr>
      <vt:lpstr>Lucida Sans</vt:lpstr>
      <vt:lpstr>Times New Roman</vt:lpstr>
      <vt:lpstr>BFH_Posterpräsentation_A1_Vorlage_quer</vt:lpstr>
      <vt:lpstr>PowerPoint-Präsentation</vt:lpstr>
    </vt:vector>
  </TitlesOfParts>
  <Manager>kfh1</Manager>
  <Company>Berner Fachhochschule - TI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BSc-Ausstellung</dc:title>
  <dc:subject>Thesis auf einen Blick</dc:subject>
  <dc:creator>staff BFH-TI</dc:creator>
  <cp:lastModifiedBy>Julien Villiger</cp:lastModifiedBy>
  <cp:revision>35</cp:revision>
  <cp:lastPrinted>2014-04-10T14:38:53Z</cp:lastPrinted>
  <dcterms:created xsi:type="dcterms:W3CDTF">2014-04-01T09:39:32Z</dcterms:created>
  <dcterms:modified xsi:type="dcterms:W3CDTF">2016-01-01T14:24:32Z</dcterms:modified>
  <dc:language>d | f | 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BfhIntranetDocumentTypeText">
    <vt:lpwstr>Vorlage|de1a6d3c-ac6a-4b34-8edd-308eb81066db</vt:lpwstr>
  </property>
  <property fmtid="{D5CDD505-2E9C-101B-9397-08002B2CF9AE}" pid="4" name="TaxCatchAll">
    <vt:lpwstr>241;#Vorlage|de1a6d3c-ac6a-4b34-8edd-308eb81066db</vt:lpwstr>
  </property>
</Properties>
</file>