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5"/>
  </p:sldMasterIdLst>
  <p:sldIdLst>
    <p:sldId id="263" r:id="rId6"/>
  </p:sldIdLst>
  <p:sldSz cx="30279975" cy="21388388"/>
  <p:notesSz cx="9874250" cy="6797675"/>
  <p:defaultTextStyle>
    <a:defPPr>
      <a:defRPr lang="de-DE"/>
    </a:defPPr>
    <a:lvl1pPr algn="l" defTabSz="1474788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1474788" indent="-1017588" algn="l" defTabSz="1474788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2951163" indent="-2036763" algn="l" defTabSz="1474788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4427538" indent="-3055938" algn="l" defTabSz="1474788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5903913" indent="-4075113" algn="l" defTabSz="1474788" rtl="0" fontAlgn="base">
      <a:spcBef>
        <a:spcPct val="0"/>
      </a:spcBef>
      <a:spcAft>
        <a:spcPct val="0"/>
      </a:spcAft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58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36">
          <p15:clr>
            <a:srgbClr val="A4A3A4"/>
          </p15:clr>
        </p15:guide>
        <p15:guide id="2" pos="95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7D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590" autoAdjust="0"/>
    <p:restoredTop sz="94653" autoAdjust="0"/>
  </p:normalViewPr>
  <p:slideViewPr>
    <p:cSldViewPr snapToGrid="0" snapToObjects="1">
      <p:cViewPr>
        <p:scale>
          <a:sx n="50" d="100"/>
          <a:sy n="50" d="100"/>
        </p:scale>
        <p:origin x="36" y="36"/>
      </p:cViewPr>
      <p:guideLst>
        <p:guide orient="horz" pos="6736"/>
        <p:guide pos="95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1.xml"/><Relationship Id="rId10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udienplakat (DE, FR &amp; 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 descr="BFH_Logo_C_de_fr_en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686" y="18719800"/>
            <a:ext cx="5069685" cy="170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9143916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tudienplakat (DE, FR &amp; 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 descr="BFH_Logo_C_de_fr_en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686" y="18719800"/>
            <a:ext cx="5069685" cy="170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914391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1" y="0"/>
            <a:ext cx="30279975" cy="21388388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95214" tIns="147607" rIns="295214" bIns="147607" anchor="ctr"/>
          <a:lstStyle/>
          <a:p>
            <a:pPr algn="ctr" defTabSz="1476070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1" y="21083588"/>
            <a:ext cx="30273624" cy="101600"/>
          </a:xfrm>
          <a:prstGeom prst="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476070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1" y="17881600"/>
            <a:ext cx="30273624" cy="101600"/>
          </a:xfrm>
          <a:prstGeom prst="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476070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20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1474788" rtl="0" eaLnBrk="1" fontAlgn="base" hangingPunct="1">
        <a:spcBef>
          <a:spcPct val="0"/>
        </a:spcBef>
        <a:spcAft>
          <a:spcPct val="0"/>
        </a:spcAft>
        <a:defRPr sz="142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1474788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2pPr>
      <a:lvl3pPr algn="ctr" defTabSz="1474788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3pPr>
      <a:lvl4pPr algn="ctr" defTabSz="1474788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4pPr>
      <a:lvl5pPr algn="ctr" defTabSz="1474788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Lucida Sans" pitchFamily="34" charset="0"/>
          <a:ea typeface="MS PGothic" pitchFamily="34" charset="-128"/>
          <a:cs typeface="ＭＳ Ｐゴシック" charset="0"/>
        </a:defRPr>
      </a:lvl5pPr>
      <a:lvl6pPr marL="1476070" algn="ctr" defTabSz="1476070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2952140" algn="ctr" defTabSz="1476070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4428211" algn="ctr" defTabSz="1476070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5904281" algn="ctr" defTabSz="1476070" rtl="0" eaLnBrk="1" fontAlgn="base" hangingPunct="1">
        <a:spcBef>
          <a:spcPct val="0"/>
        </a:spcBef>
        <a:spcAft>
          <a:spcPct val="0"/>
        </a:spcAft>
        <a:defRPr sz="142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1106488" indent="-1106488" algn="l" defTabSz="1474788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03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2397125" indent="-922338" algn="l" defTabSz="1474788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9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3689350" indent="-736600" algn="l" defTabSz="1474788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77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5165725" indent="-736600" algn="l" defTabSz="1474788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65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6642100" indent="-736600" algn="l" defTabSz="1474788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65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8118386" indent="-738035" algn="l" defTabSz="1476070" rtl="0" eaLnBrk="1" latinLnBrk="0" hangingPunct="1">
        <a:spcBef>
          <a:spcPct val="20000"/>
        </a:spcBef>
        <a:buFont typeface="Arial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6pPr>
      <a:lvl7pPr marL="9594456" indent="-738035" algn="l" defTabSz="1476070" rtl="0" eaLnBrk="1" latinLnBrk="0" hangingPunct="1">
        <a:spcBef>
          <a:spcPct val="20000"/>
        </a:spcBef>
        <a:buFont typeface="Arial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7pPr>
      <a:lvl8pPr marL="11070527" indent="-738035" algn="l" defTabSz="1476070" rtl="0" eaLnBrk="1" latinLnBrk="0" hangingPunct="1">
        <a:spcBef>
          <a:spcPct val="20000"/>
        </a:spcBef>
        <a:buFont typeface="Arial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6597" indent="-738035" algn="l" defTabSz="1476070" rtl="0" eaLnBrk="1" latinLnBrk="0" hangingPunct="1">
        <a:spcBef>
          <a:spcPct val="20000"/>
        </a:spcBef>
        <a:buFont typeface="Arial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76070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52140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428211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904281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80351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856421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332491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808562" algn="l" defTabSz="147607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 descr="Bitte möglichst die vorgegebene Breite einhalten! Sollte dieser Platz nicht reichen, kann im oberen Teil ein zusätzlicher längerer Titel verwendet werden." title="Titelfeld"/>
          <p:cNvSpPr txBox="1"/>
          <p:nvPr/>
        </p:nvSpPr>
        <p:spPr>
          <a:xfrm>
            <a:off x="6969455" y="18414124"/>
            <a:ext cx="15122378" cy="1323439"/>
          </a:xfrm>
          <a:prstGeom prst="rect">
            <a:avLst/>
          </a:prstGeom>
          <a:noFill/>
        </p:spPr>
        <p:txBody>
          <a:bodyPr wrap="none" lIns="72000" tIns="72000" rIns="72000" bIns="72000" rtlCol="0">
            <a:normAutofit/>
          </a:bodyPr>
          <a:lstStyle/>
          <a:p>
            <a:pPr algn="ctr"/>
            <a:r>
              <a:rPr lang="de-CH" sz="6600" dirty="0" err="1" smtClean="0">
                <a:latin typeface="+mj-lt"/>
              </a:rPr>
              <a:t>Unity</a:t>
            </a:r>
            <a:r>
              <a:rPr lang="de-CH" sz="6600" dirty="0" smtClean="0">
                <a:latin typeface="+mj-lt"/>
              </a:rPr>
              <a:t> 3D Server </a:t>
            </a:r>
            <a:r>
              <a:rPr lang="de-CH" sz="6600" dirty="0" err="1" smtClean="0">
                <a:latin typeface="+mj-lt"/>
              </a:rPr>
              <a:t>for</a:t>
            </a:r>
            <a:r>
              <a:rPr lang="de-CH" sz="6600" dirty="0" smtClean="0">
                <a:latin typeface="+mj-lt"/>
              </a:rPr>
              <a:t> CAVE Rendering</a:t>
            </a:r>
            <a:endParaRPr lang="de-CH" sz="6600" dirty="0">
              <a:latin typeface="+mj-lt"/>
            </a:endParaRPr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594204"/>
              </p:ext>
            </p:extLst>
          </p:nvPr>
        </p:nvGraphicFramePr>
        <p:xfrm>
          <a:off x="22453624" y="18414123"/>
          <a:ext cx="7201896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69354"/>
                <a:gridCol w="4432542"/>
              </a:tblGrid>
              <a:tr h="370840">
                <a:tc>
                  <a:txBody>
                    <a:bodyPr/>
                    <a:lstStyle/>
                    <a:p>
                      <a:pPr marL="0" marR="0" lvl="0" indent="0" algn="r" defTabSz="14747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AA500"/>
                        </a:buClr>
                        <a:buSzPct val="80000"/>
                        <a:buFontTx/>
                        <a:buNone/>
                        <a:tabLst/>
                        <a:defRPr/>
                      </a:pPr>
                      <a:r>
                        <a:rPr kumimoji="0" lang="de-DE" altLang="de-DE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  <a:t>Absolventen:</a:t>
                      </a:r>
                      <a:endParaRPr kumimoji="0" lang="fr-CH" sz="5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4" marR="914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1476070" rtl="0" eaLnBrk="1" latinLnBrk="0" hangingPunct="1">
                        <a:lnSpc>
                          <a:spcPct val="100000"/>
                        </a:lnSpc>
                      </a:pPr>
                      <a:r>
                        <a:rPr kumimoji="0" lang="de-CH" sz="32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  <a:t>Julien Villiger</a:t>
                      </a:r>
                      <a:br>
                        <a:rPr kumimoji="0" lang="de-CH" sz="32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</a:br>
                      <a:r>
                        <a:rPr kumimoji="0" lang="de-CH" sz="32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  <a:t>Daniel </a:t>
                      </a:r>
                      <a:r>
                        <a:rPr kumimoji="0" lang="de-CH" sz="3200" b="0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  <a:t>Inversini</a:t>
                      </a:r>
                      <a:endParaRPr kumimoji="0" lang="fr-CH" sz="3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697D91"/>
                        </a:solidFill>
                        <a:effectLst/>
                        <a:uLnTx/>
                        <a:uFillTx/>
                        <a:latin typeface="Lucida Sans" pitchFamily="34" charset="0"/>
                        <a:ea typeface="MS PGothic" pitchFamily="34" charset="-128"/>
                        <a:cs typeface="+mn-cs"/>
                      </a:endParaRPr>
                    </a:p>
                  </a:txBody>
                  <a:tcPr marL="91454" marR="914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14747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AA500"/>
                        </a:buClr>
                        <a:buSzPct val="80000"/>
                        <a:buFontTx/>
                        <a:buNone/>
                        <a:tabLst/>
                        <a:defRPr/>
                      </a:pPr>
                      <a:r>
                        <a:rPr kumimoji="0" lang="de-DE" altLang="de-DE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  <a:t>Professor:</a:t>
                      </a:r>
                      <a:endParaRPr kumimoji="0" lang="fr-CH" sz="2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697D91"/>
                        </a:solidFill>
                        <a:effectLst/>
                        <a:uLnTx/>
                        <a:uFillTx/>
                        <a:latin typeface="Lucida Sans" pitchFamily="34" charset="0"/>
                        <a:ea typeface="MS PGothic" pitchFamily="34" charset="-128"/>
                        <a:cs typeface="+mn-cs"/>
                      </a:endParaRPr>
                    </a:p>
                  </a:txBody>
                  <a:tcPr marL="91454" marR="914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1476070" rtl="0" eaLnBrk="1" latinLnBrk="0" hangingPunct="1">
                        <a:lnSpc>
                          <a:spcPct val="100000"/>
                        </a:lnSpc>
                      </a:pPr>
                      <a:r>
                        <a:rPr kumimoji="0" lang="fr-CH" sz="3200" b="0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  <a:t>Urs</a:t>
                      </a:r>
                      <a:r>
                        <a:rPr kumimoji="0" lang="fr-CH" sz="32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  <a:t> </a:t>
                      </a:r>
                      <a:r>
                        <a:rPr kumimoji="0" lang="fr-CH" sz="3200" b="0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  <a:t>Künzler</a:t>
                      </a:r>
                      <a:endParaRPr kumimoji="0" lang="fr-CH" sz="3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697D91"/>
                        </a:solidFill>
                        <a:effectLst/>
                        <a:uLnTx/>
                        <a:uFillTx/>
                        <a:latin typeface="Lucida Sans" pitchFamily="34" charset="0"/>
                        <a:ea typeface="MS PGothic" pitchFamily="34" charset="-128"/>
                        <a:cs typeface="+mn-cs"/>
                      </a:endParaRPr>
                    </a:p>
                  </a:txBody>
                  <a:tcPr marL="91454" marR="914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1474788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AA500"/>
                        </a:buClr>
                        <a:buSzPct val="80000"/>
                        <a:buFontTx/>
                        <a:buNone/>
                        <a:tabLst/>
                        <a:defRPr/>
                      </a:pPr>
                      <a:r>
                        <a:rPr kumimoji="0" lang="de-DE" altLang="de-DE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  <a:t>Experte:</a:t>
                      </a:r>
                      <a:endParaRPr kumimoji="0" lang="fr-CH" sz="2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697D91"/>
                        </a:solidFill>
                        <a:effectLst/>
                        <a:uLnTx/>
                        <a:uFillTx/>
                        <a:latin typeface="Lucida Sans" pitchFamily="34" charset="0"/>
                        <a:ea typeface="MS PGothic" pitchFamily="34" charset="-128"/>
                        <a:cs typeface="+mn-cs"/>
                      </a:endParaRPr>
                    </a:p>
                  </a:txBody>
                  <a:tcPr marL="91454" marR="914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1476070" rtl="0" eaLnBrk="1" latinLnBrk="0" hangingPunct="1">
                        <a:lnSpc>
                          <a:spcPct val="100000"/>
                        </a:lnSpc>
                      </a:pPr>
                      <a:r>
                        <a:rPr kumimoji="0" lang="de-CH" sz="32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697D91"/>
                          </a:solidFill>
                          <a:effectLst/>
                          <a:uLnTx/>
                          <a:uFillTx/>
                          <a:latin typeface="Lucida Sans" pitchFamily="34" charset="0"/>
                          <a:ea typeface="MS PGothic" pitchFamily="34" charset="-128"/>
                          <a:cs typeface="+mn-cs"/>
                        </a:rPr>
                        <a:t>Harald Studer</a:t>
                      </a:r>
                      <a:endParaRPr kumimoji="0" lang="fr-CH" sz="3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697D91"/>
                        </a:solidFill>
                        <a:effectLst/>
                        <a:uLnTx/>
                        <a:uFillTx/>
                        <a:latin typeface="Lucida Sans" pitchFamily="34" charset="0"/>
                        <a:ea typeface="MS PGothic" pitchFamily="34" charset="-128"/>
                        <a:cs typeface="+mn-cs"/>
                      </a:endParaRPr>
                    </a:p>
                  </a:txBody>
                  <a:tcPr marL="91454" marR="9145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" name="Textfeld 2"/>
          <p:cNvSpPr txBox="1"/>
          <p:nvPr/>
        </p:nvSpPr>
        <p:spPr>
          <a:xfrm>
            <a:off x="6969455" y="20026302"/>
            <a:ext cx="15122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 algn="ctr">
              <a:buClr>
                <a:srgbClr val="FAA500"/>
              </a:buClr>
              <a:buSzPct val="80000"/>
              <a:buFont typeface="Lucida Grande" charset="0"/>
              <a:buChar char="▶"/>
              <a:defRPr/>
            </a:pPr>
            <a:r>
              <a:rPr lang="de-CH" altLang="de-DE" sz="3200" dirty="0" smtClean="0">
                <a:solidFill>
                  <a:srgbClr val="697D91"/>
                </a:solidFill>
                <a:latin typeface="Lucida Sans" pitchFamily="34" charset="0"/>
              </a:rPr>
              <a:t>Bachelor Thesis 2015/16	Studiengang Informatik</a:t>
            </a:r>
            <a:endParaRPr lang="de-CH" sz="3200" dirty="0">
              <a:solidFill>
                <a:srgbClr val="697D91"/>
              </a:solidFill>
              <a:latin typeface="Lucida Sans" pitchFamily="34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18843172" y="875399"/>
            <a:ext cx="10359160" cy="10864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rgbClr val="FAA500"/>
              </a:buClr>
              <a:buSzPct val="80000"/>
              <a:defRPr/>
            </a:pPr>
            <a:r>
              <a:rPr lang="de-CH" altLang="de-DE" sz="4400" dirty="0" smtClean="0">
                <a:solidFill>
                  <a:srgbClr val="697D91"/>
                </a:solidFill>
                <a:latin typeface="+mj-lt"/>
              </a:rPr>
              <a:t>Ergebnis</a:t>
            </a:r>
          </a:p>
          <a:p>
            <a:pPr algn="just">
              <a:buClr>
                <a:srgbClr val="FAA500"/>
              </a:buClr>
              <a:buSzPct val="80000"/>
              <a:defRPr/>
            </a:pPr>
            <a:endParaRPr lang="de-CH" altLang="de-DE" sz="2400" dirty="0" smtClean="0">
              <a:solidFill>
                <a:srgbClr val="697D91"/>
              </a:solidFill>
              <a:latin typeface="Lucida Sans" pitchFamily="34" charset="0"/>
            </a:endParaRPr>
          </a:p>
          <a:p>
            <a:pPr algn="just">
              <a:buClr>
                <a:srgbClr val="FAA500"/>
              </a:buClr>
              <a:buSzPct val="80000"/>
              <a:defRPr/>
            </a:pPr>
            <a:r>
              <a:rPr lang="de-CH" altLang="de-DE" sz="2400" dirty="0" smtClean="0">
                <a:latin typeface="Lucida Sans" pitchFamily="34" charset="0"/>
              </a:rPr>
              <a:t>Das Resultat der Arbeit ist ein </a:t>
            </a:r>
            <a:r>
              <a:rPr lang="de-CH" altLang="de-DE" sz="2400" dirty="0" err="1" smtClean="0">
                <a:latin typeface="Lucida Sans" pitchFamily="34" charset="0"/>
              </a:rPr>
              <a:t>Unity</a:t>
            </a:r>
            <a:r>
              <a:rPr lang="de-CH" altLang="de-DE" sz="2400" dirty="0" smtClean="0">
                <a:latin typeface="Lucida Sans" pitchFamily="34" charset="0"/>
              </a:rPr>
              <a:t> Package, welches mit wenigen Klicks in die eigene Applikation integriert werden kann und mit Drag &amp; Drop aktiviert wird. Um eine möglichst grosse Bandbreite an </a:t>
            </a:r>
            <a:r>
              <a:rPr lang="de-CH" altLang="de-DE" sz="2400" dirty="0" err="1" smtClean="0">
                <a:latin typeface="Lucida Sans" pitchFamily="34" charset="0"/>
              </a:rPr>
              <a:t>Unity</a:t>
            </a:r>
            <a:r>
              <a:rPr lang="de-CH" altLang="de-DE" sz="2400" dirty="0">
                <a:latin typeface="Lucida Sans" pitchFamily="34" charset="0"/>
              </a:rPr>
              <a:t> </a:t>
            </a:r>
            <a:r>
              <a:rPr lang="de-CH" altLang="de-DE" sz="2400" dirty="0" smtClean="0">
                <a:latin typeface="Lucida Sans" pitchFamily="34" charset="0"/>
              </a:rPr>
              <a:t>Anwendungen abdecken zu können, werden etliche Einstellungsmöglichkeiten zur Verfügung gestellt. So können beispielsweise zusätzliche Kameras individuell platziert oder die Darstellung der GUI-Elemente auf eine CAVE-Leinwand fixiert werden. Weiter lassen sich die Buttons </a:t>
            </a:r>
            <a:r>
              <a:rPr lang="de-CH" altLang="de-DE" sz="2400" dirty="0">
                <a:latin typeface="Lucida Sans" pitchFamily="34" charset="0"/>
              </a:rPr>
              <a:t>auf dem </a:t>
            </a:r>
            <a:r>
              <a:rPr lang="de-CH" altLang="de-DE" sz="2400" dirty="0" err="1" smtClean="0">
                <a:latin typeface="Lucida Sans" pitchFamily="34" charset="0"/>
              </a:rPr>
              <a:t>WorldViz</a:t>
            </a:r>
            <a:r>
              <a:rPr lang="de-CH" altLang="de-DE" sz="2400" dirty="0" smtClean="0">
                <a:latin typeface="Lucida Sans" pitchFamily="34" charset="0"/>
              </a:rPr>
              <a:t> Wand, dem primären Inputgerät, frei zuordnen, um der eigenen Applikation zu entsprechen. Falls auf Wunsch nur spezifische Achsen bei der Weiterverarbeitung der Devices beachtet werden sollen, können diese auch frei ein- und ausgeschaltet werden.</a:t>
            </a:r>
          </a:p>
          <a:p>
            <a:pPr algn="just">
              <a:buClr>
                <a:srgbClr val="FAA500"/>
              </a:buClr>
              <a:buSzPct val="80000"/>
              <a:defRPr/>
            </a:pPr>
            <a:endParaRPr lang="de-CH" altLang="de-DE" sz="2400" dirty="0" smtClean="0">
              <a:latin typeface="Lucida Sans" pitchFamily="34" charset="0"/>
            </a:endParaRPr>
          </a:p>
          <a:p>
            <a:pPr algn="just">
              <a:buClr>
                <a:srgbClr val="FAA500"/>
              </a:buClr>
              <a:buSzPct val="80000"/>
              <a:defRPr/>
            </a:pPr>
            <a:r>
              <a:rPr lang="de-CH" altLang="de-DE" sz="2400" dirty="0" smtClean="0">
                <a:latin typeface="Lucida Sans" pitchFamily="34" charset="0"/>
              </a:rPr>
              <a:t>Die </a:t>
            </a:r>
            <a:r>
              <a:rPr lang="de-CH" altLang="de-DE" sz="2400" dirty="0" err="1" smtClean="0">
                <a:latin typeface="Lucida Sans" pitchFamily="34" charset="0"/>
              </a:rPr>
              <a:t>Viewfrustum</a:t>
            </a:r>
            <a:r>
              <a:rPr lang="de-CH" altLang="de-DE" sz="2400" dirty="0" smtClean="0">
                <a:latin typeface="Lucida Sans" pitchFamily="34" charset="0"/>
              </a:rPr>
              <a:t>-Transformation, welche basierend auf der Position des Benutzers im CAVE berechnet wird, gewährleistet eine realistische Perspektive im virtuellen Raum und lässt den Benutzer in die künstliche Welt eintauchen.</a:t>
            </a:r>
          </a:p>
          <a:p>
            <a:pPr algn="just">
              <a:buClr>
                <a:srgbClr val="FAA500"/>
              </a:buClr>
              <a:buSzPct val="80000"/>
              <a:defRPr/>
            </a:pPr>
            <a:endParaRPr lang="de-CH" altLang="de-DE" sz="2400" dirty="0">
              <a:latin typeface="Lucida Sans" pitchFamily="34" charset="0"/>
            </a:endParaRPr>
          </a:p>
          <a:p>
            <a:pPr algn="just">
              <a:buClr>
                <a:srgbClr val="FAA500"/>
              </a:buClr>
              <a:buSzPct val="80000"/>
              <a:defRPr/>
            </a:pPr>
            <a:r>
              <a:rPr lang="de-CH" altLang="de-DE" sz="2400" dirty="0" smtClean="0">
                <a:latin typeface="Lucida Sans" pitchFamily="34" charset="0"/>
              </a:rPr>
              <a:t>Zwei eigens erstellte Beispielapplikationen stehen zur Verfügung, </a:t>
            </a:r>
            <a:r>
              <a:rPr lang="de-CH" sz="2400" dirty="0" smtClean="0">
                <a:latin typeface="Lucida Sans" panose="020B0602030504020204" pitchFamily="34" charset="0"/>
                <a:ea typeface="Lucida Sans" panose="020B0602030504020204" pitchFamily="34" charset="0"/>
                <a:cs typeface="Times New Roman" panose="02020603050405020304" pitchFamily="18" charset="0"/>
              </a:rPr>
              <a:t>um die Möglichkeiten </a:t>
            </a:r>
            <a:r>
              <a:rPr lang="de-CH" sz="2400" dirty="0">
                <a:latin typeface="Lucida Sans" panose="020B0602030504020204" pitchFamily="34" charset="0"/>
                <a:ea typeface="Lucida Sans" panose="020B0602030504020204" pitchFamily="34" charset="0"/>
                <a:cs typeface="Times New Roman" panose="02020603050405020304" pitchFamily="18" charset="0"/>
              </a:rPr>
              <a:t>des CAVEs zusammen mit </a:t>
            </a:r>
            <a:r>
              <a:rPr lang="de-CH" sz="2400" dirty="0" err="1" smtClean="0">
                <a:latin typeface="Lucida Sans" panose="020B0602030504020204" pitchFamily="34" charset="0"/>
                <a:ea typeface="Lucida Sans" panose="020B0602030504020204" pitchFamily="34" charset="0"/>
                <a:cs typeface="Times New Roman" panose="02020603050405020304" pitchFamily="18" charset="0"/>
              </a:rPr>
              <a:t>Unity</a:t>
            </a:r>
            <a:r>
              <a:rPr lang="de-CH" sz="2400" dirty="0" smtClean="0">
                <a:latin typeface="Lucida Sans" panose="020B0602030504020204" pitchFamily="34" charset="0"/>
                <a:ea typeface="Lucida Sans" panose="020B0602030504020204" pitchFamily="34" charset="0"/>
                <a:cs typeface="Times New Roman" panose="02020603050405020304" pitchFamily="18" charset="0"/>
              </a:rPr>
              <a:t>, dem </a:t>
            </a:r>
            <a:r>
              <a:rPr lang="de-CH" sz="2400" dirty="0" err="1" smtClean="0">
                <a:latin typeface="Lucida Sans" panose="020B0602030504020204" pitchFamily="34" charset="0"/>
                <a:ea typeface="Lucida Sans" panose="020B0602030504020204" pitchFamily="34" charset="0"/>
                <a:cs typeface="Times New Roman" panose="02020603050405020304" pitchFamily="18" charset="0"/>
              </a:rPr>
              <a:t>Plugin</a:t>
            </a:r>
            <a:r>
              <a:rPr lang="de-CH" sz="2400" dirty="0" smtClean="0">
                <a:latin typeface="Lucida Sans" panose="020B0602030504020204" pitchFamily="34" charset="0"/>
                <a:ea typeface="Lucida Sans" panose="020B0602030504020204" pitchFamily="34" charset="0"/>
                <a:cs typeface="Times New Roman" panose="02020603050405020304" pitchFamily="18" charset="0"/>
              </a:rPr>
              <a:t> </a:t>
            </a:r>
            <a:r>
              <a:rPr lang="de-CH" sz="2400" dirty="0">
                <a:latin typeface="Lucida Sans" panose="020B0602030504020204" pitchFamily="34" charset="0"/>
                <a:ea typeface="Lucida Sans" panose="020B0602030504020204" pitchFamily="34" charset="0"/>
                <a:cs typeface="Times New Roman" panose="02020603050405020304" pitchFamily="18" charset="0"/>
              </a:rPr>
              <a:t>und dem </a:t>
            </a:r>
            <a:r>
              <a:rPr lang="de-CH" sz="2400" dirty="0" smtClean="0">
                <a:latin typeface="Lucida Sans" panose="020B0602030504020204" pitchFamily="34" charset="0"/>
                <a:ea typeface="Lucida Sans" panose="020B0602030504020204" pitchFamily="34" charset="0"/>
                <a:cs typeface="Times New Roman" panose="02020603050405020304" pitchFamily="18" charset="0"/>
              </a:rPr>
              <a:t>Trackingsystem zu demonstrieren. </a:t>
            </a:r>
            <a:r>
              <a:rPr lang="de-CH" altLang="de-DE" sz="2400" dirty="0" smtClean="0">
                <a:latin typeface="Lucida Sans" pitchFamily="34" charset="0"/>
              </a:rPr>
              <a:t>Dank der Einfachheit des </a:t>
            </a:r>
            <a:r>
              <a:rPr lang="de-CH" altLang="de-DE" sz="2400" dirty="0" err="1" smtClean="0">
                <a:latin typeface="Lucida Sans" pitchFamily="34" charset="0"/>
              </a:rPr>
              <a:t>Plugins</a:t>
            </a:r>
            <a:r>
              <a:rPr lang="de-CH" altLang="de-DE" sz="2400" dirty="0" smtClean="0">
                <a:latin typeface="Lucida Sans" pitchFamily="34" charset="0"/>
              </a:rPr>
              <a:t> können erstellte 3D Modelle innert kurzer Zeit hautnah erlebt werden, was auch für andere Abteilungen der BFH von grossem Nutzen sein kann.</a:t>
            </a:r>
          </a:p>
          <a:p>
            <a:pPr algn="just">
              <a:buClr>
                <a:srgbClr val="FAA500"/>
              </a:buClr>
              <a:buSzPct val="80000"/>
              <a:defRPr/>
            </a:pPr>
            <a:endParaRPr lang="de-CH" altLang="de-DE" sz="2400" dirty="0">
              <a:latin typeface="Lucida Sans" pitchFamily="34" charset="0"/>
            </a:endParaRPr>
          </a:p>
          <a:p>
            <a:pPr algn="just">
              <a:buClr>
                <a:srgbClr val="FAA500"/>
              </a:buClr>
              <a:buSzPct val="80000"/>
              <a:defRPr/>
            </a:pPr>
            <a:endParaRPr lang="de-CH" altLang="de-DE" sz="2400" dirty="0" smtClean="0">
              <a:latin typeface="Lucida Sans" pitchFamily="34" charset="0"/>
            </a:endParaRP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8038" y="11816795"/>
            <a:ext cx="7957416" cy="5481956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377" y="6673116"/>
            <a:ext cx="17084424" cy="10395369"/>
          </a:xfrm>
          <a:prstGeom prst="rect">
            <a:avLst/>
          </a:prstGeom>
        </p:spPr>
      </p:pic>
      <p:sp>
        <p:nvSpPr>
          <p:cNvPr id="13" name="Textfeld 12"/>
          <p:cNvSpPr txBox="1"/>
          <p:nvPr/>
        </p:nvSpPr>
        <p:spPr>
          <a:xfrm>
            <a:off x="898778" y="880848"/>
            <a:ext cx="17160623" cy="513986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0" algn="just">
              <a:buClr>
                <a:srgbClr val="FAA500"/>
              </a:buClr>
              <a:buSzPct val="80000"/>
              <a:defRPr/>
            </a:pPr>
            <a:r>
              <a:rPr lang="de-CH" altLang="de-DE" sz="4400" dirty="0" smtClean="0">
                <a:solidFill>
                  <a:srgbClr val="697D91"/>
                </a:solidFill>
                <a:latin typeface="Lucida Sans"/>
              </a:rPr>
              <a:t>Ausgangslage</a:t>
            </a:r>
            <a:endParaRPr lang="de-CH" altLang="de-DE" sz="4400" dirty="0">
              <a:solidFill>
                <a:srgbClr val="697D91"/>
              </a:solidFill>
              <a:latin typeface="Lucida Sans"/>
            </a:endParaRPr>
          </a:p>
          <a:p>
            <a:pPr algn="just">
              <a:buClr>
                <a:srgbClr val="FAA500"/>
              </a:buClr>
              <a:buSzPct val="80000"/>
              <a:defRPr/>
            </a:pPr>
            <a:endParaRPr lang="de-CH" altLang="de-DE" sz="2400" dirty="0">
              <a:latin typeface="Lucida Sans" pitchFamily="34" charset="0"/>
            </a:endParaRPr>
          </a:p>
          <a:p>
            <a:pPr algn="just">
              <a:buClr>
                <a:srgbClr val="FAA500"/>
              </a:buClr>
              <a:buSzPct val="80000"/>
              <a:defRPr/>
            </a:pPr>
            <a:r>
              <a:rPr lang="de-CH" altLang="de-DE" sz="2400" dirty="0" smtClean="0">
                <a:latin typeface="Lucida Sans" pitchFamily="34" charset="0"/>
              </a:rPr>
              <a:t>Neben der bestehenden CAVE Cluster-Rendering Lösung soll ein </a:t>
            </a:r>
            <a:r>
              <a:rPr lang="de-CH" altLang="de-DE" sz="2400" dirty="0" err="1" smtClean="0">
                <a:latin typeface="Lucida Sans" pitchFamily="34" charset="0"/>
              </a:rPr>
              <a:t>Unity</a:t>
            </a:r>
            <a:r>
              <a:rPr lang="de-CH" altLang="de-DE" sz="2400" dirty="0" smtClean="0">
                <a:latin typeface="Lucida Sans" pitchFamily="34" charset="0"/>
              </a:rPr>
              <a:t> 3D </a:t>
            </a:r>
            <a:r>
              <a:rPr lang="de-CH" altLang="de-DE" sz="2400" dirty="0" err="1" smtClean="0">
                <a:latin typeface="Lucida Sans" pitchFamily="34" charset="0"/>
              </a:rPr>
              <a:t>Render</a:t>
            </a:r>
            <a:r>
              <a:rPr lang="de-CH" altLang="de-DE" sz="2400" dirty="0" smtClean="0">
                <a:latin typeface="Lucida Sans" pitchFamily="34" charset="0"/>
              </a:rPr>
              <a:t>-Server in Betrieb genommen werden, um der zunehmenden Bedeutung von </a:t>
            </a:r>
            <a:r>
              <a:rPr lang="de-CH" altLang="de-DE" sz="2400" dirty="0" err="1" smtClean="0">
                <a:latin typeface="Lucida Sans" pitchFamily="34" charset="0"/>
              </a:rPr>
              <a:t>Unity</a:t>
            </a:r>
            <a:r>
              <a:rPr lang="de-CH" altLang="de-DE" sz="2400" dirty="0" smtClean="0">
                <a:latin typeface="Lucida Sans" pitchFamily="34" charset="0"/>
              </a:rPr>
              <a:t> im </a:t>
            </a:r>
            <a:r>
              <a:rPr lang="de-CH" altLang="de-DE" sz="2400" dirty="0" err="1" smtClean="0">
                <a:latin typeface="Lucida Sans" pitchFamily="34" charset="0"/>
              </a:rPr>
              <a:t>CPVRLab</a:t>
            </a:r>
            <a:r>
              <a:rPr lang="de-CH" altLang="de-DE" sz="2400" dirty="0" smtClean="0">
                <a:latin typeface="Lucida Sans" pitchFamily="34" charset="0"/>
              </a:rPr>
              <a:t> und im Unterricht Rechnung zu tragen. Bestehende oder neue </a:t>
            </a:r>
            <a:r>
              <a:rPr lang="de-CH" altLang="de-DE" sz="2400" dirty="0" err="1" smtClean="0">
                <a:latin typeface="Lucida Sans" pitchFamily="34" charset="0"/>
              </a:rPr>
              <a:t>Unity</a:t>
            </a:r>
            <a:r>
              <a:rPr lang="de-CH" altLang="de-DE" sz="2400" dirty="0" smtClean="0">
                <a:latin typeface="Lucida Sans" pitchFamily="34" charset="0"/>
              </a:rPr>
              <a:t> Applikationen sollen möglichst einfach in das Multi-Screen Rendering Setup des CAVEs integriert werden können, um Anwendungen in 3D zu erleben. Das Trackingsystem von </a:t>
            </a:r>
            <a:r>
              <a:rPr lang="de-CH" altLang="de-DE" sz="2400" dirty="0" err="1" smtClean="0">
                <a:latin typeface="Lucida Sans" pitchFamily="34" charset="0"/>
              </a:rPr>
              <a:t>WorldViz</a:t>
            </a:r>
            <a:r>
              <a:rPr lang="de-CH" altLang="de-DE" sz="2400" dirty="0" smtClean="0">
                <a:latin typeface="Lucida Sans" pitchFamily="34" charset="0"/>
              </a:rPr>
              <a:t>, welches die Ermittlung der Position des Benutzers im CAVE ermöglicht, soll ebenfalls zum Einsatz kommen.</a:t>
            </a:r>
          </a:p>
          <a:p>
            <a:pPr algn="just">
              <a:buClr>
                <a:srgbClr val="FAA500"/>
              </a:buClr>
              <a:buSzPct val="80000"/>
              <a:defRPr/>
            </a:pPr>
            <a:endParaRPr lang="de-CH" altLang="de-DE" sz="2400" dirty="0">
              <a:latin typeface="Lucida Sans" pitchFamily="34" charset="0"/>
            </a:endParaRPr>
          </a:p>
          <a:p>
            <a:pPr lvl="0" algn="just">
              <a:buClr>
                <a:srgbClr val="FAA500"/>
              </a:buClr>
              <a:buSzPct val="80000"/>
              <a:defRPr/>
            </a:pPr>
            <a:r>
              <a:rPr lang="de-CH" altLang="de-DE" sz="4400" dirty="0" smtClean="0">
                <a:solidFill>
                  <a:srgbClr val="697D91"/>
                </a:solidFill>
                <a:latin typeface="Lucida Sans"/>
              </a:rPr>
              <a:t>Umsetzung</a:t>
            </a:r>
            <a:endParaRPr lang="de-CH" altLang="de-DE" sz="4400" dirty="0">
              <a:solidFill>
                <a:srgbClr val="697D91"/>
              </a:solidFill>
              <a:latin typeface="Lucida Sans"/>
            </a:endParaRPr>
          </a:p>
          <a:p>
            <a:pPr algn="just">
              <a:buClr>
                <a:srgbClr val="FAA500"/>
              </a:buClr>
              <a:buSzPct val="80000"/>
              <a:defRPr/>
            </a:pPr>
            <a:endParaRPr lang="de-CH" altLang="de-DE" sz="2400" dirty="0">
              <a:solidFill>
                <a:srgbClr val="697D91"/>
              </a:solidFill>
              <a:latin typeface="Lucida Sans"/>
            </a:endParaRPr>
          </a:p>
          <a:p>
            <a:pPr algn="just">
              <a:buClr>
                <a:srgbClr val="FAA500"/>
              </a:buClr>
              <a:buSzPct val="80000"/>
              <a:defRPr/>
            </a:pPr>
            <a:r>
              <a:rPr lang="de-CH" altLang="de-DE" sz="2400" dirty="0" smtClean="0">
                <a:latin typeface="Lucida Sans" pitchFamily="34" charset="0"/>
              </a:rPr>
              <a:t>Der Hauptbestandteil </a:t>
            </a:r>
            <a:r>
              <a:rPr lang="de-CH" altLang="de-DE" sz="2400" dirty="0" smtClean="0">
                <a:latin typeface="Lucida Sans" pitchFamily="34" charset="0"/>
              </a:rPr>
              <a:t>der </a:t>
            </a:r>
            <a:r>
              <a:rPr lang="de-CH" altLang="de-DE" sz="2400" dirty="0" smtClean="0">
                <a:latin typeface="Lucida Sans" pitchFamily="34" charset="0"/>
              </a:rPr>
              <a:t>Umsetzung ist die virtuelle Abbildung der Komponenten in der Anwendung. Mit Hilfe von </a:t>
            </a:r>
            <a:r>
              <a:rPr lang="de-CH" altLang="de-DE" sz="2400" dirty="0" err="1" smtClean="0">
                <a:latin typeface="Lucida Sans" pitchFamily="34" charset="0"/>
              </a:rPr>
              <a:t>Unity</a:t>
            </a:r>
            <a:r>
              <a:rPr lang="de-CH" altLang="de-DE" sz="2400" dirty="0" smtClean="0">
                <a:latin typeface="Lucida Sans" pitchFamily="34" charset="0"/>
              </a:rPr>
              <a:t> wird die Weiterverarbeitung und Interpretation vereinfacht und ist somit Basis für sämtliche Manipulationen der Applikation.</a:t>
            </a:r>
            <a:endParaRPr lang="de-CH" altLang="de-DE" sz="2400" dirty="0" smtClean="0">
              <a:solidFill>
                <a:srgbClr val="697D91"/>
              </a:solidFill>
              <a:latin typeface="Lucida Sans" pitchFamily="34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18843172" y="16293108"/>
            <a:ext cx="10359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FAA500"/>
              </a:buClr>
              <a:buSzPct val="80000"/>
              <a:defRPr/>
            </a:pPr>
            <a:r>
              <a:rPr lang="de-CH" altLang="de-DE" sz="2000" dirty="0" smtClean="0">
                <a:latin typeface="Lucida Sans" pitchFamily="34" charset="0"/>
              </a:rPr>
              <a:t>Setzen Sie die Anaglyphenbrille</a:t>
            </a:r>
          </a:p>
          <a:p>
            <a:pPr algn="ctr">
              <a:buClr>
                <a:srgbClr val="FAA500"/>
              </a:buClr>
              <a:buSzPct val="80000"/>
              <a:defRPr/>
            </a:pPr>
            <a:r>
              <a:rPr lang="de-CH" altLang="de-DE" sz="2000" dirty="0" smtClean="0">
                <a:latin typeface="Lucida Sans" pitchFamily="34" charset="0"/>
              </a:rPr>
              <a:t>auf und sehen sie mich in 3D!</a:t>
            </a:r>
          </a:p>
        </p:txBody>
      </p:sp>
    </p:spTree>
    <p:extLst>
      <p:ext uri="{BB962C8B-B14F-4D97-AF65-F5344CB8AC3E}">
        <p14:creationId xmlns:p14="http://schemas.microsoft.com/office/powerpoint/2010/main" val="192655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FH_Posterpräsentation_A1_Vorlage_quer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BFH-Schrift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fhIntranetDepartmentText xmlns="63c724b1-652e-424f-8d99-4ee509067280">
      <Terms xmlns="http://schemas.microsoft.com/office/infopath/2007/PartnerControls">
        <TermInfo xmlns="http://schemas.microsoft.com/office/infopath/2007/PartnerControls">
          <TermName xmlns="http://schemas.microsoft.com/office/infopath/2007/PartnerControls">Vorlage</TermName>
          <TermId xmlns="http://schemas.microsoft.com/office/infopath/2007/PartnerControls">de1a6d3c-ac6a-4b34-8edd-308eb81066db</TermId>
        </TermInfo>
      </Terms>
    </BfhIntranetDepartmentText>
    <TaxCatchAll xmlns="2551ef7e-3b29-44d1-a8ad-ef34c26bfc60">
      <Value>241</Value>
    </TaxCatchAll>
  </documentManagement>
</p:properties>
</file>

<file path=customXml/item2.xml><?xml version="1.0" encoding="utf-8"?>
<LongProperties xmlns="http://schemas.microsoft.com/office/2006/metadata/longProperties"/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BFH Document" ma:contentTypeID="0x0101009127C3B567804923A8661E062BBD8EF500562C9D82744B284A86093F1D9B579BDC" ma:contentTypeVersion="2" ma:contentTypeDescription="Ein neues Dokument erstellen." ma:contentTypeScope="" ma:versionID="9c45b5bf27c78835ceac1d8ed0ad849b">
  <xsd:schema xmlns:xsd="http://www.w3.org/2001/XMLSchema" xmlns:xs="http://www.w3.org/2001/XMLSchema" xmlns:p="http://schemas.microsoft.com/office/2006/metadata/properties" xmlns:ns2="63c724b1-652e-424f-8d99-4ee509067280" xmlns:ns3="2551ef7e-3b29-44d1-a8ad-ef34c26bfc60" targetNamespace="http://schemas.microsoft.com/office/2006/metadata/properties" ma:root="true" ma:fieldsID="77ddedd9f4909d73cfb737d3d691d0f9" ns2:_="" ns3:_="">
    <xsd:import namespace="63c724b1-652e-424f-8d99-4ee509067280"/>
    <xsd:import namespace="2551ef7e-3b29-44d1-a8ad-ef34c26bfc60"/>
    <xsd:element name="properties">
      <xsd:complexType>
        <xsd:sequence>
          <xsd:element name="documentManagement">
            <xsd:complexType>
              <xsd:all>
                <xsd:element ref="ns2:BfhIntranetDepartmentText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c724b1-652e-424f-8d99-4ee509067280" elementFormDefault="qualified">
    <xsd:import namespace="http://schemas.microsoft.com/office/2006/documentManagement/types"/>
    <xsd:import namespace="http://schemas.microsoft.com/office/infopath/2007/PartnerControls"/>
    <xsd:element name="BfhIntranetDepartmentText" ma:index="8" ma:taxonomy="true" ma:internalName="BfhIntranetDocumentTypeText" ma:taxonomyFieldName="BfhIntranetDocumentType" ma:displayName="Category" ma:fieldId="{f8359f88-a329-420a-8398-ef3d99cc0ffa}" ma:sspId="db51d986-4054-4caf-a2c9-3203a912c9cc" ma:termSetId="b53f0ae3-1e6d-4244-92c1-70838aa45c69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51ef7e-3b29-44d1-a8ad-ef34c26bfc60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description="" ma:hidden="true" ma:list="{74e92fac-6607-49d4-87f2-706e70d1a0b0}" ma:internalName="TaxCatchAll" ma:showField="CatchAllData" ma:web="2551ef7e-3b29-44d1-a8ad-ef34c26bfc6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2310AE4-98C2-4A3E-BE75-5A8AB8823A32}">
  <ds:schemaRefs>
    <ds:schemaRef ds:uri="http://schemas.microsoft.com/office/2006/metadata/properties"/>
    <ds:schemaRef ds:uri="http://purl.org/dc/dcmitype/"/>
    <ds:schemaRef ds:uri="2551ef7e-3b29-44d1-a8ad-ef34c26bfc60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63c724b1-652e-424f-8d99-4ee509067280"/>
    <ds:schemaRef ds:uri="http://purl.org/dc/terms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34ACECAE-8DDC-4218-ADDE-80828E100BF5}">
  <ds:schemaRefs>
    <ds:schemaRef ds:uri="http://schemas.microsoft.com/office/2006/metadata/longProperties"/>
  </ds:schemaRefs>
</ds:datastoreItem>
</file>

<file path=customXml/itemProps3.xml><?xml version="1.0" encoding="utf-8"?>
<ds:datastoreItem xmlns:ds="http://schemas.openxmlformats.org/officeDocument/2006/customXml" ds:itemID="{064F56C1-3E03-4158-81FF-45AFD11405F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c724b1-652e-424f-8d99-4ee509067280"/>
    <ds:schemaRef ds:uri="2551ef7e-3b29-44d1-a8ad-ef34c26bfc6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47870AFC-B140-4E73-B0E2-054A74E7EB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348</Words>
  <Application>Microsoft Office PowerPoint</Application>
  <PresentationFormat>Benutzerdefiniert</PresentationFormat>
  <Paragraphs>24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9" baseType="lpstr">
      <vt:lpstr>MS PGothic</vt:lpstr>
      <vt:lpstr>MS PGothic</vt:lpstr>
      <vt:lpstr>Arial</vt:lpstr>
      <vt:lpstr>Calibri</vt:lpstr>
      <vt:lpstr>Lucida Grande</vt:lpstr>
      <vt:lpstr>Lucida Sans</vt:lpstr>
      <vt:lpstr>Times New Roman</vt:lpstr>
      <vt:lpstr>BFH_Posterpräsentation_A1_Vorlage_quer</vt:lpstr>
      <vt:lpstr>PowerPoint-Präsentation</vt:lpstr>
    </vt:vector>
  </TitlesOfParts>
  <Manager>kfh1</Manager>
  <Company>Berner Fachhochschule - TI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Poster BSc-Ausstellung</dc:title>
  <dc:subject>Thesis auf einen Blick</dc:subject>
  <dc:creator>staff BFH-TI</dc:creator>
  <cp:lastModifiedBy>Julien Villiger</cp:lastModifiedBy>
  <cp:revision>49</cp:revision>
  <cp:lastPrinted>2014-04-10T14:38:53Z</cp:lastPrinted>
  <dcterms:created xsi:type="dcterms:W3CDTF">2014-04-01T09:39:32Z</dcterms:created>
  <dcterms:modified xsi:type="dcterms:W3CDTF">2016-01-08T10:43:35Z</dcterms:modified>
  <dc:language>d | f | 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fhIntranetDocumentType">
    <vt:lpwstr>241;#Vorlage|de1a6d3c-ac6a-4b34-8edd-308eb81066db</vt:lpwstr>
  </property>
  <property fmtid="{D5CDD505-2E9C-101B-9397-08002B2CF9AE}" pid="3" name="BfhIntranetDocumentTypeText">
    <vt:lpwstr>Vorlage|de1a6d3c-ac6a-4b34-8edd-308eb81066db</vt:lpwstr>
  </property>
  <property fmtid="{D5CDD505-2E9C-101B-9397-08002B2CF9AE}" pid="4" name="TaxCatchAll">
    <vt:lpwstr>241;#Vorlage|de1a6d3c-ac6a-4b34-8edd-308eb81066db</vt:lpwstr>
  </property>
</Properties>
</file>