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3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0" autoAdjust="0"/>
    <p:restoredTop sz="94653" autoAdjust="0"/>
  </p:normalViewPr>
  <p:slideViewPr>
    <p:cSldViewPr snapToGrid="0" snapToObjects="1">
      <p:cViewPr varScale="1">
        <p:scale>
          <a:sx n="37" d="100"/>
          <a:sy n="37" d="100"/>
        </p:scale>
        <p:origin x="1866" y="72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969455" y="18414124"/>
            <a:ext cx="15122378" cy="13234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rmAutofit/>
          </a:bodyPr>
          <a:lstStyle/>
          <a:p>
            <a:pPr algn="ctr"/>
            <a:r>
              <a:rPr lang="de-CH" sz="6600" dirty="0" err="1" smtClean="0">
                <a:latin typeface="+mj-lt"/>
              </a:rPr>
              <a:t>Unity</a:t>
            </a:r>
            <a:r>
              <a:rPr lang="de-CH" sz="6600" dirty="0" smtClean="0">
                <a:latin typeface="+mj-lt"/>
              </a:rPr>
              <a:t> 3D Server </a:t>
            </a:r>
            <a:r>
              <a:rPr lang="de-CH" sz="6600" dirty="0" err="1" smtClean="0">
                <a:latin typeface="+mj-lt"/>
              </a:rPr>
              <a:t>for</a:t>
            </a:r>
            <a:r>
              <a:rPr lang="de-CH" sz="6600" dirty="0" smtClean="0">
                <a:latin typeface="+mj-lt"/>
              </a:rPr>
              <a:t> CAVE Rendering</a:t>
            </a:r>
            <a:endParaRPr lang="de-CH" sz="6600" dirty="0">
              <a:latin typeface="+mj-lt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94204"/>
              </p:ext>
            </p:extLst>
          </p:nvPr>
        </p:nvGraphicFramePr>
        <p:xfrm>
          <a:off x="22453624" y="18414123"/>
          <a:ext cx="72018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9354"/>
                <a:gridCol w="443254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Absolventen:</a:t>
                      </a:r>
                      <a:endParaRPr kumimoji="0" lang="fr-CH" sz="5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Julien Villiger</a:t>
                      </a:r>
                      <a:b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</a:b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Daniel </a:t>
                      </a:r>
                      <a:r>
                        <a:rPr kumimoji="0" lang="de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Inversini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fr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Urs</a:t>
                      </a:r>
                      <a:r>
                        <a:rPr kumimoji="0" lang="fr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 </a:t>
                      </a:r>
                      <a:r>
                        <a:rPr kumimoji="0" lang="fr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Künzler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Experte: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Harald Studer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69455" y="20026302"/>
            <a:ext cx="1512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de-CH" altLang="de-DE" sz="3200" dirty="0" smtClean="0">
                <a:solidFill>
                  <a:srgbClr val="697D91"/>
                </a:solidFill>
                <a:latin typeface="Lucida Sans" pitchFamily="34" charset="0"/>
              </a:rPr>
              <a:t>Bachelor Thesis 2015/16	Studiengang Informatik</a:t>
            </a:r>
            <a:endParaRPr lang="de-CH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8843172" y="875399"/>
            <a:ext cx="10359160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Ergebnis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2400" dirty="0" smtClean="0">
                <a:latin typeface="Lucida Sans" pitchFamily="34" charset="0"/>
              </a:rPr>
              <a:t>Das Resultat der Arbeit ist ein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 smtClean="0">
                <a:latin typeface="Lucida Sans" pitchFamily="34" charset="0"/>
              </a:rPr>
              <a:t> Package, welches mit wenigen Klicks in die eigene Applikation integriert werden kann und mit Drag &amp; Drop aktiviert wird. Um eine möglichst grosse Bandbreite an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>
                <a:latin typeface="Lucida Sans" pitchFamily="34" charset="0"/>
              </a:rPr>
              <a:t> </a:t>
            </a:r>
            <a:r>
              <a:rPr lang="de-CH" altLang="de-DE" sz="2400" dirty="0" smtClean="0">
                <a:latin typeface="Lucida Sans" pitchFamily="34" charset="0"/>
              </a:rPr>
              <a:t>Anwendungen </a:t>
            </a:r>
            <a:r>
              <a:rPr lang="de-CH" altLang="de-DE" sz="2400" dirty="0" smtClean="0">
                <a:latin typeface="Lucida Sans" pitchFamily="34" charset="0"/>
              </a:rPr>
              <a:t>abdecken zu können, werden etliche Einstellungsmöglichkeiten zur Verfügung gestellt. So können beispielsweise zusätzliche Kameras individuell platziert oder die Darstellung der GUI-Elemente auf eine CAVE-Leinwand fixiert werden. </a:t>
            </a:r>
            <a:r>
              <a:rPr lang="de-CH" altLang="de-DE" sz="2400" dirty="0" smtClean="0">
                <a:latin typeface="Lucida Sans" pitchFamily="34" charset="0"/>
              </a:rPr>
              <a:t>Weiter lassen sich </a:t>
            </a:r>
            <a:r>
              <a:rPr lang="de-CH" altLang="de-DE" sz="2400" dirty="0" smtClean="0">
                <a:latin typeface="Lucida Sans" pitchFamily="34" charset="0"/>
              </a:rPr>
              <a:t>die </a:t>
            </a:r>
            <a:r>
              <a:rPr lang="de-CH" altLang="de-DE" sz="2400" dirty="0" smtClean="0">
                <a:latin typeface="Lucida Sans" pitchFamily="34" charset="0"/>
              </a:rPr>
              <a:t>Buttons </a:t>
            </a:r>
            <a:r>
              <a:rPr lang="de-CH" altLang="de-DE" sz="2400" dirty="0">
                <a:latin typeface="Lucida Sans" pitchFamily="34" charset="0"/>
              </a:rPr>
              <a:t>auf dem </a:t>
            </a:r>
            <a:r>
              <a:rPr lang="de-CH" altLang="de-DE" sz="2400" dirty="0" err="1" smtClean="0">
                <a:latin typeface="Lucida Sans" pitchFamily="34" charset="0"/>
              </a:rPr>
              <a:t>WorldViz</a:t>
            </a:r>
            <a:r>
              <a:rPr lang="de-CH" altLang="de-DE" sz="2400" dirty="0" smtClean="0">
                <a:latin typeface="Lucida Sans" pitchFamily="34" charset="0"/>
              </a:rPr>
              <a:t> Wand, dem primären Inputgerät, </a:t>
            </a:r>
            <a:r>
              <a:rPr lang="de-CH" altLang="de-DE" sz="2400" dirty="0" smtClean="0">
                <a:latin typeface="Lucida Sans" pitchFamily="34" charset="0"/>
              </a:rPr>
              <a:t>frei zuordnen, </a:t>
            </a:r>
            <a:r>
              <a:rPr lang="de-CH" altLang="de-DE" sz="2400" dirty="0" smtClean="0">
                <a:latin typeface="Lucida Sans" pitchFamily="34" charset="0"/>
              </a:rPr>
              <a:t>um der eigenen Applikation zu entsprechen. Falls auf Wunsch nur spezifische Achsen bei der Weiterverarbeitung der Devices beachtet werden sollen, können diese auch frei ein- und ausgeschaltet werden.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2400" dirty="0" smtClean="0">
                <a:latin typeface="Lucida Sans" pitchFamily="34" charset="0"/>
              </a:rPr>
              <a:t>Die </a:t>
            </a:r>
            <a:r>
              <a:rPr lang="de-CH" altLang="de-DE" sz="2400" dirty="0" err="1" smtClean="0">
                <a:latin typeface="Lucida Sans" pitchFamily="34" charset="0"/>
              </a:rPr>
              <a:t>Viewfrustum</a:t>
            </a:r>
            <a:r>
              <a:rPr lang="de-CH" altLang="de-DE" sz="2400" dirty="0" smtClean="0">
                <a:latin typeface="Lucida Sans" pitchFamily="34" charset="0"/>
              </a:rPr>
              <a:t>-Transformation, welche basierend auf der Position des Benutzers im CAVE berechnet wird, gewährleistet eine realistische Perspektive im virtuellen Raum und lässt den Benutzer in die künstliche Welt eintauchen.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2400" dirty="0" smtClean="0">
                <a:latin typeface="Lucida Sans" pitchFamily="34" charset="0"/>
              </a:rPr>
              <a:t>Zwei eigens erstellte Beispielapplikationen stehen zur Verfügung, </a:t>
            </a:r>
            <a:r>
              <a:rPr lang="de-CH" sz="2400" dirty="0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um die Möglichkeiten </a:t>
            </a:r>
            <a:r>
              <a:rPr lang="de-CH" sz="2400" dirty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des CAVEs zusammen mit </a:t>
            </a:r>
            <a:r>
              <a:rPr lang="de-CH" sz="2400" dirty="0" err="1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Unity</a:t>
            </a:r>
            <a:r>
              <a:rPr lang="de-CH" sz="2400" dirty="0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, dem </a:t>
            </a:r>
            <a:r>
              <a:rPr lang="de-CH" sz="2400" dirty="0" err="1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Plugin</a:t>
            </a:r>
            <a:r>
              <a:rPr lang="de-CH" sz="2400" dirty="0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 </a:t>
            </a:r>
            <a:r>
              <a:rPr lang="de-CH" sz="2400" dirty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und dem </a:t>
            </a:r>
            <a:r>
              <a:rPr lang="de-CH" sz="2400" dirty="0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Trackingsystem zu demonstrieren. </a:t>
            </a:r>
            <a:r>
              <a:rPr lang="de-CH" altLang="de-DE" sz="2400" dirty="0" smtClean="0">
                <a:latin typeface="Lucida Sans" pitchFamily="34" charset="0"/>
              </a:rPr>
              <a:t>Dank der Einfachheit des </a:t>
            </a:r>
            <a:r>
              <a:rPr lang="de-CH" altLang="de-DE" sz="2400" dirty="0" err="1" smtClean="0">
                <a:latin typeface="Lucida Sans" pitchFamily="34" charset="0"/>
              </a:rPr>
              <a:t>Plugins</a:t>
            </a:r>
            <a:r>
              <a:rPr lang="de-CH" altLang="de-DE" sz="2400" dirty="0" smtClean="0">
                <a:latin typeface="Lucida Sans" pitchFamily="34" charset="0"/>
              </a:rPr>
              <a:t> können erstellte 3D Modelle innert kurzer Zeit hautnah erlebt werden, was auch für andere Abteilungen der BFH von grossem Nutzen sein kann.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 smtClean="0">
              <a:latin typeface="Lucida Sans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038" y="11816795"/>
            <a:ext cx="7957416" cy="548195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77" y="6673116"/>
            <a:ext cx="17084424" cy="10395369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898778" y="880848"/>
            <a:ext cx="17160623" cy="532453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Lucida Sans"/>
              </a:rPr>
              <a:t>Ausgangslage und </a:t>
            </a:r>
            <a:r>
              <a:rPr lang="de-CH" altLang="de-DE" sz="4400" dirty="0">
                <a:solidFill>
                  <a:srgbClr val="697D91"/>
                </a:solidFill>
                <a:latin typeface="Lucida Sans"/>
              </a:rPr>
              <a:t>Umsetzung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2400" dirty="0" smtClean="0">
                <a:latin typeface="Lucida Sans" pitchFamily="34" charset="0"/>
              </a:rPr>
              <a:t>Neben der bestehenden CAVE Cluster-Rendering Lösung soll ein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 smtClean="0">
                <a:latin typeface="Lucida Sans" pitchFamily="34" charset="0"/>
              </a:rPr>
              <a:t> 3D </a:t>
            </a:r>
            <a:r>
              <a:rPr lang="de-CH" altLang="de-DE" sz="2400" dirty="0" err="1" smtClean="0">
                <a:latin typeface="Lucida Sans" pitchFamily="34" charset="0"/>
              </a:rPr>
              <a:t>Render</a:t>
            </a:r>
            <a:r>
              <a:rPr lang="de-CH" altLang="de-DE" sz="2400" dirty="0" smtClean="0">
                <a:latin typeface="Lucida Sans" pitchFamily="34" charset="0"/>
              </a:rPr>
              <a:t>-Server in Betrieb genommen werden, um der zunehmenden Bedeutung von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 smtClean="0">
                <a:latin typeface="Lucida Sans" pitchFamily="34" charset="0"/>
              </a:rPr>
              <a:t> im </a:t>
            </a:r>
            <a:r>
              <a:rPr lang="de-CH" altLang="de-DE" sz="2400" dirty="0" err="1" smtClean="0">
                <a:latin typeface="Lucida Sans" pitchFamily="34" charset="0"/>
              </a:rPr>
              <a:t>CPVRLab</a:t>
            </a:r>
            <a:r>
              <a:rPr lang="de-CH" altLang="de-DE" sz="2400" dirty="0" smtClean="0">
                <a:latin typeface="Lucida Sans" pitchFamily="34" charset="0"/>
              </a:rPr>
              <a:t> und im Unterricht Rechnung zu tragen. Bestehende oder neue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 smtClean="0">
                <a:latin typeface="Lucida Sans" pitchFamily="34" charset="0"/>
              </a:rPr>
              <a:t> </a:t>
            </a:r>
            <a:r>
              <a:rPr lang="de-CH" altLang="de-DE" sz="2400" dirty="0" smtClean="0">
                <a:latin typeface="Lucida Sans" pitchFamily="34" charset="0"/>
              </a:rPr>
              <a:t>Applikationen </a:t>
            </a:r>
            <a:r>
              <a:rPr lang="de-CH" altLang="de-DE" sz="2400" dirty="0" smtClean="0">
                <a:latin typeface="Lucida Sans" pitchFamily="34" charset="0"/>
              </a:rPr>
              <a:t>sollen möglichst einfach in das Multi-Screen Rendering Setup des CAVEs integriert werden können, damit </a:t>
            </a:r>
            <a:r>
              <a:rPr lang="de-CH" altLang="de-DE" sz="2400" dirty="0" smtClean="0">
                <a:latin typeface="Lucida Sans" pitchFamily="34" charset="0"/>
              </a:rPr>
              <a:t>Anwendungen </a:t>
            </a:r>
            <a:r>
              <a:rPr lang="de-CH" altLang="de-DE" sz="2400" dirty="0" smtClean="0">
                <a:latin typeface="Lucida Sans" pitchFamily="34" charset="0"/>
              </a:rPr>
              <a:t>in 3D erlebt werden </a:t>
            </a:r>
            <a:r>
              <a:rPr lang="de-CH" altLang="de-DE" sz="2400" dirty="0" smtClean="0">
                <a:latin typeface="Lucida Sans" pitchFamily="34" charset="0"/>
              </a:rPr>
              <a:t>können. </a:t>
            </a:r>
            <a:r>
              <a:rPr lang="de-CH" altLang="de-DE" sz="2400" dirty="0" smtClean="0">
                <a:latin typeface="Lucida Sans" pitchFamily="34" charset="0"/>
              </a:rPr>
              <a:t>Das Trackingsystem von </a:t>
            </a:r>
            <a:r>
              <a:rPr lang="de-CH" altLang="de-DE" sz="2400" dirty="0" err="1" smtClean="0">
                <a:latin typeface="Lucida Sans" pitchFamily="34" charset="0"/>
              </a:rPr>
              <a:t>WorldViz</a:t>
            </a:r>
            <a:r>
              <a:rPr lang="de-CH" altLang="de-DE" sz="2400" dirty="0" smtClean="0">
                <a:latin typeface="Lucida Sans" pitchFamily="34" charset="0"/>
              </a:rPr>
              <a:t>, um die Position des Benutzers im CAVE ermitteln zu können, soll ebenfalls mit der neuen Lösung zum Einsatz kommen. Die Aufnahme der verschiedenen </a:t>
            </a:r>
            <a:r>
              <a:rPr lang="de-CH" altLang="de-DE" sz="2400" dirty="0" err="1" smtClean="0">
                <a:latin typeface="Lucida Sans" pitchFamily="34" charset="0"/>
              </a:rPr>
              <a:t>Trackingdevices</a:t>
            </a:r>
            <a:r>
              <a:rPr lang="de-CH" altLang="de-DE" sz="2400" dirty="0" smtClean="0">
                <a:latin typeface="Lucida Sans" pitchFamily="34" charset="0"/>
              </a:rPr>
              <a:t> mittels Infrarotkameras soll dazu dienen, die virtuellen Kameras der Applikation entsprechend zu setzen und die Anwendung weitgehend bedienen zu können.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2400" dirty="0" smtClean="0">
                <a:latin typeface="Lucida Sans" pitchFamily="34" charset="0"/>
              </a:rPr>
              <a:t>Der Hauptbestandteil des Umsetzung ist die virtuelle Abbildung der Komponenten in der Anwendung. Mit Hilfe von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 smtClean="0">
                <a:latin typeface="Lucida Sans" pitchFamily="34" charset="0"/>
              </a:rPr>
              <a:t> wird die Weiterverarbeitung und Interpretation vereinfacht und ist somit Basis für sämtliche Manipulationen der Applikation.</a:t>
            </a:r>
            <a:endParaRPr lang="de-CH" altLang="de-DE" sz="24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8843172" y="16293108"/>
            <a:ext cx="10359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AA500"/>
              </a:buClr>
              <a:buSzPct val="80000"/>
              <a:defRPr/>
            </a:pPr>
            <a:r>
              <a:rPr lang="de-CH" altLang="de-DE" sz="2000" dirty="0" smtClean="0">
                <a:latin typeface="Lucida Sans" pitchFamily="34" charset="0"/>
              </a:rPr>
              <a:t>Setzen Sie die Anaglyphenbrille</a:t>
            </a:r>
          </a:p>
          <a:p>
            <a:pPr algn="ctr">
              <a:buClr>
                <a:srgbClr val="FAA500"/>
              </a:buClr>
              <a:buSzPct val="80000"/>
              <a:defRPr/>
            </a:pPr>
            <a:r>
              <a:rPr lang="de-CH" altLang="de-DE" sz="2000" dirty="0" smtClean="0">
                <a:latin typeface="Lucida Sans" pitchFamily="34" charset="0"/>
              </a:rPr>
              <a:t>auf und sehen sie mich in 3D!</a:t>
            </a:r>
          </a:p>
        </p:txBody>
      </p:sp>
    </p:spTree>
    <p:extLst>
      <p:ext uri="{BB962C8B-B14F-4D97-AF65-F5344CB8AC3E}">
        <p14:creationId xmlns:p14="http://schemas.microsoft.com/office/powerpoint/2010/main" val="19265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Props1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2310AE4-98C2-4A3E-BE75-5A8AB8823A32}">
  <ds:schemaRefs>
    <ds:schemaRef ds:uri="http://schemas.microsoft.com/office/2006/metadata/properties"/>
    <ds:schemaRef ds:uri="http://purl.org/dc/dcmitype/"/>
    <ds:schemaRef ds:uri="2551ef7e-3b29-44d1-a8ad-ef34c26bfc60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63c724b1-652e-424f-8d99-4ee509067280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381</Words>
  <Application>Microsoft Office PowerPoint</Application>
  <PresentationFormat>Benutzerdefiniert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MS PGothic</vt:lpstr>
      <vt:lpstr>MS PGothic</vt:lpstr>
      <vt:lpstr>Arial</vt:lpstr>
      <vt:lpstr>Calibri</vt:lpstr>
      <vt:lpstr>Lucida Grande</vt:lpstr>
      <vt:lpstr>Lucida Sans</vt:lpstr>
      <vt:lpstr>Times New Roman</vt:lpstr>
      <vt:lpstr>BFH_Posterpräsentation_A1_Vorlage_quer</vt:lpstr>
      <vt:lpstr>PowerPoint-Präsentation</vt:lpstr>
    </vt:vector>
  </TitlesOfParts>
  <Manager>kfh1</Manager>
  <Company>Berner Fachhochschule - TI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BSc-Ausstellung</dc:title>
  <dc:subject>Thesis auf einen Blick</dc:subject>
  <dc:creator>staff BFH-TI</dc:creator>
  <cp:lastModifiedBy>Julien Villiger</cp:lastModifiedBy>
  <cp:revision>46</cp:revision>
  <cp:lastPrinted>2014-04-10T14:38:53Z</cp:lastPrinted>
  <dcterms:created xsi:type="dcterms:W3CDTF">2014-04-01T09:39:32Z</dcterms:created>
  <dcterms:modified xsi:type="dcterms:W3CDTF">2016-01-02T18:49:25Z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