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44"/>
  </p:notesMasterIdLst>
  <p:handoutMasterIdLst>
    <p:handoutMasterId r:id="rId45"/>
  </p:handoutMasterIdLst>
  <p:sldIdLst>
    <p:sldId id="256" r:id="rId5"/>
    <p:sldId id="262" r:id="rId6"/>
    <p:sldId id="271" r:id="rId7"/>
    <p:sldId id="272" r:id="rId8"/>
    <p:sldId id="273" r:id="rId9"/>
    <p:sldId id="279" r:id="rId10"/>
    <p:sldId id="303" r:id="rId11"/>
    <p:sldId id="304" r:id="rId12"/>
    <p:sldId id="306" r:id="rId13"/>
    <p:sldId id="307" r:id="rId14"/>
    <p:sldId id="30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70" r:id="rId37"/>
    <p:sldId id="263" r:id="rId38"/>
    <p:sldId id="258" r:id="rId39"/>
    <p:sldId id="265" r:id="rId40"/>
    <p:sldId id="264" r:id="rId41"/>
    <p:sldId id="269" r:id="rId42"/>
    <p:sldId id="266" r:id="rId43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4684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3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Custom Package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3231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  <a:r>
              <a:rPr lang="de-CH" dirty="0" err="1" smtClean="0"/>
              <a:t>Prefab</a:t>
            </a:r>
            <a:r>
              <a:rPr lang="de-CH" dirty="0" smtClean="0"/>
              <a:t> in die Hierarchie ziehen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1144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Exportieren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779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Fertig!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925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Zusätzliche Features, um Spezialfälle weitgehend abdecken zu können. Dazu gehören:</a:t>
            </a:r>
          </a:p>
          <a:p>
            <a:pPr marL="628650" lvl="1" indent="-171450">
              <a:buFontTx/>
              <a:buChar char="-"/>
            </a:pPr>
            <a:r>
              <a:rPr lang="de-CH" dirty="0" smtClean="0"/>
              <a:t>Platzierung</a:t>
            </a:r>
            <a:r>
              <a:rPr lang="de-CH" baseline="0" dirty="0" smtClean="0"/>
              <a:t> GUI</a:t>
            </a:r>
            <a:br>
              <a:rPr lang="de-CH" baseline="0" dirty="0" smtClean="0"/>
            </a:br>
            <a:r>
              <a:rPr lang="de-CH" baseline="0" dirty="0" smtClean="0"/>
              <a:t>Auf welche Leinwand alle 2D-Elemente gerendert werden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Benutzerdefinierter Cursor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Ersatz des </a:t>
            </a:r>
            <a:r>
              <a:rPr lang="en-US" baseline="0" dirty="0" err="1" smtClean="0"/>
              <a:t>Systemcursor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Kopie</a:t>
            </a:r>
            <a:r>
              <a:rPr lang="en-US" baseline="0" dirty="0" smtClean="0"/>
              <a:t> furs </a:t>
            </a:r>
            <a:r>
              <a:rPr lang="en-US" baseline="0" dirty="0" err="1" smtClean="0"/>
              <a:t>rechte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Auge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Sekundäre Kameras</a:t>
            </a:r>
            <a:br>
              <a:rPr lang="de-CH" baseline="0" dirty="0" smtClean="0"/>
            </a:br>
            <a:r>
              <a:rPr lang="de-CH" baseline="0" dirty="0" smtClean="0"/>
              <a:t>Beispielsweise </a:t>
            </a:r>
            <a:r>
              <a:rPr lang="de-CH" baseline="0" dirty="0" err="1" smtClean="0"/>
              <a:t>Minimap</a:t>
            </a:r>
            <a:r>
              <a:rPr lang="de-CH" baseline="0" dirty="0" smtClean="0"/>
              <a:t> oder Rückspiegel, frei auf einer Leinwand platzierbar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Sensitivität / Restriktion Achsen</a:t>
            </a:r>
            <a:br>
              <a:rPr lang="de-CH" baseline="0" dirty="0" smtClean="0"/>
            </a:br>
            <a:r>
              <a:rPr lang="de-CH" baseline="0" dirty="0" smtClean="0"/>
              <a:t>Proportionen reale / virtuelle Bewegung geändert werden. Beispielsweise 1Schritt im CAVE kann 5 Schritte in virtueller Welt sein.</a:t>
            </a:r>
            <a:br>
              <a:rPr lang="de-CH" baseline="0" dirty="0" smtClean="0"/>
            </a:br>
            <a:r>
              <a:rPr lang="de-CH" baseline="0" dirty="0" smtClean="0"/>
              <a:t>Oder Achsen selektiv komplett deaktivieren.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071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Gliederung in 5</a:t>
            </a:r>
            <a:r>
              <a:rPr lang="de-CH" baseline="0" dirty="0" smtClean="0"/>
              <a:t> Bereiche</a:t>
            </a:r>
            <a:br>
              <a:rPr lang="de-CH" baseline="0" dirty="0" smtClean="0"/>
            </a:br>
            <a:r>
              <a:rPr lang="de-CH" baseline="0" dirty="0" smtClean="0"/>
              <a:t>(kurze Erklärung der Bereiche)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An dieser Stelle nur auf einige Punkte</a:t>
            </a:r>
            <a:r>
              <a:rPr lang="de-CH" baseline="0" dirty="0" smtClean="0"/>
              <a:t> eingehen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39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4365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Das Tolle</a:t>
            </a:r>
            <a:r>
              <a:rPr lang="de-CH" baseline="0" dirty="0" smtClean="0"/>
              <a:t> daran: </a:t>
            </a:r>
            <a:r>
              <a:rPr lang="de-CH" dirty="0" smtClean="0"/>
              <a:t>Ausgewählte</a:t>
            </a:r>
            <a:r>
              <a:rPr lang="de-CH" baseline="0" dirty="0" smtClean="0"/>
              <a:t> Buttons entsprechen dem System-Input -&gt; Standard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Input-Klassen können verwendet werden, kein spezifischer Code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7797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097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519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Aufteilung</a:t>
            </a:r>
            <a:r>
              <a:rPr lang="de-CH" baseline="0" dirty="0" smtClean="0"/>
              <a:t> reale (grau) / virtuelle (</a:t>
            </a:r>
            <a:r>
              <a:rPr lang="de-CH" baseline="0" dirty="0" err="1" smtClean="0"/>
              <a:t>pastell</a:t>
            </a:r>
            <a:r>
              <a:rPr lang="de-CH" baseline="0" dirty="0" smtClean="0"/>
              <a:t>) Komponenten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Vereinfacht Interpretation und Weiterverarbeitung massiv, weil nun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-Objekte</a:t>
            </a:r>
          </a:p>
          <a:p>
            <a:endParaRPr lang="de-CH" baseline="0" dirty="0" smtClean="0"/>
          </a:p>
          <a:p>
            <a:r>
              <a:rPr lang="de-CH" baseline="0" dirty="0" smtClean="0"/>
              <a:t>Reale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Video Matrix </a:t>
            </a:r>
            <a:r>
              <a:rPr lang="de-CH" baseline="0" dirty="0" err="1" smtClean="0"/>
              <a:t>Swtich</a:t>
            </a:r>
            <a:r>
              <a:rPr lang="de-CH" baseline="0" dirty="0" smtClean="0"/>
              <a:t> / Tracking Server /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Server / CAVE / </a:t>
            </a:r>
            <a:r>
              <a:rPr lang="de-CH" baseline="0" dirty="0" err="1" smtClean="0"/>
              <a:t>Beamer</a:t>
            </a:r>
            <a:r>
              <a:rPr lang="de-CH" baseline="0" dirty="0" smtClean="0"/>
              <a:t> / Infrarotkameras / Wand / Eyes / Gamepad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aseline="0" dirty="0" smtClean="0"/>
              <a:t>Virtuelle</a:t>
            </a:r>
          </a:p>
          <a:p>
            <a:pPr marL="0" indent="0">
              <a:buFontTx/>
              <a:buNone/>
            </a:pPr>
            <a:r>
              <a:rPr lang="de-CH" baseline="0" dirty="0" smtClean="0"/>
              <a:t>- CAVE / CAVE XXL / Wand / Eyes / </a:t>
            </a:r>
            <a:r>
              <a:rPr lang="de-CH" baseline="0" dirty="0" err="1" smtClean="0"/>
              <a:t>CameraContainer</a:t>
            </a:r>
            <a:r>
              <a:rPr lang="de-CH" baseline="0" dirty="0" smtClean="0"/>
              <a:t> / </a:t>
            </a:r>
            <a:r>
              <a:rPr lang="de-CH" baseline="0" dirty="0" err="1" smtClean="0"/>
              <a:t>Frustum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6131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Fast gesamte Ressourcen für Rendering</a:t>
            </a:r>
            <a:r>
              <a:rPr lang="de-CH" baseline="0" dirty="0" smtClean="0"/>
              <a:t> gebraucht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Keine unnötigen sonstigen ressourcenintensiven Scripts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Kleine Peaks sind </a:t>
            </a:r>
            <a:r>
              <a:rPr lang="de-CH" baseline="0" dirty="0" err="1" smtClean="0"/>
              <a:t>FixedUpdate</a:t>
            </a:r>
            <a:r>
              <a:rPr lang="de-CH" baseline="0" dirty="0" smtClean="0"/>
              <a:t>() Ausführungen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1263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895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(Vier Schritte kurz erklären)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Für unerfahrene Benutzer geeignet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704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Massstabsgetreue</a:t>
            </a:r>
            <a:r>
              <a:rPr lang="de-CH" baseline="0" dirty="0" smtClean="0"/>
              <a:t> Abbildung realer CAVE</a:t>
            </a:r>
          </a:p>
          <a:p>
            <a:pPr marL="628650" lvl="1" indent="-171450">
              <a:buFontTx/>
              <a:buChar char="-"/>
            </a:pPr>
            <a:r>
              <a:rPr lang="de-CH" dirty="0" smtClean="0"/>
              <a:t>Interaktionen</a:t>
            </a:r>
            <a:r>
              <a:rPr lang="de-CH" baseline="0" dirty="0" smtClean="0"/>
              <a:t> Devices / CAVE abbildbar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Position des Benutzers in Relation zum CAVE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00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Normaler virtueller CAVE in dessen Zentrum.</a:t>
            </a:r>
          </a:p>
          <a:p>
            <a:endParaRPr lang="de-CH" dirty="0" smtClean="0"/>
          </a:p>
          <a:p>
            <a:r>
              <a:rPr lang="de-CH" dirty="0" smtClean="0"/>
              <a:t>Für was?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Berechnung </a:t>
            </a:r>
            <a:r>
              <a:rPr lang="de-CH" dirty="0" err="1" smtClean="0"/>
              <a:t>Viewfrustums</a:t>
            </a:r>
            <a:endParaRPr lang="de-CH" dirty="0" smtClean="0"/>
          </a:p>
          <a:p>
            <a:pPr marL="171450" indent="-171450">
              <a:buFontTx/>
              <a:buChar char="-"/>
            </a:pPr>
            <a:r>
              <a:rPr lang="de-CH" dirty="0" smtClean="0"/>
              <a:t>Platzierung GUI-Elemente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823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Nutzen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Entspricht der Position / Rotation des Benutzers</a:t>
            </a:r>
            <a:r>
              <a:rPr lang="de-CH" baseline="0" dirty="0" smtClean="0"/>
              <a:t> im CAVE sowie virtueller CAVE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Kameras werden hier platziert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Basis für Berechnung Perspektive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aseline="0" dirty="0" smtClean="0"/>
              <a:t>Stereoskopie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Je zwei </a:t>
            </a:r>
            <a:r>
              <a:rPr lang="de-CH" baseline="0" dirty="0" err="1" smtClean="0"/>
              <a:t>Beamer</a:t>
            </a:r>
            <a:r>
              <a:rPr lang="de-CH" baseline="0" dirty="0" smtClean="0"/>
              <a:t> pro Leinwand, Projektion polgefiltert (horizontal und vertikal)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Polgefilterte Brille, um Stereoskopie zu ermöglichen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aseline="0" dirty="0" err="1" smtClean="0"/>
              <a:t>Smoothing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Ungenauigkeiten Trackingsystem auskurieren (Position sowie Rotation)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Somit kann zittern vermieden werden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Schöne, ruhige Bewegungen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50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15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 smtClean="0"/>
              <a:t>Funktion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8 Kameras, je</a:t>
            </a:r>
            <a:r>
              <a:rPr lang="de-CH" baseline="0" dirty="0" smtClean="0"/>
              <a:t> Leinwand 2, für beide Augen eins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Konstruktion, die dem CAVE XXL </a:t>
            </a:r>
            <a:r>
              <a:rPr lang="de-CH" baseline="0" dirty="0" err="1" smtClean="0"/>
              <a:t>eintspricht</a:t>
            </a:r>
            <a:r>
              <a:rPr lang="de-CH" baseline="0" dirty="0" smtClean="0"/>
              <a:t>. Links / Front / Rechts </a:t>
            </a:r>
            <a:r>
              <a:rPr lang="de-CH" baseline="0" smtClean="0"/>
              <a:t>/ Boden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GUI</a:t>
            </a:r>
            <a:r>
              <a:rPr lang="de-CH" baseline="0" dirty="0" smtClean="0"/>
              <a:t> / Cursor Kameras: Spezialkameras, rendern nur 2D Elemente, damit nahe 3D Objekte Sicht nicht verdecken können.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Cursor OS wird ausgeblendet und eigener dargestellt für beide Augen als GUI-Element. Ansonsten würde nur 1 Auge den Cursor sehen.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372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baseline="0" dirty="0" smtClean="0"/>
              <a:t>Anordnung </a:t>
            </a:r>
            <a:r>
              <a:rPr lang="de-CH" baseline="0" dirty="0" err="1" smtClean="0"/>
              <a:t>Viewports</a:t>
            </a:r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 smtClean="0"/>
              <a:t>Mosaic</a:t>
            </a:r>
            <a:r>
              <a:rPr lang="de-CH" baseline="0" dirty="0" smtClean="0"/>
              <a:t>: Spezieller Treiber. Windows wird 1 Ausgang vorgegaukelt, obwohl 8 (2x4) physisch vorhanden sein. Ergibt eine Auflösung von 5120 x 2048 </a:t>
            </a:r>
            <a:r>
              <a:rPr lang="de-CH" baseline="0" dirty="0" err="1" smtClean="0"/>
              <a:t>Px</a:t>
            </a:r>
            <a:r>
              <a:rPr lang="de-CH" baseline="0" dirty="0" smtClean="0"/>
              <a:t> (4 x 1280, 2 x 1024 -&gt; Auflösung </a:t>
            </a:r>
            <a:r>
              <a:rPr lang="de-CH" baseline="0" dirty="0" err="1" smtClean="0"/>
              <a:t>Beamer</a:t>
            </a:r>
            <a:r>
              <a:rPr lang="de-CH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Alles was sich im 1. Achtel oben links abspielt wird über den 1. Ausgang (</a:t>
            </a:r>
            <a:r>
              <a:rPr lang="de-CH" baseline="0" dirty="0" err="1" smtClean="0"/>
              <a:t>Graka</a:t>
            </a:r>
            <a:r>
              <a:rPr lang="de-CH" baseline="0" dirty="0" smtClean="0"/>
              <a:t> 1, Output 1) geschickt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Alles was sich im 3. Achtel oben links abspielt wird über den 3. Ausgang (</a:t>
            </a:r>
            <a:r>
              <a:rPr lang="de-CH" baseline="0" dirty="0" err="1" smtClean="0"/>
              <a:t>Graka</a:t>
            </a:r>
            <a:r>
              <a:rPr lang="de-CH" baseline="0" dirty="0" smtClean="0"/>
              <a:t> 1, Output 3) geschickt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Usw.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Und genau so stellt das UnityPlugin die </a:t>
            </a:r>
            <a:r>
              <a:rPr lang="de-CH" baseline="0" dirty="0" err="1" smtClean="0"/>
              <a:t>Viewports</a:t>
            </a:r>
            <a:r>
              <a:rPr lang="de-CH" baseline="0" dirty="0" smtClean="0"/>
              <a:t> dar, damit sie </a:t>
            </a:r>
            <a:r>
              <a:rPr lang="de-CH" baseline="0" dirty="0" err="1" smtClean="0"/>
              <a:t>Mosaic</a:t>
            </a:r>
            <a:r>
              <a:rPr lang="de-CH" baseline="0" dirty="0" smtClean="0"/>
              <a:t> entsprechen und korrekt auf die </a:t>
            </a:r>
            <a:r>
              <a:rPr lang="de-CH" baseline="0" dirty="0" err="1" smtClean="0"/>
              <a:t>Beamer</a:t>
            </a:r>
            <a:r>
              <a:rPr lang="de-CH" baseline="0" dirty="0" smtClean="0"/>
              <a:t> aufgeteilt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Beispiel: Blauer Punkt: Einmal in der 3D Welt vorhanden, sichtbar auf linker Leinwand. Darum auf dem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-Server im 1. und 2. Achtel sichtbar. Im 1. Achtel ein wenig weiter links, im 2. Achtel ein wenig weiter rechts, um den 3D-Effekt zu beschwören.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24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Clou der ganzen Sache: In wenigen Atemzügen</a:t>
            </a:r>
            <a:r>
              <a:rPr lang="de-CH" baseline="0" dirty="0" smtClean="0"/>
              <a:t> eigene Applikation bereit.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Package importieren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038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b="3790"/>
          <a:stretch/>
        </p:blipFill>
        <p:spPr bwMode="auto">
          <a:xfrm>
            <a:off x="1225485" y="1943061"/>
            <a:ext cx="3469063" cy="2305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Lucida Sans" pitchFamily="34" charset="0"/>
                <a:cs typeface="Lucida Sans Unicode" pitchFamily="34" charset="0"/>
              </a:rPr>
              <a:t>Unity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3D Server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for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CAVE Rendering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Bachelorthesis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endParaRPr lang="de-CH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>
                <a:solidFill>
                  <a:srgbClr val="697D91"/>
                </a:solidFill>
              </a:rPr>
              <a:t>Funktion</a:t>
            </a:r>
            <a:endParaRPr lang="de-CH" dirty="0">
              <a:solidFill>
                <a:srgbClr val="697D91"/>
              </a:solidFill>
            </a:endParaRPr>
          </a:p>
          <a:p>
            <a:r>
              <a:rPr lang="de-CH" dirty="0"/>
              <a:t>Beinhaltet alle 8 Kameras für Stereoskopie</a:t>
            </a:r>
          </a:p>
          <a:p>
            <a:r>
              <a:rPr lang="de-CH" dirty="0"/>
              <a:t>Zusätzliche Kameras für GUI-Elemente / </a:t>
            </a:r>
            <a:r>
              <a:rPr lang="de-CH" dirty="0" smtClean="0"/>
              <a:t>Cursor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Camera</a:t>
            </a:r>
            <a:r>
              <a:rPr lang="de-CH" dirty="0"/>
              <a:t> Container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92" y="2911032"/>
            <a:ext cx="3822616" cy="27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>
                <a:solidFill>
                  <a:srgbClr val="697D91"/>
                </a:solidFill>
              </a:rPr>
              <a:t>Anordnung </a:t>
            </a:r>
            <a:r>
              <a:rPr lang="de-CH" dirty="0" err="1">
                <a:solidFill>
                  <a:srgbClr val="697D91"/>
                </a:solidFill>
              </a:rPr>
              <a:t>Viewports</a:t>
            </a:r>
            <a:endParaRPr lang="de-CH" dirty="0">
              <a:solidFill>
                <a:srgbClr val="697D91"/>
              </a:solidFill>
            </a:endParaRPr>
          </a:p>
          <a:p>
            <a:r>
              <a:rPr lang="de-CH" dirty="0" smtClean="0"/>
              <a:t>Verteilung wie in </a:t>
            </a:r>
            <a:r>
              <a:rPr lang="de-CH" dirty="0" err="1" smtClean="0"/>
              <a:t>Mosaic</a:t>
            </a:r>
            <a:r>
              <a:rPr lang="de-CH" dirty="0" smtClean="0"/>
              <a:t> festgelegt</a:t>
            </a:r>
          </a:p>
          <a:p>
            <a:r>
              <a:rPr lang="de-CH" dirty="0" smtClean="0"/>
              <a:t>Acht </a:t>
            </a:r>
            <a:r>
              <a:rPr lang="de-CH" dirty="0" err="1" smtClean="0"/>
              <a:t>Viewports</a:t>
            </a:r>
            <a:r>
              <a:rPr lang="de-CH" dirty="0" smtClean="0"/>
              <a:t>, für jede Leinwand zwei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Camera</a:t>
            </a:r>
            <a:r>
              <a:rPr lang="de-CH" dirty="0"/>
              <a:t> Container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3" y="3150223"/>
            <a:ext cx="6457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huhu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Frustum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35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Umsetzung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Modular</a:t>
            </a:r>
          </a:p>
          <a:p>
            <a:r>
              <a:rPr lang="de-CH" dirty="0" smtClean="0"/>
              <a:t>Architektur </a:t>
            </a:r>
            <a:r>
              <a:rPr lang="de-CH" dirty="0" err="1" smtClean="0"/>
              <a:t>Unity</a:t>
            </a:r>
            <a:endParaRPr lang="de-CH" dirty="0" smtClean="0"/>
          </a:p>
          <a:p>
            <a:r>
              <a:rPr lang="de-CH" dirty="0" smtClean="0"/>
              <a:t>OOP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Verwendung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Package importieren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832765"/>
            <a:ext cx="3816299" cy="3131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8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Verwendung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Package importieren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832765"/>
            <a:ext cx="3816298" cy="3131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0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Verwendung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de-CH" dirty="0" err="1" smtClean="0"/>
              <a:t>Prefab</a:t>
            </a:r>
            <a:r>
              <a:rPr lang="de-CH" dirty="0" smtClean="0"/>
              <a:t> in die Hierarchie ziehen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832765"/>
            <a:ext cx="3816298" cy="3131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7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Verwendung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de-CH" dirty="0" smtClean="0"/>
              <a:t>Exportieren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832765"/>
            <a:ext cx="3816298" cy="3131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88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Verwendung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de-CH" dirty="0" smtClean="0"/>
              <a:t>Fertig!</a:t>
            </a:r>
          </a:p>
          <a:p>
            <a:pPr marL="342900" indent="-342900">
              <a:buFont typeface="+mj-lt"/>
              <a:buAutoNum type="arabicPeriod" startAt="4"/>
            </a:pPr>
            <a:endParaRPr lang="de-CH" dirty="0"/>
          </a:p>
          <a:p>
            <a:pPr marL="342900" indent="-342900">
              <a:buFont typeface="+mj-lt"/>
              <a:buAutoNum type="arabicPeriod" startAt="4"/>
            </a:pPr>
            <a:endParaRPr lang="de-CH" dirty="0" smtClean="0"/>
          </a:p>
          <a:p>
            <a:pPr marL="0" indent="0">
              <a:buNone/>
            </a:pP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(Insert </a:t>
            </a:r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awesome</a:t>
            </a: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picture</a:t>
            </a: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here</a:t>
            </a: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29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Übersicht der Komponenten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1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Zusätzliche Features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CH" dirty="0" smtClean="0"/>
              <a:t>Platzierung GUI</a:t>
            </a:r>
          </a:p>
          <a:p>
            <a:pPr>
              <a:buFontTx/>
              <a:buChar char="-"/>
            </a:pPr>
            <a:r>
              <a:rPr lang="de-CH" dirty="0" smtClean="0"/>
              <a:t>Benutzerdefinierter Cursor</a:t>
            </a:r>
          </a:p>
          <a:p>
            <a:pPr>
              <a:buFontTx/>
              <a:buChar char="-"/>
            </a:pPr>
            <a:r>
              <a:rPr lang="de-CH" dirty="0" smtClean="0"/>
              <a:t>Sekundäre Kameras</a:t>
            </a:r>
          </a:p>
          <a:p>
            <a:pPr>
              <a:buFontTx/>
              <a:buChar char="-"/>
            </a:pPr>
            <a:r>
              <a:rPr lang="de-CH" dirty="0" smtClean="0"/>
              <a:t>Sensitivität / Restriktion Achsen der Devices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34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Einstellungsmöglichkeiten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Gliederung in 5 Bereiche</a:t>
            </a:r>
          </a:p>
          <a:p>
            <a:r>
              <a:rPr lang="de-CH" dirty="0" smtClean="0"/>
              <a:t>Zusätzlich über </a:t>
            </a:r>
            <a:r>
              <a:rPr lang="de-CH" dirty="0"/>
              <a:t>API ansprechbar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6" y="3106329"/>
            <a:ext cx="6791325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7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Einstellungsmöglichkeiten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Wand Position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3106327"/>
            <a:ext cx="6791325" cy="25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Einstellungsmöglichkeiten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Wand Buttons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3103552"/>
            <a:ext cx="6791325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7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Einstellungsmöglichkeiten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CAVE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3106327"/>
            <a:ext cx="6791325" cy="25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1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Performance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Reihe von Performanceoptimierungen vorgenommen</a:t>
            </a:r>
          </a:p>
          <a:p>
            <a:pPr lvl="1"/>
            <a:r>
              <a:rPr lang="de-CH" dirty="0" smtClean="0"/>
              <a:t>Komponenten initial referenzieren</a:t>
            </a:r>
          </a:p>
          <a:p>
            <a:pPr lvl="1"/>
            <a:r>
              <a:rPr lang="de-CH" dirty="0" err="1" smtClean="0"/>
              <a:t>FixedUpdate</a:t>
            </a:r>
            <a:r>
              <a:rPr lang="de-CH" dirty="0" smtClean="0"/>
              <a:t>() statt Update()</a:t>
            </a:r>
          </a:p>
          <a:p>
            <a:pPr lvl="1"/>
            <a:r>
              <a:rPr lang="de-CH" dirty="0" smtClean="0"/>
              <a:t>Distanz Wand </a:t>
            </a:r>
            <a:r>
              <a:rPr lang="de-CH" dirty="0" err="1" smtClean="0"/>
              <a:t>Raycast</a:t>
            </a:r>
            <a:endParaRPr lang="de-CH" dirty="0" smtClean="0"/>
          </a:p>
          <a:p>
            <a:pPr lvl="1"/>
            <a:r>
              <a:rPr lang="de-CH" dirty="0" smtClean="0"/>
              <a:t>Deaktivieren Rendering obsoleter Hauptkamera</a:t>
            </a:r>
          </a:p>
          <a:p>
            <a:pPr lvl="1"/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92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Performance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253043"/>
            <a:ext cx="8116729" cy="3782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6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Debugging Plattform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Dank Visualisierung virtueller Komponenten hervorragendes Debugging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8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Handbuch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8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Handbuch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Schritt für Schritt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Systeme starten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Import </a:t>
            </a:r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r>
              <a:rPr lang="de-CH" dirty="0" smtClean="0"/>
              <a:t> + Export Applikation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Einrichten Tracking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Applikation starten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2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373793"/>
            <a:ext cx="6302682" cy="6241820"/>
          </a:xfrm>
        </p:spPr>
      </p:pic>
    </p:spTree>
    <p:extLst>
      <p:ext uri="{BB962C8B-B14F-4D97-AF65-F5344CB8AC3E}">
        <p14:creationId xmlns:p14="http://schemas.microsoft.com/office/powerpoint/2010/main" val="29452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40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awesome</a:t>
            </a: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 Fazit </a:t>
            </a:r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here</a:t>
            </a: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CH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8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Vorschau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96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34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5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50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Massstabsgetreue Abbildung des realen CAVEs</a:t>
            </a:r>
          </a:p>
          <a:p>
            <a:pPr lvl="1"/>
            <a:r>
              <a:rPr lang="de-CH" dirty="0" smtClean="0"/>
              <a:t>Interaktionen mit Devices</a:t>
            </a:r>
          </a:p>
          <a:p>
            <a:pPr lvl="1"/>
            <a:r>
              <a:rPr lang="de-CH" dirty="0" smtClean="0"/>
              <a:t>Position des Benutzers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Virtual CAVE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" y="3193336"/>
            <a:ext cx="3409606" cy="2637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4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Vergrösserte Variante virtueller CAVE</a:t>
            </a:r>
          </a:p>
          <a:p>
            <a:pPr lvl="1"/>
            <a:r>
              <a:rPr lang="de-CH" dirty="0" smtClean="0"/>
              <a:t>Normaler virtueller CAVE im Zentrum</a:t>
            </a:r>
          </a:p>
          <a:p>
            <a:pPr lvl="1"/>
            <a:r>
              <a:rPr lang="de-CH" dirty="0" smtClean="0"/>
              <a:t>Berechnung </a:t>
            </a:r>
            <a:r>
              <a:rPr lang="de-CH" dirty="0" err="1" smtClean="0"/>
              <a:t>Viewfrustums</a:t>
            </a:r>
            <a:endParaRPr lang="de-CH" dirty="0" smtClean="0"/>
          </a:p>
          <a:p>
            <a:pPr lvl="1"/>
            <a:r>
              <a:rPr lang="de-CH" dirty="0" smtClean="0"/>
              <a:t>Platzierung GUI-Elemente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Virtual CAVE XXL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>
                <a:solidFill>
                  <a:srgbClr val="697D91"/>
                </a:solidFill>
              </a:rPr>
              <a:t>Funktion</a:t>
            </a:r>
          </a:p>
          <a:p>
            <a:r>
              <a:rPr lang="de-CH" dirty="0" smtClean="0"/>
              <a:t>Position und Rotation </a:t>
            </a:r>
            <a:r>
              <a:rPr lang="de-CH" dirty="0"/>
              <a:t>Kopf Benutzer</a:t>
            </a:r>
          </a:p>
          <a:p>
            <a:r>
              <a:rPr lang="de-CH" dirty="0"/>
              <a:t>Entspricht Position aller </a:t>
            </a:r>
            <a:r>
              <a:rPr lang="de-CH" dirty="0" smtClean="0"/>
              <a:t>Kameras</a:t>
            </a:r>
          </a:p>
          <a:p>
            <a:r>
              <a:rPr lang="de-CH" dirty="0" smtClean="0"/>
              <a:t>Basis für Berechnung Perspektive</a:t>
            </a:r>
            <a:endParaRPr lang="de-CH" dirty="0"/>
          </a:p>
          <a:p>
            <a:pPr marL="0" indent="0">
              <a:buNone/>
            </a:pPr>
            <a:endParaRPr lang="de-CH" dirty="0">
              <a:solidFill>
                <a:srgbClr val="697D91"/>
              </a:solidFill>
            </a:endParaRPr>
          </a:p>
          <a:p>
            <a:pPr marL="0" indent="0">
              <a:buNone/>
            </a:pPr>
            <a:r>
              <a:rPr lang="de-CH" dirty="0" smtClean="0">
                <a:solidFill>
                  <a:srgbClr val="697D91"/>
                </a:solidFill>
              </a:rPr>
              <a:t>Stereoskopie</a:t>
            </a:r>
            <a:endParaRPr lang="de-CH" dirty="0"/>
          </a:p>
          <a:p>
            <a:r>
              <a:rPr lang="de-CH" dirty="0" err="1" smtClean="0"/>
              <a:t>Beamer</a:t>
            </a:r>
            <a:r>
              <a:rPr lang="de-CH" dirty="0" smtClean="0"/>
              <a:t> </a:t>
            </a:r>
            <a:r>
              <a:rPr lang="de-CH" dirty="0"/>
              <a:t>mit Polfilter</a:t>
            </a:r>
          </a:p>
          <a:p>
            <a:r>
              <a:rPr lang="de-CH" dirty="0"/>
              <a:t>Polgefilterte Brillen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err="1" smtClean="0">
                <a:solidFill>
                  <a:srgbClr val="697D91"/>
                </a:solidFill>
              </a:rPr>
              <a:t>Smoothing</a:t>
            </a:r>
            <a:endParaRPr lang="de-CH" dirty="0" smtClean="0"/>
          </a:p>
          <a:p>
            <a:r>
              <a:rPr lang="de-CH" dirty="0" err="1" smtClean="0"/>
              <a:t>One</a:t>
            </a:r>
            <a:r>
              <a:rPr lang="de-CH" dirty="0" smtClean="0"/>
              <a:t> Euro Filter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Virtual Eyes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Virtual Wand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Funktion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Primäres Inputgerät</a:t>
            </a:r>
          </a:p>
          <a:p>
            <a:r>
              <a:rPr lang="de-CH" dirty="0"/>
              <a:t>Position / Rotation wird ermittelt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Virtual Wand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Raycast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Schnittpunkt Wand / CAVE mittels </a:t>
            </a:r>
            <a:r>
              <a:rPr lang="de-CH" dirty="0" err="1" smtClean="0"/>
              <a:t>Raycast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871758"/>
            <a:ext cx="4634441" cy="3238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4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697D91"/>
                </a:solidFill>
              </a:rPr>
              <a:t>Simulation </a:t>
            </a:r>
            <a:r>
              <a:rPr lang="de-CH" dirty="0">
                <a:solidFill>
                  <a:srgbClr val="697D91"/>
                </a:solidFill>
              </a:rPr>
              <a:t>Maus</a:t>
            </a:r>
          </a:p>
          <a:p>
            <a:r>
              <a:rPr lang="de-CH" dirty="0" err="1"/>
              <a:t>Mousecursor</a:t>
            </a:r>
            <a:r>
              <a:rPr lang="de-CH" dirty="0"/>
              <a:t>-Position auf OS Level setzen</a:t>
            </a:r>
          </a:p>
          <a:p>
            <a:r>
              <a:rPr lang="de-CH" dirty="0"/>
              <a:t>Unerlässlich für generische Steuerung Applikationen</a:t>
            </a:r>
          </a:p>
          <a:p>
            <a:pPr marL="0" indent="0">
              <a:buNone/>
            </a:pPr>
            <a:endParaRPr lang="de-CH" dirty="0">
              <a:solidFill>
                <a:srgbClr val="697D91"/>
              </a:solidFill>
            </a:endParaRPr>
          </a:p>
          <a:p>
            <a:pPr marL="0" indent="0">
              <a:buNone/>
            </a:pPr>
            <a:r>
              <a:rPr lang="de-CH" dirty="0" smtClean="0">
                <a:solidFill>
                  <a:srgbClr val="697D91"/>
                </a:solidFill>
              </a:rPr>
              <a:t>Simulation Buttons</a:t>
            </a:r>
            <a:endParaRPr lang="de-CH" dirty="0"/>
          </a:p>
          <a:p>
            <a:r>
              <a:rPr lang="de-CH" dirty="0" smtClean="0"/>
              <a:t>Buttons auf Wand lassen sich frei zuordnen</a:t>
            </a:r>
          </a:p>
          <a:p>
            <a:r>
              <a:rPr lang="de-CH" dirty="0" smtClean="0"/>
              <a:t>Entspricht einer Tastatureingabe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rgbClr val="697D91"/>
                </a:solidFill>
              </a:rPr>
              <a:t>Analoger Joystick</a:t>
            </a:r>
          </a:p>
          <a:p>
            <a:r>
              <a:rPr lang="de-CH" dirty="0" smtClean="0"/>
              <a:t>Werte über API auslesbar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err="1" smtClean="0">
                <a:solidFill>
                  <a:srgbClr val="697D91"/>
                </a:solidFill>
              </a:rPr>
              <a:t>Smoothing</a:t>
            </a:r>
            <a:endParaRPr lang="de-CH" dirty="0" smtClean="0"/>
          </a:p>
          <a:p>
            <a:r>
              <a:rPr lang="de-CH" dirty="0" err="1" smtClean="0"/>
              <a:t>One</a:t>
            </a:r>
            <a:r>
              <a:rPr lang="de-CH" dirty="0" smtClean="0"/>
              <a:t> Euro Filter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Virtual </a:t>
            </a:r>
            <a:r>
              <a:rPr lang="de-CH" dirty="0" smtClean="0"/>
              <a:t>Wand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40" y="360000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Props1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2551ef7e-3b29-44d1-a8ad-ef34c26bfc60"/>
    <ds:schemaRef ds:uri="http://purl.org/dc/elements/1.1/"/>
    <ds:schemaRef ds:uri="63c724b1-652e-424f-8d99-4ee5090672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798</Words>
  <Application>Microsoft Office PowerPoint</Application>
  <PresentationFormat>Bildschirmpräsentation (4:3)</PresentationFormat>
  <Paragraphs>204</Paragraphs>
  <Slides>39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BFH_PPT_Vorlage_v2</vt:lpstr>
      <vt:lpstr>Unity 3D Server for CAVE Rendering</vt:lpstr>
      <vt:lpstr>Übersicht der Komponenten</vt:lpstr>
      <vt:lpstr>PowerPoint-Präsentation</vt:lpstr>
      <vt:lpstr>Virtual CAVE</vt:lpstr>
      <vt:lpstr>Virtual CAVE XXL</vt:lpstr>
      <vt:lpstr>Virtual Eyes</vt:lpstr>
      <vt:lpstr>Virtual Wand</vt:lpstr>
      <vt:lpstr>Virtual Wand</vt:lpstr>
      <vt:lpstr>Virtual Wand</vt:lpstr>
      <vt:lpstr>Camera Container</vt:lpstr>
      <vt:lpstr>Camera Container</vt:lpstr>
      <vt:lpstr>Frustum</vt:lpstr>
      <vt:lpstr>Unity Plugin</vt:lpstr>
      <vt:lpstr>Unity Plugin</vt:lpstr>
      <vt:lpstr>Unity Plugin</vt:lpstr>
      <vt:lpstr>Unity Plugin</vt:lpstr>
      <vt:lpstr>Unity Plugin</vt:lpstr>
      <vt:lpstr>Unity Plugin</vt:lpstr>
      <vt:lpstr>Unity Plugin</vt:lpstr>
      <vt:lpstr>Unity Plugin</vt:lpstr>
      <vt:lpstr>Unity Plugin</vt:lpstr>
      <vt:lpstr>Unity Plugin</vt:lpstr>
      <vt:lpstr>Unity Plugin</vt:lpstr>
      <vt:lpstr>Unity Plugin</vt:lpstr>
      <vt:lpstr>Unity Plugin</vt:lpstr>
      <vt:lpstr>Unity Plugin</vt:lpstr>
      <vt:lpstr>Unity Plugin</vt:lpstr>
      <vt:lpstr>Handbuch</vt:lpstr>
      <vt:lpstr>Handbuch</vt:lpstr>
      <vt:lpstr>Fazit</vt:lpstr>
      <vt:lpstr>Fazit</vt:lpstr>
      <vt:lpstr>Live Vorschau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 Villiger</dc:creator>
  <cp:lastModifiedBy>Julien Villiger</cp:lastModifiedBy>
  <cp:revision>73</cp:revision>
  <cp:lastPrinted>2013-04-25T14:17:09Z</cp:lastPrinted>
  <dcterms:created xsi:type="dcterms:W3CDTF">2016-01-05T07:57:55Z</dcterms:created>
  <dcterms:modified xsi:type="dcterms:W3CDTF">2016-01-10T15:00:15Z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