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74D-6D88-4C89-8E55-21C8BEED1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5A8592-AD55-472B-82C2-E1F162BAF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C7BC40-02C7-45B5-BB8A-4346357CA30A}"/>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5" name="Footer Placeholder 4">
            <a:extLst>
              <a:ext uri="{FF2B5EF4-FFF2-40B4-BE49-F238E27FC236}">
                <a16:creationId xmlns:a16="http://schemas.microsoft.com/office/drawing/2014/main" id="{4B46B422-3A52-41F2-994F-337697D064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460D8E-837E-4B2C-98B2-4C0AE304A915}"/>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418502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83AC-DC98-4AD1-86C5-E7C8658FA7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BEE050-292A-4E53-A271-E1A202A05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9C0EAC-71FF-41A8-B028-ACB305BC24A6}"/>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5" name="Footer Placeholder 4">
            <a:extLst>
              <a:ext uri="{FF2B5EF4-FFF2-40B4-BE49-F238E27FC236}">
                <a16:creationId xmlns:a16="http://schemas.microsoft.com/office/drawing/2014/main" id="{639D00BD-5043-46CD-99AD-3015A1D84F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C56A6D-A5FA-4977-9E67-2EFD130BF446}"/>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374819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FA90C7-F6B1-406A-8BF0-510A16D487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78E9D5-117A-446A-B755-832D48D5B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4AFE6C-AEA6-4C03-8010-C880FB9EE8AF}"/>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5" name="Footer Placeholder 4">
            <a:extLst>
              <a:ext uri="{FF2B5EF4-FFF2-40B4-BE49-F238E27FC236}">
                <a16:creationId xmlns:a16="http://schemas.microsoft.com/office/drawing/2014/main" id="{7BD81280-BA52-412E-AA30-68F04DE0A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F0BE3F-7ED5-4699-84EC-B6DD1E0F914F}"/>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64996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64CE-9BD6-446A-AAE2-6149020B51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8B8BC5F-DF63-4335-AF99-5B4C7FE87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CC1238-CFDC-41B5-B6AC-045513C67C7A}"/>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5" name="Footer Placeholder 4">
            <a:extLst>
              <a:ext uri="{FF2B5EF4-FFF2-40B4-BE49-F238E27FC236}">
                <a16:creationId xmlns:a16="http://schemas.microsoft.com/office/drawing/2014/main" id="{7EF2B86C-8DF2-4D0E-87C3-92379627ED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A5864-A0A4-439D-86C2-76E785714752}"/>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208536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0198-019F-41E3-80A8-A997B5B08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410662-7A02-43E0-9C8D-14C348AC5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025FA-D542-4E39-8504-C48C19A1DE1D}"/>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5" name="Footer Placeholder 4">
            <a:extLst>
              <a:ext uri="{FF2B5EF4-FFF2-40B4-BE49-F238E27FC236}">
                <a16:creationId xmlns:a16="http://schemas.microsoft.com/office/drawing/2014/main" id="{B33E0979-657A-462B-82F6-4DA30E9CA5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4BD584-F80D-41A1-BEB0-3E8D4EE9F7D5}"/>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160937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CBC0-E982-4798-AA4C-92EB35B8D7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74A6AE-39CB-4388-A5E4-9D89FBE169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BDE93C-96B1-48B0-B173-FDC1AF7AC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442F00-0B95-4831-A323-62936C9EA91D}"/>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6" name="Footer Placeholder 5">
            <a:extLst>
              <a:ext uri="{FF2B5EF4-FFF2-40B4-BE49-F238E27FC236}">
                <a16:creationId xmlns:a16="http://schemas.microsoft.com/office/drawing/2014/main" id="{CD5C1572-6A38-4893-8136-28C80E0848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6A438E-6E2C-4E31-887B-36E41F660372}"/>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200942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1417-CE67-4F67-BD5C-679AB044839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9C7C93-60DD-4A83-993B-75BB4C412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C445B-2E75-4525-9E75-1478E2E71D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48741F-A712-4E17-96CB-24DBB2E54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AFB60-A963-467B-BE2D-446C54146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5D9557-A7DB-4836-B80C-E7F07D54752C}"/>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8" name="Footer Placeholder 7">
            <a:extLst>
              <a:ext uri="{FF2B5EF4-FFF2-40B4-BE49-F238E27FC236}">
                <a16:creationId xmlns:a16="http://schemas.microsoft.com/office/drawing/2014/main" id="{BE89B7C1-980F-4EC0-8700-B646DF8A105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E4815B3-5EA9-4F13-BEE9-EA30F98887E6}"/>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326858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D649-246A-414C-9AF8-0395095794C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E4B8EC-8C96-4346-8559-9C43765849B4}"/>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4" name="Footer Placeholder 3">
            <a:extLst>
              <a:ext uri="{FF2B5EF4-FFF2-40B4-BE49-F238E27FC236}">
                <a16:creationId xmlns:a16="http://schemas.microsoft.com/office/drawing/2014/main" id="{FC5E04C3-54B9-4847-B56E-DA2FB0A4F6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8E8B1E5-F223-499E-930F-6FE17C8A601B}"/>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162348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24662-CE9C-43C5-B5F7-CA5339E6736C}"/>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3" name="Footer Placeholder 2">
            <a:extLst>
              <a:ext uri="{FF2B5EF4-FFF2-40B4-BE49-F238E27FC236}">
                <a16:creationId xmlns:a16="http://schemas.microsoft.com/office/drawing/2014/main" id="{36CAADA4-7E22-4950-8BAC-26BF627C92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89262F6-6D6C-4336-8148-8B2FC9798364}"/>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325787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263F-BAE6-4B6C-A0CC-D3BED5112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174D57-2898-4D31-91D4-F6FB8BEBE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BEA3EA-A121-402B-AF5D-AC783D6B6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19CE5-3808-4C68-AA60-A80C2F6B789D}"/>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6" name="Footer Placeholder 5">
            <a:extLst>
              <a:ext uri="{FF2B5EF4-FFF2-40B4-BE49-F238E27FC236}">
                <a16:creationId xmlns:a16="http://schemas.microsoft.com/office/drawing/2014/main" id="{BE90C71D-DFD8-4284-BD53-BDB4183575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B2EE45-E143-4668-8ADB-DAC89EB7111A}"/>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176497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048A-D2B7-4CA9-A6AF-789B3721F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F65B95C-04EB-40EE-ACF7-35B960C6D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3A84D-FDB0-401A-99B9-A9FD9AE37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3938DC-4070-4925-BC0E-B8100C488437}"/>
              </a:ext>
            </a:extLst>
          </p:cNvPr>
          <p:cNvSpPr>
            <a:spLocks noGrp="1"/>
          </p:cNvSpPr>
          <p:nvPr>
            <p:ph type="dt" sz="half" idx="10"/>
          </p:nvPr>
        </p:nvSpPr>
        <p:spPr/>
        <p:txBody>
          <a:bodyPr/>
          <a:lstStyle/>
          <a:p>
            <a:fld id="{75503D2B-DAA8-4469-BDE7-CEA771B54030}" type="datetimeFigureOut">
              <a:rPr lang="en-GB" smtClean="0"/>
              <a:t>13/04/2020</a:t>
            </a:fld>
            <a:endParaRPr lang="en-GB"/>
          </a:p>
        </p:txBody>
      </p:sp>
      <p:sp>
        <p:nvSpPr>
          <p:cNvPr id="6" name="Footer Placeholder 5">
            <a:extLst>
              <a:ext uri="{FF2B5EF4-FFF2-40B4-BE49-F238E27FC236}">
                <a16:creationId xmlns:a16="http://schemas.microsoft.com/office/drawing/2014/main" id="{B8FAA326-98F5-4D4C-B4A7-629D9130F8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A3DED2-5136-42F3-84DC-8D8B6EEA1A70}"/>
              </a:ext>
            </a:extLst>
          </p:cNvPr>
          <p:cNvSpPr>
            <a:spLocks noGrp="1"/>
          </p:cNvSpPr>
          <p:nvPr>
            <p:ph type="sldNum" sz="quarter" idx="12"/>
          </p:nvPr>
        </p:nvSpPr>
        <p:spPr/>
        <p:txBody>
          <a:bodyPr/>
          <a:lstStyle/>
          <a:p>
            <a:fld id="{E4960A28-BA69-4084-9879-F118E67A3EE3}" type="slidenum">
              <a:rPr lang="en-GB" smtClean="0"/>
              <a:t>‹#›</a:t>
            </a:fld>
            <a:endParaRPr lang="en-GB"/>
          </a:p>
        </p:txBody>
      </p:sp>
    </p:spTree>
    <p:extLst>
      <p:ext uri="{BB962C8B-B14F-4D97-AF65-F5344CB8AC3E}">
        <p14:creationId xmlns:p14="http://schemas.microsoft.com/office/powerpoint/2010/main" val="153083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7D621-C878-49C1-94AF-899601505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51DC0C-CFA5-4DA0-9584-7671B3A97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C2AC21-8B23-46EF-816C-213F6ECAD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03D2B-DAA8-4469-BDE7-CEA771B54030}" type="datetimeFigureOut">
              <a:rPr lang="en-GB" smtClean="0"/>
              <a:t>13/04/2020</a:t>
            </a:fld>
            <a:endParaRPr lang="en-GB"/>
          </a:p>
        </p:txBody>
      </p:sp>
      <p:sp>
        <p:nvSpPr>
          <p:cNvPr id="5" name="Footer Placeholder 4">
            <a:extLst>
              <a:ext uri="{FF2B5EF4-FFF2-40B4-BE49-F238E27FC236}">
                <a16:creationId xmlns:a16="http://schemas.microsoft.com/office/drawing/2014/main" id="{1ED6B760-0EF0-469C-A19B-BB05F2681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B326E3F-9470-44A1-825A-99AE95A49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60A28-BA69-4084-9879-F118E67A3EE3}" type="slidenum">
              <a:rPr lang="en-GB" smtClean="0"/>
              <a:t>‹#›</a:t>
            </a:fld>
            <a:endParaRPr lang="en-GB"/>
          </a:p>
        </p:txBody>
      </p:sp>
    </p:spTree>
    <p:extLst>
      <p:ext uri="{BB962C8B-B14F-4D97-AF65-F5344CB8AC3E}">
        <p14:creationId xmlns:p14="http://schemas.microsoft.com/office/powerpoint/2010/main" val="2290419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frankshospitalworkshop.com/equipment/documents/ventilators/service_manuals/eVent_Medical_Inspiration_Ventilator_-_Service_manual.pdf"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20AA-830D-40A3-9A76-CDF9E4FE0E88}"/>
              </a:ext>
            </a:extLst>
          </p:cNvPr>
          <p:cNvSpPr>
            <a:spLocks noGrp="1"/>
          </p:cNvSpPr>
          <p:nvPr>
            <p:ph type="title"/>
          </p:nvPr>
        </p:nvSpPr>
        <p:spPr>
          <a:xfrm>
            <a:off x="838200" y="254285"/>
            <a:ext cx="10515600" cy="1325563"/>
          </a:xfrm>
        </p:spPr>
        <p:txBody>
          <a:bodyPr/>
          <a:lstStyle/>
          <a:p>
            <a:r>
              <a:rPr lang="en-GB" dirty="0"/>
              <a:t>2003 </a:t>
            </a:r>
            <a:r>
              <a:rPr lang="en-GB" dirty="0" err="1"/>
              <a:t>eVent</a:t>
            </a:r>
            <a:r>
              <a:rPr lang="en-GB" dirty="0"/>
              <a:t> advanced ventilator</a:t>
            </a:r>
          </a:p>
        </p:txBody>
      </p:sp>
      <p:sp>
        <p:nvSpPr>
          <p:cNvPr id="3" name="Rectangle 2">
            <a:extLst>
              <a:ext uri="{FF2B5EF4-FFF2-40B4-BE49-F238E27FC236}">
                <a16:creationId xmlns:a16="http://schemas.microsoft.com/office/drawing/2014/main" id="{2650C6DF-956B-4DB7-8D74-9C9FAD511394}"/>
              </a:ext>
            </a:extLst>
          </p:cNvPr>
          <p:cNvSpPr/>
          <p:nvPr/>
        </p:nvSpPr>
        <p:spPr>
          <a:xfrm>
            <a:off x="240905" y="5017910"/>
            <a:ext cx="4070143" cy="1600438"/>
          </a:xfrm>
          <a:prstGeom prst="rect">
            <a:avLst/>
          </a:prstGeom>
        </p:spPr>
        <p:txBody>
          <a:bodyPr wrap="square">
            <a:spAutoFit/>
          </a:bodyPr>
          <a:lstStyle/>
          <a:p>
            <a:r>
              <a:rPr lang="en-GB" sz="1400" dirty="0"/>
              <a:t>The 2003 </a:t>
            </a:r>
            <a:r>
              <a:rPr lang="en-GB" sz="1400" dirty="0" err="1"/>
              <a:t>eVent</a:t>
            </a:r>
            <a:r>
              <a:rPr lang="en-GB" sz="1400" dirty="0"/>
              <a:t> Inspiration was a low cost concept that incorporates all modes of pressure and volume control ventilation. Its pneumatic diagram is on page 17 of its published service manual:</a:t>
            </a:r>
          </a:p>
          <a:p>
            <a:r>
              <a:rPr lang="en-GB" sz="1400" dirty="0">
                <a:hlinkClick r:id="rId2"/>
              </a:rPr>
              <a:t>http://www.frankshospitalworkshop.com/equipment/documents/ventilators/service_manuals/eVent_Medical_Inspiration_Ventilator_-_Service_manual.pdf</a:t>
            </a:r>
            <a:r>
              <a:rPr lang="en-GB" sz="1400" dirty="0"/>
              <a:t> </a:t>
            </a:r>
          </a:p>
        </p:txBody>
      </p:sp>
      <p:pic>
        <p:nvPicPr>
          <p:cNvPr id="5" name="Picture 4">
            <a:extLst>
              <a:ext uri="{FF2B5EF4-FFF2-40B4-BE49-F238E27FC236}">
                <a16:creationId xmlns:a16="http://schemas.microsoft.com/office/drawing/2014/main" id="{BBFDF244-9BBC-4082-917F-8F98A498DC89}"/>
              </a:ext>
            </a:extLst>
          </p:cNvPr>
          <p:cNvPicPr>
            <a:picLocks noChangeAspect="1"/>
          </p:cNvPicPr>
          <p:nvPr/>
        </p:nvPicPr>
        <p:blipFill>
          <a:blip r:embed="rId3"/>
          <a:stretch>
            <a:fillRect/>
          </a:stretch>
        </p:blipFill>
        <p:spPr>
          <a:xfrm>
            <a:off x="436992" y="2030771"/>
            <a:ext cx="2384445" cy="2998816"/>
          </a:xfrm>
          <a:prstGeom prst="rect">
            <a:avLst/>
          </a:prstGeom>
        </p:spPr>
      </p:pic>
      <p:pic>
        <p:nvPicPr>
          <p:cNvPr id="7" name="Picture 6">
            <a:extLst>
              <a:ext uri="{FF2B5EF4-FFF2-40B4-BE49-F238E27FC236}">
                <a16:creationId xmlns:a16="http://schemas.microsoft.com/office/drawing/2014/main" id="{9D8EE0AF-38C0-4372-A067-1EF03C94D01D}"/>
              </a:ext>
            </a:extLst>
          </p:cNvPr>
          <p:cNvPicPr>
            <a:picLocks noChangeAspect="1"/>
          </p:cNvPicPr>
          <p:nvPr/>
        </p:nvPicPr>
        <p:blipFill>
          <a:blip r:embed="rId4"/>
          <a:stretch>
            <a:fillRect/>
          </a:stretch>
        </p:blipFill>
        <p:spPr>
          <a:xfrm>
            <a:off x="5281028" y="1463092"/>
            <a:ext cx="6495098" cy="4376928"/>
          </a:xfrm>
          <a:prstGeom prst="rect">
            <a:avLst/>
          </a:prstGeom>
        </p:spPr>
      </p:pic>
      <p:sp>
        <p:nvSpPr>
          <p:cNvPr id="8" name="TextBox 7">
            <a:extLst>
              <a:ext uri="{FF2B5EF4-FFF2-40B4-BE49-F238E27FC236}">
                <a16:creationId xmlns:a16="http://schemas.microsoft.com/office/drawing/2014/main" id="{506C40C3-18BC-4BAD-AFC8-981777744E0C}"/>
              </a:ext>
            </a:extLst>
          </p:cNvPr>
          <p:cNvSpPr txBox="1"/>
          <p:nvPr/>
        </p:nvSpPr>
        <p:spPr>
          <a:xfrm>
            <a:off x="9914807" y="5632759"/>
            <a:ext cx="1917641" cy="369332"/>
          </a:xfrm>
          <a:prstGeom prst="rect">
            <a:avLst/>
          </a:prstGeom>
          <a:noFill/>
        </p:spPr>
        <p:txBody>
          <a:bodyPr wrap="none" rtlCol="0">
            <a:spAutoFit/>
          </a:bodyPr>
          <a:lstStyle/>
          <a:p>
            <a:r>
              <a:rPr lang="en-GB" dirty="0"/>
              <a:t>Voice coil actuator</a:t>
            </a:r>
          </a:p>
        </p:txBody>
      </p:sp>
      <p:cxnSp>
        <p:nvCxnSpPr>
          <p:cNvPr id="10" name="Connector: Curved 9">
            <a:extLst>
              <a:ext uri="{FF2B5EF4-FFF2-40B4-BE49-F238E27FC236}">
                <a16:creationId xmlns:a16="http://schemas.microsoft.com/office/drawing/2014/main" id="{7B5DB2E4-EAB4-4BD2-9523-599CCCBB3735}"/>
              </a:ext>
            </a:extLst>
          </p:cNvPr>
          <p:cNvCxnSpPr>
            <a:cxnSpLocks/>
          </p:cNvCxnSpPr>
          <p:nvPr/>
        </p:nvCxnSpPr>
        <p:spPr>
          <a:xfrm>
            <a:off x="9272660" y="5345160"/>
            <a:ext cx="651387" cy="465448"/>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49F26F-047A-4C2C-872B-F604B04F9FB0}"/>
              </a:ext>
            </a:extLst>
          </p:cNvPr>
          <p:cNvSpPr txBox="1"/>
          <p:nvPr/>
        </p:nvSpPr>
        <p:spPr>
          <a:xfrm>
            <a:off x="6417692" y="5924145"/>
            <a:ext cx="3901342" cy="762645"/>
          </a:xfrm>
          <a:prstGeom prst="rect">
            <a:avLst/>
          </a:prstGeom>
          <a:noFill/>
        </p:spPr>
        <p:txBody>
          <a:bodyPr wrap="square" rtlCol="0">
            <a:spAutoFit/>
          </a:bodyPr>
          <a:lstStyle/>
          <a:p>
            <a:pPr>
              <a:lnSpc>
                <a:spcPct val="80000"/>
              </a:lnSpc>
            </a:pPr>
            <a:r>
              <a:rPr lang="en-GB" dirty="0"/>
              <a:t>0.02L/min flow to keep water droplets and patient cough secretion out of the pressure measurement lines.</a:t>
            </a:r>
          </a:p>
        </p:txBody>
      </p:sp>
      <p:cxnSp>
        <p:nvCxnSpPr>
          <p:cNvPr id="14" name="Connector: Curved 13">
            <a:extLst>
              <a:ext uri="{FF2B5EF4-FFF2-40B4-BE49-F238E27FC236}">
                <a16:creationId xmlns:a16="http://schemas.microsoft.com/office/drawing/2014/main" id="{149CFAB9-6596-4D15-916D-3E7BB7BE8620}"/>
              </a:ext>
            </a:extLst>
          </p:cNvPr>
          <p:cNvCxnSpPr>
            <a:cxnSpLocks/>
          </p:cNvCxnSpPr>
          <p:nvPr/>
        </p:nvCxnSpPr>
        <p:spPr>
          <a:xfrm rot="16200000" flipH="1">
            <a:off x="7607649" y="4853506"/>
            <a:ext cx="1469514" cy="703301"/>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D64B13-07F0-442E-8766-876D6B27BEE1}"/>
              </a:ext>
            </a:extLst>
          </p:cNvPr>
          <p:cNvSpPr txBox="1"/>
          <p:nvPr/>
        </p:nvSpPr>
        <p:spPr>
          <a:xfrm>
            <a:off x="3505978" y="3651556"/>
            <a:ext cx="2079791" cy="762645"/>
          </a:xfrm>
          <a:prstGeom prst="rect">
            <a:avLst/>
          </a:prstGeom>
          <a:noFill/>
        </p:spPr>
        <p:txBody>
          <a:bodyPr wrap="square" rtlCol="0">
            <a:spAutoFit/>
          </a:bodyPr>
          <a:lstStyle/>
          <a:p>
            <a:pPr>
              <a:lnSpc>
                <a:spcPct val="80000"/>
              </a:lnSpc>
            </a:pPr>
            <a:r>
              <a:rPr lang="en-GB" dirty="0"/>
              <a:t>Compressor for</a:t>
            </a:r>
          </a:p>
          <a:p>
            <a:pPr>
              <a:lnSpc>
                <a:spcPct val="80000"/>
              </a:lnSpc>
            </a:pPr>
            <a:r>
              <a:rPr lang="en-GB" dirty="0"/>
              <a:t>transport or supply fail ventilation</a:t>
            </a:r>
          </a:p>
        </p:txBody>
      </p:sp>
      <p:cxnSp>
        <p:nvCxnSpPr>
          <p:cNvPr id="17" name="Connector: Curved 16">
            <a:extLst>
              <a:ext uri="{FF2B5EF4-FFF2-40B4-BE49-F238E27FC236}">
                <a16:creationId xmlns:a16="http://schemas.microsoft.com/office/drawing/2014/main" id="{C1C1E8B1-891E-4CFC-A4A1-05308AC138EA}"/>
              </a:ext>
            </a:extLst>
          </p:cNvPr>
          <p:cNvCxnSpPr>
            <a:cxnSpLocks/>
          </p:cNvCxnSpPr>
          <p:nvPr/>
        </p:nvCxnSpPr>
        <p:spPr>
          <a:xfrm rot="10800000" flipV="1">
            <a:off x="5356264" y="3946368"/>
            <a:ext cx="891197" cy="239471"/>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9DCBC81-E887-4242-AE78-01D65118BC73}"/>
              </a:ext>
            </a:extLst>
          </p:cNvPr>
          <p:cNvSpPr txBox="1"/>
          <p:nvPr/>
        </p:nvSpPr>
        <p:spPr>
          <a:xfrm>
            <a:off x="4643595" y="5993379"/>
            <a:ext cx="1817041" cy="541046"/>
          </a:xfrm>
          <a:prstGeom prst="rect">
            <a:avLst/>
          </a:prstGeom>
          <a:noFill/>
        </p:spPr>
        <p:txBody>
          <a:bodyPr wrap="square" rtlCol="0">
            <a:spAutoFit/>
          </a:bodyPr>
          <a:lstStyle/>
          <a:p>
            <a:pPr>
              <a:lnSpc>
                <a:spcPct val="80000"/>
              </a:lnSpc>
            </a:pPr>
            <a:r>
              <a:rPr lang="en-GB" dirty="0"/>
              <a:t>0.02L/min flow past oxygen cell.</a:t>
            </a:r>
          </a:p>
        </p:txBody>
      </p:sp>
      <p:cxnSp>
        <p:nvCxnSpPr>
          <p:cNvPr id="21" name="Connector: Curved 20">
            <a:extLst>
              <a:ext uri="{FF2B5EF4-FFF2-40B4-BE49-F238E27FC236}">
                <a16:creationId xmlns:a16="http://schemas.microsoft.com/office/drawing/2014/main" id="{635FE89C-5335-4A07-A39C-239FF34EF89C}"/>
              </a:ext>
            </a:extLst>
          </p:cNvPr>
          <p:cNvCxnSpPr>
            <a:cxnSpLocks/>
          </p:cNvCxnSpPr>
          <p:nvPr/>
        </p:nvCxnSpPr>
        <p:spPr>
          <a:xfrm rot="5400000">
            <a:off x="5998489" y="4635040"/>
            <a:ext cx="1664606" cy="1335329"/>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D58347C-EE70-474D-AB5E-9EEEEF319752}"/>
              </a:ext>
            </a:extLst>
          </p:cNvPr>
          <p:cNvSpPr txBox="1"/>
          <p:nvPr/>
        </p:nvSpPr>
        <p:spPr>
          <a:xfrm>
            <a:off x="7444651" y="3342714"/>
            <a:ext cx="521817" cy="205890"/>
          </a:xfrm>
          <a:prstGeom prst="rect">
            <a:avLst/>
          </a:prstGeom>
          <a:noFill/>
        </p:spPr>
        <p:txBody>
          <a:bodyPr wrap="square" rtlCol="0">
            <a:spAutoFit/>
          </a:bodyPr>
          <a:lstStyle/>
          <a:p>
            <a:pPr>
              <a:lnSpc>
                <a:spcPct val="80000"/>
              </a:lnSpc>
            </a:pPr>
            <a:r>
              <a:rPr lang="en-GB" sz="900" dirty="0"/>
              <a:t>FR</a:t>
            </a:r>
          </a:p>
        </p:txBody>
      </p:sp>
      <p:sp>
        <p:nvSpPr>
          <p:cNvPr id="24" name="TextBox 23">
            <a:extLst>
              <a:ext uri="{FF2B5EF4-FFF2-40B4-BE49-F238E27FC236}">
                <a16:creationId xmlns:a16="http://schemas.microsoft.com/office/drawing/2014/main" id="{29EB1389-3E9F-4743-B7F9-200A79F52EC3}"/>
              </a:ext>
            </a:extLst>
          </p:cNvPr>
          <p:cNvSpPr txBox="1"/>
          <p:nvPr/>
        </p:nvSpPr>
        <p:spPr>
          <a:xfrm>
            <a:off x="7713736" y="3340333"/>
            <a:ext cx="521817" cy="205890"/>
          </a:xfrm>
          <a:prstGeom prst="rect">
            <a:avLst/>
          </a:prstGeom>
          <a:noFill/>
        </p:spPr>
        <p:txBody>
          <a:bodyPr wrap="square" rtlCol="0">
            <a:spAutoFit/>
          </a:bodyPr>
          <a:lstStyle/>
          <a:p>
            <a:pPr>
              <a:lnSpc>
                <a:spcPct val="80000"/>
              </a:lnSpc>
            </a:pPr>
            <a:r>
              <a:rPr lang="en-GB" sz="900" dirty="0"/>
              <a:t>FR</a:t>
            </a:r>
          </a:p>
        </p:txBody>
      </p:sp>
      <p:sp>
        <p:nvSpPr>
          <p:cNvPr id="25" name="TextBox 24">
            <a:extLst>
              <a:ext uri="{FF2B5EF4-FFF2-40B4-BE49-F238E27FC236}">
                <a16:creationId xmlns:a16="http://schemas.microsoft.com/office/drawing/2014/main" id="{FCCEC48E-4811-46A7-8A28-A07AA0DBA45D}"/>
              </a:ext>
            </a:extLst>
          </p:cNvPr>
          <p:cNvSpPr txBox="1"/>
          <p:nvPr/>
        </p:nvSpPr>
        <p:spPr>
          <a:xfrm>
            <a:off x="7879810" y="3340333"/>
            <a:ext cx="521817" cy="205890"/>
          </a:xfrm>
          <a:prstGeom prst="rect">
            <a:avLst/>
          </a:prstGeom>
          <a:noFill/>
        </p:spPr>
        <p:txBody>
          <a:bodyPr wrap="square" rtlCol="0">
            <a:spAutoFit/>
          </a:bodyPr>
          <a:lstStyle/>
          <a:p>
            <a:pPr>
              <a:lnSpc>
                <a:spcPct val="80000"/>
              </a:lnSpc>
            </a:pPr>
            <a:r>
              <a:rPr lang="en-GB" sz="900" dirty="0"/>
              <a:t>FR</a:t>
            </a:r>
          </a:p>
        </p:txBody>
      </p:sp>
      <p:sp>
        <p:nvSpPr>
          <p:cNvPr id="26" name="TextBox 25">
            <a:extLst>
              <a:ext uri="{FF2B5EF4-FFF2-40B4-BE49-F238E27FC236}">
                <a16:creationId xmlns:a16="http://schemas.microsoft.com/office/drawing/2014/main" id="{6F39A8E9-C2E5-4156-80B3-A75CBD79F6E5}"/>
              </a:ext>
            </a:extLst>
          </p:cNvPr>
          <p:cNvSpPr txBox="1"/>
          <p:nvPr/>
        </p:nvSpPr>
        <p:spPr>
          <a:xfrm>
            <a:off x="7917914" y="1273311"/>
            <a:ext cx="1168216" cy="268984"/>
          </a:xfrm>
          <a:prstGeom prst="rect">
            <a:avLst/>
          </a:prstGeom>
          <a:noFill/>
        </p:spPr>
        <p:txBody>
          <a:bodyPr wrap="square" rtlCol="0">
            <a:spAutoFit/>
          </a:bodyPr>
          <a:lstStyle/>
          <a:p>
            <a:pPr>
              <a:lnSpc>
                <a:spcPct val="80000"/>
              </a:lnSpc>
            </a:pPr>
            <a:r>
              <a:rPr lang="en-GB" sz="1400" dirty="0"/>
              <a:t>Safety relief</a:t>
            </a:r>
          </a:p>
        </p:txBody>
      </p:sp>
      <p:cxnSp>
        <p:nvCxnSpPr>
          <p:cNvPr id="27" name="Connector: Curved 26">
            <a:extLst>
              <a:ext uri="{FF2B5EF4-FFF2-40B4-BE49-F238E27FC236}">
                <a16:creationId xmlns:a16="http://schemas.microsoft.com/office/drawing/2014/main" id="{B294D4BF-7070-4C32-B38E-7DC8D60E49A0}"/>
              </a:ext>
            </a:extLst>
          </p:cNvPr>
          <p:cNvCxnSpPr>
            <a:cxnSpLocks/>
          </p:cNvCxnSpPr>
          <p:nvPr/>
        </p:nvCxnSpPr>
        <p:spPr>
          <a:xfrm flipV="1">
            <a:off x="7980757" y="1463092"/>
            <a:ext cx="230981" cy="14853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9A6FFC-6D0C-49DA-B2AD-4BF1EF2FC67F}"/>
              </a:ext>
            </a:extLst>
          </p:cNvPr>
          <p:cNvSpPr txBox="1"/>
          <p:nvPr/>
        </p:nvSpPr>
        <p:spPr>
          <a:xfrm>
            <a:off x="865910" y="1200408"/>
            <a:ext cx="6606136" cy="252826"/>
          </a:xfrm>
          <a:prstGeom prst="rect">
            <a:avLst/>
          </a:prstGeom>
          <a:noFill/>
        </p:spPr>
        <p:txBody>
          <a:bodyPr wrap="square" rtlCol="0">
            <a:spAutoFit/>
          </a:bodyPr>
          <a:lstStyle/>
          <a:p>
            <a:pPr>
              <a:lnSpc>
                <a:spcPct val="70000"/>
              </a:lnSpc>
            </a:pPr>
            <a:r>
              <a:rPr lang="en-GB" sz="1400" dirty="0"/>
              <a:t>Reproduced from a published document; but without express permission.</a:t>
            </a:r>
          </a:p>
        </p:txBody>
      </p:sp>
    </p:spTree>
    <p:extLst>
      <p:ext uri="{BB962C8B-B14F-4D97-AF65-F5344CB8AC3E}">
        <p14:creationId xmlns:p14="http://schemas.microsoft.com/office/powerpoint/2010/main" val="393578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0" name="Straight Connector 189">
            <a:extLst>
              <a:ext uri="{FF2B5EF4-FFF2-40B4-BE49-F238E27FC236}">
                <a16:creationId xmlns:a16="http://schemas.microsoft.com/office/drawing/2014/main" id="{488E3B41-48EF-4D91-95D0-7346856A483B}"/>
              </a:ext>
            </a:extLst>
          </p:cNvPr>
          <p:cNvCxnSpPr>
            <a:cxnSpLocks/>
          </p:cNvCxnSpPr>
          <p:nvPr/>
        </p:nvCxnSpPr>
        <p:spPr>
          <a:xfrm flipV="1">
            <a:off x="5562327" y="1761676"/>
            <a:ext cx="0" cy="10642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41712C7-8243-47C5-94B4-0D59ABE0872D}"/>
              </a:ext>
            </a:extLst>
          </p:cNvPr>
          <p:cNvCxnSpPr>
            <a:cxnSpLocks/>
          </p:cNvCxnSpPr>
          <p:nvPr/>
        </p:nvCxnSpPr>
        <p:spPr>
          <a:xfrm flipH="1">
            <a:off x="2061564" y="4792566"/>
            <a:ext cx="24179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461EEC-8DE9-488F-9A4B-B3CBCB9E31A0}"/>
              </a:ext>
            </a:extLst>
          </p:cNvPr>
          <p:cNvSpPr>
            <a:spLocks noGrp="1"/>
          </p:cNvSpPr>
          <p:nvPr>
            <p:ph type="title"/>
          </p:nvPr>
        </p:nvSpPr>
        <p:spPr>
          <a:xfrm>
            <a:off x="838200" y="254285"/>
            <a:ext cx="10515600" cy="1325563"/>
          </a:xfrm>
        </p:spPr>
        <p:txBody>
          <a:bodyPr/>
          <a:lstStyle/>
          <a:p>
            <a:r>
              <a:rPr lang="en-GB" dirty="0"/>
              <a:t>Equivalent blender design</a:t>
            </a:r>
          </a:p>
        </p:txBody>
      </p:sp>
      <p:cxnSp>
        <p:nvCxnSpPr>
          <p:cNvPr id="3" name="Straight Connector 2">
            <a:extLst>
              <a:ext uri="{FF2B5EF4-FFF2-40B4-BE49-F238E27FC236}">
                <a16:creationId xmlns:a16="http://schemas.microsoft.com/office/drawing/2014/main" id="{DA58632F-6085-4A70-808F-0E107B0727D3}"/>
              </a:ext>
            </a:extLst>
          </p:cNvPr>
          <p:cNvCxnSpPr>
            <a:cxnSpLocks/>
          </p:cNvCxnSpPr>
          <p:nvPr/>
        </p:nvCxnSpPr>
        <p:spPr>
          <a:xfrm flipH="1">
            <a:off x="6191434" y="3934870"/>
            <a:ext cx="1332000" cy="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EB0BA20-300E-4940-A89D-34EFA35F0698}"/>
              </a:ext>
            </a:extLst>
          </p:cNvPr>
          <p:cNvCxnSpPr>
            <a:cxnSpLocks/>
          </p:cNvCxnSpPr>
          <p:nvPr/>
        </p:nvCxnSpPr>
        <p:spPr>
          <a:xfrm flipV="1">
            <a:off x="7625253" y="3224596"/>
            <a:ext cx="0" cy="1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4BE3E26-5368-4FFC-947E-0BDDA2396463}"/>
              </a:ext>
            </a:extLst>
          </p:cNvPr>
          <p:cNvCxnSpPr>
            <a:cxnSpLocks/>
          </p:cNvCxnSpPr>
          <p:nvPr/>
        </p:nvCxnSpPr>
        <p:spPr>
          <a:xfrm flipV="1">
            <a:off x="7472046" y="3234155"/>
            <a:ext cx="0" cy="1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70BDB88-83F1-4D87-A370-98F0C86932E4}"/>
              </a:ext>
            </a:extLst>
          </p:cNvPr>
          <p:cNvCxnSpPr>
            <a:cxnSpLocks/>
          </p:cNvCxnSpPr>
          <p:nvPr/>
        </p:nvCxnSpPr>
        <p:spPr>
          <a:xfrm>
            <a:off x="8049448" y="2521619"/>
            <a:ext cx="0" cy="36000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83BBC4-D8BC-4FF4-A34D-0F093FCA3B98}"/>
              </a:ext>
            </a:extLst>
          </p:cNvPr>
          <p:cNvCxnSpPr>
            <a:cxnSpLocks/>
          </p:cNvCxnSpPr>
          <p:nvPr/>
        </p:nvCxnSpPr>
        <p:spPr>
          <a:xfrm>
            <a:off x="6864623" y="2515013"/>
            <a:ext cx="0" cy="28596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C3213B-C6F1-4128-BAC1-9E0D6E37AF0B}"/>
              </a:ext>
            </a:extLst>
          </p:cNvPr>
          <p:cNvCxnSpPr>
            <a:cxnSpLocks/>
          </p:cNvCxnSpPr>
          <p:nvPr/>
        </p:nvCxnSpPr>
        <p:spPr>
          <a:xfrm flipV="1">
            <a:off x="8054659" y="3219018"/>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3117BE34-4D06-499B-A75C-9D1D3D4C908B}"/>
              </a:ext>
            </a:extLst>
          </p:cNvPr>
          <p:cNvSpPr/>
          <p:nvPr/>
        </p:nvSpPr>
        <p:spPr>
          <a:xfrm>
            <a:off x="1985640" y="1623564"/>
            <a:ext cx="6309415" cy="4292749"/>
          </a:xfrm>
          <a:prstGeom prst="roundRect">
            <a:avLst>
              <a:gd name="adj" fmla="val 5322"/>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C474DC37-3C50-4E53-B3D8-AB7884B9781A}"/>
              </a:ext>
            </a:extLst>
          </p:cNvPr>
          <p:cNvCxnSpPr>
            <a:cxnSpLocks/>
          </p:cNvCxnSpPr>
          <p:nvPr/>
        </p:nvCxnSpPr>
        <p:spPr>
          <a:xfrm>
            <a:off x="7916272" y="3593011"/>
            <a:ext cx="0" cy="52397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17F99B0-DD87-4085-81A6-99AABAF6C4D1}"/>
              </a:ext>
            </a:extLst>
          </p:cNvPr>
          <p:cNvCxnSpPr>
            <a:cxnSpLocks/>
          </p:cNvCxnSpPr>
          <p:nvPr/>
        </p:nvCxnSpPr>
        <p:spPr>
          <a:xfrm flipV="1">
            <a:off x="8043272" y="5015921"/>
            <a:ext cx="0" cy="93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B5F691-7AE5-4FC0-A0D4-635E7A76A818}"/>
              </a:ext>
            </a:extLst>
          </p:cNvPr>
          <p:cNvCxnSpPr>
            <a:cxnSpLocks/>
          </p:cNvCxnSpPr>
          <p:nvPr/>
        </p:nvCxnSpPr>
        <p:spPr>
          <a:xfrm flipH="1">
            <a:off x="6284889" y="5003181"/>
            <a:ext cx="19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D2422A-F2F2-4F9C-B7CE-BA95F14EC6B5}"/>
              </a:ext>
            </a:extLst>
          </p:cNvPr>
          <p:cNvCxnSpPr>
            <a:cxnSpLocks/>
          </p:cNvCxnSpPr>
          <p:nvPr/>
        </p:nvCxnSpPr>
        <p:spPr>
          <a:xfrm flipH="1" flipV="1">
            <a:off x="4482623" y="3586638"/>
            <a:ext cx="28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710EF36-4EA4-486E-85B1-E1A6EF146317}"/>
              </a:ext>
            </a:extLst>
          </p:cNvPr>
          <p:cNvGrpSpPr/>
          <p:nvPr/>
        </p:nvGrpSpPr>
        <p:grpSpPr>
          <a:xfrm>
            <a:off x="6503081" y="2810504"/>
            <a:ext cx="623455" cy="977275"/>
            <a:chOff x="4516581" y="3275940"/>
            <a:chExt cx="623455" cy="977275"/>
          </a:xfrm>
        </p:grpSpPr>
        <p:sp>
          <p:nvSpPr>
            <p:cNvPr id="16" name="Rectangle 15">
              <a:extLst>
                <a:ext uri="{FF2B5EF4-FFF2-40B4-BE49-F238E27FC236}">
                  <a16:creationId xmlns:a16="http://schemas.microsoft.com/office/drawing/2014/main" id="{17684557-B223-4D5B-999E-AAC1E8F6648E}"/>
                </a:ext>
              </a:extLst>
            </p:cNvPr>
            <p:cNvSpPr/>
            <p:nvPr/>
          </p:nvSpPr>
          <p:spPr>
            <a:xfrm>
              <a:off x="4516581" y="3546764"/>
              <a:ext cx="623455" cy="7064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32770DA-9949-4302-9E16-275EB8F6D49B}"/>
                </a:ext>
              </a:extLst>
            </p:cNvPr>
            <p:cNvSpPr/>
            <p:nvPr/>
          </p:nvSpPr>
          <p:spPr>
            <a:xfrm>
              <a:off x="4620489" y="3275940"/>
              <a:ext cx="415638" cy="2708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FE485B9B-6BF6-4F6F-B4F9-E635393B4D7E}"/>
                </a:ext>
              </a:extLst>
            </p:cNvPr>
            <p:cNvCxnSpPr/>
            <p:nvPr/>
          </p:nvCxnSpPr>
          <p:spPr>
            <a:xfrm>
              <a:off x="4620489" y="3275940"/>
              <a:ext cx="415638" cy="27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3BCEA0-2E65-4896-8B11-E2CAA4EB367B}"/>
                </a:ext>
              </a:extLst>
            </p:cNvPr>
            <p:cNvCxnSpPr>
              <a:cxnSpLocks/>
            </p:cNvCxnSpPr>
            <p:nvPr/>
          </p:nvCxnSpPr>
          <p:spPr>
            <a:xfrm>
              <a:off x="4516581"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8752F3-BC91-4782-AA7C-D246FA45F85E}"/>
                </a:ext>
              </a:extLst>
            </p:cNvPr>
            <p:cNvCxnSpPr>
              <a:cxnSpLocks/>
            </p:cNvCxnSpPr>
            <p:nvPr/>
          </p:nvCxnSpPr>
          <p:spPr>
            <a:xfrm>
              <a:off x="4516581" y="3767933"/>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7C63D3-EEE8-4C35-B91B-094CC8147BC7}"/>
                </a:ext>
              </a:extLst>
            </p:cNvPr>
            <p:cNvCxnSpPr>
              <a:cxnSpLocks/>
            </p:cNvCxnSpPr>
            <p:nvPr/>
          </p:nvCxnSpPr>
          <p:spPr>
            <a:xfrm>
              <a:off x="5035263"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2F5796-64C2-4ABF-A15B-648D9D9D8682}"/>
                </a:ext>
              </a:extLst>
            </p:cNvPr>
            <p:cNvCxnSpPr>
              <a:cxnSpLocks/>
            </p:cNvCxnSpPr>
            <p:nvPr/>
          </p:nvCxnSpPr>
          <p:spPr>
            <a:xfrm>
              <a:off x="5035263" y="3979071"/>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E610F5-8C2D-4E7C-B8CD-D8FE1C511A1B}"/>
                </a:ext>
              </a:extLst>
            </p:cNvPr>
            <p:cNvCxnSpPr>
              <a:cxnSpLocks/>
            </p:cNvCxnSpPr>
            <p:nvPr/>
          </p:nvCxnSpPr>
          <p:spPr>
            <a:xfrm>
              <a:off x="4624171" y="3975104"/>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B8BE6EB-4EF5-4A0F-97DC-12C67D63008D}"/>
              </a:ext>
            </a:extLst>
          </p:cNvPr>
          <p:cNvGrpSpPr/>
          <p:nvPr/>
        </p:nvGrpSpPr>
        <p:grpSpPr>
          <a:xfrm>
            <a:off x="3568844" y="4018428"/>
            <a:ext cx="623455" cy="977275"/>
            <a:chOff x="4516581" y="3275940"/>
            <a:chExt cx="623455" cy="977275"/>
          </a:xfrm>
        </p:grpSpPr>
        <p:sp>
          <p:nvSpPr>
            <p:cNvPr id="25" name="Rectangle 24">
              <a:extLst>
                <a:ext uri="{FF2B5EF4-FFF2-40B4-BE49-F238E27FC236}">
                  <a16:creationId xmlns:a16="http://schemas.microsoft.com/office/drawing/2014/main" id="{EED76EC7-BC8F-4D6C-9184-5836FB6231B2}"/>
                </a:ext>
              </a:extLst>
            </p:cNvPr>
            <p:cNvSpPr/>
            <p:nvPr/>
          </p:nvSpPr>
          <p:spPr>
            <a:xfrm>
              <a:off x="4516581" y="3546764"/>
              <a:ext cx="623455" cy="7064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7FE67FF5-E8D9-48B0-9C81-AE0B2C150000}"/>
                </a:ext>
              </a:extLst>
            </p:cNvPr>
            <p:cNvSpPr/>
            <p:nvPr/>
          </p:nvSpPr>
          <p:spPr>
            <a:xfrm>
              <a:off x="4620489" y="3275940"/>
              <a:ext cx="415638" cy="2708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AA6CF841-F0F9-4FF9-B8AA-18359CE41C94}"/>
                </a:ext>
              </a:extLst>
            </p:cNvPr>
            <p:cNvCxnSpPr/>
            <p:nvPr/>
          </p:nvCxnSpPr>
          <p:spPr>
            <a:xfrm>
              <a:off x="4620489" y="3275940"/>
              <a:ext cx="415638" cy="27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107304A-0D10-4814-93E0-DF4799B00AF0}"/>
                </a:ext>
              </a:extLst>
            </p:cNvPr>
            <p:cNvCxnSpPr>
              <a:cxnSpLocks/>
            </p:cNvCxnSpPr>
            <p:nvPr/>
          </p:nvCxnSpPr>
          <p:spPr>
            <a:xfrm>
              <a:off x="4516581"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29C6AF-D880-4435-B225-BAD26501E686}"/>
                </a:ext>
              </a:extLst>
            </p:cNvPr>
            <p:cNvCxnSpPr>
              <a:cxnSpLocks/>
            </p:cNvCxnSpPr>
            <p:nvPr/>
          </p:nvCxnSpPr>
          <p:spPr>
            <a:xfrm>
              <a:off x="4516581" y="3767933"/>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DAFB7F-CA46-495E-9BEA-403FEE3AF187}"/>
                </a:ext>
              </a:extLst>
            </p:cNvPr>
            <p:cNvCxnSpPr>
              <a:cxnSpLocks/>
            </p:cNvCxnSpPr>
            <p:nvPr/>
          </p:nvCxnSpPr>
          <p:spPr>
            <a:xfrm>
              <a:off x="5035263"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C9EB5E-4B5A-45AA-91EE-9022B3B75BC5}"/>
                </a:ext>
              </a:extLst>
            </p:cNvPr>
            <p:cNvCxnSpPr>
              <a:cxnSpLocks/>
            </p:cNvCxnSpPr>
            <p:nvPr/>
          </p:nvCxnSpPr>
          <p:spPr>
            <a:xfrm>
              <a:off x="5035263" y="3979071"/>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088744-1E11-48F8-9584-6E0189AB257B}"/>
                </a:ext>
              </a:extLst>
            </p:cNvPr>
            <p:cNvCxnSpPr>
              <a:cxnSpLocks/>
            </p:cNvCxnSpPr>
            <p:nvPr/>
          </p:nvCxnSpPr>
          <p:spPr>
            <a:xfrm>
              <a:off x="4624171" y="3975104"/>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34373D07-A5EB-4929-A567-921130373B42}"/>
              </a:ext>
            </a:extLst>
          </p:cNvPr>
          <p:cNvGrpSpPr/>
          <p:nvPr/>
        </p:nvGrpSpPr>
        <p:grpSpPr>
          <a:xfrm>
            <a:off x="6503081" y="4228838"/>
            <a:ext cx="623455" cy="977275"/>
            <a:chOff x="4516581" y="3275940"/>
            <a:chExt cx="623455" cy="977275"/>
          </a:xfrm>
        </p:grpSpPr>
        <p:sp>
          <p:nvSpPr>
            <p:cNvPr id="34" name="Rectangle 33">
              <a:extLst>
                <a:ext uri="{FF2B5EF4-FFF2-40B4-BE49-F238E27FC236}">
                  <a16:creationId xmlns:a16="http://schemas.microsoft.com/office/drawing/2014/main" id="{5C6D8980-8DB2-45BB-B238-B21C2B7E6614}"/>
                </a:ext>
              </a:extLst>
            </p:cNvPr>
            <p:cNvSpPr/>
            <p:nvPr/>
          </p:nvSpPr>
          <p:spPr>
            <a:xfrm>
              <a:off x="4516581" y="3546764"/>
              <a:ext cx="623455" cy="7064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20DF2BB2-813B-4213-9CF2-99AA9C6831C4}"/>
                </a:ext>
              </a:extLst>
            </p:cNvPr>
            <p:cNvSpPr/>
            <p:nvPr/>
          </p:nvSpPr>
          <p:spPr>
            <a:xfrm>
              <a:off x="4620489" y="3275940"/>
              <a:ext cx="415638" cy="2708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Straight Connector 35">
              <a:extLst>
                <a:ext uri="{FF2B5EF4-FFF2-40B4-BE49-F238E27FC236}">
                  <a16:creationId xmlns:a16="http://schemas.microsoft.com/office/drawing/2014/main" id="{1C49D1D4-E83F-47A8-82E9-CAC2FDC39BEA}"/>
                </a:ext>
              </a:extLst>
            </p:cNvPr>
            <p:cNvCxnSpPr/>
            <p:nvPr/>
          </p:nvCxnSpPr>
          <p:spPr>
            <a:xfrm>
              <a:off x="4620489" y="3275940"/>
              <a:ext cx="415638" cy="27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48A69D-2D5B-4CE4-BF33-0FEB865C668B}"/>
                </a:ext>
              </a:extLst>
            </p:cNvPr>
            <p:cNvCxnSpPr>
              <a:cxnSpLocks/>
            </p:cNvCxnSpPr>
            <p:nvPr/>
          </p:nvCxnSpPr>
          <p:spPr>
            <a:xfrm>
              <a:off x="4516581"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2EA47E-9AD6-449E-9262-3778C73B79C4}"/>
                </a:ext>
              </a:extLst>
            </p:cNvPr>
            <p:cNvCxnSpPr>
              <a:cxnSpLocks/>
            </p:cNvCxnSpPr>
            <p:nvPr/>
          </p:nvCxnSpPr>
          <p:spPr>
            <a:xfrm>
              <a:off x="4516581" y="3767933"/>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C05ECA6-9BFD-48F9-BC97-8A35B5E6ACCC}"/>
                </a:ext>
              </a:extLst>
            </p:cNvPr>
            <p:cNvCxnSpPr>
              <a:cxnSpLocks/>
            </p:cNvCxnSpPr>
            <p:nvPr/>
          </p:nvCxnSpPr>
          <p:spPr>
            <a:xfrm>
              <a:off x="5035263"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5BAAB8-1D1A-42FF-9692-70BE649D9DE9}"/>
                </a:ext>
              </a:extLst>
            </p:cNvPr>
            <p:cNvCxnSpPr>
              <a:cxnSpLocks/>
            </p:cNvCxnSpPr>
            <p:nvPr/>
          </p:nvCxnSpPr>
          <p:spPr>
            <a:xfrm>
              <a:off x="5035263" y="3979071"/>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275A31-45B3-4D92-8DE1-71F4206A63A2}"/>
                </a:ext>
              </a:extLst>
            </p:cNvPr>
            <p:cNvCxnSpPr>
              <a:cxnSpLocks/>
            </p:cNvCxnSpPr>
            <p:nvPr/>
          </p:nvCxnSpPr>
          <p:spPr>
            <a:xfrm>
              <a:off x="4624171" y="3975104"/>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BE15ADF3-107C-423F-BD45-68E6C01651B7}"/>
              </a:ext>
            </a:extLst>
          </p:cNvPr>
          <p:cNvGrpSpPr/>
          <p:nvPr/>
        </p:nvGrpSpPr>
        <p:grpSpPr>
          <a:xfrm>
            <a:off x="2577707" y="4013379"/>
            <a:ext cx="816555" cy="1123086"/>
            <a:chOff x="1582592" y="3438692"/>
            <a:chExt cx="816555" cy="1123086"/>
          </a:xfrm>
        </p:grpSpPr>
        <p:sp>
          <p:nvSpPr>
            <p:cNvPr id="42" name="Rectangle 41">
              <a:extLst>
                <a:ext uri="{FF2B5EF4-FFF2-40B4-BE49-F238E27FC236}">
                  <a16:creationId xmlns:a16="http://schemas.microsoft.com/office/drawing/2014/main" id="{51C759FC-3982-4E4C-BBFF-E2D66A8DB0FA}"/>
                </a:ext>
              </a:extLst>
            </p:cNvPr>
            <p:cNvSpPr/>
            <p:nvPr/>
          </p:nvSpPr>
          <p:spPr>
            <a:xfrm>
              <a:off x="1582594" y="3798041"/>
              <a:ext cx="623455" cy="5813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a:extLst>
                <a:ext uri="{FF2B5EF4-FFF2-40B4-BE49-F238E27FC236}">
                  <a16:creationId xmlns:a16="http://schemas.microsoft.com/office/drawing/2014/main" id="{06C102D4-9E20-4137-BB7E-54B8C08C9BE4}"/>
                </a:ext>
              </a:extLst>
            </p:cNvPr>
            <p:cNvCxnSpPr>
              <a:cxnSpLocks/>
            </p:cNvCxnSpPr>
            <p:nvPr/>
          </p:nvCxnSpPr>
          <p:spPr>
            <a:xfrm>
              <a:off x="1582592" y="4219234"/>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AEE06C-261A-45C9-8A00-73BB4F0FFBA0}"/>
                </a:ext>
              </a:extLst>
            </p:cNvPr>
            <p:cNvCxnSpPr>
              <a:cxnSpLocks/>
              <a:stCxn id="42" idx="2"/>
            </p:cNvCxnSpPr>
            <p:nvPr/>
          </p:nvCxnSpPr>
          <p:spPr>
            <a:xfrm>
              <a:off x="1894322" y="4379389"/>
              <a:ext cx="0" cy="18238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C89E0B-FEBD-4691-AE9E-E9C3E8DB1CB3}"/>
                </a:ext>
              </a:extLst>
            </p:cNvPr>
            <p:cNvCxnSpPr>
              <a:cxnSpLocks/>
            </p:cNvCxnSpPr>
            <p:nvPr/>
          </p:nvCxnSpPr>
          <p:spPr>
            <a:xfrm>
              <a:off x="2399147" y="4219234"/>
              <a:ext cx="0" cy="3425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1D4114B-9673-4CC1-BADA-EED0151FE27E}"/>
                </a:ext>
              </a:extLst>
            </p:cNvPr>
            <p:cNvCxnSpPr>
              <a:cxnSpLocks/>
            </p:cNvCxnSpPr>
            <p:nvPr/>
          </p:nvCxnSpPr>
          <p:spPr>
            <a:xfrm>
              <a:off x="1894319" y="4561778"/>
              <a:ext cx="50482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A1AF27-041B-46B3-AEE3-42DF51C856BC}"/>
                </a:ext>
              </a:extLst>
            </p:cNvPr>
            <p:cNvCxnSpPr>
              <a:cxnSpLocks/>
            </p:cNvCxnSpPr>
            <p:nvPr/>
          </p:nvCxnSpPr>
          <p:spPr>
            <a:xfrm flipV="1">
              <a:off x="1771359" y="3725309"/>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E2D6EFC-A9BE-4F60-94BF-A6AB6F2B2848}"/>
                </a:ext>
              </a:extLst>
            </p:cNvPr>
            <p:cNvCxnSpPr>
              <a:cxnSpLocks/>
            </p:cNvCxnSpPr>
            <p:nvPr/>
          </p:nvCxnSpPr>
          <p:spPr>
            <a:xfrm flipH="1" flipV="1">
              <a:off x="1621561" y="3468263"/>
              <a:ext cx="432310" cy="27018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BE96948-37E5-4D6B-8A6A-D78CD096C13F}"/>
                </a:ext>
              </a:extLst>
            </p:cNvPr>
            <p:cNvCxnSpPr>
              <a:cxnSpLocks/>
            </p:cNvCxnSpPr>
            <p:nvPr/>
          </p:nvCxnSpPr>
          <p:spPr>
            <a:xfrm>
              <a:off x="1766596" y="3655967"/>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6D789EE-4239-4D92-B347-C5DBE2BDE8AA}"/>
                </a:ext>
              </a:extLst>
            </p:cNvPr>
            <p:cNvCxnSpPr>
              <a:cxnSpLocks/>
            </p:cNvCxnSpPr>
            <p:nvPr/>
          </p:nvCxnSpPr>
          <p:spPr>
            <a:xfrm flipV="1">
              <a:off x="1766596" y="3586490"/>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6B811BD-265E-4522-8AAA-90367EAEB901}"/>
                </a:ext>
              </a:extLst>
            </p:cNvPr>
            <p:cNvCxnSpPr>
              <a:cxnSpLocks/>
            </p:cNvCxnSpPr>
            <p:nvPr/>
          </p:nvCxnSpPr>
          <p:spPr>
            <a:xfrm>
              <a:off x="1766596" y="3512856"/>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097E12-4E77-45D9-90EA-38D302EF47F5}"/>
                </a:ext>
              </a:extLst>
            </p:cNvPr>
            <p:cNvCxnSpPr>
              <a:cxnSpLocks/>
            </p:cNvCxnSpPr>
            <p:nvPr/>
          </p:nvCxnSpPr>
          <p:spPr>
            <a:xfrm flipV="1">
              <a:off x="1766596" y="3438692"/>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CF0E95A4-4B31-4835-A39E-A5615377EF4F}"/>
              </a:ext>
            </a:extLst>
          </p:cNvPr>
          <p:cNvGrpSpPr/>
          <p:nvPr/>
        </p:nvGrpSpPr>
        <p:grpSpPr>
          <a:xfrm>
            <a:off x="7400556" y="4869360"/>
            <a:ext cx="289576" cy="278349"/>
            <a:chOff x="4816870" y="3966463"/>
            <a:chExt cx="289576" cy="278349"/>
          </a:xfrm>
        </p:grpSpPr>
        <p:sp>
          <p:nvSpPr>
            <p:cNvPr id="54" name="Rectangle 53">
              <a:extLst>
                <a:ext uri="{FF2B5EF4-FFF2-40B4-BE49-F238E27FC236}">
                  <a16:creationId xmlns:a16="http://schemas.microsoft.com/office/drawing/2014/main" id="{DCAE73A3-1BC5-40E1-BDF5-4F8F9F768F3D}"/>
                </a:ext>
              </a:extLst>
            </p:cNvPr>
            <p:cNvSpPr/>
            <p:nvPr/>
          </p:nvSpPr>
          <p:spPr>
            <a:xfrm rot="16200000">
              <a:off x="4880168" y="3958075"/>
              <a:ext cx="162979" cy="289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Arc 54">
              <a:extLst>
                <a:ext uri="{FF2B5EF4-FFF2-40B4-BE49-F238E27FC236}">
                  <a16:creationId xmlns:a16="http://schemas.microsoft.com/office/drawing/2014/main" id="{A10E2F3D-07B6-4C03-8D38-3141A53F1C06}"/>
                </a:ext>
              </a:extLst>
            </p:cNvPr>
            <p:cNvSpPr/>
            <p:nvPr/>
          </p:nvSpPr>
          <p:spPr>
            <a:xfrm rot="16200000">
              <a:off x="4901197" y="4045626"/>
              <a:ext cx="120921" cy="277452"/>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6" name="Arc 55">
              <a:extLst>
                <a:ext uri="{FF2B5EF4-FFF2-40B4-BE49-F238E27FC236}">
                  <a16:creationId xmlns:a16="http://schemas.microsoft.com/office/drawing/2014/main" id="{6F219DD7-9FD3-4FF9-AFC4-47B24E655270}"/>
                </a:ext>
              </a:extLst>
            </p:cNvPr>
            <p:cNvSpPr/>
            <p:nvPr/>
          </p:nvSpPr>
          <p:spPr>
            <a:xfrm rot="16200000" flipH="1">
              <a:off x="4902098" y="3887299"/>
              <a:ext cx="119122" cy="277450"/>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57" name="Straight Connector 56">
            <a:extLst>
              <a:ext uri="{FF2B5EF4-FFF2-40B4-BE49-F238E27FC236}">
                <a16:creationId xmlns:a16="http://schemas.microsoft.com/office/drawing/2014/main" id="{2710B1B1-6EA2-4B38-92DC-BD1E7FC4D4E9}"/>
              </a:ext>
            </a:extLst>
          </p:cNvPr>
          <p:cNvCxnSpPr>
            <a:cxnSpLocks/>
          </p:cNvCxnSpPr>
          <p:nvPr/>
        </p:nvCxnSpPr>
        <p:spPr>
          <a:xfrm flipV="1">
            <a:off x="6284890" y="3596421"/>
            <a:ext cx="0" cy="140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0FF25EA0-C3B7-4C5E-8963-3063138CC255}"/>
              </a:ext>
            </a:extLst>
          </p:cNvPr>
          <p:cNvGrpSpPr/>
          <p:nvPr/>
        </p:nvGrpSpPr>
        <p:grpSpPr>
          <a:xfrm rot="5400000">
            <a:off x="7898483" y="5113587"/>
            <a:ext cx="289576" cy="278349"/>
            <a:chOff x="5196826" y="4227642"/>
            <a:chExt cx="289576" cy="278349"/>
          </a:xfrm>
        </p:grpSpPr>
        <p:sp>
          <p:nvSpPr>
            <p:cNvPr id="59" name="Rectangle 58">
              <a:extLst>
                <a:ext uri="{FF2B5EF4-FFF2-40B4-BE49-F238E27FC236}">
                  <a16:creationId xmlns:a16="http://schemas.microsoft.com/office/drawing/2014/main" id="{D82C0CFF-F41D-405A-B8D0-AF9BCC6892D6}"/>
                </a:ext>
              </a:extLst>
            </p:cNvPr>
            <p:cNvSpPr/>
            <p:nvPr/>
          </p:nvSpPr>
          <p:spPr>
            <a:xfrm rot="16200000">
              <a:off x="5260124" y="4219254"/>
              <a:ext cx="162979" cy="289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Arc 59">
              <a:extLst>
                <a:ext uri="{FF2B5EF4-FFF2-40B4-BE49-F238E27FC236}">
                  <a16:creationId xmlns:a16="http://schemas.microsoft.com/office/drawing/2014/main" id="{F1279B82-2C46-4320-BF0D-8A7EC86525A5}"/>
                </a:ext>
              </a:extLst>
            </p:cNvPr>
            <p:cNvSpPr/>
            <p:nvPr/>
          </p:nvSpPr>
          <p:spPr>
            <a:xfrm rot="16200000">
              <a:off x="5281153" y="4306805"/>
              <a:ext cx="120921" cy="277452"/>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Arc 60">
              <a:extLst>
                <a:ext uri="{FF2B5EF4-FFF2-40B4-BE49-F238E27FC236}">
                  <a16:creationId xmlns:a16="http://schemas.microsoft.com/office/drawing/2014/main" id="{0E180B44-C2A1-469F-8C53-29A1768E55CF}"/>
                </a:ext>
              </a:extLst>
            </p:cNvPr>
            <p:cNvSpPr/>
            <p:nvPr/>
          </p:nvSpPr>
          <p:spPr>
            <a:xfrm rot="16200000" flipH="1">
              <a:off x="5282054" y="4148478"/>
              <a:ext cx="119122" cy="277450"/>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62" name="Rectangle 61">
            <a:extLst>
              <a:ext uri="{FF2B5EF4-FFF2-40B4-BE49-F238E27FC236}">
                <a16:creationId xmlns:a16="http://schemas.microsoft.com/office/drawing/2014/main" id="{95181E8F-67DD-4BF9-A024-92AFED2A91AE}"/>
              </a:ext>
            </a:extLst>
          </p:cNvPr>
          <p:cNvSpPr/>
          <p:nvPr/>
        </p:nvSpPr>
        <p:spPr>
          <a:xfrm rot="10800000">
            <a:off x="7820962" y="3703395"/>
            <a:ext cx="197013" cy="2312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2DD41538-A011-475D-B475-D4C013615A20}"/>
              </a:ext>
            </a:extLst>
          </p:cNvPr>
          <p:cNvSpPr/>
          <p:nvPr/>
        </p:nvSpPr>
        <p:spPr>
          <a:xfrm>
            <a:off x="7865469" y="3761484"/>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D0F3F9FB-18DF-487F-89CC-1A80B936B9E1}"/>
              </a:ext>
            </a:extLst>
          </p:cNvPr>
          <p:cNvCxnSpPr>
            <a:cxnSpLocks/>
            <a:stCxn id="62" idx="0"/>
            <a:endCxn id="62" idx="3"/>
          </p:cNvCxnSpPr>
          <p:nvPr/>
        </p:nvCxnSpPr>
        <p:spPr>
          <a:xfrm flipH="1" flipV="1">
            <a:off x="7820962" y="3819008"/>
            <a:ext cx="98506" cy="115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D521B9-2088-44E9-A2F2-8A52012590E4}"/>
              </a:ext>
            </a:extLst>
          </p:cNvPr>
          <p:cNvCxnSpPr>
            <a:cxnSpLocks/>
            <a:stCxn id="62" idx="1"/>
            <a:endCxn id="62" idx="0"/>
          </p:cNvCxnSpPr>
          <p:nvPr/>
        </p:nvCxnSpPr>
        <p:spPr>
          <a:xfrm flipH="1">
            <a:off x="7919468" y="3819008"/>
            <a:ext cx="98507" cy="115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FA00BFE-B2A2-4ABD-81E9-60E3B3B72C3A}"/>
              </a:ext>
            </a:extLst>
          </p:cNvPr>
          <p:cNvCxnSpPr>
            <a:cxnSpLocks/>
          </p:cNvCxnSpPr>
          <p:nvPr/>
        </p:nvCxnSpPr>
        <p:spPr>
          <a:xfrm>
            <a:off x="7215055" y="3585320"/>
            <a:ext cx="1080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51404BD2-390F-4747-9265-91737996E86D}"/>
              </a:ext>
            </a:extLst>
          </p:cNvPr>
          <p:cNvSpPr/>
          <p:nvPr/>
        </p:nvSpPr>
        <p:spPr>
          <a:xfrm>
            <a:off x="8224763" y="3469371"/>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D1BC9610-A686-461A-B985-C0E5BC52ED9E}"/>
              </a:ext>
            </a:extLst>
          </p:cNvPr>
          <p:cNvSpPr/>
          <p:nvPr/>
        </p:nvSpPr>
        <p:spPr>
          <a:xfrm>
            <a:off x="8232619" y="4892626"/>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32FE95DE-8722-4283-87CC-11A0184B84B7}"/>
              </a:ext>
            </a:extLst>
          </p:cNvPr>
          <p:cNvSpPr/>
          <p:nvPr/>
        </p:nvSpPr>
        <p:spPr>
          <a:xfrm>
            <a:off x="1845564" y="4681101"/>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07ED6293-3BED-46A4-AFFB-CE7C5FCA1636}"/>
              </a:ext>
            </a:extLst>
          </p:cNvPr>
          <p:cNvSpPr/>
          <p:nvPr/>
        </p:nvSpPr>
        <p:spPr>
          <a:xfrm>
            <a:off x="7849835" y="2869652"/>
            <a:ext cx="399226" cy="3740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600" dirty="0">
                <a:solidFill>
                  <a:schemeClr val="tx1"/>
                </a:solidFill>
              </a:rPr>
              <a:t>Ptr3</a:t>
            </a:r>
          </a:p>
        </p:txBody>
      </p:sp>
      <p:cxnSp>
        <p:nvCxnSpPr>
          <p:cNvPr id="71" name="Straight Connector 70">
            <a:extLst>
              <a:ext uri="{FF2B5EF4-FFF2-40B4-BE49-F238E27FC236}">
                <a16:creationId xmlns:a16="http://schemas.microsoft.com/office/drawing/2014/main" id="{47074ADA-DC12-4990-9849-433841C01FE0}"/>
              </a:ext>
            </a:extLst>
          </p:cNvPr>
          <p:cNvCxnSpPr>
            <a:cxnSpLocks/>
          </p:cNvCxnSpPr>
          <p:nvPr/>
        </p:nvCxnSpPr>
        <p:spPr>
          <a:xfrm>
            <a:off x="6389252" y="3867213"/>
            <a:ext cx="330211" cy="350361"/>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6E46FB6-AAAF-4AE3-9A5F-4549822CC6C2}"/>
              </a:ext>
            </a:extLst>
          </p:cNvPr>
          <p:cNvCxnSpPr>
            <a:cxnSpLocks/>
          </p:cNvCxnSpPr>
          <p:nvPr/>
        </p:nvCxnSpPr>
        <p:spPr>
          <a:xfrm>
            <a:off x="6389365" y="2530891"/>
            <a:ext cx="1" cy="1335531"/>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EF7A740-01B0-4131-84FC-C2EFA7BE5A4B}"/>
              </a:ext>
            </a:extLst>
          </p:cNvPr>
          <p:cNvSpPr txBox="1"/>
          <p:nvPr/>
        </p:nvSpPr>
        <p:spPr>
          <a:xfrm>
            <a:off x="7825287" y="3773848"/>
            <a:ext cx="1311686" cy="252826"/>
          </a:xfrm>
          <a:prstGeom prst="rect">
            <a:avLst/>
          </a:prstGeom>
          <a:noFill/>
        </p:spPr>
        <p:txBody>
          <a:bodyPr wrap="square" rtlCol="0">
            <a:spAutoFit/>
          </a:bodyPr>
          <a:lstStyle/>
          <a:p>
            <a:pPr algn="ctr">
              <a:lnSpc>
                <a:spcPct val="70000"/>
              </a:lnSpc>
            </a:pPr>
            <a:r>
              <a:rPr lang="en-GB" sz="1400" dirty="0"/>
              <a:t>NR3 22mm</a:t>
            </a:r>
          </a:p>
        </p:txBody>
      </p:sp>
      <p:sp>
        <p:nvSpPr>
          <p:cNvPr id="75" name="TextBox 74">
            <a:extLst>
              <a:ext uri="{FF2B5EF4-FFF2-40B4-BE49-F238E27FC236}">
                <a16:creationId xmlns:a16="http://schemas.microsoft.com/office/drawing/2014/main" id="{E00B8AA0-F2EB-47A4-8081-89FB1B1D23DE}"/>
              </a:ext>
            </a:extLst>
          </p:cNvPr>
          <p:cNvSpPr txBox="1"/>
          <p:nvPr/>
        </p:nvSpPr>
        <p:spPr>
          <a:xfrm>
            <a:off x="2240823" y="4114996"/>
            <a:ext cx="521919" cy="252826"/>
          </a:xfrm>
          <a:prstGeom prst="rect">
            <a:avLst/>
          </a:prstGeom>
          <a:noFill/>
        </p:spPr>
        <p:txBody>
          <a:bodyPr wrap="square" rtlCol="0">
            <a:spAutoFit/>
          </a:bodyPr>
          <a:lstStyle/>
          <a:p>
            <a:pPr algn="ctr">
              <a:lnSpc>
                <a:spcPct val="70000"/>
              </a:lnSpc>
            </a:pPr>
            <a:r>
              <a:rPr lang="en-GB" sz="1400" dirty="0"/>
              <a:t>PR2</a:t>
            </a:r>
          </a:p>
        </p:txBody>
      </p:sp>
      <p:sp>
        <p:nvSpPr>
          <p:cNvPr id="76" name="TextBox 75">
            <a:extLst>
              <a:ext uri="{FF2B5EF4-FFF2-40B4-BE49-F238E27FC236}">
                <a16:creationId xmlns:a16="http://schemas.microsoft.com/office/drawing/2014/main" id="{5E71DCB6-9D8D-4659-BB29-C10A2CCA45DE}"/>
              </a:ext>
            </a:extLst>
          </p:cNvPr>
          <p:cNvSpPr txBox="1"/>
          <p:nvPr/>
        </p:nvSpPr>
        <p:spPr>
          <a:xfrm>
            <a:off x="3196484" y="3998558"/>
            <a:ext cx="521919" cy="252826"/>
          </a:xfrm>
          <a:prstGeom prst="rect">
            <a:avLst/>
          </a:prstGeom>
          <a:noFill/>
        </p:spPr>
        <p:txBody>
          <a:bodyPr wrap="square" rtlCol="0">
            <a:spAutoFit/>
          </a:bodyPr>
          <a:lstStyle/>
          <a:p>
            <a:pPr algn="ctr">
              <a:lnSpc>
                <a:spcPct val="70000"/>
              </a:lnSpc>
            </a:pPr>
            <a:r>
              <a:rPr lang="en-GB" sz="1400" dirty="0"/>
              <a:t>SV2</a:t>
            </a:r>
          </a:p>
        </p:txBody>
      </p:sp>
      <p:sp>
        <p:nvSpPr>
          <p:cNvPr id="77" name="TextBox 76">
            <a:extLst>
              <a:ext uri="{FF2B5EF4-FFF2-40B4-BE49-F238E27FC236}">
                <a16:creationId xmlns:a16="http://schemas.microsoft.com/office/drawing/2014/main" id="{3A7733C8-CD8A-4A7A-B441-5C55CCB3B58C}"/>
              </a:ext>
            </a:extLst>
          </p:cNvPr>
          <p:cNvSpPr txBox="1"/>
          <p:nvPr/>
        </p:nvSpPr>
        <p:spPr>
          <a:xfrm>
            <a:off x="3611667" y="4566116"/>
            <a:ext cx="521919" cy="252826"/>
          </a:xfrm>
          <a:prstGeom prst="rect">
            <a:avLst/>
          </a:prstGeom>
          <a:noFill/>
        </p:spPr>
        <p:txBody>
          <a:bodyPr wrap="square" rtlCol="0">
            <a:spAutoFit/>
          </a:bodyPr>
          <a:lstStyle/>
          <a:p>
            <a:pPr algn="ctr">
              <a:lnSpc>
                <a:spcPct val="70000"/>
              </a:lnSpc>
            </a:pPr>
            <a:r>
              <a:rPr lang="en-GB" sz="1400" dirty="0"/>
              <a:t>NC</a:t>
            </a:r>
          </a:p>
        </p:txBody>
      </p:sp>
      <p:sp>
        <p:nvSpPr>
          <p:cNvPr id="78" name="TextBox 77">
            <a:extLst>
              <a:ext uri="{FF2B5EF4-FFF2-40B4-BE49-F238E27FC236}">
                <a16:creationId xmlns:a16="http://schemas.microsoft.com/office/drawing/2014/main" id="{8C7811F2-1271-4B94-99CC-A4D0E71006BE}"/>
              </a:ext>
            </a:extLst>
          </p:cNvPr>
          <p:cNvSpPr txBox="1"/>
          <p:nvPr/>
        </p:nvSpPr>
        <p:spPr>
          <a:xfrm>
            <a:off x="6407823" y="2582641"/>
            <a:ext cx="521919" cy="252826"/>
          </a:xfrm>
          <a:prstGeom prst="rect">
            <a:avLst/>
          </a:prstGeom>
          <a:noFill/>
        </p:spPr>
        <p:txBody>
          <a:bodyPr wrap="square" rtlCol="0">
            <a:spAutoFit/>
          </a:bodyPr>
          <a:lstStyle/>
          <a:p>
            <a:pPr algn="ctr">
              <a:lnSpc>
                <a:spcPct val="70000"/>
              </a:lnSpc>
            </a:pPr>
            <a:r>
              <a:rPr lang="en-GB" sz="1400" dirty="0"/>
              <a:t>SV3</a:t>
            </a:r>
          </a:p>
        </p:txBody>
      </p:sp>
      <p:sp>
        <p:nvSpPr>
          <p:cNvPr id="79" name="TextBox 78">
            <a:extLst>
              <a:ext uri="{FF2B5EF4-FFF2-40B4-BE49-F238E27FC236}">
                <a16:creationId xmlns:a16="http://schemas.microsoft.com/office/drawing/2014/main" id="{28294A8C-F7DB-4BEA-841A-60E247DDD81A}"/>
              </a:ext>
            </a:extLst>
          </p:cNvPr>
          <p:cNvSpPr txBox="1"/>
          <p:nvPr/>
        </p:nvSpPr>
        <p:spPr>
          <a:xfrm>
            <a:off x="6523015" y="3357834"/>
            <a:ext cx="521919" cy="252826"/>
          </a:xfrm>
          <a:prstGeom prst="rect">
            <a:avLst/>
          </a:prstGeom>
          <a:noFill/>
        </p:spPr>
        <p:txBody>
          <a:bodyPr wrap="square" rtlCol="0">
            <a:spAutoFit/>
          </a:bodyPr>
          <a:lstStyle/>
          <a:p>
            <a:pPr algn="ctr">
              <a:lnSpc>
                <a:spcPct val="70000"/>
              </a:lnSpc>
            </a:pPr>
            <a:r>
              <a:rPr lang="en-GB" sz="1400" dirty="0"/>
              <a:t>NC</a:t>
            </a:r>
          </a:p>
        </p:txBody>
      </p:sp>
      <p:sp>
        <p:nvSpPr>
          <p:cNvPr id="80" name="TextBox 79">
            <a:extLst>
              <a:ext uri="{FF2B5EF4-FFF2-40B4-BE49-F238E27FC236}">
                <a16:creationId xmlns:a16="http://schemas.microsoft.com/office/drawing/2014/main" id="{DF00EC6C-61CE-4BBE-8254-D61E0AD05C25}"/>
              </a:ext>
            </a:extLst>
          </p:cNvPr>
          <p:cNvSpPr txBox="1"/>
          <p:nvPr/>
        </p:nvSpPr>
        <p:spPr>
          <a:xfrm>
            <a:off x="6574089" y="3990573"/>
            <a:ext cx="521919" cy="252826"/>
          </a:xfrm>
          <a:prstGeom prst="rect">
            <a:avLst/>
          </a:prstGeom>
          <a:noFill/>
        </p:spPr>
        <p:txBody>
          <a:bodyPr wrap="square" rtlCol="0">
            <a:spAutoFit/>
          </a:bodyPr>
          <a:lstStyle/>
          <a:p>
            <a:pPr algn="ctr">
              <a:lnSpc>
                <a:spcPct val="70000"/>
              </a:lnSpc>
            </a:pPr>
            <a:r>
              <a:rPr lang="en-GB" sz="1400" dirty="0"/>
              <a:t>SV4</a:t>
            </a:r>
          </a:p>
        </p:txBody>
      </p:sp>
      <p:sp>
        <p:nvSpPr>
          <p:cNvPr id="81" name="TextBox 80">
            <a:extLst>
              <a:ext uri="{FF2B5EF4-FFF2-40B4-BE49-F238E27FC236}">
                <a16:creationId xmlns:a16="http://schemas.microsoft.com/office/drawing/2014/main" id="{CEBAEDD6-5CAC-430F-A5FA-C87672F3F740}"/>
              </a:ext>
            </a:extLst>
          </p:cNvPr>
          <p:cNvSpPr txBox="1"/>
          <p:nvPr/>
        </p:nvSpPr>
        <p:spPr>
          <a:xfrm>
            <a:off x="6523015" y="4766121"/>
            <a:ext cx="521919" cy="252826"/>
          </a:xfrm>
          <a:prstGeom prst="rect">
            <a:avLst/>
          </a:prstGeom>
          <a:noFill/>
        </p:spPr>
        <p:txBody>
          <a:bodyPr wrap="square" rtlCol="0">
            <a:spAutoFit/>
          </a:bodyPr>
          <a:lstStyle/>
          <a:p>
            <a:pPr algn="ctr">
              <a:lnSpc>
                <a:spcPct val="70000"/>
              </a:lnSpc>
            </a:pPr>
            <a:r>
              <a:rPr lang="en-GB" sz="1400" dirty="0"/>
              <a:t>NC</a:t>
            </a:r>
          </a:p>
        </p:txBody>
      </p:sp>
      <p:sp>
        <p:nvSpPr>
          <p:cNvPr id="82" name="TextBox 81">
            <a:extLst>
              <a:ext uri="{FF2B5EF4-FFF2-40B4-BE49-F238E27FC236}">
                <a16:creationId xmlns:a16="http://schemas.microsoft.com/office/drawing/2014/main" id="{BE81566A-1B1D-4B36-B504-84C8B6A8586C}"/>
              </a:ext>
            </a:extLst>
          </p:cNvPr>
          <p:cNvSpPr txBox="1"/>
          <p:nvPr/>
        </p:nvSpPr>
        <p:spPr>
          <a:xfrm>
            <a:off x="7151686" y="4670979"/>
            <a:ext cx="743465" cy="252826"/>
          </a:xfrm>
          <a:prstGeom prst="rect">
            <a:avLst/>
          </a:prstGeom>
          <a:noFill/>
        </p:spPr>
        <p:txBody>
          <a:bodyPr wrap="square" rtlCol="0">
            <a:spAutoFit/>
          </a:bodyPr>
          <a:lstStyle/>
          <a:p>
            <a:pPr algn="ctr">
              <a:lnSpc>
                <a:spcPct val="70000"/>
              </a:lnSpc>
            </a:pPr>
            <a:r>
              <a:rPr lang="en-GB" sz="1400" dirty="0"/>
              <a:t>FR1</a:t>
            </a:r>
          </a:p>
        </p:txBody>
      </p:sp>
      <p:sp>
        <p:nvSpPr>
          <p:cNvPr id="83" name="TextBox 82">
            <a:extLst>
              <a:ext uri="{FF2B5EF4-FFF2-40B4-BE49-F238E27FC236}">
                <a16:creationId xmlns:a16="http://schemas.microsoft.com/office/drawing/2014/main" id="{5A896B18-92BB-425F-ADCD-254182A1A597}"/>
              </a:ext>
            </a:extLst>
          </p:cNvPr>
          <p:cNvSpPr txBox="1"/>
          <p:nvPr/>
        </p:nvSpPr>
        <p:spPr>
          <a:xfrm>
            <a:off x="7428755" y="5220235"/>
            <a:ext cx="743465" cy="252826"/>
          </a:xfrm>
          <a:prstGeom prst="rect">
            <a:avLst/>
          </a:prstGeom>
          <a:noFill/>
        </p:spPr>
        <p:txBody>
          <a:bodyPr wrap="square" rtlCol="0">
            <a:spAutoFit/>
          </a:bodyPr>
          <a:lstStyle/>
          <a:p>
            <a:pPr algn="ctr">
              <a:lnSpc>
                <a:spcPct val="70000"/>
              </a:lnSpc>
            </a:pPr>
            <a:r>
              <a:rPr lang="en-GB" sz="1400" dirty="0"/>
              <a:t>FR2</a:t>
            </a:r>
          </a:p>
        </p:txBody>
      </p:sp>
      <p:cxnSp>
        <p:nvCxnSpPr>
          <p:cNvPr id="87" name="Straight Arrow Connector 86">
            <a:extLst>
              <a:ext uri="{FF2B5EF4-FFF2-40B4-BE49-F238E27FC236}">
                <a16:creationId xmlns:a16="http://schemas.microsoft.com/office/drawing/2014/main" id="{6A3EF517-8919-4B37-9045-08457C52883A}"/>
              </a:ext>
            </a:extLst>
          </p:cNvPr>
          <p:cNvCxnSpPr/>
          <p:nvPr/>
        </p:nvCxnSpPr>
        <p:spPr>
          <a:xfrm>
            <a:off x="8544037" y="3573995"/>
            <a:ext cx="5402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74A9137-4173-4402-AF26-C9B3C6CFF75C}"/>
              </a:ext>
            </a:extLst>
          </p:cNvPr>
          <p:cNvCxnSpPr/>
          <p:nvPr/>
        </p:nvCxnSpPr>
        <p:spPr>
          <a:xfrm>
            <a:off x="8501173" y="5001181"/>
            <a:ext cx="252000"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39E940E-AC14-460E-9ED4-18E3B600C2A1}"/>
              </a:ext>
            </a:extLst>
          </p:cNvPr>
          <p:cNvSpPr txBox="1"/>
          <p:nvPr/>
        </p:nvSpPr>
        <p:spPr>
          <a:xfrm>
            <a:off x="9143900" y="3180753"/>
            <a:ext cx="2687529" cy="786049"/>
          </a:xfrm>
          <a:prstGeom prst="rect">
            <a:avLst/>
          </a:prstGeom>
          <a:noFill/>
        </p:spPr>
        <p:txBody>
          <a:bodyPr wrap="square" rtlCol="0">
            <a:spAutoFit/>
          </a:bodyPr>
          <a:lstStyle/>
          <a:p>
            <a:pPr>
              <a:lnSpc>
                <a:spcPct val="80000"/>
              </a:lnSpc>
            </a:pPr>
            <a:r>
              <a:rPr lang="en-GB" sz="1400" dirty="0"/>
              <a:t>Gas Output</a:t>
            </a:r>
          </a:p>
          <a:p>
            <a:pPr marL="177800" indent="-177800">
              <a:lnSpc>
                <a:spcPct val="80000"/>
              </a:lnSpc>
              <a:buFont typeface="Arial" panose="020B0604020202020204" pitchFamily="34" charset="0"/>
              <a:buChar char="•"/>
            </a:pPr>
            <a:r>
              <a:rPr lang="en-GB" sz="1400" dirty="0"/>
              <a:t>Flow rate 60 L/min</a:t>
            </a:r>
          </a:p>
          <a:p>
            <a:pPr marL="177800" indent="-177800">
              <a:lnSpc>
                <a:spcPct val="80000"/>
              </a:lnSpc>
              <a:buFont typeface="Arial" panose="020B0604020202020204" pitchFamily="34" charset="0"/>
              <a:buChar char="•"/>
            </a:pPr>
            <a:r>
              <a:rPr lang="en-GB" sz="1400" dirty="0"/>
              <a:t>4mbar to 35mbar</a:t>
            </a:r>
          </a:p>
          <a:p>
            <a:pPr marL="177800" indent="-177800">
              <a:lnSpc>
                <a:spcPct val="80000"/>
              </a:lnSpc>
              <a:buFont typeface="Arial" panose="020B0604020202020204" pitchFamily="34" charset="0"/>
              <a:buChar char="•"/>
            </a:pPr>
            <a:r>
              <a:rPr lang="en-GB" sz="1400" dirty="0"/>
              <a:t>22mm conical connector, Male</a:t>
            </a:r>
          </a:p>
        </p:txBody>
      </p:sp>
      <p:pic>
        <p:nvPicPr>
          <p:cNvPr id="90" name="Picture 89">
            <a:extLst>
              <a:ext uri="{FF2B5EF4-FFF2-40B4-BE49-F238E27FC236}">
                <a16:creationId xmlns:a16="http://schemas.microsoft.com/office/drawing/2014/main" id="{6EED7570-FCF5-41F1-B9ED-5CF4C9EA337B}"/>
              </a:ext>
            </a:extLst>
          </p:cNvPr>
          <p:cNvPicPr>
            <a:picLocks noChangeAspect="1"/>
          </p:cNvPicPr>
          <p:nvPr/>
        </p:nvPicPr>
        <p:blipFill>
          <a:blip r:embed="rId2"/>
          <a:stretch>
            <a:fillRect/>
          </a:stretch>
        </p:blipFill>
        <p:spPr>
          <a:xfrm>
            <a:off x="8787953" y="4736857"/>
            <a:ext cx="671327" cy="887999"/>
          </a:xfrm>
          <a:prstGeom prst="rect">
            <a:avLst/>
          </a:prstGeom>
        </p:spPr>
      </p:pic>
      <p:sp>
        <p:nvSpPr>
          <p:cNvPr id="93" name="TextBox 92">
            <a:extLst>
              <a:ext uri="{FF2B5EF4-FFF2-40B4-BE49-F238E27FC236}">
                <a16:creationId xmlns:a16="http://schemas.microsoft.com/office/drawing/2014/main" id="{64186825-2B45-4A02-99B1-1A9F670774D7}"/>
              </a:ext>
            </a:extLst>
          </p:cNvPr>
          <p:cNvSpPr txBox="1"/>
          <p:nvPr/>
        </p:nvSpPr>
        <p:spPr>
          <a:xfrm>
            <a:off x="924582" y="4638470"/>
            <a:ext cx="1002696" cy="403637"/>
          </a:xfrm>
          <a:prstGeom prst="rect">
            <a:avLst/>
          </a:prstGeom>
          <a:noFill/>
        </p:spPr>
        <p:txBody>
          <a:bodyPr wrap="square" rtlCol="0">
            <a:spAutoFit/>
          </a:bodyPr>
          <a:lstStyle/>
          <a:p>
            <a:pPr algn="ctr">
              <a:lnSpc>
                <a:spcPct val="70000"/>
              </a:lnSpc>
            </a:pPr>
            <a:r>
              <a:rPr lang="en-GB" sz="1400" dirty="0"/>
              <a:t>Oxygen</a:t>
            </a:r>
          </a:p>
          <a:p>
            <a:pPr algn="ctr">
              <a:lnSpc>
                <a:spcPct val="70000"/>
              </a:lnSpc>
            </a:pPr>
            <a:r>
              <a:rPr lang="en-GB" sz="1400" dirty="0"/>
              <a:t>2.5 to 5bar</a:t>
            </a:r>
          </a:p>
        </p:txBody>
      </p:sp>
      <p:sp>
        <p:nvSpPr>
          <p:cNvPr id="94" name="TextBox 93">
            <a:extLst>
              <a:ext uri="{FF2B5EF4-FFF2-40B4-BE49-F238E27FC236}">
                <a16:creationId xmlns:a16="http://schemas.microsoft.com/office/drawing/2014/main" id="{3A3554F2-5B0A-46E8-91AD-7134EBBEF8F9}"/>
              </a:ext>
            </a:extLst>
          </p:cNvPr>
          <p:cNvSpPr txBox="1"/>
          <p:nvPr/>
        </p:nvSpPr>
        <p:spPr>
          <a:xfrm>
            <a:off x="9262829" y="5379906"/>
            <a:ext cx="1311686" cy="252826"/>
          </a:xfrm>
          <a:prstGeom prst="rect">
            <a:avLst/>
          </a:prstGeom>
          <a:noFill/>
        </p:spPr>
        <p:txBody>
          <a:bodyPr wrap="square" rtlCol="0">
            <a:spAutoFit/>
          </a:bodyPr>
          <a:lstStyle/>
          <a:p>
            <a:pPr algn="ctr">
              <a:lnSpc>
                <a:spcPct val="70000"/>
              </a:lnSpc>
            </a:pPr>
            <a:r>
              <a:rPr lang="en-GB" sz="1400" dirty="0"/>
              <a:t>NR4 22mm</a:t>
            </a:r>
          </a:p>
        </p:txBody>
      </p:sp>
      <p:cxnSp>
        <p:nvCxnSpPr>
          <p:cNvPr id="97" name="Straight Connector 96">
            <a:extLst>
              <a:ext uri="{FF2B5EF4-FFF2-40B4-BE49-F238E27FC236}">
                <a16:creationId xmlns:a16="http://schemas.microsoft.com/office/drawing/2014/main" id="{D5B1EBE9-F569-4A2C-A432-B2A7240EECAD}"/>
              </a:ext>
            </a:extLst>
          </p:cNvPr>
          <p:cNvCxnSpPr>
            <a:cxnSpLocks/>
          </p:cNvCxnSpPr>
          <p:nvPr/>
        </p:nvCxnSpPr>
        <p:spPr>
          <a:xfrm>
            <a:off x="6191435" y="2535752"/>
            <a:ext cx="0" cy="140400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F2548CA-583A-4371-9F8F-372D32A1A9E3}"/>
              </a:ext>
            </a:extLst>
          </p:cNvPr>
          <p:cNvCxnSpPr>
            <a:cxnSpLocks/>
          </p:cNvCxnSpPr>
          <p:nvPr/>
        </p:nvCxnSpPr>
        <p:spPr>
          <a:xfrm flipV="1">
            <a:off x="7527042" y="419253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2F913F9F-60F7-4964-90A3-DB29C0819128}"/>
              </a:ext>
            </a:extLst>
          </p:cNvPr>
          <p:cNvSpPr/>
          <p:nvPr/>
        </p:nvSpPr>
        <p:spPr>
          <a:xfrm>
            <a:off x="7322218" y="3843167"/>
            <a:ext cx="399226" cy="3740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600" dirty="0">
                <a:solidFill>
                  <a:schemeClr val="tx1"/>
                </a:solidFill>
              </a:rPr>
              <a:t>Ptr4</a:t>
            </a:r>
          </a:p>
        </p:txBody>
      </p:sp>
      <p:cxnSp>
        <p:nvCxnSpPr>
          <p:cNvPr id="100" name="Straight Connector 99">
            <a:extLst>
              <a:ext uri="{FF2B5EF4-FFF2-40B4-BE49-F238E27FC236}">
                <a16:creationId xmlns:a16="http://schemas.microsoft.com/office/drawing/2014/main" id="{C9185FCC-F750-4B21-99E0-5EE6A5C2F4FB}"/>
              </a:ext>
            </a:extLst>
          </p:cNvPr>
          <p:cNvCxnSpPr>
            <a:cxnSpLocks/>
          </p:cNvCxnSpPr>
          <p:nvPr/>
        </p:nvCxnSpPr>
        <p:spPr>
          <a:xfrm flipH="1">
            <a:off x="7512113" y="4552533"/>
            <a:ext cx="75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566D0020-84B3-4D7E-9C1D-16A807824072}"/>
              </a:ext>
            </a:extLst>
          </p:cNvPr>
          <p:cNvSpPr txBox="1"/>
          <p:nvPr/>
        </p:nvSpPr>
        <p:spPr>
          <a:xfrm>
            <a:off x="8269627" y="4338339"/>
            <a:ext cx="957825" cy="403637"/>
          </a:xfrm>
          <a:prstGeom prst="rect">
            <a:avLst/>
          </a:prstGeom>
          <a:noFill/>
        </p:spPr>
        <p:txBody>
          <a:bodyPr wrap="square" rtlCol="0">
            <a:spAutoFit/>
          </a:bodyPr>
          <a:lstStyle/>
          <a:p>
            <a:pPr algn="ctr">
              <a:lnSpc>
                <a:spcPct val="70000"/>
              </a:lnSpc>
            </a:pPr>
            <a:r>
              <a:rPr lang="en-GB" sz="1400" dirty="0"/>
              <a:t>Pressure</a:t>
            </a:r>
            <a:br>
              <a:rPr lang="en-GB" sz="1400" dirty="0"/>
            </a:br>
            <a:r>
              <a:rPr lang="en-GB" sz="1400" dirty="0"/>
              <a:t>monitor</a:t>
            </a:r>
          </a:p>
        </p:txBody>
      </p:sp>
      <p:sp>
        <p:nvSpPr>
          <p:cNvPr id="102" name="Oval 101">
            <a:extLst>
              <a:ext uri="{FF2B5EF4-FFF2-40B4-BE49-F238E27FC236}">
                <a16:creationId xmlns:a16="http://schemas.microsoft.com/office/drawing/2014/main" id="{EA62C4F4-053D-42F1-9DC7-E12575E34952}"/>
              </a:ext>
            </a:extLst>
          </p:cNvPr>
          <p:cNvSpPr/>
          <p:nvPr/>
        </p:nvSpPr>
        <p:spPr>
          <a:xfrm>
            <a:off x="8238872" y="4478089"/>
            <a:ext cx="144000" cy="14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 name="Straight Arrow Connector 102">
            <a:extLst>
              <a:ext uri="{FF2B5EF4-FFF2-40B4-BE49-F238E27FC236}">
                <a16:creationId xmlns:a16="http://schemas.microsoft.com/office/drawing/2014/main" id="{87469289-DAE6-4462-A4E7-1E650DE6661A}"/>
              </a:ext>
            </a:extLst>
          </p:cNvPr>
          <p:cNvCxnSpPr>
            <a:cxnSpLocks/>
          </p:cNvCxnSpPr>
          <p:nvPr/>
        </p:nvCxnSpPr>
        <p:spPr>
          <a:xfrm flipH="1" flipV="1">
            <a:off x="9575932" y="5026788"/>
            <a:ext cx="504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AAC2E37-EFB1-4500-8E33-A42506ABEF7B}"/>
              </a:ext>
            </a:extLst>
          </p:cNvPr>
          <p:cNvSpPr txBox="1"/>
          <p:nvPr/>
        </p:nvSpPr>
        <p:spPr>
          <a:xfrm>
            <a:off x="10029106" y="4916220"/>
            <a:ext cx="1111323" cy="252826"/>
          </a:xfrm>
          <a:prstGeom prst="rect">
            <a:avLst/>
          </a:prstGeom>
          <a:noFill/>
        </p:spPr>
        <p:txBody>
          <a:bodyPr wrap="square" rtlCol="0">
            <a:spAutoFit/>
          </a:bodyPr>
          <a:lstStyle/>
          <a:p>
            <a:pPr algn="ctr">
              <a:lnSpc>
                <a:spcPct val="70000"/>
              </a:lnSpc>
            </a:pPr>
            <a:r>
              <a:rPr lang="en-GB" sz="1400" dirty="0"/>
              <a:t>Gas Return</a:t>
            </a:r>
          </a:p>
        </p:txBody>
      </p:sp>
      <p:sp>
        <p:nvSpPr>
          <p:cNvPr id="105" name="TextBox 104">
            <a:extLst>
              <a:ext uri="{FF2B5EF4-FFF2-40B4-BE49-F238E27FC236}">
                <a16:creationId xmlns:a16="http://schemas.microsoft.com/office/drawing/2014/main" id="{6F27B163-586D-4A81-B609-13D0F1F73743}"/>
              </a:ext>
            </a:extLst>
          </p:cNvPr>
          <p:cNvSpPr txBox="1"/>
          <p:nvPr/>
        </p:nvSpPr>
        <p:spPr>
          <a:xfrm>
            <a:off x="8716609" y="6016921"/>
            <a:ext cx="1111323" cy="252826"/>
          </a:xfrm>
          <a:prstGeom prst="rect">
            <a:avLst/>
          </a:prstGeom>
          <a:noFill/>
        </p:spPr>
        <p:txBody>
          <a:bodyPr wrap="square" rtlCol="0">
            <a:spAutoFit/>
          </a:bodyPr>
          <a:lstStyle/>
          <a:p>
            <a:pPr algn="ctr">
              <a:lnSpc>
                <a:spcPct val="70000"/>
              </a:lnSpc>
            </a:pPr>
            <a:r>
              <a:rPr lang="en-GB" sz="1400" dirty="0"/>
              <a:t>Exhaust</a:t>
            </a:r>
          </a:p>
        </p:txBody>
      </p:sp>
      <p:cxnSp>
        <p:nvCxnSpPr>
          <p:cNvPr id="106" name="Straight Arrow Connector 105">
            <a:extLst>
              <a:ext uri="{FF2B5EF4-FFF2-40B4-BE49-F238E27FC236}">
                <a16:creationId xmlns:a16="http://schemas.microsoft.com/office/drawing/2014/main" id="{7AE7E351-CB4C-4DB7-A189-1BB7ABD19591}"/>
              </a:ext>
            </a:extLst>
          </p:cNvPr>
          <p:cNvCxnSpPr>
            <a:cxnSpLocks/>
          </p:cNvCxnSpPr>
          <p:nvPr/>
        </p:nvCxnSpPr>
        <p:spPr>
          <a:xfrm>
            <a:off x="9280818" y="5658493"/>
            <a:ext cx="0" cy="39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25D9F131-D9FB-4DC8-A7E0-982C713EABCD}"/>
              </a:ext>
            </a:extLst>
          </p:cNvPr>
          <p:cNvSpPr/>
          <p:nvPr/>
        </p:nvSpPr>
        <p:spPr>
          <a:xfrm rot="10800000">
            <a:off x="9182311" y="5366202"/>
            <a:ext cx="197013" cy="2312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B0E6FFFF-A5CC-43C5-B26B-36C7FB8F045E}"/>
              </a:ext>
            </a:extLst>
          </p:cNvPr>
          <p:cNvSpPr/>
          <p:nvPr/>
        </p:nvSpPr>
        <p:spPr>
          <a:xfrm>
            <a:off x="9226818" y="543936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4E806588-156D-47C1-902C-F186624EB03E}"/>
              </a:ext>
            </a:extLst>
          </p:cNvPr>
          <p:cNvCxnSpPr>
            <a:cxnSpLocks/>
            <a:stCxn id="107" idx="1"/>
            <a:endCxn id="107" idx="2"/>
          </p:cNvCxnSpPr>
          <p:nvPr/>
        </p:nvCxnSpPr>
        <p:spPr>
          <a:xfrm flipH="1" flipV="1">
            <a:off x="9280817" y="5366202"/>
            <a:ext cx="98507" cy="115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26FE72-1A14-46A8-8E63-A764D2A68DAA}"/>
              </a:ext>
            </a:extLst>
          </p:cNvPr>
          <p:cNvCxnSpPr>
            <a:cxnSpLocks/>
            <a:stCxn id="107" idx="2"/>
            <a:endCxn id="107" idx="3"/>
          </p:cNvCxnSpPr>
          <p:nvPr/>
        </p:nvCxnSpPr>
        <p:spPr>
          <a:xfrm flipH="1">
            <a:off x="9182311" y="5366202"/>
            <a:ext cx="98506" cy="115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927B18F-DB4E-4D1A-A0AC-873AD73A795D}"/>
              </a:ext>
            </a:extLst>
          </p:cNvPr>
          <p:cNvCxnSpPr>
            <a:cxnSpLocks/>
          </p:cNvCxnSpPr>
          <p:nvPr/>
        </p:nvCxnSpPr>
        <p:spPr>
          <a:xfrm>
            <a:off x="8052797" y="6003944"/>
            <a:ext cx="0" cy="154508"/>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B9B6FD7-352B-4DF6-958D-CF8A4B4F1874}"/>
              </a:ext>
            </a:extLst>
          </p:cNvPr>
          <p:cNvSpPr txBox="1"/>
          <p:nvPr/>
        </p:nvSpPr>
        <p:spPr>
          <a:xfrm>
            <a:off x="7487610" y="6131178"/>
            <a:ext cx="1111323" cy="252826"/>
          </a:xfrm>
          <a:prstGeom prst="rect">
            <a:avLst/>
          </a:prstGeom>
          <a:noFill/>
        </p:spPr>
        <p:txBody>
          <a:bodyPr wrap="square" rtlCol="0">
            <a:spAutoFit/>
          </a:bodyPr>
          <a:lstStyle/>
          <a:p>
            <a:pPr algn="ctr">
              <a:lnSpc>
                <a:spcPct val="70000"/>
              </a:lnSpc>
            </a:pPr>
            <a:r>
              <a:rPr lang="en-GB" sz="1400" dirty="0"/>
              <a:t>Exhaust</a:t>
            </a:r>
          </a:p>
        </p:txBody>
      </p:sp>
      <p:grpSp>
        <p:nvGrpSpPr>
          <p:cNvPr id="113" name="Group 112">
            <a:extLst>
              <a:ext uri="{FF2B5EF4-FFF2-40B4-BE49-F238E27FC236}">
                <a16:creationId xmlns:a16="http://schemas.microsoft.com/office/drawing/2014/main" id="{4B453C52-8F0D-46D4-A997-43488C56D697}"/>
              </a:ext>
            </a:extLst>
          </p:cNvPr>
          <p:cNvGrpSpPr/>
          <p:nvPr/>
        </p:nvGrpSpPr>
        <p:grpSpPr>
          <a:xfrm>
            <a:off x="7405082" y="3445991"/>
            <a:ext cx="289576" cy="278349"/>
            <a:chOff x="4816870" y="3966463"/>
            <a:chExt cx="289576" cy="278349"/>
          </a:xfrm>
        </p:grpSpPr>
        <p:sp>
          <p:nvSpPr>
            <p:cNvPr id="114" name="Rectangle 113">
              <a:extLst>
                <a:ext uri="{FF2B5EF4-FFF2-40B4-BE49-F238E27FC236}">
                  <a16:creationId xmlns:a16="http://schemas.microsoft.com/office/drawing/2014/main" id="{BFA383B9-296F-4033-BEF1-48C9C150DF8E}"/>
                </a:ext>
              </a:extLst>
            </p:cNvPr>
            <p:cNvSpPr/>
            <p:nvPr/>
          </p:nvSpPr>
          <p:spPr>
            <a:xfrm rot="16200000">
              <a:off x="4880168" y="3958075"/>
              <a:ext cx="162979" cy="289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Arc 114">
              <a:extLst>
                <a:ext uri="{FF2B5EF4-FFF2-40B4-BE49-F238E27FC236}">
                  <a16:creationId xmlns:a16="http://schemas.microsoft.com/office/drawing/2014/main" id="{BEC5C76C-B92B-480D-9E68-9DC25F868C3E}"/>
                </a:ext>
              </a:extLst>
            </p:cNvPr>
            <p:cNvSpPr/>
            <p:nvPr/>
          </p:nvSpPr>
          <p:spPr>
            <a:xfrm rot="16200000">
              <a:off x="4901197" y="4045626"/>
              <a:ext cx="120921" cy="277452"/>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6" name="Arc 115">
              <a:extLst>
                <a:ext uri="{FF2B5EF4-FFF2-40B4-BE49-F238E27FC236}">
                  <a16:creationId xmlns:a16="http://schemas.microsoft.com/office/drawing/2014/main" id="{FF7CACD7-55F0-4DB9-804C-1FF8286A1E1E}"/>
                </a:ext>
              </a:extLst>
            </p:cNvPr>
            <p:cNvSpPr/>
            <p:nvPr/>
          </p:nvSpPr>
          <p:spPr>
            <a:xfrm rot="16200000" flipH="1">
              <a:off x="4902098" y="3887299"/>
              <a:ext cx="119122" cy="277450"/>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117" name="Straight Connector 116">
            <a:extLst>
              <a:ext uri="{FF2B5EF4-FFF2-40B4-BE49-F238E27FC236}">
                <a16:creationId xmlns:a16="http://schemas.microsoft.com/office/drawing/2014/main" id="{50D3F93C-4ADC-498B-8DCB-1CB5268FFC93}"/>
              </a:ext>
            </a:extLst>
          </p:cNvPr>
          <p:cNvCxnSpPr>
            <a:cxnSpLocks/>
          </p:cNvCxnSpPr>
          <p:nvPr/>
        </p:nvCxnSpPr>
        <p:spPr>
          <a:xfrm>
            <a:off x="7537066" y="2521601"/>
            <a:ext cx="0" cy="36000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9456890-D1C9-4040-87F0-CB26BD3B3DA9}"/>
              </a:ext>
            </a:extLst>
          </p:cNvPr>
          <p:cNvCxnSpPr>
            <a:cxnSpLocks/>
          </p:cNvCxnSpPr>
          <p:nvPr/>
        </p:nvCxnSpPr>
        <p:spPr>
          <a:xfrm flipV="1">
            <a:off x="7340628" y="3365365"/>
            <a:ext cx="0" cy="219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28424098-F213-452A-A80A-D27029D5A3F5}"/>
              </a:ext>
            </a:extLst>
          </p:cNvPr>
          <p:cNvSpPr/>
          <p:nvPr/>
        </p:nvSpPr>
        <p:spPr>
          <a:xfrm>
            <a:off x="7337453" y="2869634"/>
            <a:ext cx="399226" cy="3740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600" dirty="0">
                <a:solidFill>
                  <a:schemeClr val="tx1"/>
                </a:solidFill>
              </a:rPr>
              <a:t>Ptr2</a:t>
            </a:r>
          </a:p>
        </p:txBody>
      </p:sp>
      <p:cxnSp>
        <p:nvCxnSpPr>
          <p:cNvPr id="120" name="Straight Connector 119">
            <a:extLst>
              <a:ext uri="{FF2B5EF4-FFF2-40B4-BE49-F238E27FC236}">
                <a16:creationId xmlns:a16="http://schemas.microsoft.com/office/drawing/2014/main" id="{C189F79D-8FF2-4695-ACCF-042D1EE95B4B}"/>
              </a:ext>
            </a:extLst>
          </p:cNvPr>
          <p:cNvCxnSpPr>
            <a:cxnSpLocks/>
          </p:cNvCxnSpPr>
          <p:nvPr/>
        </p:nvCxnSpPr>
        <p:spPr>
          <a:xfrm flipV="1">
            <a:off x="7756553" y="3359393"/>
            <a:ext cx="0" cy="219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A9F645F-ECD3-4114-97B9-EEDE8F7160B4}"/>
              </a:ext>
            </a:extLst>
          </p:cNvPr>
          <p:cNvCxnSpPr>
            <a:cxnSpLocks/>
          </p:cNvCxnSpPr>
          <p:nvPr/>
        </p:nvCxnSpPr>
        <p:spPr>
          <a:xfrm flipH="1">
            <a:off x="7328046" y="3367158"/>
            <a:ext cx="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DB881EC-0C2C-4E07-ACCE-8EF3F2B60D36}"/>
              </a:ext>
            </a:extLst>
          </p:cNvPr>
          <p:cNvCxnSpPr>
            <a:cxnSpLocks/>
          </p:cNvCxnSpPr>
          <p:nvPr/>
        </p:nvCxnSpPr>
        <p:spPr>
          <a:xfrm flipH="1">
            <a:off x="7625253" y="3361009"/>
            <a:ext cx="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4CC36B6E-3308-47B9-B4F2-F9D52DDA3C6C}"/>
              </a:ext>
            </a:extLst>
          </p:cNvPr>
          <p:cNvGrpSpPr/>
          <p:nvPr/>
        </p:nvGrpSpPr>
        <p:grpSpPr>
          <a:xfrm rot="16200000">
            <a:off x="2218553" y="4675422"/>
            <a:ext cx="197013" cy="231227"/>
            <a:chOff x="1184097" y="4684412"/>
            <a:chExt cx="197013" cy="231227"/>
          </a:xfrm>
        </p:grpSpPr>
        <p:sp>
          <p:nvSpPr>
            <p:cNvPr id="127" name="Rectangle 126">
              <a:extLst>
                <a:ext uri="{FF2B5EF4-FFF2-40B4-BE49-F238E27FC236}">
                  <a16:creationId xmlns:a16="http://schemas.microsoft.com/office/drawing/2014/main" id="{0571AE62-4402-484E-AB0D-73570DC61FF7}"/>
                </a:ext>
              </a:extLst>
            </p:cNvPr>
            <p:cNvSpPr/>
            <p:nvPr/>
          </p:nvSpPr>
          <p:spPr>
            <a:xfrm rot="10800000">
              <a:off x="1184097" y="4684412"/>
              <a:ext cx="197013" cy="2312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B4D313DA-6F57-4C31-905A-A5BA8E6F0B89}"/>
                </a:ext>
              </a:extLst>
            </p:cNvPr>
            <p:cNvSpPr/>
            <p:nvPr/>
          </p:nvSpPr>
          <p:spPr>
            <a:xfrm>
              <a:off x="1228604" y="475757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9" name="Straight Connector 128">
              <a:extLst>
                <a:ext uri="{FF2B5EF4-FFF2-40B4-BE49-F238E27FC236}">
                  <a16:creationId xmlns:a16="http://schemas.microsoft.com/office/drawing/2014/main" id="{ABA7A266-43D3-44BD-8025-BFE1633B3E21}"/>
                </a:ext>
              </a:extLst>
            </p:cNvPr>
            <p:cNvCxnSpPr>
              <a:cxnSpLocks/>
              <a:stCxn id="127" idx="1"/>
              <a:endCxn id="127" idx="2"/>
            </p:cNvCxnSpPr>
            <p:nvPr/>
          </p:nvCxnSpPr>
          <p:spPr>
            <a:xfrm flipH="1" flipV="1">
              <a:off x="1282603" y="4684412"/>
              <a:ext cx="98507" cy="115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FC0C96A-73EE-45CB-8515-5B4C6D08A232}"/>
                </a:ext>
              </a:extLst>
            </p:cNvPr>
            <p:cNvCxnSpPr>
              <a:cxnSpLocks/>
              <a:stCxn id="127" idx="2"/>
              <a:endCxn id="127" idx="3"/>
            </p:cNvCxnSpPr>
            <p:nvPr/>
          </p:nvCxnSpPr>
          <p:spPr>
            <a:xfrm flipH="1">
              <a:off x="1184097" y="4684412"/>
              <a:ext cx="98506" cy="115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1" name="Rectangle 130">
            <a:extLst>
              <a:ext uri="{FF2B5EF4-FFF2-40B4-BE49-F238E27FC236}">
                <a16:creationId xmlns:a16="http://schemas.microsoft.com/office/drawing/2014/main" id="{66424CE1-1D27-4EB7-9FF1-8F71503242A4}"/>
              </a:ext>
            </a:extLst>
          </p:cNvPr>
          <p:cNvSpPr/>
          <p:nvPr/>
        </p:nvSpPr>
        <p:spPr>
          <a:xfrm>
            <a:off x="5237920" y="2825794"/>
            <a:ext cx="860578" cy="10980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7" name="Straight Connector 136">
            <a:extLst>
              <a:ext uri="{FF2B5EF4-FFF2-40B4-BE49-F238E27FC236}">
                <a16:creationId xmlns:a16="http://schemas.microsoft.com/office/drawing/2014/main" id="{A0E2A120-AE9A-490E-ADCC-7B012FFAB8D8}"/>
              </a:ext>
            </a:extLst>
          </p:cNvPr>
          <p:cNvCxnSpPr>
            <a:cxnSpLocks/>
          </p:cNvCxnSpPr>
          <p:nvPr/>
        </p:nvCxnSpPr>
        <p:spPr>
          <a:xfrm flipH="1">
            <a:off x="2061564" y="3430491"/>
            <a:ext cx="24179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D1E10302-D495-46AE-B4E9-3903A97C5328}"/>
              </a:ext>
            </a:extLst>
          </p:cNvPr>
          <p:cNvGrpSpPr/>
          <p:nvPr/>
        </p:nvGrpSpPr>
        <p:grpSpPr>
          <a:xfrm>
            <a:off x="3568844" y="2656353"/>
            <a:ext cx="623455" cy="977275"/>
            <a:chOff x="4516581" y="3275940"/>
            <a:chExt cx="623455" cy="977275"/>
          </a:xfrm>
        </p:grpSpPr>
        <p:sp>
          <p:nvSpPr>
            <p:cNvPr id="139" name="Rectangle 138">
              <a:extLst>
                <a:ext uri="{FF2B5EF4-FFF2-40B4-BE49-F238E27FC236}">
                  <a16:creationId xmlns:a16="http://schemas.microsoft.com/office/drawing/2014/main" id="{2F55044C-CFDC-48DB-999B-E8660393F207}"/>
                </a:ext>
              </a:extLst>
            </p:cNvPr>
            <p:cNvSpPr/>
            <p:nvPr/>
          </p:nvSpPr>
          <p:spPr>
            <a:xfrm>
              <a:off x="4516581" y="3546764"/>
              <a:ext cx="623455" cy="7064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9E7A4CF6-A69B-4517-801E-E264EDB79986}"/>
                </a:ext>
              </a:extLst>
            </p:cNvPr>
            <p:cNvSpPr/>
            <p:nvPr/>
          </p:nvSpPr>
          <p:spPr>
            <a:xfrm>
              <a:off x="4620489" y="3275940"/>
              <a:ext cx="415638" cy="2708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1" name="Straight Connector 140">
              <a:extLst>
                <a:ext uri="{FF2B5EF4-FFF2-40B4-BE49-F238E27FC236}">
                  <a16:creationId xmlns:a16="http://schemas.microsoft.com/office/drawing/2014/main" id="{98B7AD9F-D97D-4C7C-A134-A233A4315106}"/>
                </a:ext>
              </a:extLst>
            </p:cNvPr>
            <p:cNvCxnSpPr/>
            <p:nvPr/>
          </p:nvCxnSpPr>
          <p:spPr>
            <a:xfrm>
              <a:off x="4620489" y="3275940"/>
              <a:ext cx="415638" cy="27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29FEC7B-C642-4F93-BB15-7B4279B3451D}"/>
                </a:ext>
              </a:extLst>
            </p:cNvPr>
            <p:cNvCxnSpPr>
              <a:cxnSpLocks/>
            </p:cNvCxnSpPr>
            <p:nvPr/>
          </p:nvCxnSpPr>
          <p:spPr>
            <a:xfrm>
              <a:off x="4516581"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351813D-D85D-4F89-85BE-74B1DFA20517}"/>
                </a:ext>
              </a:extLst>
            </p:cNvPr>
            <p:cNvCxnSpPr>
              <a:cxnSpLocks/>
            </p:cNvCxnSpPr>
            <p:nvPr/>
          </p:nvCxnSpPr>
          <p:spPr>
            <a:xfrm>
              <a:off x="4516581" y="3767933"/>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7362464-25B1-495F-9CD7-C46441489B30}"/>
                </a:ext>
              </a:extLst>
            </p:cNvPr>
            <p:cNvCxnSpPr>
              <a:cxnSpLocks/>
            </p:cNvCxnSpPr>
            <p:nvPr/>
          </p:nvCxnSpPr>
          <p:spPr>
            <a:xfrm>
              <a:off x="5035263" y="4056064"/>
              <a:ext cx="1039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BE19633-81EE-44E0-8C19-C0AE780A3157}"/>
                </a:ext>
              </a:extLst>
            </p:cNvPr>
            <p:cNvCxnSpPr>
              <a:cxnSpLocks/>
            </p:cNvCxnSpPr>
            <p:nvPr/>
          </p:nvCxnSpPr>
          <p:spPr>
            <a:xfrm>
              <a:off x="5035263" y="3979071"/>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2DC2E4E-D035-4E08-987B-13CB382854CE}"/>
                </a:ext>
              </a:extLst>
            </p:cNvPr>
            <p:cNvCxnSpPr>
              <a:cxnSpLocks/>
            </p:cNvCxnSpPr>
            <p:nvPr/>
          </p:nvCxnSpPr>
          <p:spPr>
            <a:xfrm>
              <a:off x="4624171" y="3975104"/>
              <a:ext cx="0" cy="153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1F0C42E5-827B-4FA3-8B7B-5BA7D12A48F1}"/>
              </a:ext>
            </a:extLst>
          </p:cNvPr>
          <p:cNvGrpSpPr/>
          <p:nvPr/>
        </p:nvGrpSpPr>
        <p:grpSpPr>
          <a:xfrm>
            <a:off x="2577707" y="2651304"/>
            <a:ext cx="816555" cy="1123086"/>
            <a:chOff x="1582592" y="3438692"/>
            <a:chExt cx="816555" cy="1123086"/>
          </a:xfrm>
        </p:grpSpPr>
        <p:sp>
          <p:nvSpPr>
            <p:cNvPr id="148" name="Rectangle 147">
              <a:extLst>
                <a:ext uri="{FF2B5EF4-FFF2-40B4-BE49-F238E27FC236}">
                  <a16:creationId xmlns:a16="http://schemas.microsoft.com/office/drawing/2014/main" id="{78F5077D-DA71-416B-994E-94D52E826BC9}"/>
                </a:ext>
              </a:extLst>
            </p:cNvPr>
            <p:cNvSpPr/>
            <p:nvPr/>
          </p:nvSpPr>
          <p:spPr>
            <a:xfrm>
              <a:off x="1582594" y="3798041"/>
              <a:ext cx="623455" cy="5813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9" name="Straight Connector 148">
              <a:extLst>
                <a:ext uri="{FF2B5EF4-FFF2-40B4-BE49-F238E27FC236}">
                  <a16:creationId xmlns:a16="http://schemas.microsoft.com/office/drawing/2014/main" id="{3512DC8C-EBF3-483F-837F-30D97C5A33F2}"/>
                </a:ext>
              </a:extLst>
            </p:cNvPr>
            <p:cNvCxnSpPr>
              <a:cxnSpLocks/>
            </p:cNvCxnSpPr>
            <p:nvPr/>
          </p:nvCxnSpPr>
          <p:spPr>
            <a:xfrm>
              <a:off x="1582592" y="4219234"/>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2301A22-BB92-4644-8135-DD548FED1D1C}"/>
                </a:ext>
              </a:extLst>
            </p:cNvPr>
            <p:cNvCxnSpPr>
              <a:cxnSpLocks/>
              <a:stCxn id="148" idx="2"/>
            </p:cNvCxnSpPr>
            <p:nvPr/>
          </p:nvCxnSpPr>
          <p:spPr>
            <a:xfrm>
              <a:off x="1894322" y="4379389"/>
              <a:ext cx="0" cy="18238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AEADBFB-EBEE-4E50-A91D-FE4BB8219392}"/>
                </a:ext>
              </a:extLst>
            </p:cNvPr>
            <p:cNvCxnSpPr>
              <a:cxnSpLocks/>
            </p:cNvCxnSpPr>
            <p:nvPr/>
          </p:nvCxnSpPr>
          <p:spPr>
            <a:xfrm>
              <a:off x="2399147" y="4219234"/>
              <a:ext cx="0" cy="34254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8E2A63B-F3A6-4D93-A976-78CD9D978DE1}"/>
                </a:ext>
              </a:extLst>
            </p:cNvPr>
            <p:cNvCxnSpPr>
              <a:cxnSpLocks/>
            </p:cNvCxnSpPr>
            <p:nvPr/>
          </p:nvCxnSpPr>
          <p:spPr>
            <a:xfrm>
              <a:off x="1894319" y="4561778"/>
              <a:ext cx="504828"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ED27166-DFBA-4C38-BA74-2E3EBFDFD13E}"/>
                </a:ext>
              </a:extLst>
            </p:cNvPr>
            <p:cNvCxnSpPr>
              <a:cxnSpLocks/>
            </p:cNvCxnSpPr>
            <p:nvPr/>
          </p:nvCxnSpPr>
          <p:spPr>
            <a:xfrm flipV="1">
              <a:off x="1771359" y="3725309"/>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EC53898-D997-447F-97A2-8723D38AD77B}"/>
                </a:ext>
              </a:extLst>
            </p:cNvPr>
            <p:cNvCxnSpPr>
              <a:cxnSpLocks/>
            </p:cNvCxnSpPr>
            <p:nvPr/>
          </p:nvCxnSpPr>
          <p:spPr>
            <a:xfrm flipH="1" flipV="1">
              <a:off x="1621561" y="3468263"/>
              <a:ext cx="432310" cy="27018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D6A3933-5BA8-4076-9527-BE2D4DF0874F}"/>
                </a:ext>
              </a:extLst>
            </p:cNvPr>
            <p:cNvCxnSpPr>
              <a:cxnSpLocks/>
            </p:cNvCxnSpPr>
            <p:nvPr/>
          </p:nvCxnSpPr>
          <p:spPr>
            <a:xfrm>
              <a:off x="1766596" y="3655967"/>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58D81D0-8C9A-4E93-8388-B4186EF8E354}"/>
                </a:ext>
              </a:extLst>
            </p:cNvPr>
            <p:cNvCxnSpPr>
              <a:cxnSpLocks/>
            </p:cNvCxnSpPr>
            <p:nvPr/>
          </p:nvCxnSpPr>
          <p:spPr>
            <a:xfrm flipV="1">
              <a:off x="1766596" y="3586490"/>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88AC328-91B9-499C-B266-CE131EC8D329}"/>
                </a:ext>
              </a:extLst>
            </p:cNvPr>
            <p:cNvCxnSpPr>
              <a:cxnSpLocks/>
            </p:cNvCxnSpPr>
            <p:nvPr/>
          </p:nvCxnSpPr>
          <p:spPr>
            <a:xfrm>
              <a:off x="1766596" y="3512856"/>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DC23223-2993-4DD4-B51F-708652275019}"/>
                </a:ext>
              </a:extLst>
            </p:cNvPr>
            <p:cNvCxnSpPr>
              <a:cxnSpLocks/>
            </p:cNvCxnSpPr>
            <p:nvPr/>
          </p:nvCxnSpPr>
          <p:spPr>
            <a:xfrm flipV="1">
              <a:off x="1766596" y="3438692"/>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9" name="Oval 158">
            <a:extLst>
              <a:ext uri="{FF2B5EF4-FFF2-40B4-BE49-F238E27FC236}">
                <a16:creationId xmlns:a16="http://schemas.microsoft.com/office/drawing/2014/main" id="{72F05FA0-DE6A-43EA-AFAA-D2EFCA055A27}"/>
              </a:ext>
            </a:extLst>
          </p:cNvPr>
          <p:cNvSpPr/>
          <p:nvPr/>
        </p:nvSpPr>
        <p:spPr>
          <a:xfrm>
            <a:off x="1845564" y="3319026"/>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TextBox 159">
            <a:extLst>
              <a:ext uri="{FF2B5EF4-FFF2-40B4-BE49-F238E27FC236}">
                <a16:creationId xmlns:a16="http://schemas.microsoft.com/office/drawing/2014/main" id="{B6F075CE-C3E9-4334-A6ED-AD99A2598D54}"/>
              </a:ext>
            </a:extLst>
          </p:cNvPr>
          <p:cNvSpPr txBox="1"/>
          <p:nvPr/>
        </p:nvSpPr>
        <p:spPr>
          <a:xfrm>
            <a:off x="2240823" y="2752921"/>
            <a:ext cx="521919" cy="252826"/>
          </a:xfrm>
          <a:prstGeom prst="rect">
            <a:avLst/>
          </a:prstGeom>
          <a:noFill/>
        </p:spPr>
        <p:txBody>
          <a:bodyPr wrap="square" rtlCol="0">
            <a:spAutoFit/>
          </a:bodyPr>
          <a:lstStyle/>
          <a:p>
            <a:pPr algn="ctr">
              <a:lnSpc>
                <a:spcPct val="70000"/>
              </a:lnSpc>
            </a:pPr>
            <a:r>
              <a:rPr lang="en-GB" sz="1400" dirty="0"/>
              <a:t>PR1</a:t>
            </a:r>
          </a:p>
        </p:txBody>
      </p:sp>
      <p:sp>
        <p:nvSpPr>
          <p:cNvPr id="161" name="TextBox 160">
            <a:extLst>
              <a:ext uri="{FF2B5EF4-FFF2-40B4-BE49-F238E27FC236}">
                <a16:creationId xmlns:a16="http://schemas.microsoft.com/office/drawing/2014/main" id="{B7503C63-7D14-4BF4-AA3B-76A0358D7DA2}"/>
              </a:ext>
            </a:extLst>
          </p:cNvPr>
          <p:cNvSpPr txBox="1"/>
          <p:nvPr/>
        </p:nvSpPr>
        <p:spPr>
          <a:xfrm>
            <a:off x="3196484" y="2636483"/>
            <a:ext cx="521919" cy="252826"/>
          </a:xfrm>
          <a:prstGeom prst="rect">
            <a:avLst/>
          </a:prstGeom>
          <a:noFill/>
        </p:spPr>
        <p:txBody>
          <a:bodyPr wrap="square" rtlCol="0">
            <a:spAutoFit/>
          </a:bodyPr>
          <a:lstStyle/>
          <a:p>
            <a:pPr algn="ctr">
              <a:lnSpc>
                <a:spcPct val="70000"/>
              </a:lnSpc>
            </a:pPr>
            <a:r>
              <a:rPr lang="en-GB" sz="1400" dirty="0"/>
              <a:t>SV1</a:t>
            </a:r>
          </a:p>
        </p:txBody>
      </p:sp>
      <p:sp>
        <p:nvSpPr>
          <p:cNvPr id="162" name="TextBox 161">
            <a:extLst>
              <a:ext uri="{FF2B5EF4-FFF2-40B4-BE49-F238E27FC236}">
                <a16:creationId xmlns:a16="http://schemas.microsoft.com/office/drawing/2014/main" id="{51916852-CA49-4DE0-A70C-5F3F7386FF23}"/>
              </a:ext>
            </a:extLst>
          </p:cNvPr>
          <p:cNvSpPr txBox="1"/>
          <p:nvPr/>
        </p:nvSpPr>
        <p:spPr>
          <a:xfrm>
            <a:off x="3611667" y="3204041"/>
            <a:ext cx="521919" cy="252826"/>
          </a:xfrm>
          <a:prstGeom prst="rect">
            <a:avLst/>
          </a:prstGeom>
          <a:noFill/>
        </p:spPr>
        <p:txBody>
          <a:bodyPr wrap="square" rtlCol="0">
            <a:spAutoFit/>
          </a:bodyPr>
          <a:lstStyle/>
          <a:p>
            <a:pPr algn="ctr">
              <a:lnSpc>
                <a:spcPct val="70000"/>
              </a:lnSpc>
            </a:pPr>
            <a:r>
              <a:rPr lang="en-GB" sz="1400" dirty="0"/>
              <a:t>NC</a:t>
            </a:r>
          </a:p>
        </p:txBody>
      </p:sp>
      <p:sp>
        <p:nvSpPr>
          <p:cNvPr id="163" name="TextBox 162">
            <a:extLst>
              <a:ext uri="{FF2B5EF4-FFF2-40B4-BE49-F238E27FC236}">
                <a16:creationId xmlns:a16="http://schemas.microsoft.com/office/drawing/2014/main" id="{4B70A6DB-6B21-44CD-9881-5655DB2E1B6B}"/>
              </a:ext>
            </a:extLst>
          </p:cNvPr>
          <p:cNvSpPr txBox="1"/>
          <p:nvPr/>
        </p:nvSpPr>
        <p:spPr>
          <a:xfrm>
            <a:off x="924582" y="3276395"/>
            <a:ext cx="1002696" cy="403637"/>
          </a:xfrm>
          <a:prstGeom prst="rect">
            <a:avLst/>
          </a:prstGeom>
          <a:noFill/>
        </p:spPr>
        <p:txBody>
          <a:bodyPr wrap="square" rtlCol="0">
            <a:spAutoFit/>
          </a:bodyPr>
          <a:lstStyle/>
          <a:p>
            <a:pPr algn="ctr">
              <a:lnSpc>
                <a:spcPct val="70000"/>
              </a:lnSpc>
            </a:pPr>
            <a:r>
              <a:rPr lang="en-GB" sz="1400" dirty="0"/>
              <a:t>Air</a:t>
            </a:r>
          </a:p>
          <a:p>
            <a:pPr algn="ctr">
              <a:lnSpc>
                <a:spcPct val="70000"/>
              </a:lnSpc>
            </a:pPr>
            <a:r>
              <a:rPr lang="en-GB" sz="1400" dirty="0"/>
              <a:t>2.5 to 5bar</a:t>
            </a:r>
          </a:p>
        </p:txBody>
      </p:sp>
      <p:grpSp>
        <p:nvGrpSpPr>
          <p:cNvPr id="164" name="Group 163">
            <a:extLst>
              <a:ext uri="{FF2B5EF4-FFF2-40B4-BE49-F238E27FC236}">
                <a16:creationId xmlns:a16="http://schemas.microsoft.com/office/drawing/2014/main" id="{3D801AEB-8934-4733-90DC-572ED73E5B68}"/>
              </a:ext>
            </a:extLst>
          </p:cNvPr>
          <p:cNvGrpSpPr/>
          <p:nvPr/>
        </p:nvGrpSpPr>
        <p:grpSpPr>
          <a:xfrm rot="16200000">
            <a:off x="2218553" y="3313347"/>
            <a:ext cx="197013" cy="231227"/>
            <a:chOff x="1184097" y="4684412"/>
            <a:chExt cx="197013" cy="231227"/>
          </a:xfrm>
        </p:grpSpPr>
        <p:sp>
          <p:nvSpPr>
            <p:cNvPr id="165" name="Rectangle 164">
              <a:extLst>
                <a:ext uri="{FF2B5EF4-FFF2-40B4-BE49-F238E27FC236}">
                  <a16:creationId xmlns:a16="http://schemas.microsoft.com/office/drawing/2014/main" id="{2221A14C-C7C9-4056-95CD-470A4AA91654}"/>
                </a:ext>
              </a:extLst>
            </p:cNvPr>
            <p:cNvSpPr/>
            <p:nvPr/>
          </p:nvSpPr>
          <p:spPr>
            <a:xfrm rot="10800000">
              <a:off x="1184097" y="4684412"/>
              <a:ext cx="197013" cy="2312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1E035A30-76DF-4148-8D8F-027DACE94F58}"/>
                </a:ext>
              </a:extLst>
            </p:cNvPr>
            <p:cNvSpPr/>
            <p:nvPr/>
          </p:nvSpPr>
          <p:spPr>
            <a:xfrm>
              <a:off x="1228604" y="475757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7" name="Straight Connector 166">
              <a:extLst>
                <a:ext uri="{FF2B5EF4-FFF2-40B4-BE49-F238E27FC236}">
                  <a16:creationId xmlns:a16="http://schemas.microsoft.com/office/drawing/2014/main" id="{71256698-BC62-416C-8081-D225EFC68B2D}"/>
                </a:ext>
              </a:extLst>
            </p:cNvPr>
            <p:cNvCxnSpPr>
              <a:cxnSpLocks/>
              <a:stCxn id="165" idx="1"/>
              <a:endCxn id="165" idx="2"/>
            </p:cNvCxnSpPr>
            <p:nvPr/>
          </p:nvCxnSpPr>
          <p:spPr>
            <a:xfrm flipH="1" flipV="1">
              <a:off x="1282603" y="4684412"/>
              <a:ext cx="98507" cy="115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5FA6770-4FEA-4E8C-A521-0A9AAE45B220}"/>
                </a:ext>
              </a:extLst>
            </p:cNvPr>
            <p:cNvCxnSpPr>
              <a:cxnSpLocks/>
              <a:stCxn id="165" idx="2"/>
              <a:endCxn id="165" idx="3"/>
            </p:cNvCxnSpPr>
            <p:nvPr/>
          </p:nvCxnSpPr>
          <p:spPr>
            <a:xfrm flipH="1">
              <a:off x="1184097" y="4684412"/>
              <a:ext cx="98506" cy="1156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9" name="Straight Connector 168">
            <a:extLst>
              <a:ext uri="{FF2B5EF4-FFF2-40B4-BE49-F238E27FC236}">
                <a16:creationId xmlns:a16="http://schemas.microsoft.com/office/drawing/2014/main" id="{96DC6CBD-F282-4BC8-A1C9-FA9C7372395D}"/>
              </a:ext>
            </a:extLst>
          </p:cNvPr>
          <p:cNvCxnSpPr>
            <a:cxnSpLocks/>
          </p:cNvCxnSpPr>
          <p:nvPr/>
        </p:nvCxnSpPr>
        <p:spPr>
          <a:xfrm flipH="1">
            <a:off x="3328210" y="2107505"/>
            <a:ext cx="2381" cy="43069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894F4A16-E7E6-43EC-9C90-23CC0144CE4D}"/>
              </a:ext>
            </a:extLst>
          </p:cNvPr>
          <p:cNvSpPr txBox="1"/>
          <p:nvPr/>
        </p:nvSpPr>
        <p:spPr>
          <a:xfrm>
            <a:off x="2910731" y="1697544"/>
            <a:ext cx="850766" cy="455446"/>
          </a:xfrm>
          <a:prstGeom prst="rect">
            <a:avLst/>
          </a:prstGeom>
          <a:noFill/>
        </p:spPr>
        <p:txBody>
          <a:bodyPr wrap="square" rtlCol="0">
            <a:spAutoFit/>
          </a:bodyPr>
          <a:lstStyle/>
          <a:p>
            <a:pPr algn="ctr">
              <a:lnSpc>
                <a:spcPct val="70000"/>
              </a:lnSpc>
            </a:pPr>
            <a:r>
              <a:rPr lang="en-GB" sz="1100" dirty="0"/>
              <a:t>Safety shutdown</a:t>
            </a:r>
          </a:p>
          <a:p>
            <a:pPr algn="ctr">
              <a:lnSpc>
                <a:spcPct val="70000"/>
              </a:lnSpc>
            </a:pPr>
            <a:r>
              <a:rPr lang="en-GB" sz="1100" dirty="0"/>
              <a:t>(monitor)</a:t>
            </a:r>
          </a:p>
        </p:txBody>
      </p:sp>
      <p:cxnSp>
        <p:nvCxnSpPr>
          <p:cNvPr id="173" name="Straight Connector 172">
            <a:extLst>
              <a:ext uri="{FF2B5EF4-FFF2-40B4-BE49-F238E27FC236}">
                <a16:creationId xmlns:a16="http://schemas.microsoft.com/office/drawing/2014/main" id="{4D50AA00-2C52-4569-8DC2-221BA78C6045}"/>
              </a:ext>
            </a:extLst>
          </p:cNvPr>
          <p:cNvCxnSpPr>
            <a:cxnSpLocks/>
          </p:cNvCxnSpPr>
          <p:nvPr/>
        </p:nvCxnSpPr>
        <p:spPr>
          <a:xfrm flipV="1">
            <a:off x="4479549" y="3428295"/>
            <a:ext cx="0" cy="136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Rectangle 175">
            <a:extLst>
              <a:ext uri="{FF2B5EF4-FFF2-40B4-BE49-F238E27FC236}">
                <a16:creationId xmlns:a16="http://schemas.microsoft.com/office/drawing/2014/main" id="{74113CB4-A179-40F1-A63A-BDFE78C7A8E4}"/>
              </a:ext>
            </a:extLst>
          </p:cNvPr>
          <p:cNvSpPr/>
          <p:nvPr/>
        </p:nvSpPr>
        <p:spPr>
          <a:xfrm rot="16200000">
            <a:off x="5338359" y="2085276"/>
            <a:ext cx="623455" cy="3895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7" name="Straight Connector 176">
            <a:extLst>
              <a:ext uri="{FF2B5EF4-FFF2-40B4-BE49-F238E27FC236}">
                <a16:creationId xmlns:a16="http://schemas.microsoft.com/office/drawing/2014/main" id="{3F97DE38-E4E6-45D3-BDA4-E24C73A88BAB}"/>
              </a:ext>
            </a:extLst>
          </p:cNvPr>
          <p:cNvCxnSpPr>
            <a:cxnSpLocks/>
          </p:cNvCxnSpPr>
          <p:nvPr/>
        </p:nvCxnSpPr>
        <p:spPr>
          <a:xfrm rot="16200000">
            <a:off x="5372966" y="2280040"/>
            <a:ext cx="623455"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099A747-C9C6-4882-8B90-2C710BF76308}"/>
              </a:ext>
            </a:extLst>
          </p:cNvPr>
          <p:cNvCxnSpPr>
            <a:cxnSpLocks/>
            <a:stCxn id="176" idx="2"/>
          </p:cNvCxnSpPr>
          <p:nvPr/>
        </p:nvCxnSpPr>
        <p:spPr>
          <a:xfrm>
            <a:off x="5844849" y="2280038"/>
            <a:ext cx="108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2A29A16-0488-4D16-8EAE-2A9332447912}"/>
              </a:ext>
            </a:extLst>
          </p:cNvPr>
          <p:cNvCxnSpPr>
            <a:cxnSpLocks/>
          </p:cNvCxnSpPr>
          <p:nvPr/>
        </p:nvCxnSpPr>
        <p:spPr>
          <a:xfrm>
            <a:off x="5562327" y="2707594"/>
            <a:ext cx="39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2DA878E-F0CB-483B-BE33-FAA03A7C18BC}"/>
              </a:ext>
            </a:extLst>
          </p:cNvPr>
          <p:cNvCxnSpPr>
            <a:cxnSpLocks/>
          </p:cNvCxnSpPr>
          <p:nvPr/>
        </p:nvCxnSpPr>
        <p:spPr>
          <a:xfrm rot="16200000">
            <a:off x="5744562" y="2490283"/>
            <a:ext cx="432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39A1320-2FE6-46FB-B167-C57EDCD0971E}"/>
              </a:ext>
            </a:extLst>
          </p:cNvPr>
          <p:cNvCxnSpPr>
            <a:cxnSpLocks/>
          </p:cNvCxnSpPr>
          <p:nvPr/>
        </p:nvCxnSpPr>
        <p:spPr>
          <a:xfrm rot="16200000" flipV="1">
            <a:off x="5309269" y="2259001"/>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9109F06-0E68-4F38-BB26-4073727BD37D}"/>
              </a:ext>
            </a:extLst>
          </p:cNvPr>
          <p:cNvCxnSpPr>
            <a:cxnSpLocks/>
          </p:cNvCxnSpPr>
          <p:nvPr/>
        </p:nvCxnSpPr>
        <p:spPr>
          <a:xfrm rot="16200000">
            <a:off x="5239927" y="2263764"/>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16BED30-21B9-46A5-88A5-6704D38E37F4}"/>
              </a:ext>
            </a:extLst>
          </p:cNvPr>
          <p:cNvCxnSpPr>
            <a:cxnSpLocks/>
          </p:cNvCxnSpPr>
          <p:nvPr/>
        </p:nvCxnSpPr>
        <p:spPr>
          <a:xfrm rot="16200000" flipV="1">
            <a:off x="5170450" y="2263764"/>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1AA333E-327C-41BF-93C4-581B7D72B3DC}"/>
              </a:ext>
            </a:extLst>
          </p:cNvPr>
          <p:cNvCxnSpPr>
            <a:cxnSpLocks/>
          </p:cNvCxnSpPr>
          <p:nvPr/>
        </p:nvCxnSpPr>
        <p:spPr>
          <a:xfrm rot="16200000">
            <a:off x="5096816" y="2263764"/>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B4CEA8E-432A-4536-BBB4-C17E4BFCBE2F}"/>
              </a:ext>
            </a:extLst>
          </p:cNvPr>
          <p:cNvCxnSpPr>
            <a:cxnSpLocks/>
          </p:cNvCxnSpPr>
          <p:nvPr/>
        </p:nvCxnSpPr>
        <p:spPr>
          <a:xfrm rot="16200000" flipV="1">
            <a:off x="5022652" y="2263764"/>
            <a:ext cx="216000" cy="7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B8EB18A9-780D-40DE-A86D-943EB8104BF1}"/>
              </a:ext>
            </a:extLst>
          </p:cNvPr>
          <p:cNvSpPr txBox="1"/>
          <p:nvPr/>
        </p:nvSpPr>
        <p:spPr>
          <a:xfrm>
            <a:off x="5781820" y="1736646"/>
            <a:ext cx="1090032" cy="554447"/>
          </a:xfrm>
          <a:prstGeom prst="rect">
            <a:avLst/>
          </a:prstGeom>
          <a:noFill/>
        </p:spPr>
        <p:txBody>
          <a:bodyPr wrap="square" rtlCol="0">
            <a:spAutoFit/>
          </a:bodyPr>
          <a:lstStyle/>
          <a:p>
            <a:pPr algn="ctr">
              <a:lnSpc>
                <a:spcPct val="70000"/>
              </a:lnSpc>
            </a:pPr>
            <a:r>
              <a:rPr lang="en-GB" sz="1400" dirty="0"/>
              <a:t>Pop-off</a:t>
            </a:r>
            <a:br>
              <a:rPr lang="en-GB" sz="1400" dirty="0"/>
            </a:br>
            <a:r>
              <a:rPr lang="en-GB" sz="1400" dirty="0"/>
              <a:t>safety relief</a:t>
            </a:r>
          </a:p>
          <a:p>
            <a:pPr algn="ctr">
              <a:lnSpc>
                <a:spcPct val="70000"/>
              </a:lnSpc>
            </a:pPr>
            <a:r>
              <a:rPr lang="en-GB" sz="1400" dirty="0"/>
              <a:t>(1.5bar)</a:t>
            </a:r>
          </a:p>
        </p:txBody>
      </p:sp>
      <p:sp>
        <p:nvSpPr>
          <p:cNvPr id="194" name="TextBox 193">
            <a:extLst>
              <a:ext uri="{FF2B5EF4-FFF2-40B4-BE49-F238E27FC236}">
                <a16:creationId xmlns:a16="http://schemas.microsoft.com/office/drawing/2014/main" id="{FEC2D32A-E603-42BD-AA81-3898906DD8E0}"/>
              </a:ext>
            </a:extLst>
          </p:cNvPr>
          <p:cNvSpPr txBox="1"/>
          <p:nvPr/>
        </p:nvSpPr>
        <p:spPr>
          <a:xfrm>
            <a:off x="5160638" y="3031038"/>
            <a:ext cx="1034109" cy="705258"/>
          </a:xfrm>
          <a:prstGeom prst="rect">
            <a:avLst/>
          </a:prstGeom>
          <a:noFill/>
        </p:spPr>
        <p:txBody>
          <a:bodyPr wrap="square" rtlCol="0">
            <a:spAutoFit/>
          </a:bodyPr>
          <a:lstStyle/>
          <a:p>
            <a:pPr algn="ctr">
              <a:lnSpc>
                <a:spcPct val="70000"/>
              </a:lnSpc>
            </a:pPr>
            <a:r>
              <a:rPr lang="en-GB" sz="1400" dirty="0"/>
              <a:t>500ml</a:t>
            </a:r>
          </a:p>
          <a:p>
            <a:pPr algn="ctr">
              <a:lnSpc>
                <a:spcPct val="70000"/>
              </a:lnSpc>
            </a:pPr>
            <a:r>
              <a:rPr lang="en-GB" sz="1400" dirty="0"/>
              <a:t>Mixing</a:t>
            </a:r>
          </a:p>
          <a:p>
            <a:pPr algn="ctr">
              <a:lnSpc>
                <a:spcPct val="70000"/>
              </a:lnSpc>
            </a:pPr>
            <a:r>
              <a:rPr lang="en-GB" sz="1400" dirty="0"/>
              <a:t>Chamber</a:t>
            </a:r>
          </a:p>
          <a:p>
            <a:pPr algn="ctr">
              <a:lnSpc>
                <a:spcPct val="70000"/>
              </a:lnSpc>
            </a:pPr>
            <a:r>
              <a:rPr lang="en-GB" sz="1400" dirty="0"/>
              <a:t>(max 1 bar)</a:t>
            </a:r>
          </a:p>
        </p:txBody>
      </p:sp>
      <p:cxnSp>
        <p:nvCxnSpPr>
          <p:cNvPr id="195" name="Straight Connector 194">
            <a:extLst>
              <a:ext uri="{FF2B5EF4-FFF2-40B4-BE49-F238E27FC236}">
                <a16:creationId xmlns:a16="http://schemas.microsoft.com/office/drawing/2014/main" id="{317348B5-EF08-427F-A954-73A694FD9568}"/>
              </a:ext>
            </a:extLst>
          </p:cNvPr>
          <p:cNvCxnSpPr>
            <a:cxnSpLocks/>
          </p:cNvCxnSpPr>
          <p:nvPr/>
        </p:nvCxnSpPr>
        <p:spPr>
          <a:xfrm>
            <a:off x="3869100" y="2114437"/>
            <a:ext cx="0" cy="536867"/>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7F0E833-B6A6-45E8-83A5-C4A606F09374}"/>
              </a:ext>
            </a:extLst>
          </p:cNvPr>
          <p:cNvCxnSpPr>
            <a:cxnSpLocks/>
          </p:cNvCxnSpPr>
          <p:nvPr/>
        </p:nvCxnSpPr>
        <p:spPr>
          <a:xfrm>
            <a:off x="3888549" y="3862058"/>
            <a:ext cx="0" cy="151321"/>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5F234E8-CE68-4EF1-B03B-8FB796A35658}"/>
              </a:ext>
            </a:extLst>
          </p:cNvPr>
          <p:cNvCxnSpPr>
            <a:cxnSpLocks/>
          </p:cNvCxnSpPr>
          <p:nvPr/>
        </p:nvCxnSpPr>
        <p:spPr>
          <a:xfrm flipH="1">
            <a:off x="3888549" y="3703434"/>
            <a:ext cx="430954" cy="17313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7AF896B-3F4D-4295-8902-1F2B72A257E8}"/>
              </a:ext>
            </a:extLst>
          </p:cNvPr>
          <p:cNvCxnSpPr>
            <a:cxnSpLocks/>
          </p:cNvCxnSpPr>
          <p:nvPr/>
        </p:nvCxnSpPr>
        <p:spPr>
          <a:xfrm>
            <a:off x="4319503" y="2114437"/>
            <a:ext cx="0" cy="1586847"/>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36B7F2C4-5A46-4E01-9511-8B859B74347A}"/>
              </a:ext>
            </a:extLst>
          </p:cNvPr>
          <p:cNvSpPr txBox="1"/>
          <p:nvPr/>
        </p:nvSpPr>
        <p:spPr>
          <a:xfrm>
            <a:off x="3839815" y="1947261"/>
            <a:ext cx="1090032" cy="218458"/>
          </a:xfrm>
          <a:prstGeom prst="rect">
            <a:avLst/>
          </a:prstGeom>
          <a:noFill/>
        </p:spPr>
        <p:txBody>
          <a:bodyPr wrap="square" rtlCol="0">
            <a:spAutoFit/>
          </a:bodyPr>
          <a:lstStyle/>
          <a:p>
            <a:pPr algn="ctr">
              <a:lnSpc>
                <a:spcPct val="70000"/>
              </a:lnSpc>
            </a:pPr>
            <a:r>
              <a:rPr lang="en-GB" sz="1100" dirty="0"/>
              <a:t>Blender control</a:t>
            </a:r>
          </a:p>
        </p:txBody>
      </p:sp>
      <p:sp>
        <p:nvSpPr>
          <p:cNvPr id="211" name="Oval 210">
            <a:extLst>
              <a:ext uri="{FF2B5EF4-FFF2-40B4-BE49-F238E27FC236}">
                <a16:creationId xmlns:a16="http://schemas.microsoft.com/office/drawing/2014/main" id="{9DB76A0F-80B1-408F-9CE3-E22AE4955A6D}"/>
              </a:ext>
            </a:extLst>
          </p:cNvPr>
          <p:cNvSpPr/>
          <p:nvPr/>
        </p:nvSpPr>
        <p:spPr>
          <a:xfrm>
            <a:off x="3748719" y="2273534"/>
            <a:ext cx="179640" cy="1755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7" name="Rectangle 4">
            <a:extLst>
              <a:ext uri="{FF2B5EF4-FFF2-40B4-BE49-F238E27FC236}">
                <a16:creationId xmlns:a16="http://schemas.microsoft.com/office/drawing/2014/main" id="{F7B2B48C-5AE4-4655-B24D-DAEB0040C6D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cxnSp>
        <p:nvCxnSpPr>
          <p:cNvPr id="1040" name="Straight Connector 1039">
            <a:extLst>
              <a:ext uri="{FF2B5EF4-FFF2-40B4-BE49-F238E27FC236}">
                <a16:creationId xmlns:a16="http://schemas.microsoft.com/office/drawing/2014/main" id="{6150251A-A6CA-4B09-AFE9-EA10F954D676}"/>
              </a:ext>
            </a:extLst>
          </p:cNvPr>
          <p:cNvCxnSpPr/>
          <p:nvPr/>
        </p:nvCxnSpPr>
        <p:spPr>
          <a:xfrm>
            <a:off x="3800146" y="2299735"/>
            <a:ext cx="0" cy="119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87C634AF-A636-43E9-9F5E-E49B72DA60B6}"/>
              </a:ext>
            </a:extLst>
          </p:cNvPr>
          <p:cNvCxnSpPr>
            <a:cxnSpLocks/>
          </p:cNvCxnSpPr>
          <p:nvPr/>
        </p:nvCxnSpPr>
        <p:spPr>
          <a:xfrm flipH="1">
            <a:off x="3813400" y="2321164"/>
            <a:ext cx="52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5DB1EF9-2577-49AF-B2E2-D6F9CAFF035C}"/>
              </a:ext>
            </a:extLst>
          </p:cNvPr>
          <p:cNvCxnSpPr>
            <a:cxnSpLocks/>
          </p:cNvCxnSpPr>
          <p:nvPr/>
        </p:nvCxnSpPr>
        <p:spPr>
          <a:xfrm>
            <a:off x="3866107" y="2268875"/>
            <a:ext cx="0" cy="53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0E7FB33-9523-420E-B698-AA2F7B4B3B98}"/>
              </a:ext>
            </a:extLst>
          </p:cNvPr>
          <p:cNvCxnSpPr>
            <a:cxnSpLocks/>
          </p:cNvCxnSpPr>
          <p:nvPr/>
        </p:nvCxnSpPr>
        <p:spPr>
          <a:xfrm flipH="1">
            <a:off x="3813901" y="2393265"/>
            <a:ext cx="52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024EC91-0DEF-4D5F-ACF1-257FED20DAC6}"/>
              </a:ext>
            </a:extLst>
          </p:cNvPr>
          <p:cNvCxnSpPr>
            <a:cxnSpLocks/>
          </p:cNvCxnSpPr>
          <p:nvPr/>
        </p:nvCxnSpPr>
        <p:spPr>
          <a:xfrm>
            <a:off x="3866107" y="2392912"/>
            <a:ext cx="0" cy="53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7B649E9-CBF6-4210-9B69-06771F95D7A6}"/>
              </a:ext>
            </a:extLst>
          </p:cNvPr>
          <p:cNvCxnSpPr>
            <a:cxnSpLocks/>
          </p:cNvCxnSpPr>
          <p:nvPr/>
        </p:nvCxnSpPr>
        <p:spPr>
          <a:xfrm flipH="1">
            <a:off x="3811521" y="2356209"/>
            <a:ext cx="52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451DA87-FA28-4303-9BBF-A490A657AB5F}"/>
              </a:ext>
            </a:extLst>
          </p:cNvPr>
          <p:cNvCxnSpPr>
            <a:cxnSpLocks/>
          </p:cNvCxnSpPr>
          <p:nvPr/>
        </p:nvCxnSpPr>
        <p:spPr>
          <a:xfrm flipH="1" flipV="1">
            <a:off x="3811522" y="2356210"/>
            <a:ext cx="26352" cy="17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4224B96-CB54-42E4-A8F5-46E8C06F25D5}"/>
              </a:ext>
            </a:extLst>
          </p:cNvPr>
          <p:cNvCxnSpPr>
            <a:cxnSpLocks/>
          </p:cNvCxnSpPr>
          <p:nvPr/>
        </p:nvCxnSpPr>
        <p:spPr>
          <a:xfrm flipH="1">
            <a:off x="3811522" y="2342498"/>
            <a:ext cx="24131" cy="12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DA199D3-D153-48FF-A2FD-42352BB6087C}"/>
              </a:ext>
            </a:extLst>
          </p:cNvPr>
          <p:cNvCxnSpPr>
            <a:cxnSpLocks/>
          </p:cNvCxnSpPr>
          <p:nvPr/>
        </p:nvCxnSpPr>
        <p:spPr>
          <a:xfrm>
            <a:off x="3812683" y="2296129"/>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12790BF-0DD8-4BF4-81A7-BD125D0F623E}"/>
              </a:ext>
            </a:extLst>
          </p:cNvPr>
          <p:cNvCxnSpPr>
            <a:cxnSpLocks/>
          </p:cNvCxnSpPr>
          <p:nvPr/>
        </p:nvCxnSpPr>
        <p:spPr>
          <a:xfrm>
            <a:off x="3812686" y="2338997"/>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34C9A28-2FF8-4F01-BD54-163B2735B38B}"/>
              </a:ext>
            </a:extLst>
          </p:cNvPr>
          <p:cNvCxnSpPr>
            <a:cxnSpLocks/>
          </p:cNvCxnSpPr>
          <p:nvPr/>
        </p:nvCxnSpPr>
        <p:spPr>
          <a:xfrm>
            <a:off x="3812687" y="2384242"/>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9F1EEB8-58E6-466E-89C9-4EBAF142523B}"/>
              </a:ext>
            </a:extLst>
          </p:cNvPr>
          <p:cNvCxnSpPr>
            <a:cxnSpLocks/>
          </p:cNvCxnSpPr>
          <p:nvPr/>
        </p:nvCxnSpPr>
        <p:spPr>
          <a:xfrm flipH="1">
            <a:off x="3328210" y="2417879"/>
            <a:ext cx="468000" cy="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7" name="Oval 236">
            <a:extLst>
              <a:ext uri="{FF2B5EF4-FFF2-40B4-BE49-F238E27FC236}">
                <a16:creationId xmlns:a16="http://schemas.microsoft.com/office/drawing/2014/main" id="{A582134B-BCEE-4FDE-92B7-71E60B7D1350}"/>
              </a:ext>
            </a:extLst>
          </p:cNvPr>
          <p:cNvSpPr/>
          <p:nvPr/>
        </p:nvSpPr>
        <p:spPr>
          <a:xfrm>
            <a:off x="4196381" y="2394981"/>
            <a:ext cx="179640" cy="1755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a:extLst>
              <a:ext uri="{FF2B5EF4-FFF2-40B4-BE49-F238E27FC236}">
                <a16:creationId xmlns:a16="http://schemas.microsoft.com/office/drawing/2014/main" id="{ED669BCE-C8CE-4901-97CF-380FD3F5F208}"/>
              </a:ext>
            </a:extLst>
          </p:cNvPr>
          <p:cNvCxnSpPr/>
          <p:nvPr/>
        </p:nvCxnSpPr>
        <p:spPr>
          <a:xfrm>
            <a:off x="4247808" y="2421182"/>
            <a:ext cx="0" cy="119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9F6F715-A520-47D2-BC94-DD7436DA136B}"/>
              </a:ext>
            </a:extLst>
          </p:cNvPr>
          <p:cNvCxnSpPr>
            <a:cxnSpLocks/>
          </p:cNvCxnSpPr>
          <p:nvPr/>
        </p:nvCxnSpPr>
        <p:spPr>
          <a:xfrm flipH="1">
            <a:off x="4261062" y="2442611"/>
            <a:ext cx="52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BCD9B2D-8759-485B-9058-DC3AAC18017A}"/>
              </a:ext>
            </a:extLst>
          </p:cNvPr>
          <p:cNvCxnSpPr>
            <a:cxnSpLocks/>
          </p:cNvCxnSpPr>
          <p:nvPr/>
        </p:nvCxnSpPr>
        <p:spPr>
          <a:xfrm>
            <a:off x="4313769" y="2390322"/>
            <a:ext cx="0" cy="53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E03BA35-932A-4639-A029-6EAED82D8136}"/>
              </a:ext>
            </a:extLst>
          </p:cNvPr>
          <p:cNvCxnSpPr>
            <a:cxnSpLocks/>
          </p:cNvCxnSpPr>
          <p:nvPr/>
        </p:nvCxnSpPr>
        <p:spPr>
          <a:xfrm flipH="1">
            <a:off x="4261563" y="2514712"/>
            <a:ext cx="52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F667814-2ADA-4D4E-B04B-CD2A23C754B1}"/>
              </a:ext>
            </a:extLst>
          </p:cNvPr>
          <p:cNvCxnSpPr>
            <a:cxnSpLocks/>
          </p:cNvCxnSpPr>
          <p:nvPr/>
        </p:nvCxnSpPr>
        <p:spPr>
          <a:xfrm>
            <a:off x="4313769" y="2514359"/>
            <a:ext cx="0" cy="53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2D446F-C47F-4EFB-9FA3-065662937DBE}"/>
              </a:ext>
            </a:extLst>
          </p:cNvPr>
          <p:cNvCxnSpPr>
            <a:cxnSpLocks/>
          </p:cNvCxnSpPr>
          <p:nvPr/>
        </p:nvCxnSpPr>
        <p:spPr>
          <a:xfrm flipH="1">
            <a:off x="4259183" y="2477656"/>
            <a:ext cx="527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5A22FC4-92D5-4CD1-ADE0-A7B9EF93CBCB}"/>
              </a:ext>
            </a:extLst>
          </p:cNvPr>
          <p:cNvCxnSpPr>
            <a:cxnSpLocks/>
          </p:cNvCxnSpPr>
          <p:nvPr/>
        </p:nvCxnSpPr>
        <p:spPr>
          <a:xfrm flipH="1" flipV="1">
            <a:off x="4259184" y="2477657"/>
            <a:ext cx="26352" cy="17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0B5D3BD-1A2A-445D-85C4-91C133031E8E}"/>
              </a:ext>
            </a:extLst>
          </p:cNvPr>
          <p:cNvCxnSpPr>
            <a:cxnSpLocks/>
          </p:cNvCxnSpPr>
          <p:nvPr/>
        </p:nvCxnSpPr>
        <p:spPr>
          <a:xfrm flipH="1">
            <a:off x="4259184" y="2463945"/>
            <a:ext cx="24131" cy="12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71749A27-6FD4-49EC-9627-28B5670A8AAE}"/>
              </a:ext>
            </a:extLst>
          </p:cNvPr>
          <p:cNvCxnSpPr>
            <a:cxnSpLocks/>
          </p:cNvCxnSpPr>
          <p:nvPr/>
        </p:nvCxnSpPr>
        <p:spPr>
          <a:xfrm>
            <a:off x="4260345" y="2417576"/>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7CEF8B3-BBD3-48F0-A0C1-3880DDA9D53D}"/>
              </a:ext>
            </a:extLst>
          </p:cNvPr>
          <p:cNvCxnSpPr>
            <a:cxnSpLocks/>
          </p:cNvCxnSpPr>
          <p:nvPr/>
        </p:nvCxnSpPr>
        <p:spPr>
          <a:xfrm>
            <a:off x="4260348" y="2460444"/>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70DDB55-E738-4D30-8591-C5B89FA9DC73}"/>
              </a:ext>
            </a:extLst>
          </p:cNvPr>
          <p:cNvCxnSpPr>
            <a:cxnSpLocks/>
          </p:cNvCxnSpPr>
          <p:nvPr/>
        </p:nvCxnSpPr>
        <p:spPr>
          <a:xfrm>
            <a:off x="4260349" y="2505689"/>
            <a:ext cx="0" cy="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61FC25F-3C1F-4028-ABE8-18E6036BE452}"/>
              </a:ext>
            </a:extLst>
          </p:cNvPr>
          <p:cNvCxnSpPr>
            <a:cxnSpLocks/>
          </p:cNvCxnSpPr>
          <p:nvPr/>
        </p:nvCxnSpPr>
        <p:spPr>
          <a:xfrm flipH="1">
            <a:off x="3328210" y="2533213"/>
            <a:ext cx="919598" cy="0"/>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191FEE8-6873-46E3-8467-75E34BE37821}"/>
              </a:ext>
            </a:extLst>
          </p:cNvPr>
          <p:cNvCxnSpPr>
            <a:cxnSpLocks/>
          </p:cNvCxnSpPr>
          <p:nvPr/>
        </p:nvCxnSpPr>
        <p:spPr>
          <a:xfrm flipV="1">
            <a:off x="4948752" y="3231856"/>
            <a:ext cx="0" cy="1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5C30159-1DF8-44D0-BC50-F3A9C74CEA52}"/>
              </a:ext>
            </a:extLst>
          </p:cNvPr>
          <p:cNvCxnSpPr>
            <a:cxnSpLocks/>
          </p:cNvCxnSpPr>
          <p:nvPr/>
        </p:nvCxnSpPr>
        <p:spPr>
          <a:xfrm flipV="1">
            <a:off x="4795545" y="3241415"/>
            <a:ext cx="0" cy="14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4" name="Group 253">
            <a:extLst>
              <a:ext uri="{FF2B5EF4-FFF2-40B4-BE49-F238E27FC236}">
                <a16:creationId xmlns:a16="http://schemas.microsoft.com/office/drawing/2014/main" id="{7B3E07F4-549A-4E2E-BFF6-CEA23A3C8DD8}"/>
              </a:ext>
            </a:extLst>
          </p:cNvPr>
          <p:cNvGrpSpPr/>
          <p:nvPr/>
        </p:nvGrpSpPr>
        <p:grpSpPr>
          <a:xfrm>
            <a:off x="4728581" y="3453251"/>
            <a:ext cx="289576" cy="278349"/>
            <a:chOff x="4816870" y="3966463"/>
            <a:chExt cx="289576" cy="278349"/>
          </a:xfrm>
        </p:grpSpPr>
        <p:sp>
          <p:nvSpPr>
            <p:cNvPr id="255" name="Rectangle 254">
              <a:extLst>
                <a:ext uri="{FF2B5EF4-FFF2-40B4-BE49-F238E27FC236}">
                  <a16:creationId xmlns:a16="http://schemas.microsoft.com/office/drawing/2014/main" id="{025428CB-783B-4879-9EC9-2824F982C12E}"/>
                </a:ext>
              </a:extLst>
            </p:cNvPr>
            <p:cNvSpPr/>
            <p:nvPr/>
          </p:nvSpPr>
          <p:spPr>
            <a:xfrm rot="16200000">
              <a:off x="4880168" y="3958075"/>
              <a:ext cx="162979" cy="289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Arc 255">
              <a:extLst>
                <a:ext uri="{FF2B5EF4-FFF2-40B4-BE49-F238E27FC236}">
                  <a16:creationId xmlns:a16="http://schemas.microsoft.com/office/drawing/2014/main" id="{489AFC69-DE01-41F2-8CE6-8168D778D575}"/>
                </a:ext>
              </a:extLst>
            </p:cNvPr>
            <p:cNvSpPr/>
            <p:nvPr/>
          </p:nvSpPr>
          <p:spPr>
            <a:xfrm rot="16200000">
              <a:off x="4901197" y="4045626"/>
              <a:ext cx="120921" cy="277452"/>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7" name="Arc 256">
              <a:extLst>
                <a:ext uri="{FF2B5EF4-FFF2-40B4-BE49-F238E27FC236}">
                  <a16:creationId xmlns:a16="http://schemas.microsoft.com/office/drawing/2014/main" id="{A3DDD609-2E49-4991-B14B-99317C50DD78}"/>
                </a:ext>
              </a:extLst>
            </p:cNvPr>
            <p:cNvSpPr/>
            <p:nvPr/>
          </p:nvSpPr>
          <p:spPr>
            <a:xfrm rot="16200000" flipH="1">
              <a:off x="4902098" y="3887299"/>
              <a:ext cx="119122" cy="277450"/>
            </a:xfrm>
            <a:prstGeom prst="arc">
              <a:avLst>
                <a:gd name="adj1" fmla="val 16200000"/>
                <a:gd name="adj2" fmla="val 562155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58" name="Straight Connector 257">
            <a:extLst>
              <a:ext uri="{FF2B5EF4-FFF2-40B4-BE49-F238E27FC236}">
                <a16:creationId xmlns:a16="http://schemas.microsoft.com/office/drawing/2014/main" id="{6AF2B8F4-80D7-4A93-9A70-742F52358D2D}"/>
              </a:ext>
            </a:extLst>
          </p:cNvPr>
          <p:cNvCxnSpPr>
            <a:cxnSpLocks/>
          </p:cNvCxnSpPr>
          <p:nvPr/>
        </p:nvCxnSpPr>
        <p:spPr>
          <a:xfrm>
            <a:off x="4860565" y="2140283"/>
            <a:ext cx="0" cy="74857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FE474D5F-5778-4306-8E60-F84E2568E32E}"/>
              </a:ext>
            </a:extLst>
          </p:cNvPr>
          <p:cNvCxnSpPr>
            <a:cxnSpLocks/>
          </p:cNvCxnSpPr>
          <p:nvPr/>
        </p:nvCxnSpPr>
        <p:spPr>
          <a:xfrm flipV="1">
            <a:off x="4664127" y="3372625"/>
            <a:ext cx="0" cy="219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0" name="Rectangle 259">
            <a:extLst>
              <a:ext uri="{FF2B5EF4-FFF2-40B4-BE49-F238E27FC236}">
                <a16:creationId xmlns:a16="http://schemas.microsoft.com/office/drawing/2014/main" id="{790AEDAF-63E1-4FDD-9844-8DCEB3BEC0AF}"/>
              </a:ext>
            </a:extLst>
          </p:cNvPr>
          <p:cNvSpPr/>
          <p:nvPr/>
        </p:nvSpPr>
        <p:spPr>
          <a:xfrm>
            <a:off x="4660952" y="2876894"/>
            <a:ext cx="399226" cy="3740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600" dirty="0">
                <a:solidFill>
                  <a:schemeClr val="tx1"/>
                </a:solidFill>
              </a:rPr>
              <a:t>Ptr1</a:t>
            </a:r>
          </a:p>
        </p:txBody>
      </p:sp>
      <p:cxnSp>
        <p:nvCxnSpPr>
          <p:cNvPr id="261" name="Straight Connector 260">
            <a:extLst>
              <a:ext uri="{FF2B5EF4-FFF2-40B4-BE49-F238E27FC236}">
                <a16:creationId xmlns:a16="http://schemas.microsoft.com/office/drawing/2014/main" id="{DE77DA8F-00FC-4FB7-855C-3206E129A5F0}"/>
              </a:ext>
            </a:extLst>
          </p:cNvPr>
          <p:cNvCxnSpPr>
            <a:cxnSpLocks/>
          </p:cNvCxnSpPr>
          <p:nvPr/>
        </p:nvCxnSpPr>
        <p:spPr>
          <a:xfrm flipV="1">
            <a:off x="5080052" y="3366653"/>
            <a:ext cx="0" cy="219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37683C7-8BBA-4E2D-99F2-8F57B0EFFE82}"/>
              </a:ext>
            </a:extLst>
          </p:cNvPr>
          <p:cNvCxnSpPr>
            <a:cxnSpLocks/>
          </p:cNvCxnSpPr>
          <p:nvPr/>
        </p:nvCxnSpPr>
        <p:spPr>
          <a:xfrm flipH="1">
            <a:off x="4651545" y="3374418"/>
            <a:ext cx="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4D305F20-2688-4CD1-A202-67CA84FB75FF}"/>
              </a:ext>
            </a:extLst>
          </p:cNvPr>
          <p:cNvCxnSpPr>
            <a:cxnSpLocks/>
          </p:cNvCxnSpPr>
          <p:nvPr/>
        </p:nvCxnSpPr>
        <p:spPr>
          <a:xfrm flipH="1">
            <a:off x="4948752" y="3368269"/>
            <a:ext cx="14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53E07569-FC3B-4CB4-B147-FD9BFD333252}"/>
              </a:ext>
            </a:extLst>
          </p:cNvPr>
          <p:cNvSpPr txBox="1"/>
          <p:nvPr/>
        </p:nvSpPr>
        <p:spPr>
          <a:xfrm>
            <a:off x="766524" y="6130127"/>
            <a:ext cx="5329473" cy="554447"/>
          </a:xfrm>
          <a:prstGeom prst="rect">
            <a:avLst/>
          </a:prstGeom>
          <a:noFill/>
        </p:spPr>
        <p:txBody>
          <a:bodyPr wrap="square" rtlCol="0">
            <a:spAutoFit/>
          </a:bodyPr>
          <a:lstStyle/>
          <a:p>
            <a:pPr>
              <a:lnSpc>
                <a:spcPct val="70000"/>
              </a:lnSpc>
            </a:pPr>
            <a:r>
              <a:rPr lang="en-GB" sz="1400" dirty="0"/>
              <a:t>By further making SV3 and SV4 proportional, and adding a proximal flow sensor, the design is effectively similar to an </a:t>
            </a:r>
            <a:r>
              <a:rPr lang="en-GB" sz="1400" dirty="0" err="1"/>
              <a:t>eVent</a:t>
            </a:r>
            <a:r>
              <a:rPr lang="en-GB" sz="1400" dirty="0"/>
              <a:t> Inspiration and can perform all advanced Volume Controlled modes of ventilation </a:t>
            </a:r>
          </a:p>
        </p:txBody>
      </p:sp>
      <p:sp>
        <p:nvSpPr>
          <p:cNvPr id="267" name="Rectangle 266">
            <a:extLst>
              <a:ext uri="{FF2B5EF4-FFF2-40B4-BE49-F238E27FC236}">
                <a16:creationId xmlns:a16="http://schemas.microsoft.com/office/drawing/2014/main" id="{D6E48A89-B462-44A4-B5FE-79022C4022C7}"/>
              </a:ext>
            </a:extLst>
          </p:cNvPr>
          <p:cNvSpPr/>
          <p:nvPr/>
        </p:nvSpPr>
        <p:spPr>
          <a:xfrm>
            <a:off x="7436874" y="5504437"/>
            <a:ext cx="598710" cy="3260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TextBox 273">
            <a:extLst>
              <a:ext uri="{FF2B5EF4-FFF2-40B4-BE49-F238E27FC236}">
                <a16:creationId xmlns:a16="http://schemas.microsoft.com/office/drawing/2014/main" id="{50F9FDCA-25DD-4B91-91A5-A6F0B2AF9799}"/>
              </a:ext>
            </a:extLst>
          </p:cNvPr>
          <p:cNvSpPr txBox="1"/>
          <p:nvPr/>
        </p:nvSpPr>
        <p:spPr>
          <a:xfrm>
            <a:off x="7326437" y="5494158"/>
            <a:ext cx="800936" cy="403637"/>
          </a:xfrm>
          <a:prstGeom prst="rect">
            <a:avLst/>
          </a:prstGeom>
          <a:noFill/>
        </p:spPr>
        <p:txBody>
          <a:bodyPr wrap="square" rtlCol="0">
            <a:spAutoFit/>
          </a:bodyPr>
          <a:lstStyle/>
          <a:p>
            <a:pPr algn="ctr">
              <a:lnSpc>
                <a:spcPct val="70000"/>
              </a:lnSpc>
            </a:pPr>
            <a:r>
              <a:rPr lang="en-GB" sz="1400" dirty="0"/>
              <a:t>Oxygen</a:t>
            </a:r>
            <a:br>
              <a:rPr lang="en-GB" sz="1400" dirty="0"/>
            </a:br>
            <a:r>
              <a:rPr lang="en-GB" sz="1400" dirty="0"/>
              <a:t> cell</a:t>
            </a:r>
          </a:p>
        </p:txBody>
      </p:sp>
      <p:sp>
        <p:nvSpPr>
          <p:cNvPr id="217" name="TextBox 216">
            <a:extLst>
              <a:ext uri="{FF2B5EF4-FFF2-40B4-BE49-F238E27FC236}">
                <a16:creationId xmlns:a16="http://schemas.microsoft.com/office/drawing/2014/main" id="{DD2DA6CB-A547-46C2-8790-07555720A9B1}"/>
              </a:ext>
            </a:extLst>
          </p:cNvPr>
          <p:cNvSpPr txBox="1"/>
          <p:nvPr/>
        </p:nvSpPr>
        <p:spPr>
          <a:xfrm>
            <a:off x="8651620" y="875552"/>
            <a:ext cx="3336035" cy="1911742"/>
          </a:xfrm>
          <a:prstGeom prst="rect">
            <a:avLst/>
          </a:prstGeom>
          <a:noFill/>
        </p:spPr>
        <p:txBody>
          <a:bodyPr wrap="square" rtlCol="0">
            <a:spAutoFit/>
          </a:bodyPr>
          <a:lstStyle/>
          <a:p>
            <a:pPr>
              <a:lnSpc>
                <a:spcPct val="70000"/>
              </a:lnSpc>
            </a:pPr>
            <a:r>
              <a:rPr lang="en-GB" sz="1400" dirty="0"/>
              <a:t>Mixing chamber must not exceed the pressure-volume threshold for becoming classed as a pressure vessel. Such vessels can store a lot of energy and therefore have strict, complicated safety regulations.</a:t>
            </a:r>
          </a:p>
          <a:p>
            <a:pPr>
              <a:lnSpc>
                <a:spcPct val="70000"/>
              </a:lnSpc>
            </a:pPr>
            <a:endParaRPr lang="en-GB" sz="1400" dirty="0"/>
          </a:p>
          <a:p>
            <a:pPr>
              <a:lnSpc>
                <a:spcPct val="70000"/>
              </a:lnSpc>
            </a:pPr>
            <a:r>
              <a:rPr lang="en-GB" sz="1400" dirty="0"/>
              <a:t>Remember, the breathing circuit inspiratory tube tends to have a volume of about 1.5L, in which gas flows faster in the centre of the tube and slower on the wall. Mixing will therefore continue throughout the 1.5L tube towards the patient. </a:t>
            </a:r>
          </a:p>
        </p:txBody>
      </p:sp>
      <p:sp>
        <p:nvSpPr>
          <p:cNvPr id="219" name="TextBox 218">
            <a:extLst>
              <a:ext uri="{FF2B5EF4-FFF2-40B4-BE49-F238E27FC236}">
                <a16:creationId xmlns:a16="http://schemas.microsoft.com/office/drawing/2014/main" id="{23DBC3B3-7607-4210-A20B-F64E7D513AA1}"/>
              </a:ext>
            </a:extLst>
          </p:cNvPr>
          <p:cNvSpPr txBox="1"/>
          <p:nvPr/>
        </p:nvSpPr>
        <p:spPr>
          <a:xfrm>
            <a:off x="865910" y="1200408"/>
            <a:ext cx="6606136" cy="252826"/>
          </a:xfrm>
          <a:prstGeom prst="rect">
            <a:avLst/>
          </a:prstGeom>
          <a:noFill/>
        </p:spPr>
        <p:txBody>
          <a:bodyPr wrap="square" rtlCol="0">
            <a:spAutoFit/>
          </a:bodyPr>
          <a:lstStyle/>
          <a:p>
            <a:pPr>
              <a:lnSpc>
                <a:spcPct val="70000"/>
              </a:lnSpc>
            </a:pPr>
            <a:r>
              <a:rPr lang="en-GB" sz="1400" dirty="0"/>
              <a:t>Differs from the </a:t>
            </a:r>
            <a:r>
              <a:rPr lang="en-GB" sz="1400" dirty="0" err="1"/>
              <a:t>eVent</a:t>
            </a:r>
            <a:r>
              <a:rPr lang="en-GB" sz="1400" dirty="0"/>
              <a:t> Inspiration in being continuous and not pressure cycled.</a:t>
            </a:r>
          </a:p>
        </p:txBody>
      </p:sp>
      <p:sp>
        <p:nvSpPr>
          <p:cNvPr id="220" name="TextBox 219">
            <a:extLst>
              <a:ext uri="{FF2B5EF4-FFF2-40B4-BE49-F238E27FC236}">
                <a16:creationId xmlns:a16="http://schemas.microsoft.com/office/drawing/2014/main" id="{4E445E0B-7902-4EF6-A8B8-E4BBD1DD3275}"/>
              </a:ext>
            </a:extLst>
          </p:cNvPr>
          <p:cNvSpPr txBox="1"/>
          <p:nvPr/>
        </p:nvSpPr>
        <p:spPr>
          <a:xfrm>
            <a:off x="2046901" y="3613289"/>
            <a:ext cx="521919" cy="252826"/>
          </a:xfrm>
          <a:prstGeom prst="rect">
            <a:avLst/>
          </a:prstGeom>
          <a:noFill/>
        </p:spPr>
        <p:txBody>
          <a:bodyPr wrap="square" rtlCol="0">
            <a:spAutoFit/>
          </a:bodyPr>
          <a:lstStyle/>
          <a:p>
            <a:pPr algn="ctr">
              <a:lnSpc>
                <a:spcPct val="70000"/>
              </a:lnSpc>
            </a:pPr>
            <a:r>
              <a:rPr lang="en-GB" sz="1400" dirty="0"/>
              <a:t>NR1</a:t>
            </a:r>
          </a:p>
        </p:txBody>
      </p:sp>
      <p:sp>
        <p:nvSpPr>
          <p:cNvPr id="221" name="TextBox 220">
            <a:extLst>
              <a:ext uri="{FF2B5EF4-FFF2-40B4-BE49-F238E27FC236}">
                <a16:creationId xmlns:a16="http://schemas.microsoft.com/office/drawing/2014/main" id="{98C32F3C-5A7C-4162-AA32-AAE96B6CAA73}"/>
              </a:ext>
            </a:extLst>
          </p:cNvPr>
          <p:cNvSpPr txBox="1"/>
          <p:nvPr/>
        </p:nvSpPr>
        <p:spPr>
          <a:xfrm>
            <a:off x="2061226" y="4957715"/>
            <a:ext cx="521919" cy="252826"/>
          </a:xfrm>
          <a:prstGeom prst="rect">
            <a:avLst/>
          </a:prstGeom>
          <a:noFill/>
        </p:spPr>
        <p:txBody>
          <a:bodyPr wrap="square" rtlCol="0">
            <a:spAutoFit/>
          </a:bodyPr>
          <a:lstStyle/>
          <a:p>
            <a:pPr algn="ctr">
              <a:lnSpc>
                <a:spcPct val="70000"/>
              </a:lnSpc>
            </a:pPr>
            <a:r>
              <a:rPr lang="en-GB" sz="1400" dirty="0"/>
              <a:t>NR2</a:t>
            </a:r>
          </a:p>
        </p:txBody>
      </p:sp>
      <p:sp>
        <p:nvSpPr>
          <p:cNvPr id="223" name="TextBox 222">
            <a:extLst>
              <a:ext uri="{FF2B5EF4-FFF2-40B4-BE49-F238E27FC236}">
                <a16:creationId xmlns:a16="http://schemas.microsoft.com/office/drawing/2014/main" id="{62D2E6FB-3C26-462C-8A81-4D5AB03401FB}"/>
              </a:ext>
            </a:extLst>
          </p:cNvPr>
          <p:cNvSpPr txBox="1"/>
          <p:nvPr/>
        </p:nvSpPr>
        <p:spPr>
          <a:xfrm>
            <a:off x="2048521" y="5367849"/>
            <a:ext cx="2825210" cy="403637"/>
          </a:xfrm>
          <a:prstGeom prst="rect">
            <a:avLst/>
          </a:prstGeom>
          <a:noFill/>
        </p:spPr>
        <p:txBody>
          <a:bodyPr wrap="square" rtlCol="0">
            <a:spAutoFit/>
          </a:bodyPr>
          <a:lstStyle/>
          <a:p>
            <a:pPr>
              <a:lnSpc>
                <a:spcPct val="70000"/>
              </a:lnSpc>
            </a:pPr>
            <a:r>
              <a:rPr lang="en-GB" sz="1400" dirty="0"/>
              <a:t>NR1, 2 guards against reverse flow into the hospital supply lines.</a:t>
            </a:r>
          </a:p>
        </p:txBody>
      </p:sp>
      <p:sp>
        <p:nvSpPr>
          <p:cNvPr id="226" name="TextBox 225">
            <a:extLst>
              <a:ext uri="{FF2B5EF4-FFF2-40B4-BE49-F238E27FC236}">
                <a16:creationId xmlns:a16="http://schemas.microsoft.com/office/drawing/2014/main" id="{3337EE89-67D8-4AF9-B078-12DBF1C11640}"/>
              </a:ext>
            </a:extLst>
          </p:cNvPr>
          <p:cNvSpPr txBox="1"/>
          <p:nvPr/>
        </p:nvSpPr>
        <p:spPr>
          <a:xfrm>
            <a:off x="9010361" y="4588558"/>
            <a:ext cx="743465" cy="252826"/>
          </a:xfrm>
          <a:prstGeom prst="rect">
            <a:avLst/>
          </a:prstGeom>
          <a:noFill/>
        </p:spPr>
        <p:txBody>
          <a:bodyPr wrap="square" rtlCol="0">
            <a:spAutoFit/>
          </a:bodyPr>
          <a:lstStyle/>
          <a:p>
            <a:pPr algn="ctr">
              <a:lnSpc>
                <a:spcPct val="70000"/>
              </a:lnSpc>
            </a:pPr>
            <a:r>
              <a:rPr lang="en-GB" sz="1400" dirty="0"/>
              <a:t>EV1</a:t>
            </a:r>
          </a:p>
        </p:txBody>
      </p:sp>
    </p:spTree>
    <p:extLst>
      <p:ext uri="{BB962C8B-B14F-4D97-AF65-F5344CB8AC3E}">
        <p14:creationId xmlns:p14="http://schemas.microsoft.com/office/powerpoint/2010/main" val="155709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C982-191F-467D-A425-724D4C94231D}"/>
              </a:ext>
            </a:extLst>
          </p:cNvPr>
          <p:cNvSpPr>
            <a:spLocks noGrp="1"/>
          </p:cNvSpPr>
          <p:nvPr>
            <p:ph type="title"/>
          </p:nvPr>
        </p:nvSpPr>
        <p:spPr>
          <a:xfrm>
            <a:off x="533390" y="365125"/>
            <a:ext cx="10515600" cy="1325563"/>
          </a:xfrm>
        </p:spPr>
        <p:txBody>
          <a:bodyPr/>
          <a:lstStyle/>
          <a:p>
            <a:r>
              <a:rPr lang="en-GB" dirty="0"/>
              <a:t>Blending cycle</a:t>
            </a:r>
          </a:p>
        </p:txBody>
      </p:sp>
      <p:sp>
        <p:nvSpPr>
          <p:cNvPr id="3" name="Rectangle 2">
            <a:extLst>
              <a:ext uri="{FF2B5EF4-FFF2-40B4-BE49-F238E27FC236}">
                <a16:creationId xmlns:a16="http://schemas.microsoft.com/office/drawing/2014/main" id="{2E7B62E6-746F-4D99-96AB-6F48F1BE82C5}"/>
              </a:ext>
            </a:extLst>
          </p:cNvPr>
          <p:cNvSpPr/>
          <p:nvPr/>
        </p:nvSpPr>
        <p:spPr>
          <a:xfrm>
            <a:off x="553514" y="1466281"/>
            <a:ext cx="5479908" cy="5262979"/>
          </a:xfrm>
          <a:prstGeom prst="rect">
            <a:avLst/>
          </a:prstGeom>
        </p:spPr>
        <p:txBody>
          <a:bodyPr wrap="square">
            <a:spAutoFit/>
          </a:bodyPr>
          <a:lstStyle/>
          <a:p>
            <a:r>
              <a:rPr lang="en-GB" sz="1600" dirty="0"/>
              <a:t>Flow sensor counts through a pre-determined number of air units, followed by a number of oxygen units. The number of units corresponds to a volume. Because PR1 and PR2 are set to the same pressure, there is no need to linearize and convert the volume units into a SI unit. </a:t>
            </a:r>
          </a:p>
          <a:p>
            <a:endParaRPr lang="en-GB" sz="1600" dirty="0"/>
          </a:p>
          <a:p>
            <a:r>
              <a:rPr lang="en-GB" sz="1600" dirty="0"/>
              <a:t>The blend is determined by the proportional switch point between the two gas units. The pre-determined unit count thresholds are set, in software, so that the blender cycles approximately once every breath (about every 4 seconds). </a:t>
            </a:r>
          </a:p>
          <a:p>
            <a:endParaRPr lang="en-GB" sz="1600" dirty="0"/>
          </a:p>
          <a:p>
            <a:r>
              <a:rPr lang="en-GB" sz="1600" dirty="0"/>
              <a:t>Remember, oxygen is 3% denser than air, and FiO2 is a volume/volume measure. PTR1 is a mass-flow sensor. The oxygen unit might need to be increased by 3% for volumetric proportioning. Test and see if a small correction factor is needed. The international standard set a tolerance of 3%.</a:t>
            </a:r>
          </a:p>
          <a:p>
            <a:endParaRPr lang="en-GB" sz="1600" dirty="0"/>
          </a:p>
          <a:p>
            <a:r>
              <a:rPr lang="en-GB" sz="1600" dirty="0"/>
              <a:t>The pressure in the mixing chamber equals the input regulators PR1 and PR2. It must be 1bar or less – or else pressure vessel controls become necessary in many parts of the world. This calls for SV3 having a larger orifice, to secure the flow rate.</a:t>
            </a:r>
          </a:p>
        </p:txBody>
      </p:sp>
      <p:sp>
        <p:nvSpPr>
          <p:cNvPr id="8" name="TextBox 7">
            <a:extLst>
              <a:ext uri="{FF2B5EF4-FFF2-40B4-BE49-F238E27FC236}">
                <a16:creationId xmlns:a16="http://schemas.microsoft.com/office/drawing/2014/main" id="{16A90078-8A24-4510-8ED8-72D548AA39AC}"/>
              </a:ext>
            </a:extLst>
          </p:cNvPr>
          <p:cNvSpPr txBox="1"/>
          <p:nvPr/>
        </p:nvSpPr>
        <p:spPr>
          <a:xfrm>
            <a:off x="6515106" y="3780372"/>
            <a:ext cx="5275710" cy="2893100"/>
          </a:xfrm>
          <a:prstGeom prst="rect">
            <a:avLst/>
          </a:prstGeom>
          <a:noFill/>
        </p:spPr>
        <p:txBody>
          <a:bodyPr wrap="square" rtlCol="0">
            <a:spAutoFit/>
          </a:bodyPr>
          <a:lstStyle/>
          <a:p>
            <a:r>
              <a:rPr lang="en-GB" sz="1400" dirty="0"/>
              <a:t>Say, PTR1 is sampled at 10-bit (0 to 1024) every 2mS, and the PTR1 flow orifice creates an ADC integer value of 800 when flow is 60L/min. Each ADC value of 800 represents a volume of 2ml. </a:t>
            </a:r>
          </a:p>
          <a:p>
            <a:endParaRPr lang="en-GB" sz="1400" dirty="0"/>
          </a:p>
          <a:p>
            <a:r>
              <a:rPr lang="en-GB" sz="1400" dirty="0"/>
              <a:t>Over a full 500ml, 3s breath cycle, the average ADC value is 133 (because there is no flow from ventilator during the inspiration plateau and exhalation phase). 1500 samples over 3s add up to a long integer value of 200,000. This should be the blender cycle reset point.</a:t>
            </a:r>
          </a:p>
          <a:p>
            <a:endParaRPr lang="en-GB" sz="1400" dirty="0"/>
          </a:p>
          <a:p>
            <a:r>
              <a:rPr lang="en-GB" sz="1400" dirty="0"/>
              <a:t>The variable switch value between 0 and 200,000 creates an oxygen concentration. In the above graph, the switch point is set to 100,000, producing a mix of 50% by volume of oxygen and 50% by volume of air. The resulting FiO2 = (50% x 100% O2) + (50% x 21% O2) = 60.5%.</a:t>
            </a:r>
          </a:p>
        </p:txBody>
      </p:sp>
      <p:sp>
        <p:nvSpPr>
          <p:cNvPr id="11" name="TextBox 10">
            <a:extLst>
              <a:ext uri="{FF2B5EF4-FFF2-40B4-BE49-F238E27FC236}">
                <a16:creationId xmlns:a16="http://schemas.microsoft.com/office/drawing/2014/main" id="{B5F464E6-5163-43A5-860F-03045F20C5F4}"/>
              </a:ext>
            </a:extLst>
          </p:cNvPr>
          <p:cNvSpPr txBox="1"/>
          <p:nvPr/>
        </p:nvSpPr>
        <p:spPr>
          <a:xfrm>
            <a:off x="7363528" y="1139824"/>
            <a:ext cx="530594" cy="359201"/>
          </a:xfrm>
          <a:prstGeom prst="rect">
            <a:avLst/>
          </a:prstGeom>
          <a:noFill/>
        </p:spPr>
        <p:txBody>
          <a:bodyPr wrap="none" rtlCol="0">
            <a:spAutoFit/>
          </a:bodyPr>
          <a:lstStyle/>
          <a:p>
            <a:pPr>
              <a:lnSpc>
                <a:spcPct val="70000"/>
              </a:lnSpc>
            </a:pPr>
            <a:r>
              <a:rPr lang="en-GB" sz="1200" dirty="0"/>
              <a:t>Reset</a:t>
            </a:r>
            <a:br>
              <a:rPr lang="en-GB" sz="1200" dirty="0"/>
            </a:br>
            <a:r>
              <a:rPr lang="en-GB" sz="1200" dirty="0"/>
              <a:t>cycle</a:t>
            </a:r>
          </a:p>
        </p:txBody>
      </p:sp>
      <p:sp>
        <p:nvSpPr>
          <p:cNvPr id="14" name="Rectangle 13">
            <a:extLst>
              <a:ext uri="{FF2B5EF4-FFF2-40B4-BE49-F238E27FC236}">
                <a16:creationId xmlns:a16="http://schemas.microsoft.com/office/drawing/2014/main" id="{1CD75415-97FA-4229-B705-F697AC0BE80E}"/>
              </a:ext>
            </a:extLst>
          </p:cNvPr>
          <p:cNvSpPr/>
          <p:nvPr/>
        </p:nvSpPr>
        <p:spPr>
          <a:xfrm>
            <a:off x="8035636" y="3495563"/>
            <a:ext cx="45719" cy="36000"/>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2E8D689F-71AD-44BC-9EAD-31DAA9839EAE}"/>
              </a:ext>
            </a:extLst>
          </p:cNvPr>
          <p:cNvSpPr/>
          <p:nvPr/>
        </p:nvSpPr>
        <p:spPr>
          <a:xfrm>
            <a:off x="8084284" y="345788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71C6C43-CDEE-401F-ABB8-1DBAFD3ECC93}"/>
              </a:ext>
            </a:extLst>
          </p:cNvPr>
          <p:cNvSpPr txBox="1"/>
          <p:nvPr/>
        </p:nvSpPr>
        <p:spPr>
          <a:xfrm>
            <a:off x="7353960" y="2252178"/>
            <a:ext cx="595099" cy="359201"/>
          </a:xfrm>
          <a:prstGeom prst="rect">
            <a:avLst/>
          </a:prstGeom>
          <a:noFill/>
        </p:spPr>
        <p:txBody>
          <a:bodyPr wrap="none" rtlCol="0">
            <a:spAutoFit/>
          </a:bodyPr>
          <a:lstStyle/>
          <a:p>
            <a:pPr>
              <a:lnSpc>
                <a:spcPct val="70000"/>
              </a:lnSpc>
            </a:pPr>
            <a:r>
              <a:rPr lang="en-GB" sz="1200" dirty="0"/>
              <a:t>Switch</a:t>
            </a:r>
            <a:br>
              <a:rPr lang="en-GB" sz="1200" dirty="0"/>
            </a:br>
            <a:r>
              <a:rPr lang="en-GB" sz="1200" dirty="0"/>
              <a:t>gas</a:t>
            </a:r>
          </a:p>
        </p:txBody>
      </p:sp>
      <p:sp>
        <p:nvSpPr>
          <p:cNvPr id="25" name="TextBox 24">
            <a:extLst>
              <a:ext uri="{FF2B5EF4-FFF2-40B4-BE49-F238E27FC236}">
                <a16:creationId xmlns:a16="http://schemas.microsoft.com/office/drawing/2014/main" id="{2C109D69-347F-44B3-B08B-DE1EDF6054EA}"/>
              </a:ext>
            </a:extLst>
          </p:cNvPr>
          <p:cNvSpPr txBox="1"/>
          <p:nvPr/>
        </p:nvSpPr>
        <p:spPr>
          <a:xfrm>
            <a:off x="7523937" y="887885"/>
            <a:ext cx="1352614" cy="276999"/>
          </a:xfrm>
          <a:prstGeom prst="rect">
            <a:avLst/>
          </a:prstGeom>
          <a:noFill/>
        </p:spPr>
        <p:txBody>
          <a:bodyPr wrap="none" rtlCol="0">
            <a:spAutoFit/>
          </a:bodyPr>
          <a:lstStyle/>
          <a:p>
            <a:r>
              <a:rPr lang="en-GB" sz="1200" dirty="0"/>
              <a:t>Sum of ADC values</a:t>
            </a:r>
          </a:p>
        </p:txBody>
      </p:sp>
      <p:sp>
        <p:nvSpPr>
          <p:cNvPr id="26" name="Rectangle 25">
            <a:extLst>
              <a:ext uri="{FF2B5EF4-FFF2-40B4-BE49-F238E27FC236}">
                <a16:creationId xmlns:a16="http://schemas.microsoft.com/office/drawing/2014/main" id="{A6F2F985-3239-43A1-8286-E972E51F8787}"/>
              </a:ext>
            </a:extLst>
          </p:cNvPr>
          <p:cNvSpPr/>
          <p:nvPr/>
        </p:nvSpPr>
        <p:spPr>
          <a:xfrm>
            <a:off x="8131432" y="342269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738BBFBF-F6A0-44F2-A99F-9FA2627D13D4}"/>
              </a:ext>
            </a:extLst>
          </p:cNvPr>
          <p:cNvSpPr/>
          <p:nvPr/>
        </p:nvSpPr>
        <p:spPr>
          <a:xfrm>
            <a:off x="8177385" y="3387813"/>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9B62517B-DB21-4EB4-9B91-E8A5E50BB284}"/>
              </a:ext>
            </a:extLst>
          </p:cNvPr>
          <p:cNvSpPr/>
          <p:nvPr/>
        </p:nvSpPr>
        <p:spPr>
          <a:xfrm>
            <a:off x="8224665" y="3348165"/>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C7CA9164-65C9-4F45-84C5-76BABE69E2A4}"/>
              </a:ext>
            </a:extLst>
          </p:cNvPr>
          <p:cNvSpPr/>
          <p:nvPr/>
        </p:nvSpPr>
        <p:spPr>
          <a:xfrm>
            <a:off x="8273313" y="3310482"/>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387CDF65-97C6-4ABD-A2E1-35EC67E0B0AE}"/>
              </a:ext>
            </a:extLst>
          </p:cNvPr>
          <p:cNvSpPr/>
          <p:nvPr/>
        </p:nvSpPr>
        <p:spPr>
          <a:xfrm>
            <a:off x="8320461" y="327529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9B62AD63-BBAA-4036-ABB3-42371470163B}"/>
              </a:ext>
            </a:extLst>
          </p:cNvPr>
          <p:cNvSpPr/>
          <p:nvPr/>
        </p:nvSpPr>
        <p:spPr>
          <a:xfrm>
            <a:off x="8366414" y="3240415"/>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1C94B65-7485-4BA9-A459-CD02AAB1B7B8}"/>
              </a:ext>
            </a:extLst>
          </p:cNvPr>
          <p:cNvSpPr/>
          <p:nvPr/>
        </p:nvSpPr>
        <p:spPr>
          <a:xfrm>
            <a:off x="8411874" y="320201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0151B889-03E5-457C-BD81-A417821D3FE3}"/>
              </a:ext>
            </a:extLst>
          </p:cNvPr>
          <p:cNvSpPr/>
          <p:nvPr/>
        </p:nvSpPr>
        <p:spPr>
          <a:xfrm>
            <a:off x="8460522" y="316432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7B8CC99F-5E4A-4457-9A75-92306B33AF7D}"/>
              </a:ext>
            </a:extLst>
          </p:cNvPr>
          <p:cNvSpPr/>
          <p:nvPr/>
        </p:nvSpPr>
        <p:spPr>
          <a:xfrm>
            <a:off x="8507670" y="3129141"/>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8185DD7A-EC15-4EAC-B0A9-A42ECC75A6CF}"/>
              </a:ext>
            </a:extLst>
          </p:cNvPr>
          <p:cNvSpPr/>
          <p:nvPr/>
        </p:nvSpPr>
        <p:spPr>
          <a:xfrm>
            <a:off x="8553623" y="309426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7C601D09-4642-438E-B474-E699C9B2DB2A}"/>
              </a:ext>
            </a:extLst>
          </p:cNvPr>
          <p:cNvSpPr/>
          <p:nvPr/>
        </p:nvSpPr>
        <p:spPr>
          <a:xfrm>
            <a:off x="8600903" y="3054612"/>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EDF0C5C-E9C2-4844-952D-F67B7D1E8341}"/>
              </a:ext>
            </a:extLst>
          </p:cNvPr>
          <p:cNvSpPr/>
          <p:nvPr/>
        </p:nvSpPr>
        <p:spPr>
          <a:xfrm>
            <a:off x="8649551" y="3016929"/>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4F0FBB60-F6A4-4CF1-9F11-3590FE1354C4}"/>
              </a:ext>
            </a:extLst>
          </p:cNvPr>
          <p:cNvSpPr/>
          <p:nvPr/>
        </p:nvSpPr>
        <p:spPr>
          <a:xfrm>
            <a:off x="8696699" y="2981743"/>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01E1FCAF-89EB-4441-8BAC-BE91C85ECBB4}"/>
              </a:ext>
            </a:extLst>
          </p:cNvPr>
          <p:cNvSpPr/>
          <p:nvPr/>
        </p:nvSpPr>
        <p:spPr>
          <a:xfrm>
            <a:off x="8742652" y="2946862"/>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8B4BF3D0-DA5A-42EB-A85B-7ECBD229A509}"/>
              </a:ext>
            </a:extLst>
          </p:cNvPr>
          <p:cNvSpPr/>
          <p:nvPr/>
        </p:nvSpPr>
        <p:spPr>
          <a:xfrm>
            <a:off x="8788534" y="290779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520C478B-D9ED-47CB-99B0-55E41E3ECF4B}"/>
              </a:ext>
            </a:extLst>
          </p:cNvPr>
          <p:cNvSpPr/>
          <p:nvPr/>
        </p:nvSpPr>
        <p:spPr>
          <a:xfrm>
            <a:off x="8837182" y="287010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A8C6F121-FEAF-40CC-83DF-8346FF89F6BF}"/>
              </a:ext>
            </a:extLst>
          </p:cNvPr>
          <p:cNvSpPr/>
          <p:nvPr/>
        </p:nvSpPr>
        <p:spPr>
          <a:xfrm>
            <a:off x="8884330" y="2834921"/>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BC274E6D-914B-4C2A-AD93-044E85C251ED}"/>
              </a:ext>
            </a:extLst>
          </p:cNvPr>
          <p:cNvSpPr/>
          <p:nvPr/>
        </p:nvSpPr>
        <p:spPr>
          <a:xfrm>
            <a:off x="8930283" y="280004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44E58F78-7E46-4618-9D13-AD5D47411D57}"/>
              </a:ext>
            </a:extLst>
          </p:cNvPr>
          <p:cNvSpPr/>
          <p:nvPr/>
        </p:nvSpPr>
        <p:spPr>
          <a:xfrm>
            <a:off x="8977563" y="2760392"/>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B500946B-7819-4B55-9725-39A952931B71}"/>
              </a:ext>
            </a:extLst>
          </p:cNvPr>
          <p:cNvSpPr/>
          <p:nvPr/>
        </p:nvSpPr>
        <p:spPr>
          <a:xfrm>
            <a:off x="9026211" y="2722709"/>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4181CAB7-BF9C-4783-9972-1D4BB1A76D2B}"/>
              </a:ext>
            </a:extLst>
          </p:cNvPr>
          <p:cNvSpPr/>
          <p:nvPr/>
        </p:nvSpPr>
        <p:spPr>
          <a:xfrm>
            <a:off x="9073359" y="2687523"/>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693AD171-188A-4ED5-9819-D1E42DD5F511}"/>
              </a:ext>
            </a:extLst>
          </p:cNvPr>
          <p:cNvSpPr/>
          <p:nvPr/>
        </p:nvSpPr>
        <p:spPr>
          <a:xfrm>
            <a:off x="9119312" y="2652642"/>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DA06AE3F-177E-4015-915B-D30E9607EF71}"/>
              </a:ext>
            </a:extLst>
          </p:cNvPr>
          <p:cNvSpPr/>
          <p:nvPr/>
        </p:nvSpPr>
        <p:spPr>
          <a:xfrm>
            <a:off x="9164772" y="261423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A8D5C4AA-5481-4001-A91B-1BAE733AE597}"/>
              </a:ext>
            </a:extLst>
          </p:cNvPr>
          <p:cNvSpPr/>
          <p:nvPr/>
        </p:nvSpPr>
        <p:spPr>
          <a:xfrm>
            <a:off x="9213420" y="257655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36B498A7-6810-497F-BB7D-4DBEFCE966C8}"/>
              </a:ext>
            </a:extLst>
          </p:cNvPr>
          <p:cNvSpPr/>
          <p:nvPr/>
        </p:nvSpPr>
        <p:spPr>
          <a:xfrm>
            <a:off x="9260568" y="2541368"/>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5582EE39-D5BE-4584-B55E-4A8358699575}"/>
              </a:ext>
            </a:extLst>
          </p:cNvPr>
          <p:cNvSpPr/>
          <p:nvPr/>
        </p:nvSpPr>
        <p:spPr>
          <a:xfrm>
            <a:off x="9306521" y="250648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BC687ABC-ACAE-4C72-82C7-19E20B359D6B}"/>
              </a:ext>
            </a:extLst>
          </p:cNvPr>
          <p:cNvSpPr/>
          <p:nvPr/>
        </p:nvSpPr>
        <p:spPr>
          <a:xfrm>
            <a:off x="9353801" y="2466839"/>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71B496A1-2085-42DE-9CD5-1D5A7063C8B9}"/>
              </a:ext>
            </a:extLst>
          </p:cNvPr>
          <p:cNvSpPr/>
          <p:nvPr/>
        </p:nvSpPr>
        <p:spPr>
          <a:xfrm>
            <a:off x="9402449" y="242915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AFC7F997-671A-4C2D-85E5-EB24F5243DB2}"/>
              </a:ext>
            </a:extLst>
          </p:cNvPr>
          <p:cNvSpPr/>
          <p:nvPr/>
        </p:nvSpPr>
        <p:spPr>
          <a:xfrm>
            <a:off x="9449597" y="239397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B1E30D23-0767-43A5-B37C-BD3D3C5AF334}"/>
              </a:ext>
            </a:extLst>
          </p:cNvPr>
          <p:cNvSpPr/>
          <p:nvPr/>
        </p:nvSpPr>
        <p:spPr>
          <a:xfrm>
            <a:off x="9495550" y="2359089"/>
            <a:ext cx="45719" cy="36000"/>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49EC1CF0-C4EB-4A18-BA37-7D83526DB5CD}"/>
              </a:ext>
            </a:extLst>
          </p:cNvPr>
          <p:cNvSpPr/>
          <p:nvPr/>
        </p:nvSpPr>
        <p:spPr>
          <a:xfrm>
            <a:off x="9540590" y="232240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BEDADDD-0F02-4D95-AF38-08B252E7179E}"/>
              </a:ext>
            </a:extLst>
          </p:cNvPr>
          <p:cNvSpPr/>
          <p:nvPr/>
        </p:nvSpPr>
        <p:spPr>
          <a:xfrm>
            <a:off x="9589238" y="228471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F886DD8-D613-4837-AE5F-7982AC225402}"/>
              </a:ext>
            </a:extLst>
          </p:cNvPr>
          <p:cNvSpPr/>
          <p:nvPr/>
        </p:nvSpPr>
        <p:spPr>
          <a:xfrm>
            <a:off x="9636386" y="224953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C22F27D4-1B9E-4F94-8571-657355FB3E4B}"/>
              </a:ext>
            </a:extLst>
          </p:cNvPr>
          <p:cNvSpPr/>
          <p:nvPr/>
        </p:nvSpPr>
        <p:spPr>
          <a:xfrm>
            <a:off x="9682339" y="221465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B0439973-7FE8-4527-90BE-1ED04945EEE3}"/>
              </a:ext>
            </a:extLst>
          </p:cNvPr>
          <p:cNvSpPr/>
          <p:nvPr/>
        </p:nvSpPr>
        <p:spPr>
          <a:xfrm>
            <a:off x="9729619" y="2175003"/>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5C8E6F49-0203-4AE7-A900-87A026A69B43}"/>
              </a:ext>
            </a:extLst>
          </p:cNvPr>
          <p:cNvSpPr/>
          <p:nvPr/>
        </p:nvSpPr>
        <p:spPr>
          <a:xfrm>
            <a:off x="9778267" y="2137320"/>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BA455797-22A2-4E9F-AC93-9919478F4891}"/>
              </a:ext>
            </a:extLst>
          </p:cNvPr>
          <p:cNvSpPr/>
          <p:nvPr/>
        </p:nvSpPr>
        <p:spPr>
          <a:xfrm>
            <a:off x="9825415" y="210213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02AA4A47-2164-46D6-A124-2BC7D9E0A1D0}"/>
              </a:ext>
            </a:extLst>
          </p:cNvPr>
          <p:cNvSpPr/>
          <p:nvPr/>
        </p:nvSpPr>
        <p:spPr>
          <a:xfrm>
            <a:off x="9871368" y="2067253"/>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7AA2D6C9-8876-4AF7-90D9-FEF9EF27084B}"/>
              </a:ext>
            </a:extLst>
          </p:cNvPr>
          <p:cNvSpPr/>
          <p:nvPr/>
        </p:nvSpPr>
        <p:spPr>
          <a:xfrm>
            <a:off x="9916828" y="202884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BAA4B04C-8D8A-46D8-85F6-9B6E5F7EDB12}"/>
              </a:ext>
            </a:extLst>
          </p:cNvPr>
          <p:cNvSpPr/>
          <p:nvPr/>
        </p:nvSpPr>
        <p:spPr>
          <a:xfrm>
            <a:off x="9965476" y="199116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A067499A-0571-441A-8469-37131578CAED}"/>
              </a:ext>
            </a:extLst>
          </p:cNvPr>
          <p:cNvSpPr/>
          <p:nvPr/>
        </p:nvSpPr>
        <p:spPr>
          <a:xfrm>
            <a:off x="10012624" y="1955979"/>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B07FA58F-6020-42F5-AF9C-1E9B07FDE31B}"/>
              </a:ext>
            </a:extLst>
          </p:cNvPr>
          <p:cNvSpPr/>
          <p:nvPr/>
        </p:nvSpPr>
        <p:spPr>
          <a:xfrm>
            <a:off x="10058577" y="192109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E10A628D-8555-43D4-89F5-FF171A7A4198}"/>
              </a:ext>
            </a:extLst>
          </p:cNvPr>
          <p:cNvSpPr/>
          <p:nvPr/>
        </p:nvSpPr>
        <p:spPr>
          <a:xfrm>
            <a:off x="10105857" y="1881450"/>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1955717E-7938-4B64-8F3D-AA020A1BCA28}"/>
              </a:ext>
            </a:extLst>
          </p:cNvPr>
          <p:cNvSpPr/>
          <p:nvPr/>
        </p:nvSpPr>
        <p:spPr>
          <a:xfrm>
            <a:off x="10154505" y="1843767"/>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B28B545-69C9-4658-B9B0-D423EFB56CBE}"/>
              </a:ext>
            </a:extLst>
          </p:cNvPr>
          <p:cNvSpPr/>
          <p:nvPr/>
        </p:nvSpPr>
        <p:spPr>
          <a:xfrm>
            <a:off x="10201653" y="180858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3F6D108F-1486-4CBE-BC0D-2EAE184661D7}"/>
              </a:ext>
            </a:extLst>
          </p:cNvPr>
          <p:cNvSpPr/>
          <p:nvPr/>
        </p:nvSpPr>
        <p:spPr>
          <a:xfrm>
            <a:off x="10247606" y="1773700"/>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E6BC51AD-16A0-42E4-AC16-E8D4D0603F92}"/>
              </a:ext>
            </a:extLst>
          </p:cNvPr>
          <p:cNvSpPr/>
          <p:nvPr/>
        </p:nvSpPr>
        <p:spPr>
          <a:xfrm>
            <a:off x="10293488" y="173462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91E3616-296D-48F6-AA90-0BCB7AF388D3}"/>
              </a:ext>
            </a:extLst>
          </p:cNvPr>
          <p:cNvSpPr/>
          <p:nvPr/>
        </p:nvSpPr>
        <p:spPr>
          <a:xfrm>
            <a:off x="10342136" y="169694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F6969D10-234C-4C07-B2C7-2F87CC6C1F73}"/>
              </a:ext>
            </a:extLst>
          </p:cNvPr>
          <p:cNvSpPr/>
          <p:nvPr/>
        </p:nvSpPr>
        <p:spPr>
          <a:xfrm>
            <a:off x="10389284" y="1661759"/>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68D7A86E-5EA6-48BC-936B-1868970EF3DF}"/>
              </a:ext>
            </a:extLst>
          </p:cNvPr>
          <p:cNvSpPr/>
          <p:nvPr/>
        </p:nvSpPr>
        <p:spPr>
          <a:xfrm>
            <a:off x="10435237" y="162687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80FB1008-803E-4C4F-9353-748585B0E0CA}"/>
              </a:ext>
            </a:extLst>
          </p:cNvPr>
          <p:cNvSpPr/>
          <p:nvPr/>
        </p:nvSpPr>
        <p:spPr>
          <a:xfrm>
            <a:off x="10482517" y="1587230"/>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B1A9D703-D4E4-4C6E-9D14-0A3EE3D1F91A}"/>
              </a:ext>
            </a:extLst>
          </p:cNvPr>
          <p:cNvSpPr/>
          <p:nvPr/>
        </p:nvSpPr>
        <p:spPr>
          <a:xfrm>
            <a:off x="10531165" y="1549547"/>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95C004E2-4803-4A24-9340-327BAD95820B}"/>
              </a:ext>
            </a:extLst>
          </p:cNvPr>
          <p:cNvSpPr/>
          <p:nvPr/>
        </p:nvSpPr>
        <p:spPr>
          <a:xfrm>
            <a:off x="10578313" y="151436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F54D591E-0566-4EA6-8D61-05B9FF3590C6}"/>
              </a:ext>
            </a:extLst>
          </p:cNvPr>
          <p:cNvSpPr/>
          <p:nvPr/>
        </p:nvSpPr>
        <p:spPr>
          <a:xfrm>
            <a:off x="10624266" y="1479480"/>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0D9D7C84-A76B-4F73-9C6A-7087A2322BAC}"/>
              </a:ext>
            </a:extLst>
          </p:cNvPr>
          <p:cNvSpPr/>
          <p:nvPr/>
        </p:nvSpPr>
        <p:spPr>
          <a:xfrm>
            <a:off x="10669726" y="144107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3AC275E5-6246-406E-B459-FFA360056D78}"/>
              </a:ext>
            </a:extLst>
          </p:cNvPr>
          <p:cNvSpPr/>
          <p:nvPr/>
        </p:nvSpPr>
        <p:spPr>
          <a:xfrm>
            <a:off x="10718374" y="140339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673BB216-3700-4576-B8E1-78167E97BDEA}"/>
              </a:ext>
            </a:extLst>
          </p:cNvPr>
          <p:cNvSpPr/>
          <p:nvPr/>
        </p:nvSpPr>
        <p:spPr>
          <a:xfrm>
            <a:off x="10765522" y="1368206"/>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1D6EB2D7-8C1F-4108-A60A-2327F7BF95C6}"/>
              </a:ext>
            </a:extLst>
          </p:cNvPr>
          <p:cNvSpPr/>
          <p:nvPr/>
        </p:nvSpPr>
        <p:spPr>
          <a:xfrm>
            <a:off x="10811475" y="133332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F64A9028-AEA6-4CF8-8DA3-EFC544F41F15}"/>
              </a:ext>
            </a:extLst>
          </p:cNvPr>
          <p:cNvSpPr/>
          <p:nvPr/>
        </p:nvSpPr>
        <p:spPr>
          <a:xfrm>
            <a:off x="10858755" y="1293677"/>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DF6D6F9F-EB96-41F6-8987-CB5CBABABB9A}"/>
              </a:ext>
            </a:extLst>
          </p:cNvPr>
          <p:cNvSpPr/>
          <p:nvPr/>
        </p:nvSpPr>
        <p:spPr>
          <a:xfrm>
            <a:off x="10907403" y="125599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Triangle 27">
            <a:extLst>
              <a:ext uri="{FF2B5EF4-FFF2-40B4-BE49-F238E27FC236}">
                <a16:creationId xmlns:a16="http://schemas.microsoft.com/office/drawing/2014/main" id="{1C5AE5FC-9DDE-4AD9-A0DD-18125FEC04CF}"/>
              </a:ext>
            </a:extLst>
          </p:cNvPr>
          <p:cNvSpPr/>
          <p:nvPr/>
        </p:nvSpPr>
        <p:spPr>
          <a:xfrm flipH="1">
            <a:off x="8032705" y="2398818"/>
            <a:ext cx="1462605" cy="1137695"/>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ight Triangle 88">
            <a:extLst>
              <a:ext uri="{FF2B5EF4-FFF2-40B4-BE49-F238E27FC236}">
                <a16:creationId xmlns:a16="http://schemas.microsoft.com/office/drawing/2014/main" id="{A8E5480B-0C00-4FC0-B034-DA622C219F6F}"/>
              </a:ext>
            </a:extLst>
          </p:cNvPr>
          <p:cNvSpPr/>
          <p:nvPr/>
        </p:nvSpPr>
        <p:spPr>
          <a:xfrm flipH="1">
            <a:off x="9489084" y="1251598"/>
            <a:ext cx="1468800" cy="115200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Connector 19">
            <a:extLst>
              <a:ext uri="{FF2B5EF4-FFF2-40B4-BE49-F238E27FC236}">
                <a16:creationId xmlns:a16="http://schemas.microsoft.com/office/drawing/2014/main" id="{8C8DF5BA-804A-4BEB-BB6D-E231993A8F83}"/>
              </a:ext>
            </a:extLst>
          </p:cNvPr>
          <p:cNvCxnSpPr/>
          <p:nvPr/>
        </p:nvCxnSpPr>
        <p:spPr>
          <a:xfrm>
            <a:off x="7902742" y="2397529"/>
            <a:ext cx="309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F35E110-E0AC-45CB-B03A-85F2EF2A76E7}"/>
              </a:ext>
            </a:extLst>
          </p:cNvPr>
          <p:cNvCxnSpPr/>
          <p:nvPr/>
        </p:nvCxnSpPr>
        <p:spPr>
          <a:xfrm>
            <a:off x="7891115" y="1263114"/>
            <a:ext cx="309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9A30C2-05E0-482B-839D-2886DFF8680D}"/>
              </a:ext>
            </a:extLst>
          </p:cNvPr>
          <p:cNvCxnSpPr>
            <a:cxnSpLocks/>
          </p:cNvCxnSpPr>
          <p:nvPr/>
        </p:nvCxnSpPr>
        <p:spPr>
          <a:xfrm>
            <a:off x="10955495" y="1191364"/>
            <a:ext cx="0" cy="248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CD6A2CB-F499-401E-899B-F4CE8E12B3BD}"/>
              </a:ext>
            </a:extLst>
          </p:cNvPr>
          <p:cNvCxnSpPr/>
          <p:nvPr/>
        </p:nvCxnSpPr>
        <p:spPr>
          <a:xfrm flipV="1">
            <a:off x="8035636" y="1121524"/>
            <a:ext cx="0" cy="241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E022690-266E-42C4-A026-57D5834857F1}"/>
              </a:ext>
            </a:extLst>
          </p:cNvPr>
          <p:cNvCxnSpPr>
            <a:cxnSpLocks/>
          </p:cNvCxnSpPr>
          <p:nvPr/>
        </p:nvCxnSpPr>
        <p:spPr>
          <a:xfrm>
            <a:off x="8035636" y="3531762"/>
            <a:ext cx="30240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9BCC80B-924D-483D-923B-8688D10F015D}"/>
              </a:ext>
            </a:extLst>
          </p:cNvPr>
          <p:cNvCxnSpPr>
            <a:cxnSpLocks/>
          </p:cNvCxnSpPr>
          <p:nvPr/>
        </p:nvCxnSpPr>
        <p:spPr>
          <a:xfrm>
            <a:off x="9492709" y="1190060"/>
            <a:ext cx="0" cy="248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41E86F6-A642-4ED5-8483-59747B2F3BA5}"/>
              </a:ext>
            </a:extLst>
          </p:cNvPr>
          <p:cNvSpPr txBox="1"/>
          <p:nvPr/>
        </p:nvSpPr>
        <p:spPr>
          <a:xfrm>
            <a:off x="10708003" y="3258924"/>
            <a:ext cx="471604" cy="276999"/>
          </a:xfrm>
          <a:prstGeom prst="rect">
            <a:avLst/>
          </a:prstGeom>
          <a:noFill/>
        </p:spPr>
        <p:txBody>
          <a:bodyPr wrap="none" rtlCol="0">
            <a:spAutoFit/>
          </a:bodyPr>
          <a:lstStyle/>
          <a:p>
            <a:r>
              <a:rPr lang="en-GB" sz="1200" dirty="0"/>
              <a:t>time</a:t>
            </a:r>
          </a:p>
        </p:txBody>
      </p:sp>
      <p:sp>
        <p:nvSpPr>
          <p:cNvPr id="93" name="TextBox 92">
            <a:extLst>
              <a:ext uri="{FF2B5EF4-FFF2-40B4-BE49-F238E27FC236}">
                <a16:creationId xmlns:a16="http://schemas.microsoft.com/office/drawing/2014/main" id="{703FBB18-6192-4A36-9C1A-A19D9998A395}"/>
              </a:ext>
            </a:extLst>
          </p:cNvPr>
          <p:cNvSpPr txBox="1"/>
          <p:nvPr/>
        </p:nvSpPr>
        <p:spPr>
          <a:xfrm>
            <a:off x="7722115" y="3371964"/>
            <a:ext cx="263214" cy="276999"/>
          </a:xfrm>
          <a:prstGeom prst="rect">
            <a:avLst/>
          </a:prstGeom>
          <a:noFill/>
        </p:spPr>
        <p:txBody>
          <a:bodyPr wrap="none" rtlCol="0">
            <a:spAutoFit/>
          </a:bodyPr>
          <a:lstStyle/>
          <a:p>
            <a:r>
              <a:rPr lang="en-GB" sz="1200" dirty="0"/>
              <a:t>0</a:t>
            </a:r>
          </a:p>
        </p:txBody>
      </p:sp>
      <p:sp>
        <p:nvSpPr>
          <p:cNvPr id="94" name="TextBox 93">
            <a:extLst>
              <a:ext uri="{FF2B5EF4-FFF2-40B4-BE49-F238E27FC236}">
                <a16:creationId xmlns:a16="http://schemas.microsoft.com/office/drawing/2014/main" id="{A234902C-D172-407A-B635-CB21A7378F54}"/>
              </a:ext>
            </a:extLst>
          </p:cNvPr>
          <p:cNvSpPr txBox="1"/>
          <p:nvPr/>
        </p:nvSpPr>
        <p:spPr>
          <a:xfrm>
            <a:off x="8589274" y="3115963"/>
            <a:ext cx="777585" cy="229935"/>
          </a:xfrm>
          <a:prstGeom prst="rect">
            <a:avLst/>
          </a:prstGeom>
          <a:noFill/>
        </p:spPr>
        <p:txBody>
          <a:bodyPr wrap="none" rtlCol="0">
            <a:spAutoFit/>
          </a:bodyPr>
          <a:lstStyle/>
          <a:p>
            <a:pPr>
              <a:lnSpc>
                <a:spcPct val="70000"/>
              </a:lnSpc>
            </a:pPr>
            <a:r>
              <a:rPr lang="en-GB" sz="1200" dirty="0"/>
              <a:t>Air intake</a:t>
            </a:r>
          </a:p>
        </p:txBody>
      </p:sp>
      <p:sp>
        <p:nvSpPr>
          <p:cNvPr id="95" name="TextBox 94">
            <a:extLst>
              <a:ext uri="{FF2B5EF4-FFF2-40B4-BE49-F238E27FC236}">
                <a16:creationId xmlns:a16="http://schemas.microsoft.com/office/drawing/2014/main" id="{A3A2C0AB-E412-4103-AF69-30A4DA2CB4B3}"/>
              </a:ext>
            </a:extLst>
          </p:cNvPr>
          <p:cNvSpPr txBox="1"/>
          <p:nvPr/>
        </p:nvSpPr>
        <p:spPr>
          <a:xfrm>
            <a:off x="9911774" y="2025577"/>
            <a:ext cx="1063625" cy="229935"/>
          </a:xfrm>
          <a:prstGeom prst="rect">
            <a:avLst/>
          </a:prstGeom>
          <a:noFill/>
        </p:spPr>
        <p:txBody>
          <a:bodyPr wrap="none" rtlCol="0">
            <a:spAutoFit/>
          </a:bodyPr>
          <a:lstStyle/>
          <a:p>
            <a:pPr>
              <a:lnSpc>
                <a:spcPct val="70000"/>
              </a:lnSpc>
            </a:pPr>
            <a:r>
              <a:rPr lang="en-GB" sz="1200" dirty="0"/>
              <a:t>Oxygen intake</a:t>
            </a:r>
          </a:p>
        </p:txBody>
      </p:sp>
    </p:spTree>
    <p:extLst>
      <p:ext uri="{BB962C8B-B14F-4D97-AF65-F5344CB8AC3E}">
        <p14:creationId xmlns:p14="http://schemas.microsoft.com/office/powerpoint/2010/main" val="210528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726B-FA23-4571-83FE-519D49BE19A1}"/>
              </a:ext>
            </a:extLst>
          </p:cNvPr>
          <p:cNvSpPr>
            <a:spLocks noGrp="1"/>
          </p:cNvSpPr>
          <p:nvPr>
            <p:ph type="title"/>
          </p:nvPr>
        </p:nvSpPr>
        <p:spPr/>
        <p:txBody>
          <a:bodyPr/>
          <a:lstStyle/>
          <a:p>
            <a:r>
              <a:rPr lang="en-GB" dirty="0"/>
              <a:t>Pseudo code for blender control</a:t>
            </a:r>
          </a:p>
        </p:txBody>
      </p:sp>
      <p:sp>
        <p:nvSpPr>
          <p:cNvPr id="3" name="Rectangle 2">
            <a:extLst>
              <a:ext uri="{FF2B5EF4-FFF2-40B4-BE49-F238E27FC236}">
                <a16:creationId xmlns:a16="http://schemas.microsoft.com/office/drawing/2014/main" id="{02E66FC6-36B5-4BA8-B8D8-B4EE6FE0D5BD}"/>
              </a:ext>
            </a:extLst>
          </p:cNvPr>
          <p:cNvSpPr/>
          <p:nvPr/>
        </p:nvSpPr>
        <p:spPr>
          <a:xfrm>
            <a:off x="838200" y="1630219"/>
            <a:ext cx="7356764" cy="5078313"/>
          </a:xfrm>
          <a:prstGeom prst="rect">
            <a:avLst/>
          </a:prstGeom>
        </p:spPr>
        <p:txBody>
          <a:bodyPr wrap="square">
            <a:spAutoFit/>
          </a:bodyPr>
          <a:lstStyle/>
          <a:p>
            <a:pPr>
              <a:tabLst>
                <a:tab pos="360363" algn="l"/>
                <a:tab pos="720725" algn="l"/>
                <a:tab pos="2687638" algn="l"/>
              </a:tabLst>
            </a:pPr>
            <a:r>
              <a:rPr lang="en-GB" sz="1200" dirty="0">
                <a:latin typeface="Arial" panose="020B0604020202020204" pitchFamily="34" charset="0"/>
                <a:cs typeface="Arial" panose="020B0604020202020204" pitchFamily="34" charset="0"/>
              </a:rPr>
              <a:t>// Declared constants</a:t>
            </a:r>
          </a:p>
          <a:p>
            <a:pPr>
              <a:tabLst>
                <a:tab pos="360363" algn="l"/>
                <a:tab pos="720725" algn="l"/>
                <a:tab pos="2687638" algn="l"/>
              </a:tabLst>
            </a:pPr>
            <a:r>
              <a:rPr lang="en-GB" sz="1200" dirty="0">
                <a:latin typeface="Arial" panose="020B0604020202020204" pitchFamily="34" charset="0"/>
                <a:cs typeface="Arial" panose="020B0604020202020204" pitchFamily="34" charset="0"/>
              </a:rPr>
              <a:t>MAX_VALUE = 200000</a:t>
            </a:r>
          </a:p>
          <a:p>
            <a:pPr>
              <a:tabLst>
                <a:tab pos="360363" algn="l"/>
                <a:tab pos="720725" algn="l"/>
                <a:tab pos="2687638" algn="l"/>
              </a:tabLst>
            </a:pPr>
            <a:endParaRPr lang="en-GB" sz="1200" dirty="0">
              <a:latin typeface="Arial" panose="020B0604020202020204" pitchFamily="34" charset="0"/>
              <a:cs typeface="Arial" panose="020B0604020202020204" pitchFamily="34" charset="0"/>
            </a:endParaRPr>
          </a:p>
          <a:p>
            <a:pPr>
              <a:tabLst>
                <a:tab pos="360363" algn="l"/>
                <a:tab pos="720725" algn="l"/>
                <a:tab pos="2687638" algn="l"/>
              </a:tabLst>
            </a:pPr>
            <a:r>
              <a:rPr lang="en-GB" sz="1200" dirty="0">
                <a:latin typeface="Arial" panose="020B0604020202020204" pitchFamily="34" charset="0"/>
                <a:cs typeface="Arial" panose="020B0604020202020204" pitchFamily="34" charset="0"/>
              </a:rPr>
              <a:t>- - - - - - - - - - - - - - - - - - - - - - - - - - - - - - - - - - - - </a:t>
            </a:r>
          </a:p>
          <a:p>
            <a:pPr>
              <a:tabLst>
                <a:tab pos="360363" algn="l"/>
                <a:tab pos="720725" algn="l"/>
                <a:tab pos="2687638" algn="l"/>
              </a:tabLst>
            </a:pPr>
            <a:endParaRPr lang="en-GB" sz="1200" dirty="0">
              <a:latin typeface="Arial" panose="020B0604020202020204" pitchFamily="34" charset="0"/>
              <a:cs typeface="Arial" panose="020B0604020202020204" pitchFamily="34" charset="0"/>
            </a:endParaRPr>
          </a:p>
          <a:p>
            <a:pPr>
              <a:tabLst>
                <a:tab pos="360363" algn="l"/>
                <a:tab pos="720725" algn="l"/>
                <a:tab pos="2687638" algn="l"/>
              </a:tabLst>
            </a:pPr>
            <a:r>
              <a:rPr lang="en-GB" sz="1200" dirty="0">
                <a:latin typeface="Arial" panose="020B0604020202020204" pitchFamily="34" charset="0"/>
                <a:cs typeface="Arial" panose="020B0604020202020204" pitchFamily="34" charset="0"/>
              </a:rPr>
              <a:t>// User interface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IF</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FiO2 value is changed	// An integer value between 21 and 100</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SWITCH_VALUE = (-2533 * FiO2) + 253300</a:t>
            </a:r>
          </a:p>
          <a:p>
            <a:pPr>
              <a:tabLst>
                <a:tab pos="360363" algn="l"/>
                <a:tab pos="720725" algn="l"/>
                <a:tab pos="2687638" algn="l"/>
              </a:tabLst>
            </a:pPr>
            <a:r>
              <a:rPr lang="en-GB" sz="1200" dirty="0">
                <a:latin typeface="Arial" panose="020B0604020202020204" pitchFamily="34" charset="0"/>
                <a:cs typeface="Arial" panose="020B0604020202020204" pitchFamily="34" charset="0"/>
              </a:rPr>
              <a:t>ENDIF</a:t>
            </a:r>
          </a:p>
          <a:p>
            <a:pPr>
              <a:tabLst>
                <a:tab pos="360363" algn="l"/>
                <a:tab pos="720725" algn="l"/>
                <a:tab pos="2687638" algn="l"/>
              </a:tabLst>
            </a:pPr>
            <a:endParaRPr lang="en-GB" sz="1200" dirty="0">
              <a:latin typeface="Arial" panose="020B0604020202020204" pitchFamily="34" charset="0"/>
              <a:cs typeface="Arial" panose="020B0604020202020204" pitchFamily="34" charset="0"/>
            </a:endParaRPr>
          </a:p>
          <a:p>
            <a:pPr>
              <a:tabLst>
                <a:tab pos="360363" algn="l"/>
                <a:tab pos="720725" algn="l"/>
                <a:tab pos="2687638" algn="l"/>
              </a:tabLst>
            </a:pPr>
            <a:r>
              <a:rPr lang="en-GB" sz="1200" dirty="0">
                <a:latin typeface="Arial" panose="020B0604020202020204" pitchFamily="34" charset="0"/>
                <a:cs typeface="Arial" panose="020B0604020202020204" pitchFamily="34" charset="0"/>
              </a:rPr>
              <a:t>- - - - - - - - - - - - - - - - - - - - - - - - - - - - - - - - - - - - </a:t>
            </a:r>
          </a:p>
          <a:p>
            <a:pPr>
              <a:tabLst>
                <a:tab pos="360363" algn="l"/>
                <a:tab pos="720725" algn="l"/>
                <a:tab pos="2687638" algn="l"/>
              </a:tabLst>
            </a:pPr>
            <a:endParaRPr lang="en-GB" sz="1200" dirty="0">
              <a:latin typeface="Arial" panose="020B0604020202020204" pitchFamily="34" charset="0"/>
              <a:cs typeface="Arial" panose="020B0604020202020204" pitchFamily="34" charset="0"/>
            </a:endParaRPr>
          </a:p>
          <a:p>
            <a:pPr>
              <a:tabLst>
                <a:tab pos="360363" algn="l"/>
                <a:tab pos="720725" algn="l"/>
                <a:tab pos="2687638" algn="l"/>
              </a:tabLst>
            </a:pPr>
            <a:r>
              <a:rPr lang="en-GB" sz="1200" dirty="0">
                <a:latin typeface="Arial" panose="020B0604020202020204" pitchFamily="34" charset="0"/>
                <a:cs typeface="Arial" panose="020B0604020202020204" pitchFamily="34" charset="0"/>
              </a:rPr>
              <a:t>// Routine called every 2mS</a:t>
            </a:r>
          </a:p>
          <a:p>
            <a:pPr>
              <a:tabLst>
                <a:tab pos="360363" algn="l"/>
                <a:tab pos="720725" algn="l"/>
                <a:tab pos="2687638" algn="l"/>
              </a:tabLst>
            </a:pPr>
            <a:r>
              <a:rPr lang="en-GB" sz="1200" dirty="0">
                <a:latin typeface="Arial" panose="020B0604020202020204" pitchFamily="34" charset="0"/>
                <a:cs typeface="Arial" panose="020B0604020202020204" pitchFamily="34" charset="0"/>
              </a:rPr>
              <a:t>Read ADC for FLOW_VALUE	// PTR1</a:t>
            </a:r>
          </a:p>
          <a:p>
            <a:pPr>
              <a:tabLst>
                <a:tab pos="360363" algn="l"/>
                <a:tab pos="720725" algn="l"/>
                <a:tab pos="2687638" algn="l"/>
              </a:tabLst>
            </a:pPr>
            <a:r>
              <a:rPr lang="en-GB" sz="1200" dirty="0">
                <a:latin typeface="Arial" panose="020B0604020202020204" pitchFamily="34" charset="0"/>
                <a:cs typeface="Arial" panose="020B0604020202020204" pitchFamily="34" charset="0"/>
              </a:rPr>
              <a:t>VOLUME = VOLUME + FLOW_VALUE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IF VOLUME &gt; MAX_VALUE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Close SV2	// Oxygen valve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Open SV1	// Air valve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VOLUME is zero	// Reset cycle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ELSE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IF VOLUME &gt;= SWITCH_VALUE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Open SV2	// Oxygen valve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Close SV1	// Air valve</a:t>
            </a:r>
          </a:p>
          <a:p>
            <a:pPr>
              <a:tabLst>
                <a:tab pos="360363" algn="l"/>
                <a:tab pos="720725" algn="l"/>
                <a:tab pos="2687638" algn="l"/>
              </a:tabLst>
            </a:pPr>
            <a:r>
              <a:rPr lang="en-GB" sz="1200" dirty="0">
                <a:latin typeface="Arial" panose="020B0604020202020204" pitchFamily="34" charset="0"/>
                <a:cs typeface="Arial" panose="020B0604020202020204" pitchFamily="34" charset="0"/>
              </a:rPr>
              <a:t>	ENDIF</a:t>
            </a:r>
          </a:p>
          <a:p>
            <a:pPr>
              <a:tabLst>
                <a:tab pos="360363" algn="l"/>
                <a:tab pos="720725" algn="l"/>
                <a:tab pos="2687638" algn="l"/>
              </a:tabLst>
            </a:pPr>
            <a:r>
              <a:rPr lang="en-GB" sz="1200" dirty="0">
                <a:latin typeface="Arial" panose="020B0604020202020204" pitchFamily="34" charset="0"/>
                <a:cs typeface="Arial" panose="020B0604020202020204" pitchFamily="34" charset="0"/>
              </a:rPr>
              <a:t>ENDIF</a:t>
            </a:r>
          </a:p>
        </p:txBody>
      </p:sp>
      <p:sp>
        <p:nvSpPr>
          <p:cNvPr id="6" name="TextBox 5">
            <a:extLst>
              <a:ext uri="{FF2B5EF4-FFF2-40B4-BE49-F238E27FC236}">
                <a16:creationId xmlns:a16="http://schemas.microsoft.com/office/drawing/2014/main" id="{162FFC49-BB1D-4FD1-BBDE-16828B5C03F4}"/>
              </a:ext>
            </a:extLst>
          </p:cNvPr>
          <p:cNvSpPr txBox="1"/>
          <p:nvPr/>
        </p:nvSpPr>
        <p:spPr>
          <a:xfrm>
            <a:off x="6984593" y="3610157"/>
            <a:ext cx="1094979" cy="276999"/>
          </a:xfrm>
          <a:prstGeom prst="rect">
            <a:avLst/>
          </a:prstGeom>
          <a:solidFill>
            <a:schemeClr val="bg1"/>
          </a:solidFill>
        </p:spPr>
        <p:txBody>
          <a:bodyPr wrap="none" rtlCol="0">
            <a:spAutoFit/>
          </a:bodyPr>
          <a:lstStyle/>
          <a:p>
            <a:pPr algn="r"/>
            <a:r>
              <a:rPr lang="en-GB" sz="1200" dirty="0">
                <a:latin typeface="Arial" panose="020B0604020202020204" pitchFamily="34" charset="0"/>
                <a:cs typeface="Arial" panose="020B0604020202020204" pitchFamily="34" charset="0"/>
              </a:rPr>
              <a:t>MAX_VALUE</a:t>
            </a:r>
          </a:p>
        </p:txBody>
      </p:sp>
      <p:sp>
        <p:nvSpPr>
          <p:cNvPr id="7" name="TextBox 6">
            <a:extLst>
              <a:ext uri="{FF2B5EF4-FFF2-40B4-BE49-F238E27FC236}">
                <a16:creationId xmlns:a16="http://schemas.microsoft.com/office/drawing/2014/main" id="{0AD94576-FE72-4019-9DB9-84B5F320A115}"/>
              </a:ext>
            </a:extLst>
          </p:cNvPr>
          <p:cNvSpPr txBox="1"/>
          <p:nvPr/>
        </p:nvSpPr>
        <p:spPr>
          <a:xfrm>
            <a:off x="6743884" y="4748862"/>
            <a:ext cx="1369094" cy="276999"/>
          </a:xfrm>
          <a:prstGeom prst="rect">
            <a:avLst/>
          </a:prstGeom>
          <a:solidFill>
            <a:schemeClr val="bg1"/>
          </a:solidFill>
        </p:spPr>
        <p:txBody>
          <a:bodyPr wrap="none" rtlCol="0">
            <a:spAutoFit/>
          </a:bodyPr>
          <a:lstStyle/>
          <a:p>
            <a:pPr algn="r"/>
            <a:r>
              <a:rPr lang="en-GB" sz="1200" dirty="0">
                <a:latin typeface="Arial" panose="020B0604020202020204" pitchFamily="34" charset="0"/>
                <a:cs typeface="Arial" panose="020B0604020202020204" pitchFamily="34" charset="0"/>
              </a:rPr>
              <a:t>SWITCH_VALUE</a:t>
            </a:r>
          </a:p>
        </p:txBody>
      </p:sp>
      <p:sp>
        <p:nvSpPr>
          <p:cNvPr id="10" name="Rectangle 9">
            <a:extLst>
              <a:ext uri="{FF2B5EF4-FFF2-40B4-BE49-F238E27FC236}">
                <a16:creationId xmlns:a16="http://schemas.microsoft.com/office/drawing/2014/main" id="{0D49A53C-25D3-4D0B-AFD4-09AAB6BA944D}"/>
              </a:ext>
            </a:extLst>
          </p:cNvPr>
          <p:cNvSpPr/>
          <p:nvPr/>
        </p:nvSpPr>
        <p:spPr>
          <a:xfrm>
            <a:off x="8188036" y="5979327"/>
            <a:ext cx="45719" cy="36000"/>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468DB59-E01C-4E6F-9C03-25DD6EED5D26}"/>
              </a:ext>
            </a:extLst>
          </p:cNvPr>
          <p:cNvSpPr/>
          <p:nvPr/>
        </p:nvSpPr>
        <p:spPr>
          <a:xfrm>
            <a:off x="8236684" y="594164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497C9BDC-AA7F-4F10-A7A8-1B0539280239}"/>
              </a:ext>
            </a:extLst>
          </p:cNvPr>
          <p:cNvSpPr txBox="1"/>
          <p:nvPr/>
        </p:nvSpPr>
        <p:spPr>
          <a:xfrm>
            <a:off x="7841437" y="3358949"/>
            <a:ext cx="738728" cy="276999"/>
          </a:xfrm>
          <a:prstGeom prst="rect">
            <a:avLst/>
          </a:prstGeom>
          <a:noFill/>
        </p:spPr>
        <p:txBody>
          <a:bodyPr wrap="none" rtlCol="0">
            <a:spAutoFit/>
          </a:bodyPr>
          <a:lstStyle/>
          <a:p>
            <a:r>
              <a:rPr lang="en-GB" sz="1200" dirty="0"/>
              <a:t>VOLUME</a:t>
            </a:r>
          </a:p>
        </p:txBody>
      </p:sp>
      <p:sp>
        <p:nvSpPr>
          <p:cNvPr id="14" name="Rectangle 13">
            <a:extLst>
              <a:ext uri="{FF2B5EF4-FFF2-40B4-BE49-F238E27FC236}">
                <a16:creationId xmlns:a16="http://schemas.microsoft.com/office/drawing/2014/main" id="{784AA5DC-D061-4177-B04A-B5595912758D}"/>
              </a:ext>
            </a:extLst>
          </p:cNvPr>
          <p:cNvSpPr/>
          <p:nvPr/>
        </p:nvSpPr>
        <p:spPr>
          <a:xfrm>
            <a:off x="8283832" y="5906458"/>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DB8F205-0FE6-4A28-B52D-7023BBCEC51F}"/>
              </a:ext>
            </a:extLst>
          </p:cNvPr>
          <p:cNvSpPr/>
          <p:nvPr/>
        </p:nvSpPr>
        <p:spPr>
          <a:xfrm>
            <a:off x="8329785" y="587157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6652C16-F297-42D1-ADFA-918A23526E51}"/>
              </a:ext>
            </a:extLst>
          </p:cNvPr>
          <p:cNvSpPr/>
          <p:nvPr/>
        </p:nvSpPr>
        <p:spPr>
          <a:xfrm>
            <a:off x="8377065" y="5831929"/>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B6BE67B-C0FD-4D7C-B5AB-220064527BC7}"/>
              </a:ext>
            </a:extLst>
          </p:cNvPr>
          <p:cNvSpPr/>
          <p:nvPr/>
        </p:nvSpPr>
        <p:spPr>
          <a:xfrm>
            <a:off x="8425713" y="579424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B3D02D1-3311-4D12-BFAF-28348576144C}"/>
              </a:ext>
            </a:extLst>
          </p:cNvPr>
          <p:cNvSpPr/>
          <p:nvPr/>
        </p:nvSpPr>
        <p:spPr>
          <a:xfrm>
            <a:off x="8472861" y="575906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A8A07E7-31E0-4BEA-A058-6CE964303A5F}"/>
              </a:ext>
            </a:extLst>
          </p:cNvPr>
          <p:cNvSpPr/>
          <p:nvPr/>
        </p:nvSpPr>
        <p:spPr>
          <a:xfrm>
            <a:off x="8518814" y="5724179"/>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BD812AC-F9BB-4DB4-A479-83C702C9D0AF}"/>
              </a:ext>
            </a:extLst>
          </p:cNvPr>
          <p:cNvSpPr/>
          <p:nvPr/>
        </p:nvSpPr>
        <p:spPr>
          <a:xfrm>
            <a:off x="8564274" y="568577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721F5504-38B6-4427-B000-585CA033C6E2}"/>
              </a:ext>
            </a:extLst>
          </p:cNvPr>
          <p:cNvSpPr/>
          <p:nvPr/>
        </p:nvSpPr>
        <p:spPr>
          <a:xfrm>
            <a:off x="8612922" y="5648091"/>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89552CC-5783-4418-93DC-81801E541EFF}"/>
              </a:ext>
            </a:extLst>
          </p:cNvPr>
          <p:cNvSpPr/>
          <p:nvPr/>
        </p:nvSpPr>
        <p:spPr>
          <a:xfrm>
            <a:off x="8660070" y="5612905"/>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8783888-A9A6-416A-B638-B315FA0BC0C2}"/>
              </a:ext>
            </a:extLst>
          </p:cNvPr>
          <p:cNvSpPr/>
          <p:nvPr/>
        </p:nvSpPr>
        <p:spPr>
          <a:xfrm>
            <a:off x="8706023" y="557802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74E1106-7176-4D1F-A729-47AA3DE93883}"/>
              </a:ext>
            </a:extLst>
          </p:cNvPr>
          <p:cNvSpPr/>
          <p:nvPr/>
        </p:nvSpPr>
        <p:spPr>
          <a:xfrm>
            <a:off x="8753303" y="553837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CA9045B-3F67-4221-A085-1AFA76F9E8C3}"/>
              </a:ext>
            </a:extLst>
          </p:cNvPr>
          <p:cNvSpPr/>
          <p:nvPr/>
        </p:nvSpPr>
        <p:spPr>
          <a:xfrm>
            <a:off x="8801951" y="5500693"/>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DDC9958C-0332-4F55-B836-CDDD17FDA5C1}"/>
              </a:ext>
            </a:extLst>
          </p:cNvPr>
          <p:cNvSpPr/>
          <p:nvPr/>
        </p:nvSpPr>
        <p:spPr>
          <a:xfrm>
            <a:off x="8849099" y="546550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06903BBA-D244-48CE-BF5B-4D4F4262CD71}"/>
              </a:ext>
            </a:extLst>
          </p:cNvPr>
          <p:cNvSpPr/>
          <p:nvPr/>
        </p:nvSpPr>
        <p:spPr>
          <a:xfrm>
            <a:off x="8895052" y="543062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3F6FEB5F-B88D-46CC-B7D5-EAE738336FAD}"/>
              </a:ext>
            </a:extLst>
          </p:cNvPr>
          <p:cNvSpPr/>
          <p:nvPr/>
        </p:nvSpPr>
        <p:spPr>
          <a:xfrm>
            <a:off x="8940934" y="539155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BE57DC4A-7EBF-40AC-90F6-559861BBAB51}"/>
              </a:ext>
            </a:extLst>
          </p:cNvPr>
          <p:cNvSpPr/>
          <p:nvPr/>
        </p:nvSpPr>
        <p:spPr>
          <a:xfrm>
            <a:off x="8989582" y="5353871"/>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5CA222CF-EBE9-48E2-B63D-A5E635216608}"/>
              </a:ext>
            </a:extLst>
          </p:cNvPr>
          <p:cNvSpPr/>
          <p:nvPr/>
        </p:nvSpPr>
        <p:spPr>
          <a:xfrm>
            <a:off x="9036730" y="5318685"/>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6DD2478D-79B9-4D43-AAF4-A702CE7F4CC9}"/>
              </a:ext>
            </a:extLst>
          </p:cNvPr>
          <p:cNvSpPr/>
          <p:nvPr/>
        </p:nvSpPr>
        <p:spPr>
          <a:xfrm>
            <a:off x="9082683" y="528380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86EB0E94-5D5D-454B-8E06-F3FFCE121DF0}"/>
              </a:ext>
            </a:extLst>
          </p:cNvPr>
          <p:cNvSpPr/>
          <p:nvPr/>
        </p:nvSpPr>
        <p:spPr>
          <a:xfrm>
            <a:off x="9129963" y="524415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09D20F08-80C1-4519-9B0F-DA1AE48D8CF3}"/>
              </a:ext>
            </a:extLst>
          </p:cNvPr>
          <p:cNvSpPr/>
          <p:nvPr/>
        </p:nvSpPr>
        <p:spPr>
          <a:xfrm>
            <a:off x="9178611" y="5206473"/>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B6C950E9-3F82-4DCA-8FA8-53BB89B8761C}"/>
              </a:ext>
            </a:extLst>
          </p:cNvPr>
          <p:cNvSpPr/>
          <p:nvPr/>
        </p:nvSpPr>
        <p:spPr>
          <a:xfrm>
            <a:off x="9225759" y="5171287"/>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43AEFA74-1CF5-4E82-8206-AE06B8D0602D}"/>
              </a:ext>
            </a:extLst>
          </p:cNvPr>
          <p:cNvSpPr/>
          <p:nvPr/>
        </p:nvSpPr>
        <p:spPr>
          <a:xfrm>
            <a:off x="9271712" y="5136406"/>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A2FFC37-C1A2-4CE9-BF96-D83171F0AE3A}"/>
              </a:ext>
            </a:extLst>
          </p:cNvPr>
          <p:cNvSpPr/>
          <p:nvPr/>
        </p:nvSpPr>
        <p:spPr>
          <a:xfrm>
            <a:off x="9317172" y="5098001"/>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CF47B606-5291-4BBA-B69F-DAD66730F37C}"/>
              </a:ext>
            </a:extLst>
          </p:cNvPr>
          <p:cNvSpPr/>
          <p:nvPr/>
        </p:nvSpPr>
        <p:spPr>
          <a:xfrm>
            <a:off x="9365820" y="5060318"/>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CEEB6D86-4DCA-4791-B685-737904C8A0BD}"/>
              </a:ext>
            </a:extLst>
          </p:cNvPr>
          <p:cNvSpPr/>
          <p:nvPr/>
        </p:nvSpPr>
        <p:spPr>
          <a:xfrm>
            <a:off x="9412968" y="5025132"/>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E564F1F5-9B97-4DAA-B99A-FF6BFB5E7B8E}"/>
              </a:ext>
            </a:extLst>
          </p:cNvPr>
          <p:cNvSpPr/>
          <p:nvPr/>
        </p:nvSpPr>
        <p:spPr>
          <a:xfrm>
            <a:off x="9458921" y="4990251"/>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2B31ECA-4074-4C9D-9B20-F84103D34582}"/>
              </a:ext>
            </a:extLst>
          </p:cNvPr>
          <p:cNvSpPr/>
          <p:nvPr/>
        </p:nvSpPr>
        <p:spPr>
          <a:xfrm>
            <a:off x="9506201" y="4950603"/>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F8B42F59-3866-4A33-A1CD-375F46A08046}"/>
              </a:ext>
            </a:extLst>
          </p:cNvPr>
          <p:cNvSpPr/>
          <p:nvPr/>
        </p:nvSpPr>
        <p:spPr>
          <a:xfrm>
            <a:off x="9554849" y="4912920"/>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69AD968E-D587-428F-AE56-155D30D19951}"/>
              </a:ext>
            </a:extLst>
          </p:cNvPr>
          <p:cNvSpPr/>
          <p:nvPr/>
        </p:nvSpPr>
        <p:spPr>
          <a:xfrm>
            <a:off x="9601997" y="4877734"/>
            <a:ext cx="45719" cy="45719"/>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A7CCB62F-1241-446E-BC59-58E3209C1646}"/>
              </a:ext>
            </a:extLst>
          </p:cNvPr>
          <p:cNvSpPr/>
          <p:nvPr/>
        </p:nvSpPr>
        <p:spPr>
          <a:xfrm>
            <a:off x="9647950" y="4842853"/>
            <a:ext cx="45719" cy="36000"/>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91C3A231-8293-468A-9514-A9BC533EF63F}"/>
              </a:ext>
            </a:extLst>
          </p:cNvPr>
          <p:cNvSpPr/>
          <p:nvPr/>
        </p:nvSpPr>
        <p:spPr>
          <a:xfrm>
            <a:off x="9692990" y="480616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F6AFFE07-E2BF-4850-92FE-7462B10FAA7A}"/>
              </a:ext>
            </a:extLst>
          </p:cNvPr>
          <p:cNvSpPr/>
          <p:nvPr/>
        </p:nvSpPr>
        <p:spPr>
          <a:xfrm>
            <a:off x="9741638" y="476848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981D015F-DEDC-4325-85FF-D0485A11B7C7}"/>
              </a:ext>
            </a:extLst>
          </p:cNvPr>
          <p:cNvSpPr/>
          <p:nvPr/>
        </p:nvSpPr>
        <p:spPr>
          <a:xfrm>
            <a:off x="9788786" y="4733296"/>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50EA2AF3-4567-47D9-9227-EFC22055D448}"/>
              </a:ext>
            </a:extLst>
          </p:cNvPr>
          <p:cNvSpPr/>
          <p:nvPr/>
        </p:nvSpPr>
        <p:spPr>
          <a:xfrm>
            <a:off x="9834739" y="469841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9B96DC2A-654A-48BA-BAD4-7E6B483C620F}"/>
              </a:ext>
            </a:extLst>
          </p:cNvPr>
          <p:cNvSpPr/>
          <p:nvPr/>
        </p:nvSpPr>
        <p:spPr>
          <a:xfrm>
            <a:off x="9882019" y="4658767"/>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8FB858D8-7308-4B93-AAC6-63E663E519D9}"/>
              </a:ext>
            </a:extLst>
          </p:cNvPr>
          <p:cNvSpPr/>
          <p:nvPr/>
        </p:nvSpPr>
        <p:spPr>
          <a:xfrm>
            <a:off x="9930667" y="462108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AC7BCF27-A8DD-4D11-96B5-265A1FCC820D}"/>
              </a:ext>
            </a:extLst>
          </p:cNvPr>
          <p:cNvSpPr/>
          <p:nvPr/>
        </p:nvSpPr>
        <p:spPr>
          <a:xfrm>
            <a:off x="9977815" y="458589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6097A543-6740-43FD-B58A-07D85BE5DC5A}"/>
              </a:ext>
            </a:extLst>
          </p:cNvPr>
          <p:cNvSpPr/>
          <p:nvPr/>
        </p:nvSpPr>
        <p:spPr>
          <a:xfrm>
            <a:off x="10023768" y="4551017"/>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5824643A-359A-4ACA-9F58-D286740E97D4}"/>
              </a:ext>
            </a:extLst>
          </p:cNvPr>
          <p:cNvSpPr/>
          <p:nvPr/>
        </p:nvSpPr>
        <p:spPr>
          <a:xfrm>
            <a:off x="10069228" y="451261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47F14607-E548-4256-B64C-D3BBF430A325}"/>
              </a:ext>
            </a:extLst>
          </p:cNvPr>
          <p:cNvSpPr/>
          <p:nvPr/>
        </p:nvSpPr>
        <p:spPr>
          <a:xfrm>
            <a:off x="10117876" y="4474929"/>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309A28D1-22DF-40D3-993E-DF4506B77E7E}"/>
              </a:ext>
            </a:extLst>
          </p:cNvPr>
          <p:cNvSpPr/>
          <p:nvPr/>
        </p:nvSpPr>
        <p:spPr>
          <a:xfrm>
            <a:off x="10165024" y="4439743"/>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36365333-5554-4FD3-82A2-2B68AC2F497E}"/>
              </a:ext>
            </a:extLst>
          </p:cNvPr>
          <p:cNvSpPr/>
          <p:nvPr/>
        </p:nvSpPr>
        <p:spPr>
          <a:xfrm>
            <a:off x="10210977" y="440486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11151721-ED44-4C1D-874A-681C7CB5F267}"/>
              </a:ext>
            </a:extLst>
          </p:cNvPr>
          <p:cNvSpPr/>
          <p:nvPr/>
        </p:nvSpPr>
        <p:spPr>
          <a:xfrm>
            <a:off x="10258257" y="436521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610413E-7EBA-4B3A-AB96-8A3CD1C22F17}"/>
              </a:ext>
            </a:extLst>
          </p:cNvPr>
          <p:cNvSpPr/>
          <p:nvPr/>
        </p:nvSpPr>
        <p:spPr>
          <a:xfrm>
            <a:off x="10306905" y="432753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6BA00445-D461-4ED6-BA22-5A6A6FA0169E}"/>
              </a:ext>
            </a:extLst>
          </p:cNvPr>
          <p:cNvSpPr/>
          <p:nvPr/>
        </p:nvSpPr>
        <p:spPr>
          <a:xfrm>
            <a:off x="10354053" y="429234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C4DAD138-CB58-483E-B066-432A45BF4F11}"/>
              </a:ext>
            </a:extLst>
          </p:cNvPr>
          <p:cNvSpPr/>
          <p:nvPr/>
        </p:nvSpPr>
        <p:spPr>
          <a:xfrm>
            <a:off x="10400006" y="425746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10D25B43-2255-45D8-BDB6-7DDEB3F6724F}"/>
              </a:ext>
            </a:extLst>
          </p:cNvPr>
          <p:cNvSpPr/>
          <p:nvPr/>
        </p:nvSpPr>
        <p:spPr>
          <a:xfrm>
            <a:off x="10445888" y="421839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C482202-F429-476A-A498-C04DF555D7A9}"/>
              </a:ext>
            </a:extLst>
          </p:cNvPr>
          <p:cNvSpPr/>
          <p:nvPr/>
        </p:nvSpPr>
        <p:spPr>
          <a:xfrm>
            <a:off x="10494536" y="4180709"/>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21D7C33F-BFC7-4B48-9BB5-3BE6D22A89D5}"/>
              </a:ext>
            </a:extLst>
          </p:cNvPr>
          <p:cNvSpPr/>
          <p:nvPr/>
        </p:nvSpPr>
        <p:spPr>
          <a:xfrm>
            <a:off x="10541684" y="4145523"/>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D84121FC-E75C-49EB-B5D9-C9F281E5DC66}"/>
              </a:ext>
            </a:extLst>
          </p:cNvPr>
          <p:cNvSpPr/>
          <p:nvPr/>
        </p:nvSpPr>
        <p:spPr>
          <a:xfrm>
            <a:off x="10587637" y="4110642"/>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ED9BA76B-5303-4077-8D52-9797B6AD390D}"/>
              </a:ext>
            </a:extLst>
          </p:cNvPr>
          <p:cNvSpPr/>
          <p:nvPr/>
        </p:nvSpPr>
        <p:spPr>
          <a:xfrm>
            <a:off x="10634917" y="407099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FB7ECC34-278C-4150-80E7-B074F59C0DC3}"/>
              </a:ext>
            </a:extLst>
          </p:cNvPr>
          <p:cNvSpPr/>
          <p:nvPr/>
        </p:nvSpPr>
        <p:spPr>
          <a:xfrm>
            <a:off x="10683565" y="403331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83AF720E-CDC9-448F-8BC2-1137CA3C33BF}"/>
              </a:ext>
            </a:extLst>
          </p:cNvPr>
          <p:cNvSpPr/>
          <p:nvPr/>
        </p:nvSpPr>
        <p:spPr>
          <a:xfrm>
            <a:off x="10730713" y="3998125"/>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4E497A87-76E1-428D-B2E2-70A43B3B9AE0}"/>
              </a:ext>
            </a:extLst>
          </p:cNvPr>
          <p:cNvSpPr/>
          <p:nvPr/>
        </p:nvSpPr>
        <p:spPr>
          <a:xfrm>
            <a:off x="10776666" y="3963244"/>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BC9BC17A-5CA6-4CE1-943A-E92223396800}"/>
              </a:ext>
            </a:extLst>
          </p:cNvPr>
          <p:cNvSpPr/>
          <p:nvPr/>
        </p:nvSpPr>
        <p:spPr>
          <a:xfrm>
            <a:off x="10822126" y="3924839"/>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766DCFF4-2454-49EB-BFD6-3B7086C9C67F}"/>
              </a:ext>
            </a:extLst>
          </p:cNvPr>
          <p:cNvSpPr/>
          <p:nvPr/>
        </p:nvSpPr>
        <p:spPr>
          <a:xfrm>
            <a:off x="10870774" y="3887156"/>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C1D4F01E-3061-4D0F-AF2C-CE59B3E9E1AF}"/>
              </a:ext>
            </a:extLst>
          </p:cNvPr>
          <p:cNvSpPr/>
          <p:nvPr/>
        </p:nvSpPr>
        <p:spPr>
          <a:xfrm>
            <a:off x="10917922" y="3851970"/>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2276A3DD-6E20-498D-AF45-C05D8B4A1D96}"/>
              </a:ext>
            </a:extLst>
          </p:cNvPr>
          <p:cNvSpPr/>
          <p:nvPr/>
        </p:nvSpPr>
        <p:spPr>
          <a:xfrm>
            <a:off x="10963875" y="3817089"/>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EB1D1D6A-9220-4BDA-AE30-9414144EFF31}"/>
              </a:ext>
            </a:extLst>
          </p:cNvPr>
          <p:cNvSpPr/>
          <p:nvPr/>
        </p:nvSpPr>
        <p:spPr>
          <a:xfrm>
            <a:off x="11011155" y="3777441"/>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D1BA0DE5-5F00-4A24-A89C-4E83BAADA8C5}"/>
              </a:ext>
            </a:extLst>
          </p:cNvPr>
          <p:cNvSpPr/>
          <p:nvPr/>
        </p:nvSpPr>
        <p:spPr>
          <a:xfrm>
            <a:off x="11059803" y="3739758"/>
            <a:ext cx="45719" cy="45719"/>
          </a:xfrm>
          <a:prstGeom prst="rect">
            <a:avLst/>
          </a:prstGeom>
          <a:solidFill>
            <a:schemeClr val="accent2">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ight Triangle 73">
            <a:extLst>
              <a:ext uri="{FF2B5EF4-FFF2-40B4-BE49-F238E27FC236}">
                <a16:creationId xmlns:a16="http://schemas.microsoft.com/office/drawing/2014/main" id="{B3D2BD33-61CC-43A3-A121-6AFB853557DA}"/>
              </a:ext>
            </a:extLst>
          </p:cNvPr>
          <p:cNvSpPr/>
          <p:nvPr/>
        </p:nvSpPr>
        <p:spPr>
          <a:xfrm flipH="1">
            <a:off x="8185105" y="4882582"/>
            <a:ext cx="1462605" cy="1137695"/>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ight Triangle 74">
            <a:extLst>
              <a:ext uri="{FF2B5EF4-FFF2-40B4-BE49-F238E27FC236}">
                <a16:creationId xmlns:a16="http://schemas.microsoft.com/office/drawing/2014/main" id="{3E4F5216-65A1-4D02-B279-B8977649275A}"/>
              </a:ext>
            </a:extLst>
          </p:cNvPr>
          <p:cNvSpPr/>
          <p:nvPr/>
        </p:nvSpPr>
        <p:spPr>
          <a:xfrm flipH="1">
            <a:off x="9641484" y="3735362"/>
            <a:ext cx="1468800" cy="115200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6" name="Straight Connector 75">
            <a:extLst>
              <a:ext uri="{FF2B5EF4-FFF2-40B4-BE49-F238E27FC236}">
                <a16:creationId xmlns:a16="http://schemas.microsoft.com/office/drawing/2014/main" id="{AE134FBA-0304-40AC-A709-66CF616EA5AE}"/>
              </a:ext>
            </a:extLst>
          </p:cNvPr>
          <p:cNvCxnSpPr/>
          <p:nvPr/>
        </p:nvCxnSpPr>
        <p:spPr>
          <a:xfrm>
            <a:off x="8055142" y="4881293"/>
            <a:ext cx="309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3D7B6BE-086B-4138-B9AF-53DE5CFD9FA8}"/>
              </a:ext>
            </a:extLst>
          </p:cNvPr>
          <p:cNvCxnSpPr/>
          <p:nvPr/>
        </p:nvCxnSpPr>
        <p:spPr>
          <a:xfrm>
            <a:off x="8043515" y="3746878"/>
            <a:ext cx="309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2481F63-641C-4E51-ABF7-A3888B775492}"/>
              </a:ext>
            </a:extLst>
          </p:cNvPr>
          <p:cNvCxnSpPr>
            <a:cxnSpLocks/>
          </p:cNvCxnSpPr>
          <p:nvPr/>
        </p:nvCxnSpPr>
        <p:spPr>
          <a:xfrm>
            <a:off x="11107895" y="3675128"/>
            <a:ext cx="0" cy="248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8FCAEE6-D31E-46F9-AB61-2549DD6C4668}"/>
              </a:ext>
            </a:extLst>
          </p:cNvPr>
          <p:cNvCxnSpPr/>
          <p:nvPr/>
        </p:nvCxnSpPr>
        <p:spPr>
          <a:xfrm flipV="1">
            <a:off x="8188036" y="3605288"/>
            <a:ext cx="0" cy="241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415E360-DFAF-4BE2-8CC9-4A3D302DD3EA}"/>
              </a:ext>
            </a:extLst>
          </p:cNvPr>
          <p:cNvCxnSpPr>
            <a:cxnSpLocks/>
          </p:cNvCxnSpPr>
          <p:nvPr/>
        </p:nvCxnSpPr>
        <p:spPr>
          <a:xfrm>
            <a:off x="8188036" y="6015526"/>
            <a:ext cx="302400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B1BC393-0351-4088-8D0A-467A77661287}"/>
              </a:ext>
            </a:extLst>
          </p:cNvPr>
          <p:cNvCxnSpPr>
            <a:cxnSpLocks/>
          </p:cNvCxnSpPr>
          <p:nvPr/>
        </p:nvCxnSpPr>
        <p:spPr>
          <a:xfrm>
            <a:off x="9645109" y="3673824"/>
            <a:ext cx="0" cy="2484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E807A89-B68E-44D8-91C2-20AFB4A60E24}"/>
              </a:ext>
            </a:extLst>
          </p:cNvPr>
          <p:cNvSpPr txBox="1"/>
          <p:nvPr/>
        </p:nvSpPr>
        <p:spPr>
          <a:xfrm>
            <a:off x="10860403" y="5742688"/>
            <a:ext cx="471604" cy="276999"/>
          </a:xfrm>
          <a:prstGeom prst="rect">
            <a:avLst/>
          </a:prstGeom>
          <a:noFill/>
        </p:spPr>
        <p:txBody>
          <a:bodyPr wrap="none" rtlCol="0">
            <a:spAutoFit/>
          </a:bodyPr>
          <a:lstStyle/>
          <a:p>
            <a:r>
              <a:rPr lang="en-GB" sz="1200" dirty="0"/>
              <a:t>time</a:t>
            </a:r>
          </a:p>
        </p:txBody>
      </p:sp>
      <p:sp>
        <p:nvSpPr>
          <p:cNvPr id="83" name="TextBox 82">
            <a:extLst>
              <a:ext uri="{FF2B5EF4-FFF2-40B4-BE49-F238E27FC236}">
                <a16:creationId xmlns:a16="http://schemas.microsoft.com/office/drawing/2014/main" id="{ACD498E3-A459-4F37-8692-F655F2ABCF19}"/>
              </a:ext>
            </a:extLst>
          </p:cNvPr>
          <p:cNvSpPr txBox="1"/>
          <p:nvPr/>
        </p:nvSpPr>
        <p:spPr>
          <a:xfrm>
            <a:off x="7874515" y="5855728"/>
            <a:ext cx="263214" cy="276999"/>
          </a:xfrm>
          <a:prstGeom prst="rect">
            <a:avLst/>
          </a:prstGeom>
          <a:noFill/>
        </p:spPr>
        <p:txBody>
          <a:bodyPr wrap="none" rtlCol="0">
            <a:spAutoFit/>
          </a:bodyPr>
          <a:lstStyle/>
          <a:p>
            <a:r>
              <a:rPr lang="en-GB" sz="1200" dirty="0"/>
              <a:t>0</a:t>
            </a:r>
          </a:p>
        </p:txBody>
      </p:sp>
      <p:sp>
        <p:nvSpPr>
          <p:cNvPr id="84" name="TextBox 83">
            <a:extLst>
              <a:ext uri="{FF2B5EF4-FFF2-40B4-BE49-F238E27FC236}">
                <a16:creationId xmlns:a16="http://schemas.microsoft.com/office/drawing/2014/main" id="{EC59CA53-C18A-4C6E-8B79-AC27DE4022C1}"/>
              </a:ext>
            </a:extLst>
          </p:cNvPr>
          <p:cNvSpPr txBox="1"/>
          <p:nvPr/>
        </p:nvSpPr>
        <p:spPr>
          <a:xfrm>
            <a:off x="8741674" y="5599727"/>
            <a:ext cx="777585" cy="229935"/>
          </a:xfrm>
          <a:prstGeom prst="rect">
            <a:avLst/>
          </a:prstGeom>
          <a:noFill/>
        </p:spPr>
        <p:txBody>
          <a:bodyPr wrap="none" rtlCol="0">
            <a:spAutoFit/>
          </a:bodyPr>
          <a:lstStyle/>
          <a:p>
            <a:pPr>
              <a:lnSpc>
                <a:spcPct val="70000"/>
              </a:lnSpc>
            </a:pPr>
            <a:r>
              <a:rPr lang="en-GB" sz="1200" dirty="0"/>
              <a:t>Air intake</a:t>
            </a:r>
          </a:p>
        </p:txBody>
      </p:sp>
      <p:sp>
        <p:nvSpPr>
          <p:cNvPr id="85" name="TextBox 84">
            <a:extLst>
              <a:ext uri="{FF2B5EF4-FFF2-40B4-BE49-F238E27FC236}">
                <a16:creationId xmlns:a16="http://schemas.microsoft.com/office/drawing/2014/main" id="{7984E225-5D1F-4543-A0AD-4230B995FA5F}"/>
              </a:ext>
            </a:extLst>
          </p:cNvPr>
          <p:cNvSpPr txBox="1"/>
          <p:nvPr/>
        </p:nvSpPr>
        <p:spPr>
          <a:xfrm>
            <a:off x="10064174" y="4509341"/>
            <a:ext cx="1063625" cy="229935"/>
          </a:xfrm>
          <a:prstGeom prst="rect">
            <a:avLst/>
          </a:prstGeom>
          <a:noFill/>
        </p:spPr>
        <p:txBody>
          <a:bodyPr wrap="none" rtlCol="0">
            <a:spAutoFit/>
          </a:bodyPr>
          <a:lstStyle/>
          <a:p>
            <a:pPr>
              <a:lnSpc>
                <a:spcPct val="70000"/>
              </a:lnSpc>
            </a:pPr>
            <a:r>
              <a:rPr lang="en-GB" sz="1200" dirty="0"/>
              <a:t>Oxygen intake</a:t>
            </a:r>
          </a:p>
        </p:txBody>
      </p:sp>
    </p:spTree>
    <p:extLst>
      <p:ext uri="{BB962C8B-B14F-4D97-AF65-F5344CB8AC3E}">
        <p14:creationId xmlns:p14="http://schemas.microsoft.com/office/powerpoint/2010/main" val="2807377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938</Words>
  <Application>Microsoft Office PowerPoint</Application>
  <PresentationFormat>Widescreen</PresentationFormat>
  <Paragraphs>117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2003 eVent advanced ventilator</vt:lpstr>
      <vt:lpstr>Equivalent blender design</vt:lpstr>
      <vt:lpstr>Blending cycle</vt:lpstr>
      <vt:lpstr>Pseudo code for blender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 Jensen</dc:creator>
  <cp:lastModifiedBy>Frede Jensen</cp:lastModifiedBy>
  <cp:revision>39</cp:revision>
  <dcterms:created xsi:type="dcterms:W3CDTF">2020-04-07T17:14:34Z</dcterms:created>
  <dcterms:modified xsi:type="dcterms:W3CDTF">2020-04-13T10:24:29Z</dcterms:modified>
</cp:coreProperties>
</file>