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676C-F889-4748-9072-B35A287AD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31FB-289F-4F51-8C26-98F876EA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D412D-A873-4749-B09C-1332394F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14CE-0E02-4022-9F35-910C80BB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D6C9-4853-46B0-9AE1-174C03BE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6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C5BA-3A8B-441A-B790-0601509C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D43EF-79DF-4C75-AFE9-2E0B891A9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39A7-F98F-415F-ABC7-9CFDD21F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564F-5811-4DE6-AD22-FC4655C3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D89F-7275-49FD-B65F-2EE2066A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0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6088B-F5EF-4446-83D4-939014170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FA057-6153-4AFB-905F-8C42A6D6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297E3-7453-4CB6-AE51-6FA7FF183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6EE6-745C-4499-AC14-5573AB4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364D-DBA9-4B74-A7B8-AEF86EC6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42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B3494-5B95-4A0F-8A52-4C35CF4C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CCD4-02AE-4A09-8902-7DFB5859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765-869A-4234-AFBF-31988411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6C0B-62AF-4510-95B4-17A0AAE7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41B0-F6CA-410F-8DFC-833AAC59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47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60FE-A9ED-4BC8-9891-7598C4DA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DFE9F-DE83-4F95-A2C4-224EDDDD3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1582-74A4-44F6-A1B1-A12F96BB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C526B-117F-4935-8FA6-84DD360A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59E4-C604-45AB-98E2-D9C667F1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BB66-023D-4474-8F2A-DDEF15F9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03CD-C48E-4C02-8619-5916F29F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B1891-A78B-4850-8E16-F4F0CA3FD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5DDC6-66E5-4C84-9949-2C1A9592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C006C-9635-40EE-AA01-D38CEF30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CDCD-0C34-48C6-AB84-3D30901C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46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1AEF-E145-4A64-A995-BA17C1D3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9215-F791-44B3-806A-F4EFE4AC4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7B1B5-5926-447B-8927-C5412F99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EECA5-4BA8-4FAB-B78E-A986432CA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E7A13-E6B6-4CBB-B321-CFE0F3A44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475B2-E5FB-4D42-B258-E901F5C0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AEBB1-65AF-4F20-BC9A-C0F6C2F2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F7C21-9CFF-4275-BB89-9ED14CEB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8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345B-3440-4591-9EE4-08457C1C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DACBF-5B14-4ACB-98BC-4A220C68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331E6-6EBA-45BE-874F-3AD43DDB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7F06B-50B3-43E2-B36C-684DDFCB2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97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F0667-43FA-4743-B212-304AB1DE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68B1-918D-4944-9C76-9902AA02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1B23C-6567-4A3F-A4D1-302233A7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18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109B-2045-485B-94D5-ED4EC4F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A222-4C1B-406A-A90C-289632057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8BA38-A4D0-4690-8712-975CDF458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7CBD-267F-48EA-A517-ECDE742E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1AE1B-96CE-490A-A913-AA368C62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8475-0C83-4882-888E-A98F5CBB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08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FB88-66AA-4BE6-8A14-A3904B8B9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F52B1-4D1D-4B84-AF2A-45EAE2D43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9F01A-3986-4BFB-9996-9371DE944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18B24-E124-4EA6-9572-4D040F52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26580-D018-4C84-AD75-3D1C1D85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09859-6A03-4B9C-A61F-95B4FD2E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0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83423B-09A1-4964-8816-FF150B28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44C0-0A1C-4952-86C5-9C9B4FBA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49CBE-8F42-4787-A519-B7714D5C8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3EC7D-7B52-47E4-BE03-01F3DEC3C489}" type="datetimeFigureOut">
              <a:rPr lang="en-GB" smtClean="0"/>
              <a:t>06/04/2020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F266-F82F-4B4B-8F80-AD52E6C10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DC685-3140-4572-9B83-60ABB4A8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96DA-FCFA-440D-9E3C-D45CA1774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524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5785-408F-4619-B1C5-417631D7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sensor placement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4D1C83-FC37-4194-AC37-20F246B9A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5977"/>
            <a:ext cx="10515600" cy="2186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Diagram from </a:t>
            </a:r>
            <a:r>
              <a:rPr lang="en-GB" sz="1800" dirty="0" err="1"/>
              <a:t>Sensirion</a:t>
            </a:r>
            <a:r>
              <a:rPr lang="en-GB" sz="1800" dirty="0"/>
              <a:t> demonstrates 2 conventional methods:</a:t>
            </a:r>
          </a:p>
          <a:p>
            <a:pPr marL="457200" indent="-457200">
              <a:buAutoNum type="arabicPeriod"/>
            </a:pPr>
            <a:r>
              <a:rPr lang="en-GB" sz="1800" dirty="0"/>
              <a:t>Proximal flow sensing, uses a single bi-directional sensor placed at the patient interface.</a:t>
            </a:r>
          </a:p>
          <a:p>
            <a:pPr marL="457200" indent="-457200">
              <a:buAutoNum type="arabicPeriod"/>
            </a:pPr>
            <a:r>
              <a:rPr lang="en-GB" sz="1800" dirty="0"/>
              <a:t>Machine flow sensing, uses 2 directional sensors located at the machine. Expiratory flow sensor required decontamination of replacement between patients.</a:t>
            </a:r>
          </a:p>
          <a:p>
            <a:pPr marL="0" indent="0">
              <a:buNone/>
            </a:pPr>
            <a:r>
              <a:rPr lang="en-GB" sz="1800" dirty="0"/>
              <a:t>In machine flow sensing the first measures inspiration tidal volume (</a:t>
            </a:r>
            <a:r>
              <a:rPr lang="en-GB" sz="1800" dirty="0" err="1"/>
              <a:t>Vti</a:t>
            </a:r>
            <a:r>
              <a:rPr lang="en-GB" sz="1800" dirty="0"/>
              <a:t>), representing what the machine put into the circuit. The second sensor measures expiration tidal volume (</a:t>
            </a:r>
            <a:r>
              <a:rPr lang="en-GB" sz="1800" dirty="0" err="1"/>
              <a:t>Vte</a:t>
            </a:r>
            <a:r>
              <a:rPr lang="en-GB" sz="1800" dirty="0"/>
              <a:t>). The difference between the two represents a leak in the system. </a:t>
            </a:r>
            <a:r>
              <a:rPr lang="en-GB" sz="1800" dirty="0" err="1"/>
              <a:t>Vte</a:t>
            </a:r>
            <a:r>
              <a:rPr lang="en-GB" sz="1800" dirty="0"/>
              <a:t> is usually taken to represent the patient volume (Vt).</a:t>
            </a: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ECF6C-DF24-4165-BAF7-18EC2B18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65" y="1385887"/>
            <a:ext cx="7498081" cy="313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6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7ED568-9C18-45FA-A5B2-3BD5F4BE2547}"/>
              </a:ext>
            </a:extLst>
          </p:cNvPr>
          <p:cNvCxnSpPr>
            <a:cxnSpLocks/>
          </p:cNvCxnSpPr>
          <p:nvPr/>
        </p:nvCxnSpPr>
        <p:spPr>
          <a:xfrm flipH="1">
            <a:off x="4381098" y="3417936"/>
            <a:ext cx="2196000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2B7D7B6-3B0E-4929-A35F-BAD7AE3EB989}"/>
              </a:ext>
            </a:extLst>
          </p:cNvPr>
          <p:cNvCxnSpPr>
            <a:cxnSpLocks/>
          </p:cNvCxnSpPr>
          <p:nvPr/>
        </p:nvCxnSpPr>
        <p:spPr>
          <a:xfrm flipV="1">
            <a:off x="6849098" y="2707661"/>
            <a:ext cx="0" cy="1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77AD190-17C3-4D70-8D3F-EBA260890A31}"/>
              </a:ext>
            </a:extLst>
          </p:cNvPr>
          <p:cNvCxnSpPr>
            <a:cxnSpLocks/>
          </p:cNvCxnSpPr>
          <p:nvPr/>
        </p:nvCxnSpPr>
        <p:spPr>
          <a:xfrm flipV="1">
            <a:off x="6695891" y="2717220"/>
            <a:ext cx="0" cy="1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BEC84F-54A5-4CDC-9A23-30F1CB43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schematic</a:t>
            </a:r>
          </a:p>
        </p:txBody>
      </p:sp>
      <p:sp>
        <p:nvSpPr>
          <p:cNvPr id="137" name="Content Placeholder 136">
            <a:extLst>
              <a:ext uri="{FF2B5EF4-FFF2-40B4-BE49-F238E27FC236}">
                <a16:creationId xmlns:a16="http://schemas.microsoft.com/office/drawing/2014/main" id="{57B911B9-C09F-41BE-8C02-81094745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730" y="5819974"/>
            <a:ext cx="11067034" cy="103802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Implementation of inspiration tidal volume (</a:t>
            </a:r>
            <a:r>
              <a:rPr lang="en-GB" sz="1800" dirty="0" err="1"/>
              <a:t>Vti</a:t>
            </a:r>
            <a:r>
              <a:rPr lang="en-GB" sz="1800" dirty="0"/>
              <a:t>) measurement, representing what the machine put into the circuit.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Endotracheal tubes feature a sealing cuff and </a:t>
            </a:r>
            <a:r>
              <a:rPr lang="en-GB" sz="1800" dirty="0" err="1"/>
              <a:t>Vti</a:t>
            </a:r>
            <a:r>
              <a:rPr lang="en-GB" sz="1800" dirty="0"/>
              <a:t> can reliably indicate what the patient receives. In mask ventilation, some of the delivered volume is lost due to mask leaks.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D4BF56-156B-44C7-8542-A70AF3511759}"/>
              </a:ext>
            </a:extLst>
          </p:cNvPr>
          <p:cNvCxnSpPr>
            <a:cxnSpLocks/>
          </p:cNvCxnSpPr>
          <p:nvPr/>
        </p:nvCxnSpPr>
        <p:spPr>
          <a:xfrm>
            <a:off x="7273293" y="2004684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A4E24F-E990-472D-A4DD-284907DE9392}"/>
              </a:ext>
            </a:extLst>
          </p:cNvPr>
          <p:cNvCxnSpPr>
            <a:cxnSpLocks/>
          </p:cNvCxnSpPr>
          <p:nvPr/>
        </p:nvCxnSpPr>
        <p:spPr>
          <a:xfrm>
            <a:off x="4975895" y="2007604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8F8016-BA03-45BB-9D09-B0C7FF8F15A3}"/>
              </a:ext>
            </a:extLst>
          </p:cNvPr>
          <p:cNvCxnSpPr>
            <a:cxnSpLocks/>
          </p:cNvCxnSpPr>
          <p:nvPr/>
        </p:nvCxnSpPr>
        <p:spPr>
          <a:xfrm>
            <a:off x="6054411" y="1998078"/>
            <a:ext cx="0" cy="285965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ED6414-9627-447C-A35E-8F646F56D57C}"/>
              </a:ext>
            </a:extLst>
          </p:cNvPr>
          <p:cNvCxnSpPr>
            <a:cxnSpLocks/>
          </p:cNvCxnSpPr>
          <p:nvPr/>
        </p:nvCxnSpPr>
        <p:spPr>
          <a:xfrm flipV="1">
            <a:off x="7278504" y="2702083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39294B-E8E0-4E23-9DAD-BDFB53341ED8}"/>
              </a:ext>
            </a:extLst>
          </p:cNvPr>
          <p:cNvSpPr/>
          <p:nvPr/>
        </p:nvSpPr>
        <p:spPr>
          <a:xfrm>
            <a:off x="3328395" y="1574184"/>
            <a:ext cx="4176167" cy="3390697"/>
          </a:xfrm>
          <a:prstGeom prst="roundRect">
            <a:avLst>
              <a:gd name="adj" fmla="val 532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D61299-1CED-4B3F-8064-7A8BB26FB042}"/>
              </a:ext>
            </a:extLst>
          </p:cNvPr>
          <p:cNvCxnSpPr>
            <a:cxnSpLocks/>
          </p:cNvCxnSpPr>
          <p:nvPr/>
        </p:nvCxnSpPr>
        <p:spPr>
          <a:xfrm>
            <a:off x="7140117" y="3076076"/>
            <a:ext cx="0" cy="523975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DD098B-1CD1-4802-8F87-581F60FAA4F1}"/>
              </a:ext>
            </a:extLst>
          </p:cNvPr>
          <p:cNvCxnSpPr>
            <a:cxnSpLocks/>
          </p:cNvCxnSpPr>
          <p:nvPr/>
        </p:nvCxnSpPr>
        <p:spPr>
          <a:xfrm flipV="1">
            <a:off x="7267117" y="4498986"/>
            <a:ext cx="0" cy="5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AEFE15-5DC7-41EC-8D62-E53D35846F99}"/>
              </a:ext>
            </a:extLst>
          </p:cNvPr>
          <p:cNvCxnSpPr>
            <a:cxnSpLocks/>
          </p:cNvCxnSpPr>
          <p:nvPr/>
        </p:nvCxnSpPr>
        <p:spPr>
          <a:xfrm flipH="1">
            <a:off x="5474677" y="4486246"/>
            <a:ext cx="201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64F3C-C591-462A-98DB-A5CDCCD9BC9B}"/>
              </a:ext>
            </a:extLst>
          </p:cNvPr>
          <p:cNvCxnSpPr>
            <a:cxnSpLocks/>
          </p:cNvCxnSpPr>
          <p:nvPr/>
        </p:nvCxnSpPr>
        <p:spPr>
          <a:xfrm flipH="1" flipV="1">
            <a:off x="1344829" y="3075392"/>
            <a:ext cx="55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82D32D-B00F-4452-B4A4-D659575606E0}"/>
              </a:ext>
            </a:extLst>
          </p:cNvPr>
          <p:cNvGrpSpPr/>
          <p:nvPr/>
        </p:nvGrpSpPr>
        <p:grpSpPr>
          <a:xfrm>
            <a:off x="5692869" y="2293569"/>
            <a:ext cx="623455" cy="977275"/>
            <a:chOff x="4516581" y="3275940"/>
            <a:chExt cx="623455" cy="9772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1937E7-2973-48E0-BACE-6CF587C09C33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C2CFCA-F0D6-4523-8AB2-705A8FC0EAF0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D46FD9-01D4-4504-84C1-17C94AE0DC72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328143-2AAB-4F5E-A950-CDC762CFBAF0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58337E-0472-4391-B381-761C53194E93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2371DC-9C6F-4E34-8AB6-9953613CBDB5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6CBED5D-ABCD-45B6-A95F-62129049B580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A203B5-4DCF-4402-851D-9324B05501CD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E45D7D-99C7-4DBA-9DDA-D7528FD27263}"/>
              </a:ext>
            </a:extLst>
          </p:cNvPr>
          <p:cNvGrpSpPr/>
          <p:nvPr/>
        </p:nvGrpSpPr>
        <p:grpSpPr>
          <a:xfrm>
            <a:off x="4603986" y="2295904"/>
            <a:ext cx="623455" cy="977275"/>
            <a:chOff x="4516581" y="3275940"/>
            <a:chExt cx="623455" cy="9772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3FC9D5-A71E-4EF1-B0E1-95EC825126D0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A13725-59D8-433F-9557-DCDCEACB2318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CCF34B-2218-4AB7-AA2C-BED50DC93A00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D80D4C0-9FCC-4E71-B613-B4EF95DBBF82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9D52C1-D8ED-4C76-8CB8-C85CF0ABFA45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0062C3-ED1D-4C9C-B183-4C37D65A0AD9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5E45FF-8902-4B1D-8053-1ABD0ED2CD63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A6C0B0-3036-479D-A4B7-407C2679E6F6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CF1DAB-7DE6-4E91-A19A-A2A1379F55DA}"/>
              </a:ext>
            </a:extLst>
          </p:cNvPr>
          <p:cNvGrpSpPr/>
          <p:nvPr/>
        </p:nvGrpSpPr>
        <p:grpSpPr>
          <a:xfrm>
            <a:off x="5692869" y="3710089"/>
            <a:ext cx="623455" cy="977275"/>
            <a:chOff x="4516581" y="3275940"/>
            <a:chExt cx="623455" cy="9772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3646AA-E916-42B3-AC68-8A074468FE20}"/>
                </a:ext>
              </a:extLst>
            </p:cNvPr>
            <p:cNvSpPr/>
            <p:nvPr/>
          </p:nvSpPr>
          <p:spPr>
            <a:xfrm>
              <a:off x="4516581" y="3546764"/>
              <a:ext cx="623455" cy="706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3C4B7E-0A80-454F-B826-946E7CF1CF4A}"/>
                </a:ext>
              </a:extLst>
            </p:cNvPr>
            <p:cNvSpPr/>
            <p:nvPr/>
          </p:nvSpPr>
          <p:spPr>
            <a:xfrm>
              <a:off x="4620489" y="3275940"/>
              <a:ext cx="415638" cy="2708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C1967B9-205B-4051-AB5D-EE85AE7CB0F4}"/>
                </a:ext>
              </a:extLst>
            </p:cNvPr>
            <p:cNvCxnSpPr/>
            <p:nvPr/>
          </p:nvCxnSpPr>
          <p:spPr>
            <a:xfrm>
              <a:off x="4620489" y="3275940"/>
              <a:ext cx="415638" cy="270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063CBF0-C3A2-4517-8FF3-ADF6A23D1C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F68B0B-2C0E-4B47-A584-484AC7D672D0}"/>
                </a:ext>
              </a:extLst>
            </p:cNvPr>
            <p:cNvCxnSpPr>
              <a:cxnSpLocks/>
            </p:cNvCxnSpPr>
            <p:nvPr/>
          </p:nvCxnSpPr>
          <p:spPr>
            <a:xfrm>
              <a:off x="4516581" y="3767933"/>
              <a:ext cx="62345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FAF90-2A16-4549-B743-046760444C99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4056064"/>
              <a:ext cx="1039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EE44CB-AF11-4E61-AB88-37FAA049C9E7}"/>
                </a:ext>
              </a:extLst>
            </p:cNvPr>
            <p:cNvCxnSpPr>
              <a:cxnSpLocks/>
            </p:cNvCxnSpPr>
            <p:nvPr/>
          </p:nvCxnSpPr>
          <p:spPr>
            <a:xfrm>
              <a:off x="5035263" y="3979071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E0E8C4-C719-4C40-86FF-2171C7068D60}"/>
                </a:ext>
              </a:extLst>
            </p:cNvPr>
            <p:cNvCxnSpPr>
              <a:cxnSpLocks/>
            </p:cNvCxnSpPr>
            <p:nvPr/>
          </p:nvCxnSpPr>
          <p:spPr>
            <a:xfrm>
              <a:off x="4624171" y="3975104"/>
              <a:ext cx="0" cy="1539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16379D4-85F6-49B8-A621-3F3FAA723AF9}"/>
              </a:ext>
            </a:extLst>
          </p:cNvPr>
          <p:cNvSpPr/>
          <p:nvPr/>
        </p:nvSpPr>
        <p:spPr>
          <a:xfrm>
            <a:off x="3500388" y="2654199"/>
            <a:ext cx="623455" cy="5813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C07B0-6550-440C-8F2D-BD2C0CF2905A}"/>
              </a:ext>
            </a:extLst>
          </p:cNvPr>
          <p:cNvCxnSpPr>
            <a:cxnSpLocks/>
          </p:cNvCxnSpPr>
          <p:nvPr/>
        </p:nvCxnSpPr>
        <p:spPr>
          <a:xfrm>
            <a:off x="3500386" y="3075392"/>
            <a:ext cx="62345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D695C6-F269-4E9B-96BF-CCBA7250CE0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812116" y="3235547"/>
            <a:ext cx="0" cy="18238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4F7546-661A-4EC5-861A-DCBB302C86EF}"/>
              </a:ext>
            </a:extLst>
          </p:cNvPr>
          <p:cNvCxnSpPr>
            <a:cxnSpLocks/>
          </p:cNvCxnSpPr>
          <p:nvPr/>
        </p:nvCxnSpPr>
        <p:spPr>
          <a:xfrm>
            <a:off x="4316941" y="3075392"/>
            <a:ext cx="0" cy="3425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7EC7E0-0B51-4959-9726-4A6D6ED2FD33}"/>
              </a:ext>
            </a:extLst>
          </p:cNvPr>
          <p:cNvCxnSpPr>
            <a:cxnSpLocks/>
          </p:cNvCxnSpPr>
          <p:nvPr/>
        </p:nvCxnSpPr>
        <p:spPr>
          <a:xfrm>
            <a:off x="3812113" y="3417936"/>
            <a:ext cx="5048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946A63-4A04-4AA1-8902-0FB7E247195E}"/>
              </a:ext>
            </a:extLst>
          </p:cNvPr>
          <p:cNvCxnSpPr>
            <a:cxnSpLocks/>
          </p:cNvCxnSpPr>
          <p:nvPr/>
        </p:nvCxnSpPr>
        <p:spPr>
          <a:xfrm flipV="1">
            <a:off x="3689153" y="2581467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9511DC-399F-49EC-8BFA-4C85AB59BCBE}"/>
              </a:ext>
            </a:extLst>
          </p:cNvPr>
          <p:cNvCxnSpPr>
            <a:cxnSpLocks/>
          </p:cNvCxnSpPr>
          <p:nvPr/>
        </p:nvCxnSpPr>
        <p:spPr>
          <a:xfrm flipH="1" flipV="1">
            <a:off x="3539355" y="2324421"/>
            <a:ext cx="432310" cy="27018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CC4BB7-9CD9-4868-B872-2ADAF713C4AF}"/>
              </a:ext>
            </a:extLst>
          </p:cNvPr>
          <p:cNvCxnSpPr>
            <a:cxnSpLocks/>
          </p:cNvCxnSpPr>
          <p:nvPr/>
        </p:nvCxnSpPr>
        <p:spPr>
          <a:xfrm>
            <a:off x="3684390" y="2512125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D902E0-D87A-4763-996A-99905BF3079D}"/>
              </a:ext>
            </a:extLst>
          </p:cNvPr>
          <p:cNvCxnSpPr>
            <a:cxnSpLocks/>
          </p:cNvCxnSpPr>
          <p:nvPr/>
        </p:nvCxnSpPr>
        <p:spPr>
          <a:xfrm flipV="1">
            <a:off x="3684390" y="2442648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D8F7C4-BC71-4B9A-A663-622C6E82AA6D}"/>
              </a:ext>
            </a:extLst>
          </p:cNvPr>
          <p:cNvCxnSpPr>
            <a:cxnSpLocks/>
          </p:cNvCxnSpPr>
          <p:nvPr/>
        </p:nvCxnSpPr>
        <p:spPr>
          <a:xfrm>
            <a:off x="3684390" y="2369014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292215-9474-47CF-8D00-57C76D463787}"/>
              </a:ext>
            </a:extLst>
          </p:cNvPr>
          <p:cNvCxnSpPr>
            <a:cxnSpLocks/>
          </p:cNvCxnSpPr>
          <p:nvPr/>
        </p:nvCxnSpPr>
        <p:spPr>
          <a:xfrm flipV="1">
            <a:off x="3684390" y="2294850"/>
            <a:ext cx="21600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D25CAA-9F3D-450A-9BCB-71B2005DA75B}"/>
              </a:ext>
            </a:extLst>
          </p:cNvPr>
          <p:cNvGrpSpPr/>
          <p:nvPr/>
        </p:nvGrpSpPr>
        <p:grpSpPr>
          <a:xfrm>
            <a:off x="6791104" y="4352425"/>
            <a:ext cx="289576" cy="278349"/>
            <a:chOff x="4816870" y="3966463"/>
            <a:chExt cx="289576" cy="27834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42650A0-BD22-4C49-8FFC-A39E976485EC}"/>
                </a:ext>
              </a:extLst>
            </p:cNvPr>
            <p:cNvSpPr/>
            <p:nvPr/>
          </p:nvSpPr>
          <p:spPr>
            <a:xfrm rot="16200000">
              <a:off x="4880168" y="3958075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EE4CA3A-078F-4275-A1D4-7C0197CD3284}"/>
                </a:ext>
              </a:extLst>
            </p:cNvPr>
            <p:cNvSpPr/>
            <p:nvPr/>
          </p:nvSpPr>
          <p:spPr>
            <a:xfrm rot="16200000">
              <a:off x="4901197" y="4045626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B8AA4C69-ACCF-4F80-BA8E-4009E7620AD9}"/>
                </a:ext>
              </a:extLst>
            </p:cNvPr>
            <p:cNvSpPr/>
            <p:nvPr/>
          </p:nvSpPr>
          <p:spPr>
            <a:xfrm rot="16200000" flipH="1">
              <a:off x="4902098" y="3887299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4BBA68C-F0CE-4C79-8E46-A2E8EB2A371A}"/>
              </a:ext>
            </a:extLst>
          </p:cNvPr>
          <p:cNvCxnSpPr>
            <a:cxnSpLocks/>
          </p:cNvCxnSpPr>
          <p:nvPr/>
        </p:nvCxnSpPr>
        <p:spPr>
          <a:xfrm flipV="1">
            <a:off x="5474678" y="3079486"/>
            <a:ext cx="0" cy="140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DA19DE-B482-4D92-BE8A-F0852093A017}"/>
              </a:ext>
            </a:extLst>
          </p:cNvPr>
          <p:cNvGrpSpPr/>
          <p:nvPr/>
        </p:nvGrpSpPr>
        <p:grpSpPr>
          <a:xfrm rot="5400000">
            <a:off x="7122328" y="4596652"/>
            <a:ext cx="289576" cy="278349"/>
            <a:chOff x="5196826" y="4227642"/>
            <a:chExt cx="289576" cy="27834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5F7302-8EC8-410E-8D3A-7537F46B8F4D}"/>
                </a:ext>
              </a:extLst>
            </p:cNvPr>
            <p:cNvSpPr/>
            <p:nvPr/>
          </p:nvSpPr>
          <p:spPr>
            <a:xfrm rot="16200000">
              <a:off x="5260124" y="4219254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8F1F0091-AFE8-4BDB-9ECD-19CFE522341C}"/>
                </a:ext>
              </a:extLst>
            </p:cNvPr>
            <p:cNvSpPr/>
            <p:nvPr/>
          </p:nvSpPr>
          <p:spPr>
            <a:xfrm rot="16200000">
              <a:off x="5281153" y="4306805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13138DE9-9C0B-4085-B795-5D666928C19A}"/>
                </a:ext>
              </a:extLst>
            </p:cNvPr>
            <p:cNvSpPr/>
            <p:nvPr/>
          </p:nvSpPr>
          <p:spPr>
            <a:xfrm rot="16200000" flipH="1">
              <a:off x="5282054" y="4148478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0511091-2E0B-4B71-8DFE-4C8394817705}"/>
              </a:ext>
            </a:extLst>
          </p:cNvPr>
          <p:cNvSpPr/>
          <p:nvPr/>
        </p:nvSpPr>
        <p:spPr>
          <a:xfrm rot="10800000">
            <a:off x="7044807" y="3186460"/>
            <a:ext cx="197013" cy="23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DE65E27-2CAE-494F-9E0F-CEBE5947546B}"/>
              </a:ext>
            </a:extLst>
          </p:cNvPr>
          <p:cNvSpPr/>
          <p:nvPr/>
        </p:nvSpPr>
        <p:spPr>
          <a:xfrm>
            <a:off x="7089314" y="324454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778753-58F6-48B9-AFD8-317E7A200C80}"/>
              </a:ext>
            </a:extLst>
          </p:cNvPr>
          <p:cNvCxnSpPr>
            <a:cxnSpLocks/>
            <a:stCxn id="59" idx="0"/>
            <a:endCxn id="59" idx="3"/>
          </p:cNvCxnSpPr>
          <p:nvPr/>
        </p:nvCxnSpPr>
        <p:spPr>
          <a:xfrm flipH="1" flipV="1">
            <a:off x="7044807" y="3302073"/>
            <a:ext cx="98506" cy="115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3307D6-9330-4B41-B100-F166B80AECBD}"/>
              </a:ext>
            </a:extLst>
          </p:cNvPr>
          <p:cNvCxnSpPr>
            <a:cxnSpLocks/>
            <a:stCxn id="59" idx="1"/>
            <a:endCxn id="59" idx="0"/>
          </p:cNvCxnSpPr>
          <p:nvPr/>
        </p:nvCxnSpPr>
        <p:spPr>
          <a:xfrm flipH="1">
            <a:off x="7143313" y="3302073"/>
            <a:ext cx="98507" cy="1156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FF2D4D1-3DF4-4343-B9DB-F27F7098E245}"/>
              </a:ext>
            </a:extLst>
          </p:cNvPr>
          <p:cNvCxnSpPr>
            <a:cxnSpLocks/>
          </p:cNvCxnSpPr>
          <p:nvPr/>
        </p:nvCxnSpPr>
        <p:spPr>
          <a:xfrm>
            <a:off x="6438900" y="3068385"/>
            <a:ext cx="1080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FEF752D-41C7-4ADD-9331-BCBC605CB72F}"/>
              </a:ext>
            </a:extLst>
          </p:cNvPr>
          <p:cNvSpPr/>
          <p:nvPr/>
        </p:nvSpPr>
        <p:spPr>
          <a:xfrm>
            <a:off x="7448608" y="295243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05838B3-982E-4887-952F-D79F4D8C8113}"/>
              </a:ext>
            </a:extLst>
          </p:cNvPr>
          <p:cNvSpPr/>
          <p:nvPr/>
        </p:nvSpPr>
        <p:spPr>
          <a:xfrm>
            <a:off x="7456464" y="4375691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050CBBA-A03A-4ACA-AABE-06C78A0144FB}"/>
              </a:ext>
            </a:extLst>
          </p:cNvPr>
          <p:cNvSpPr/>
          <p:nvPr/>
        </p:nvSpPr>
        <p:spPr>
          <a:xfrm>
            <a:off x="1216803" y="2954692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A149FE3-256C-4481-9042-1A4C983CED53}"/>
              </a:ext>
            </a:extLst>
          </p:cNvPr>
          <p:cNvSpPr/>
          <p:nvPr/>
        </p:nvSpPr>
        <p:spPr>
          <a:xfrm>
            <a:off x="7073680" y="2352717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F17B1D-7F21-4A9A-B9DC-A6CB09024E4F}"/>
              </a:ext>
            </a:extLst>
          </p:cNvPr>
          <p:cNvCxnSpPr>
            <a:cxnSpLocks/>
          </p:cNvCxnSpPr>
          <p:nvPr/>
        </p:nvCxnSpPr>
        <p:spPr>
          <a:xfrm>
            <a:off x="5553640" y="3343135"/>
            <a:ext cx="330211" cy="35036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FC527CE-CFE4-4083-B8A2-4BBE56C4E94A}"/>
              </a:ext>
            </a:extLst>
          </p:cNvPr>
          <p:cNvCxnSpPr>
            <a:cxnSpLocks/>
          </p:cNvCxnSpPr>
          <p:nvPr/>
        </p:nvCxnSpPr>
        <p:spPr>
          <a:xfrm>
            <a:off x="5560105" y="2007604"/>
            <a:ext cx="1" cy="1335531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59DF4A4-CD9B-40B9-8572-AD0F168CD041}"/>
              </a:ext>
            </a:extLst>
          </p:cNvPr>
          <p:cNvSpPr txBox="1"/>
          <p:nvPr/>
        </p:nvSpPr>
        <p:spPr>
          <a:xfrm>
            <a:off x="7026272" y="3256913"/>
            <a:ext cx="1311686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NR1 22mm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C734F-5CB8-4E3F-8F9B-44654BAE51FA}"/>
              </a:ext>
            </a:extLst>
          </p:cNvPr>
          <p:cNvSpPr txBox="1"/>
          <p:nvPr/>
        </p:nvSpPr>
        <p:spPr>
          <a:xfrm>
            <a:off x="1127603" y="3191300"/>
            <a:ext cx="2360765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Receives pre-blended gas</a:t>
            </a:r>
            <a:br>
              <a:rPr lang="en-GB" sz="1400" dirty="0"/>
            </a:br>
            <a:r>
              <a:rPr lang="en-GB" sz="1400" dirty="0"/>
              <a:t>between 21% and 50% oxygen concentration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6BA8F-1844-4E71-A295-8D0C482628A9}"/>
              </a:ext>
            </a:extLst>
          </p:cNvPr>
          <p:cNvSpPr txBox="1"/>
          <p:nvPr/>
        </p:nvSpPr>
        <p:spPr>
          <a:xfrm>
            <a:off x="3233071" y="2407061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6DB058-41B9-4FBE-936C-61E9CA455744}"/>
              </a:ext>
            </a:extLst>
          </p:cNvPr>
          <p:cNvSpPr txBox="1"/>
          <p:nvPr/>
        </p:nvSpPr>
        <p:spPr>
          <a:xfrm>
            <a:off x="4511817" y="206097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EBA3C6-AD4B-4BC4-BCA3-D433EAD59997}"/>
              </a:ext>
            </a:extLst>
          </p:cNvPr>
          <p:cNvSpPr txBox="1"/>
          <p:nvPr/>
        </p:nvSpPr>
        <p:spPr>
          <a:xfrm>
            <a:off x="4638540" y="2848430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7D0A09-5C76-44F4-8CF9-D1E9268756EC}"/>
              </a:ext>
            </a:extLst>
          </p:cNvPr>
          <p:cNvSpPr txBox="1"/>
          <p:nvPr/>
        </p:nvSpPr>
        <p:spPr>
          <a:xfrm>
            <a:off x="5597611" y="206570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31C667-9C65-4B54-B0BA-F9FF97949BD4}"/>
              </a:ext>
            </a:extLst>
          </p:cNvPr>
          <p:cNvSpPr txBox="1"/>
          <p:nvPr/>
        </p:nvSpPr>
        <p:spPr>
          <a:xfrm>
            <a:off x="5712803" y="2840899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A5D19-8F33-4850-BF2C-2671571E0C26}"/>
              </a:ext>
            </a:extLst>
          </p:cNvPr>
          <p:cNvSpPr txBox="1"/>
          <p:nvPr/>
        </p:nvSpPr>
        <p:spPr>
          <a:xfrm>
            <a:off x="5763877" y="3473638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SV3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3BBB66-E35C-44BC-B7A4-748A20B346EC}"/>
              </a:ext>
            </a:extLst>
          </p:cNvPr>
          <p:cNvSpPr txBox="1"/>
          <p:nvPr/>
        </p:nvSpPr>
        <p:spPr>
          <a:xfrm>
            <a:off x="5712803" y="4249186"/>
            <a:ext cx="521919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D4EA6-EF97-497C-81B9-E5C7F7D5CF0B}"/>
              </a:ext>
            </a:extLst>
          </p:cNvPr>
          <p:cNvSpPr txBox="1"/>
          <p:nvPr/>
        </p:nvSpPr>
        <p:spPr>
          <a:xfrm>
            <a:off x="6542234" y="4154044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DF2CF4F-6D74-4DA5-8961-A487A44D4FAA}"/>
              </a:ext>
            </a:extLst>
          </p:cNvPr>
          <p:cNvSpPr txBox="1"/>
          <p:nvPr/>
        </p:nvSpPr>
        <p:spPr>
          <a:xfrm>
            <a:off x="6652600" y="4703300"/>
            <a:ext cx="743465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FR2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A41F7C-7689-4E66-9D3B-6266131A0274}"/>
              </a:ext>
            </a:extLst>
          </p:cNvPr>
          <p:cNvSpPr txBox="1"/>
          <p:nvPr/>
        </p:nvSpPr>
        <p:spPr>
          <a:xfrm>
            <a:off x="4470844" y="1696175"/>
            <a:ext cx="1073099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Safety shutdown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B83068-41E4-415A-93B7-809BE9391F7F}"/>
              </a:ext>
            </a:extLst>
          </p:cNvPr>
          <p:cNvSpPr txBox="1"/>
          <p:nvPr/>
        </p:nvSpPr>
        <p:spPr>
          <a:xfrm>
            <a:off x="5047047" y="1696175"/>
            <a:ext cx="1073099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PEEP</a:t>
            </a:r>
            <a:br>
              <a:rPr lang="en-GB" sz="1100" dirty="0"/>
            </a:br>
            <a:r>
              <a:rPr lang="en-GB" sz="1100" dirty="0"/>
              <a:t>control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D9F7E42-9D02-4CAD-A297-402E1BC85346}"/>
              </a:ext>
            </a:extLst>
          </p:cNvPr>
          <p:cNvSpPr txBox="1"/>
          <p:nvPr/>
        </p:nvSpPr>
        <p:spPr>
          <a:xfrm>
            <a:off x="5555666" y="1689175"/>
            <a:ext cx="1073099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PIP</a:t>
            </a:r>
            <a:br>
              <a:rPr lang="en-GB" sz="1100" dirty="0"/>
            </a:br>
            <a:r>
              <a:rPr lang="en-GB" sz="1100" dirty="0"/>
              <a:t>control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D49687-B5CC-4F40-921B-1685A3F7DCFD}"/>
              </a:ext>
            </a:extLst>
          </p:cNvPr>
          <p:cNvCxnSpPr/>
          <p:nvPr/>
        </p:nvCxnSpPr>
        <p:spPr>
          <a:xfrm>
            <a:off x="7767882" y="3057060"/>
            <a:ext cx="54028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2DA281E-9F50-4260-8F85-2766456B0C13}"/>
              </a:ext>
            </a:extLst>
          </p:cNvPr>
          <p:cNvCxnSpPr/>
          <p:nvPr/>
        </p:nvCxnSpPr>
        <p:spPr>
          <a:xfrm>
            <a:off x="7725018" y="4484246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991A17-6814-4B4B-9906-A39F171369F3}"/>
              </a:ext>
            </a:extLst>
          </p:cNvPr>
          <p:cNvSpPr txBox="1"/>
          <p:nvPr/>
        </p:nvSpPr>
        <p:spPr>
          <a:xfrm>
            <a:off x="8367745" y="2663818"/>
            <a:ext cx="3164606" cy="78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GB" sz="1400" dirty="0"/>
              <a:t>Gas Output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Flow rate 60 L/min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4mbar to 35mbar (in breathing circuit)</a:t>
            </a:r>
          </a:p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22mm conical connector, Male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EE2CDCC-8745-40FD-BB2A-69BD03B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798" y="4219922"/>
            <a:ext cx="671327" cy="88799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9CE27E03-4030-48AB-8E22-BCBE52722D7A}"/>
              </a:ext>
            </a:extLst>
          </p:cNvPr>
          <p:cNvSpPr txBox="1"/>
          <p:nvPr/>
        </p:nvSpPr>
        <p:spPr>
          <a:xfrm>
            <a:off x="1485072" y="2820893"/>
            <a:ext cx="1710560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2 metres, 8mm PU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77F8CEA-3301-4AB3-B655-9750C68B4FF3}"/>
              </a:ext>
            </a:extLst>
          </p:cNvPr>
          <p:cNvSpPr txBox="1"/>
          <p:nvPr/>
        </p:nvSpPr>
        <p:spPr>
          <a:xfrm>
            <a:off x="3480274" y="4032937"/>
            <a:ext cx="1623112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GB" sz="1400" dirty="0"/>
              <a:t>All internal tubes are 6mm PU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72D15D-B688-4FBE-8FF5-E2D47CF05DE8}"/>
              </a:ext>
            </a:extLst>
          </p:cNvPr>
          <p:cNvSpPr txBox="1"/>
          <p:nvPr/>
        </p:nvSpPr>
        <p:spPr>
          <a:xfrm>
            <a:off x="543798" y="2805235"/>
            <a:ext cx="808511" cy="55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2.5bar</a:t>
            </a:r>
            <a:br>
              <a:rPr lang="en-GB" sz="1400" dirty="0"/>
            </a:br>
            <a:r>
              <a:rPr lang="en-GB" sz="1400" dirty="0"/>
              <a:t>to</a:t>
            </a:r>
            <a:br>
              <a:rPr lang="en-GB" sz="1400" dirty="0"/>
            </a:br>
            <a:r>
              <a:rPr lang="en-GB" sz="1400" dirty="0"/>
              <a:t>5bar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35A3F69-DCF7-48EF-BA21-31D77942E85C}"/>
              </a:ext>
            </a:extLst>
          </p:cNvPr>
          <p:cNvSpPr txBox="1"/>
          <p:nvPr/>
        </p:nvSpPr>
        <p:spPr>
          <a:xfrm>
            <a:off x="8486674" y="4862971"/>
            <a:ext cx="1311686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NR2 22mm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4C07F7E-183C-40BB-A2CF-B6A10307C04A}"/>
              </a:ext>
            </a:extLst>
          </p:cNvPr>
          <p:cNvSpPr txBox="1"/>
          <p:nvPr/>
        </p:nvSpPr>
        <p:spPr>
          <a:xfrm>
            <a:off x="6849395" y="1687121"/>
            <a:ext cx="774345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Pressure</a:t>
            </a:r>
          </a:p>
          <a:p>
            <a:pPr algn="ctr">
              <a:lnSpc>
                <a:spcPct val="70000"/>
              </a:lnSpc>
            </a:pPr>
            <a:r>
              <a:rPr lang="en-GB" sz="1100" dirty="0"/>
              <a:t>control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930313-FF1D-4E54-926A-34480CDA68F1}"/>
              </a:ext>
            </a:extLst>
          </p:cNvPr>
          <p:cNvSpPr txBox="1"/>
          <p:nvPr/>
        </p:nvSpPr>
        <p:spPr>
          <a:xfrm>
            <a:off x="3844549" y="1694565"/>
            <a:ext cx="1073099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Pressure</a:t>
            </a:r>
          </a:p>
          <a:p>
            <a:pPr algn="ctr">
              <a:lnSpc>
                <a:spcPct val="70000"/>
              </a:lnSpc>
            </a:pPr>
            <a:r>
              <a:rPr lang="en-GB" sz="1100" dirty="0"/>
              <a:t>monitor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647138-7E2E-4043-9825-EC44D015057C}"/>
              </a:ext>
            </a:extLst>
          </p:cNvPr>
          <p:cNvCxnSpPr>
            <a:cxnSpLocks/>
          </p:cNvCxnSpPr>
          <p:nvPr/>
        </p:nvCxnSpPr>
        <p:spPr>
          <a:xfrm>
            <a:off x="4386849" y="2006791"/>
            <a:ext cx="0" cy="1404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641081-C21E-4DB6-823C-000DD3BAD3B0}"/>
              </a:ext>
            </a:extLst>
          </p:cNvPr>
          <p:cNvCxnSpPr>
            <a:cxnSpLocks/>
          </p:cNvCxnSpPr>
          <p:nvPr/>
        </p:nvCxnSpPr>
        <p:spPr>
          <a:xfrm flipV="1">
            <a:off x="6750887" y="3675598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1CAABEF-9397-405F-9A78-3AE2D0204E05}"/>
              </a:ext>
            </a:extLst>
          </p:cNvPr>
          <p:cNvSpPr/>
          <p:nvPr/>
        </p:nvSpPr>
        <p:spPr>
          <a:xfrm>
            <a:off x="6546063" y="3326232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Ptr2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69F2D2D-F64D-4FB8-83FA-D419BB05AF10}"/>
              </a:ext>
            </a:extLst>
          </p:cNvPr>
          <p:cNvCxnSpPr>
            <a:cxnSpLocks/>
          </p:cNvCxnSpPr>
          <p:nvPr/>
        </p:nvCxnSpPr>
        <p:spPr>
          <a:xfrm flipH="1">
            <a:off x="6735958" y="4035598"/>
            <a:ext cx="756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9E580FA-7927-4DB5-89B5-CB299CCC71A3}"/>
              </a:ext>
            </a:extLst>
          </p:cNvPr>
          <p:cNvSpPr txBox="1"/>
          <p:nvPr/>
        </p:nvSpPr>
        <p:spPr>
          <a:xfrm>
            <a:off x="7493472" y="3821404"/>
            <a:ext cx="957825" cy="40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Pressure</a:t>
            </a:r>
            <a:br>
              <a:rPr lang="en-GB" sz="1400" dirty="0"/>
            </a:br>
            <a:r>
              <a:rPr lang="en-GB" sz="1400" dirty="0"/>
              <a:t>monitor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2FF5658-079F-4938-A09F-6241C51E966A}"/>
              </a:ext>
            </a:extLst>
          </p:cNvPr>
          <p:cNvSpPr/>
          <p:nvPr/>
        </p:nvSpPr>
        <p:spPr>
          <a:xfrm>
            <a:off x="7462717" y="396115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03FDF0B-CC93-4978-96B3-BB40FB20231E}"/>
              </a:ext>
            </a:extLst>
          </p:cNvPr>
          <p:cNvCxnSpPr>
            <a:cxnSpLocks/>
          </p:cNvCxnSpPr>
          <p:nvPr/>
        </p:nvCxnSpPr>
        <p:spPr>
          <a:xfrm flipH="1" flipV="1">
            <a:off x="8799777" y="4509853"/>
            <a:ext cx="504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359A52-15F5-4EE6-BADE-4BA328FDB2D2}"/>
              </a:ext>
            </a:extLst>
          </p:cNvPr>
          <p:cNvSpPr txBox="1"/>
          <p:nvPr/>
        </p:nvSpPr>
        <p:spPr>
          <a:xfrm>
            <a:off x="9252951" y="4399285"/>
            <a:ext cx="111132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Gas Return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0FC9D46-641F-488C-B6D5-CF07AC807A45}"/>
              </a:ext>
            </a:extLst>
          </p:cNvPr>
          <p:cNvSpPr txBox="1"/>
          <p:nvPr/>
        </p:nvSpPr>
        <p:spPr>
          <a:xfrm>
            <a:off x="7940454" y="5499986"/>
            <a:ext cx="111132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Exhaust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3502BC-8673-45BD-AF81-DDE4A54EC2B5}"/>
              </a:ext>
            </a:extLst>
          </p:cNvPr>
          <p:cNvCxnSpPr>
            <a:cxnSpLocks/>
          </p:cNvCxnSpPr>
          <p:nvPr/>
        </p:nvCxnSpPr>
        <p:spPr>
          <a:xfrm>
            <a:off x="8504663" y="5141558"/>
            <a:ext cx="0" cy="396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AFDA51-8208-42C6-A2F5-679AE1EAC546}"/>
              </a:ext>
            </a:extLst>
          </p:cNvPr>
          <p:cNvSpPr/>
          <p:nvPr/>
        </p:nvSpPr>
        <p:spPr>
          <a:xfrm rot="10800000">
            <a:off x="8406156" y="4849267"/>
            <a:ext cx="197013" cy="23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D4660BA-6CC6-4B64-9BFC-AB35CCD13041}"/>
              </a:ext>
            </a:extLst>
          </p:cNvPr>
          <p:cNvSpPr/>
          <p:nvPr/>
        </p:nvSpPr>
        <p:spPr>
          <a:xfrm>
            <a:off x="8450663" y="492243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F2EE6D-E3B1-45F7-9CEE-3212BA9B245B}"/>
              </a:ext>
            </a:extLst>
          </p:cNvPr>
          <p:cNvCxnSpPr>
            <a:cxnSpLocks/>
            <a:stCxn id="106" idx="1"/>
            <a:endCxn id="106" idx="2"/>
          </p:cNvCxnSpPr>
          <p:nvPr/>
        </p:nvCxnSpPr>
        <p:spPr>
          <a:xfrm flipH="1" flipV="1">
            <a:off x="8504662" y="4849267"/>
            <a:ext cx="98507" cy="115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08FE93E-63FD-4F72-8BF1-DFABD7C315F4}"/>
              </a:ext>
            </a:extLst>
          </p:cNvPr>
          <p:cNvCxnSpPr>
            <a:cxnSpLocks/>
            <a:stCxn id="106" idx="2"/>
            <a:endCxn id="106" idx="3"/>
          </p:cNvCxnSpPr>
          <p:nvPr/>
        </p:nvCxnSpPr>
        <p:spPr>
          <a:xfrm flipH="1">
            <a:off x="8406156" y="4849267"/>
            <a:ext cx="98506" cy="115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7299FC8-EAC8-4658-AAB1-7ED1B15175F3}"/>
              </a:ext>
            </a:extLst>
          </p:cNvPr>
          <p:cNvCxnSpPr>
            <a:cxnSpLocks/>
          </p:cNvCxnSpPr>
          <p:nvPr/>
        </p:nvCxnSpPr>
        <p:spPr>
          <a:xfrm>
            <a:off x="7267117" y="5079339"/>
            <a:ext cx="0" cy="1545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F88F947-2C81-4ED0-A02B-D3D9DF404789}"/>
              </a:ext>
            </a:extLst>
          </p:cNvPr>
          <p:cNvSpPr txBox="1"/>
          <p:nvPr/>
        </p:nvSpPr>
        <p:spPr>
          <a:xfrm>
            <a:off x="6711455" y="5216098"/>
            <a:ext cx="1111323" cy="25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400" dirty="0"/>
              <a:t>Exhaust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37881E0-65C3-4A18-8B36-DEAA57EF251A}"/>
              </a:ext>
            </a:extLst>
          </p:cNvPr>
          <p:cNvGrpSpPr/>
          <p:nvPr/>
        </p:nvGrpSpPr>
        <p:grpSpPr>
          <a:xfrm>
            <a:off x="6628927" y="2929056"/>
            <a:ext cx="289576" cy="278349"/>
            <a:chOff x="4816870" y="3966463"/>
            <a:chExt cx="289576" cy="27834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2D6AD2B-A165-4632-B74E-5865B3066525}"/>
                </a:ext>
              </a:extLst>
            </p:cNvPr>
            <p:cNvSpPr/>
            <p:nvPr/>
          </p:nvSpPr>
          <p:spPr>
            <a:xfrm rot="16200000">
              <a:off x="4880168" y="3958075"/>
              <a:ext cx="162979" cy="289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38748A17-953E-4988-9A8A-134C957AF90A}"/>
                </a:ext>
              </a:extLst>
            </p:cNvPr>
            <p:cNvSpPr/>
            <p:nvPr/>
          </p:nvSpPr>
          <p:spPr>
            <a:xfrm rot="16200000">
              <a:off x="4901197" y="4045626"/>
              <a:ext cx="120921" cy="277452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4C6B1226-1BAD-4303-9B56-A857139F7A75}"/>
                </a:ext>
              </a:extLst>
            </p:cNvPr>
            <p:cNvSpPr/>
            <p:nvPr/>
          </p:nvSpPr>
          <p:spPr>
            <a:xfrm rot="16200000" flipH="1">
              <a:off x="4902098" y="3887299"/>
              <a:ext cx="119122" cy="277450"/>
            </a:xfrm>
            <a:prstGeom prst="arc">
              <a:avLst>
                <a:gd name="adj1" fmla="val 16200000"/>
                <a:gd name="adj2" fmla="val 562155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EFA0A12-AAF8-48BF-A3C9-770996324B8E}"/>
              </a:ext>
            </a:extLst>
          </p:cNvPr>
          <p:cNvCxnSpPr>
            <a:cxnSpLocks/>
          </p:cNvCxnSpPr>
          <p:nvPr/>
        </p:nvCxnSpPr>
        <p:spPr>
          <a:xfrm>
            <a:off x="6760911" y="2004666"/>
            <a:ext cx="0" cy="36000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3466D77-CD70-4568-B1E5-381988392EE1}"/>
              </a:ext>
            </a:extLst>
          </p:cNvPr>
          <p:cNvCxnSpPr>
            <a:cxnSpLocks/>
          </p:cNvCxnSpPr>
          <p:nvPr/>
        </p:nvCxnSpPr>
        <p:spPr>
          <a:xfrm flipV="1">
            <a:off x="6564473" y="2848430"/>
            <a:ext cx="0" cy="219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9BB1A65-6C14-4486-9A28-5893748BCEF9}"/>
              </a:ext>
            </a:extLst>
          </p:cNvPr>
          <p:cNvSpPr/>
          <p:nvPr/>
        </p:nvSpPr>
        <p:spPr>
          <a:xfrm>
            <a:off x="6561298" y="2352699"/>
            <a:ext cx="399226" cy="374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Ptr3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BE7A478-0F14-4495-80D3-E2F66C39124D}"/>
              </a:ext>
            </a:extLst>
          </p:cNvPr>
          <p:cNvCxnSpPr>
            <a:cxnSpLocks/>
          </p:cNvCxnSpPr>
          <p:nvPr/>
        </p:nvCxnSpPr>
        <p:spPr>
          <a:xfrm flipV="1">
            <a:off x="6980398" y="2842458"/>
            <a:ext cx="0" cy="219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00ABC5-1B57-4E03-AE83-F3D311672796}"/>
              </a:ext>
            </a:extLst>
          </p:cNvPr>
          <p:cNvCxnSpPr>
            <a:cxnSpLocks/>
          </p:cNvCxnSpPr>
          <p:nvPr/>
        </p:nvCxnSpPr>
        <p:spPr>
          <a:xfrm flipH="1">
            <a:off x="6551891" y="2850223"/>
            <a:ext cx="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B476D8-B19E-451A-BB0C-E9F5F2ECFC85}"/>
              </a:ext>
            </a:extLst>
          </p:cNvPr>
          <p:cNvCxnSpPr>
            <a:cxnSpLocks/>
          </p:cNvCxnSpPr>
          <p:nvPr/>
        </p:nvCxnSpPr>
        <p:spPr>
          <a:xfrm flipH="1">
            <a:off x="6849098" y="2844074"/>
            <a:ext cx="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B0E2B13-4AF3-4C9F-A56C-2D6565AC488D}"/>
              </a:ext>
            </a:extLst>
          </p:cNvPr>
          <p:cNvSpPr txBox="1"/>
          <p:nvPr/>
        </p:nvSpPr>
        <p:spPr>
          <a:xfrm>
            <a:off x="6257651" y="1687351"/>
            <a:ext cx="774345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GB" sz="1100" dirty="0"/>
              <a:t>Flow (</a:t>
            </a:r>
            <a:r>
              <a:rPr lang="en-GB" sz="1100" dirty="0" err="1"/>
              <a:t>Vti</a:t>
            </a:r>
            <a:r>
              <a:rPr lang="en-GB" sz="1100" dirty="0"/>
              <a:t>)</a:t>
            </a:r>
          </a:p>
          <a:p>
            <a:pPr algn="ctr">
              <a:lnSpc>
                <a:spcPct val="70000"/>
              </a:lnSpc>
            </a:pPr>
            <a:r>
              <a:rPr lang="en-GB" sz="1100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212099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3DD8C36-51AA-4067-A0B3-7076314D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86" y="1620982"/>
            <a:ext cx="2682186" cy="1808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89369-0A7F-4EB7-8B5F-FFA147EF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25" y="3514596"/>
            <a:ext cx="4433164" cy="3048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56B230-F021-4761-A6E8-5E6EA81B7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3062717"/>
            <a:ext cx="4126436" cy="2543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46642C-E45C-410C-8C2D-C0656CC5255A}"/>
              </a:ext>
            </a:extLst>
          </p:cNvPr>
          <p:cNvSpPr txBox="1"/>
          <p:nvPr/>
        </p:nvSpPr>
        <p:spPr>
          <a:xfrm>
            <a:off x="9391234" y="1238207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¼” to 4mm tube connector</a:t>
            </a:r>
            <a:br>
              <a:rPr lang="en-GB" dirty="0"/>
            </a:br>
            <a:r>
              <a:rPr lang="en-GB" dirty="0"/>
              <a:t>(to PTR1)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FC365-7A4F-4858-923E-E0812FE41423}"/>
              </a:ext>
            </a:extLst>
          </p:cNvPr>
          <p:cNvSpPr txBox="1"/>
          <p:nvPr/>
        </p:nvSpPr>
        <p:spPr>
          <a:xfrm>
            <a:off x="3988557" y="1300237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¼” to 6mm tube connector</a:t>
            </a:r>
            <a:br>
              <a:rPr lang="en-GB" dirty="0"/>
            </a:br>
            <a:r>
              <a:rPr lang="en-GB" dirty="0"/>
              <a:t>(from SV2)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F88F6351-CC44-4D7D-B114-5CD4204F5BF2}"/>
              </a:ext>
            </a:extLst>
          </p:cNvPr>
          <p:cNvCxnSpPr>
            <a:cxnSpLocks/>
          </p:cNvCxnSpPr>
          <p:nvPr/>
        </p:nvCxnSpPr>
        <p:spPr>
          <a:xfrm>
            <a:off x="5951902" y="1740483"/>
            <a:ext cx="725109" cy="511990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DAA300D-197B-49D1-809C-E601EF76B9DA}"/>
              </a:ext>
            </a:extLst>
          </p:cNvPr>
          <p:cNvCxnSpPr>
            <a:cxnSpLocks/>
          </p:cNvCxnSpPr>
          <p:nvPr/>
        </p:nvCxnSpPr>
        <p:spPr>
          <a:xfrm flipV="1">
            <a:off x="7902979" y="1407232"/>
            <a:ext cx="1488255" cy="513266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822E73-8B64-4913-B6BB-33813EEF94F5}"/>
              </a:ext>
            </a:extLst>
          </p:cNvPr>
          <p:cNvSpPr txBox="1"/>
          <p:nvPr/>
        </p:nvSpPr>
        <p:spPr>
          <a:xfrm>
            <a:off x="5005493" y="550864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¼” to 4mm tube connector</a:t>
            </a:r>
            <a:br>
              <a:rPr lang="en-GB" dirty="0"/>
            </a:br>
            <a:r>
              <a:rPr lang="en-GB" dirty="0"/>
              <a:t>(to PTR3+)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BDD4C-DB05-4A53-92D8-D0F58A149656}"/>
              </a:ext>
            </a:extLst>
          </p:cNvPr>
          <p:cNvSpPr txBox="1"/>
          <p:nvPr/>
        </p:nvSpPr>
        <p:spPr>
          <a:xfrm>
            <a:off x="8232440" y="575453"/>
            <a:ext cx="270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¼” to 4mm tube connector</a:t>
            </a:r>
            <a:br>
              <a:rPr lang="en-GB" dirty="0"/>
            </a:br>
            <a:r>
              <a:rPr lang="en-GB" dirty="0"/>
              <a:t>(to PTR3+)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D7811C0-B2D5-4767-A9F6-F872F01BB492}"/>
              </a:ext>
            </a:extLst>
          </p:cNvPr>
          <p:cNvCxnSpPr>
            <a:cxnSpLocks/>
          </p:cNvCxnSpPr>
          <p:nvPr/>
        </p:nvCxnSpPr>
        <p:spPr>
          <a:xfrm flipV="1">
            <a:off x="7568887" y="922269"/>
            <a:ext cx="1095925" cy="839530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B2A3CFA-D616-43C0-A118-CCDA5B9C5FA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2312" y="1216555"/>
            <a:ext cx="631094" cy="238170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0">
            <a:extLst>
              <a:ext uri="{FF2B5EF4-FFF2-40B4-BE49-F238E27FC236}">
                <a16:creationId xmlns:a16="http://schemas.microsoft.com/office/drawing/2014/main" id="{429CBCD5-1255-487B-A3B5-31726899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sensor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8EE8CC-A7F9-45F1-B732-F9707C1F2C24}"/>
              </a:ext>
            </a:extLst>
          </p:cNvPr>
          <p:cNvCxnSpPr>
            <a:cxnSpLocks/>
          </p:cNvCxnSpPr>
          <p:nvPr/>
        </p:nvCxnSpPr>
        <p:spPr>
          <a:xfrm>
            <a:off x="243225" y="4120255"/>
            <a:ext cx="5264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DBCC149E-34C3-40B1-B7FD-B0608020C2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9692" y="3030936"/>
            <a:ext cx="1610221" cy="1089317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4C3BAD-BEE0-4EAF-8549-C3056188E911}"/>
              </a:ext>
            </a:extLst>
          </p:cNvPr>
          <p:cNvCxnSpPr>
            <a:cxnSpLocks/>
          </p:cNvCxnSpPr>
          <p:nvPr/>
        </p:nvCxnSpPr>
        <p:spPr>
          <a:xfrm>
            <a:off x="2390185" y="4120254"/>
            <a:ext cx="5264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E6E1912-D8B7-4B60-98E6-4A0CC6F2CC09}"/>
              </a:ext>
            </a:extLst>
          </p:cNvPr>
          <p:cNvSpPr txBox="1"/>
          <p:nvPr/>
        </p:nvSpPr>
        <p:spPr>
          <a:xfrm>
            <a:off x="2936637" y="2423070"/>
            <a:ext cx="361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2.5mm orifice With chamfered edges to reduce turbulence noise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BA3D2-2D78-4EFC-A492-276361E38EC2}"/>
              </a:ext>
            </a:extLst>
          </p:cNvPr>
          <p:cNvSpPr txBox="1"/>
          <p:nvPr/>
        </p:nvSpPr>
        <p:spPr>
          <a:xfrm>
            <a:off x="256461" y="1668276"/>
            <a:ext cx="270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Pressure differential across the orifice is proportional to the flow rate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A799EC-F6FB-44FE-82FA-3B826C8BEC29}"/>
              </a:ext>
            </a:extLst>
          </p:cNvPr>
          <p:cNvSpPr txBox="1"/>
          <p:nvPr/>
        </p:nvSpPr>
        <p:spPr>
          <a:xfrm>
            <a:off x="1544755" y="2735743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503195-A8C6-4ECC-8802-EA6053CD64CC}"/>
              </a:ext>
            </a:extLst>
          </p:cNvPr>
          <p:cNvSpPr txBox="1"/>
          <p:nvPr/>
        </p:nvSpPr>
        <p:spPr>
          <a:xfrm>
            <a:off x="2222596" y="2746236"/>
            <a:ext cx="52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P-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D36E6D-E21E-4571-9A12-CECA0FE2E7F8}"/>
              </a:ext>
            </a:extLst>
          </p:cNvPr>
          <p:cNvCxnSpPr/>
          <p:nvPr/>
        </p:nvCxnSpPr>
        <p:spPr>
          <a:xfrm flipV="1">
            <a:off x="4817143" y="5260005"/>
            <a:ext cx="0" cy="1138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951FA8-AFAE-4E3C-820B-A3CCEB3125CF}"/>
              </a:ext>
            </a:extLst>
          </p:cNvPr>
          <p:cNvCxnSpPr>
            <a:cxnSpLocks/>
          </p:cNvCxnSpPr>
          <p:nvPr/>
        </p:nvCxnSpPr>
        <p:spPr>
          <a:xfrm>
            <a:off x="4817143" y="6398257"/>
            <a:ext cx="24904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13FE5C-B7E9-46B9-9FF4-737645C8AADE}"/>
              </a:ext>
            </a:extLst>
          </p:cNvPr>
          <p:cNvSpPr txBox="1"/>
          <p:nvPr/>
        </p:nvSpPr>
        <p:spPr>
          <a:xfrm>
            <a:off x="4272197" y="4911852"/>
            <a:ext cx="10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Diff.P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E401B7-39EB-4352-90F3-9D7B9747382D}"/>
              </a:ext>
            </a:extLst>
          </p:cNvPr>
          <p:cNvSpPr txBox="1"/>
          <p:nvPr/>
        </p:nvSpPr>
        <p:spPr>
          <a:xfrm>
            <a:off x="5866806" y="6063168"/>
            <a:ext cx="217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Mass flow rate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A81349-3D4D-440E-B16C-2D4AC4D2299B}"/>
              </a:ext>
            </a:extLst>
          </p:cNvPr>
          <p:cNvSpPr txBox="1"/>
          <p:nvPr/>
        </p:nvSpPr>
        <p:spPr>
          <a:xfrm>
            <a:off x="3971917" y="621180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0mbar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089C80-4D2E-49BD-A193-6F324D1C748D}"/>
              </a:ext>
            </a:extLst>
          </p:cNvPr>
          <p:cNvSpPr txBox="1"/>
          <p:nvPr/>
        </p:nvSpPr>
        <p:spPr>
          <a:xfrm>
            <a:off x="3887239" y="530783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20mbar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64AA0D-35BE-433A-9600-F3DCA9BA667B}"/>
              </a:ext>
            </a:extLst>
          </p:cNvPr>
          <p:cNvSpPr txBox="1"/>
          <p:nvPr/>
        </p:nvSpPr>
        <p:spPr>
          <a:xfrm>
            <a:off x="4735028" y="639646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0L/min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BF9602-BAE7-472F-BBE0-498745D62151}"/>
              </a:ext>
            </a:extLst>
          </p:cNvPr>
          <p:cNvSpPr txBox="1"/>
          <p:nvPr/>
        </p:nvSpPr>
        <p:spPr>
          <a:xfrm>
            <a:off x="6342217" y="6396468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80L/min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AE73C66-3CAC-4EB0-B115-4884A0C32F39}"/>
              </a:ext>
            </a:extLst>
          </p:cNvPr>
          <p:cNvSpPr/>
          <p:nvPr/>
        </p:nvSpPr>
        <p:spPr>
          <a:xfrm>
            <a:off x="4831413" y="5450768"/>
            <a:ext cx="2171700" cy="927100"/>
          </a:xfrm>
          <a:custGeom>
            <a:avLst/>
            <a:gdLst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  <a:gd name="connsiteX0" fmla="*/ 0 w 2171700"/>
              <a:gd name="connsiteY0" fmla="*/ 927100 h 927100"/>
              <a:gd name="connsiteX1" fmla="*/ 2171700 w 2171700"/>
              <a:gd name="connsiteY1" fmla="*/ 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71700" h="927100">
                <a:moveTo>
                  <a:pt x="0" y="927100"/>
                </a:moveTo>
                <a:cubicBezTo>
                  <a:pt x="958850" y="814917"/>
                  <a:pt x="1409700" y="690033"/>
                  <a:pt x="21717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4E1E3A-5D44-4D6C-BF3D-F6BF6AA73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715884" y="5057995"/>
            <a:ext cx="1004492" cy="101346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E537DC1-1262-4AE3-A0F5-412EE1606704}"/>
              </a:ext>
            </a:extLst>
          </p:cNvPr>
          <p:cNvSpPr txBox="1"/>
          <p:nvPr/>
        </p:nvSpPr>
        <p:spPr>
          <a:xfrm>
            <a:off x="308538" y="6015030"/>
            <a:ext cx="2601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Same pressure sensor as PTR1 and PTR2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D7DA64-CEC3-4B8F-8B06-AC59727D61F0}"/>
              </a:ext>
            </a:extLst>
          </p:cNvPr>
          <p:cNvSpPr txBox="1"/>
          <p:nvPr/>
        </p:nvSpPr>
        <p:spPr>
          <a:xfrm>
            <a:off x="10021552" y="2852622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22mm Male</a:t>
            </a:r>
            <a:br>
              <a:rPr lang="en-GB" dirty="0"/>
            </a:br>
            <a:r>
              <a:rPr lang="en-GB" dirty="0"/>
              <a:t>conical connector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194DAC-3603-40F1-AE41-202C9944AC4F}"/>
              </a:ext>
            </a:extLst>
          </p:cNvPr>
          <p:cNvSpPr txBox="1"/>
          <p:nvPr/>
        </p:nvSpPr>
        <p:spPr>
          <a:xfrm>
            <a:off x="8319762" y="5636216"/>
            <a:ext cx="126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Directional </a:t>
            </a:r>
            <a:br>
              <a:rPr lang="en-GB" dirty="0"/>
            </a:br>
            <a:r>
              <a:rPr lang="en-GB" dirty="0"/>
              <a:t>valve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41A470FB-0B22-4A0A-8102-BF700DCCC539}"/>
              </a:ext>
            </a:extLst>
          </p:cNvPr>
          <p:cNvCxnSpPr>
            <a:cxnSpLocks/>
          </p:cNvCxnSpPr>
          <p:nvPr/>
        </p:nvCxnSpPr>
        <p:spPr>
          <a:xfrm rot="10800000">
            <a:off x="8793440" y="2527853"/>
            <a:ext cx="1436709" cy="641718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1D6565F-31FE-4A33-BAF4-13A2E44F6D18}"/>
              </a:ext>
            </a:extLst>
          </p:cNvPr>
          <p:cNvCxnSpPr>
            <a:cxnSpLocks/>
          </p:cNvCxnSpPr>
          <p:nvPr/>
        </p:nvCxnSpPr>
        <p:spPr>
          <a:xfrm>
            <a:off x="9244072" y="6015030"/>
            <a:ext cx="512561" cy="23280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7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D6C99636-B3D6-4651-937A-641A39F3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17" y="2122170"/>
            <a:ext cx="2735580" cy="2613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CB6E52-5490-47B6-B84D-4F2A43BD5DD3}"/>
              </a:ext>
            </a:extLst>
          </p:cNvPr>
          <p:cNvSpPr txBox="1"/>
          <p:nvPr/>
        </p:nvSpPr>
        <p:spPr>
          <a:xfrm>
            <a:off x="9272625" y="2104354"/>
            <a:ext cx="230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Ambient breath intake on ventilator failure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B6448B-E162-434B-A9C1-5B3062C259B3}"/>
              </a:ext>
            </a:extLst>
          </p:cNvPr>
          <p:cNvSpPr txBox="1"/>
          <p:nvPr/>
        </p:nvSpPr>
        <p:spPr>
          <a:xfrm>
            <a:off x="9720907" y="3351899"/>
            <a:ext cx="230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 x M3 fixing screws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0C8C160-59B8-4F9C-80EA-CD9F55F0AC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57839" y="3538321"/>
            <a:ext cx="979893" cy="182909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F1042B5-3665-48D0-AACD-9940EDC138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77123" y="2729883"/>
            <a:ext cx="1243784" cy="1007988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3E89BEF-8AC2-454B-B236-971E2E9C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90" y="1690688"/>
            <a:ext cx="5782721" cy="29004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D6388F-C26C-4FA4-915B-03F05B14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1E4-F809-481D-9F90-3013968E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88547"/>
            <a:ext cx="10868891" cy="1661631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LCD display requires extending to 20 characters, to display the </a:t>
            </a:r>
            <a:r>
              <a:rPr lang="en-GB" sz="1800" dirty="0" err="1"/>
              <a:t>Vti</a:t>
            </a:r>
            <a:r>
              <a:rPr lang="en-GB" sz="1800" dirty="0"/>
              <a:t> value in ml.</a:t>
            </a:r>
          </a:p>
          <a:p>
            <a:r>
              <a:rPr lang="en-GB" sz="1800" dirty="0" err="1"/>
              <a:t>Vti</a:t>
            </a:r>
            <a:r>
              <a:rPr lang="en-GB" sz="1800" dirty="0"/>
              <a:t> measurement starts immediately SV2 and SV3 opens and ends when the </a:t>
            </a:r>
            <a:r>
              <a:rPr lang="en-GB" sz="1800" dirty="0" err="1"/>
              <a:t>Ti</a:t>
            </a:r>
            <a:r>
              <a:rPr lang="en-GB" sz="1800" dirty="0"/>
              <a:t> ends. Flow measurements taken every 2mS are added up to calculate the delivered volume.</a:t>
            </a:r>
          </a:p>
          <a:p>
            <a:r>
              <a:rPr lang="en-GB" sz="1800" dirty="0" err="1"/>
              <a:t>Vti</a:t>
            </a:r>
            <a:r>
              <a:rPr lang="en-GB" sz="1800" dirty="0"/>
              <a:t> is a monitoring tool, used by clinicians to observe changes in lung compliance and estimating the </a:t>
            </a:r>
            <a:r>
              <a:rPr lang="en-GB" sz="1800" dirty="0" err="1"/>
              <a:t>patint</a:t>
            </a:r>
            <a:r>
              <a:rPr lang="en-GB" sz="1800" dirty="0"/>
              <a:t> Vt.</a:t>
            </a:r>
          </a:p>
          <a:p>
            <a:r>
              <a:rPr lang="en-GB" sz="1800" dirty="0"/>
              <a:t>It is not safe to use </a:t>
            </a:r>
            <a:r>
              <a:rPr lang="en-GB" sz="1800" dirty="0" err="1"/>
              <a:t>Vti</a:t>
            </a:r>
            <a:r>
              <a:rPr lang="en-GB" sz="1800" dirty="0"/>
              <a:t> only for Volume Control ventilation, because it does not register any leak.</a:t>
            </a:r>
          </a:p>
        </p:txBody>
      </p:sp>
    </p:spTree>
    <p:extLst>
      <p:ext uri="{BB962C8B-B14F-4D97-AF65-F5344CB8AC3E}">
        <p14:creationId xmlns:p14="http://schemas.microsoft.com/office/powerpoint/2010/main" val="28254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441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Flow sensor placement options</vt:lpstr>
      <vt:lpstr>Revised schematic</vt:lpstr>
      <vt:lpstr>Flow sensor</vt:lpstr>
      <vt:lpstr>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 Jensen</dc:creator>
  <cp:lastModifiedBy>Frede Jensen</cp:lastModifiedBy>
  <cp:revision>9</cp:revision>
  <dcterms:created xsi:type="dcterms:W3CDTF">2020-04-02T22:21:01Z</dcterms:created>
  <dcterms:modified xsi:type="dcterms:W3CDTF">2020-04-06T10:52:10Z</dcterms:modified>
</cp:coreProperties>
</file>