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0" r:id="rId3"/>
    <p:sldId id="284" r:id="rId4"/>
    <p:sldId id="282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0000"/>
    <a:srgbClr val="B2B2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A25-D416-4F81-813D-5E0A63ED0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40362-B2E8-4FDE-80EE-15DE5C127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03C82-2FE5-408E-9E09-632587BF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029-9BD0-40BE-B7E8-FFC8C90391B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359E-3FC1-4D88-8D3F-64B66F77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E3D5-B5DD-4CA3-9F96-0AEFF74C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BE2-B433-4F5B-9A8C-A61AD2041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79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96C7-321A-4AB7-9DE9-19EAAD5C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67458-61D6-4085-A621-92D946964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3EA0-C0A9-4E7D-B1AD-BDE11F67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029-9BD0-40BE-B7E8-FFC8C90391B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584C-9E11-428A-9991-52F277C3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F47C-4B11-4CEC-A957-3903431F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BE2-B433-4F5B-9A8C-A61AD2041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08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CFB62-292F-4E4D-B2D0-D1696B7EE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9F8A5-F547-4F63-9FDF-E7A12D39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A0662-E8F9-425D-8D94-39192B42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029-9BD0-40BE-B7E8-FFC8C90391B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FA2F-24E5-4ABB-8655-A737F2EE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B6FA-F857-4838-A60D-2EB3C6C8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BE2-B433-4F5B-9A8C-A61AD2041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F6F4-35C9-4134-A2E6-BB59BC3F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2962-B207-413A-95C3-7B8DA6B8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38EA-0CD3-46B2-8C3A-25360FFE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029-9BD0-40BE-B7E8-FFC8C90391B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9673-1EF4-405D-B25A-1CF317D6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2E1E-4631-4011-901A-E3D20285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BE2-B433-4F5B-9A8C-A61AD2041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53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8536-DD5D-43C2-9791-BF9C7016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197B3-2EF6-4135-8A20-CA6D9152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E297-5B85-416C-946B-66C521B0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029-9BD0-40BE-B7E8-FFC8C90391B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895B-EEFC-47F8-BD32-CBD4E7B4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D521B-F138-443A-A4B7-4CC58588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BE2-B433-4F5B-9A8C-A61AD2041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20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FF5B-AF6E-4FE2-BF4E-D65E8A0A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CE28-C095-4231-BF49-0A661C806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B91FD-D99F-4AE9-AA53-67F81B8FE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D4E88-47B7-4026-94BE-238F939B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029-9BD0-40BE-B7E8-FFC8C90391B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5090F-EB7C-4094-9817-8EC2F18B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EEEF6-BD76-4A71-ADFA-255B7FBD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BE2-B433-4F5B-9A8C-A61AD2041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2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4845-2DAA-4C1A-AF2B-5FE2456E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1DD57-A2AA-48AE-A3AE-5308A213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0C6B-6626-49F3-B8EA-568253BB4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0F571-B73F-4DDF-9F75-FBEA9DF2E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89FB8-0099-4B37-9979-C6D80DB81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B53C7-FC96-403A-BB9D-3B4030BB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029-9BD0-40BE-B7E8-FFC8C90391B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64737-781D-4EFE-BC0B-E2267799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1D267-780D-4A04-8E69-80A44142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BE2-B433-4F5B-9A8C-A61AD2041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07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485C-B84C-4B76-957A-765F702D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42509-A345-41F0-882D-39F19133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029-9BD0-40BE-B7E8-FFC8C90391B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5E8D5-1C8D-4611-9F0E-13D9B587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96D17-C236-46B6-A17D-0256AFA6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BE2-B433-4F5B-9A8C-A61AD2041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B5881-83E8-4E94-9E7F-689B9D47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029-9BD0-40BE-B7E8-FFC8C90391B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13375-29C7-489E-AE95-1C067775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EF333-8866-42FB-9A34-4B65E3F2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BE2-B433-4F5B-9A8C-A61AD2041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7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4228-4ADE-4AF4-AE08-0D3AC0AC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8A07-1834-4EF7-B979-F3FF4144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D3F25-FE93-4221-BE7B-EDE9AEBEF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69B4A-EA8D-42D6-9B00-C52E2E5E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029-9BD0-40BE-B7E8-FFC8C90391B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1A8A-5B52-423A-AF8A-D5120D33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E9CC6-2CBD-46E7-88CD-C5541FCF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BE2-B433-4F5B-9A8C-A61AD2041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0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4932-A7E3-42FD-8DE3-38191046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84ACB-9FBB-4032-9C04-5860FDE79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55AC2-029E-44C6-AAC3-1D038D76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28B35-A66E-4DC2-BFE1-E1AE44D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029-9BD0-40BE-B7E8-FFC8C90391B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CE84-2470-4520-8CE5-CDE733F5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E16E1-F903-444B-8061-338BF5B1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BE2-B433-4F5B-9A8C-A61AD2041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94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70780-A69D-4201-B5EF-8AB45EC5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5AB1B-1FD5-4010-806E-D0D96606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CB73-1EA6-4DDC-9DAF-BF0F55061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1029-9BD0-40BE-B7E8-FFC8C90391B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467C-40D0-4B3C-A9CB-33354817A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1742-E465-463F-BC7F-006067872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2BE2-B433-4F5B-9A8C-A61AD2041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08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AD7B-B2D7-4902-923F-7A2AD689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suggested initial 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FC99-3534-45B8-AF1B-F13F86BF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  <a:p>
            <a:r>
              <a:rPr lang="en-GB" dirty="0"/>
              <a:t>Monitor</a:t>
            </a:r>
          </a:p>
          <a:p>
            <a:r>
              <a:rPr lang="en-GB" dirty="0"/>
              <a:t>Mechanical layout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96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5CE9EA3-AB28-4BEC-8B53-86A1F93852FA}"/>
              </a:ext>
            </a:extLst>
          </p:cNvPr>
          <p:cNvCxnSpPr>
            <a:cxnSpLocks/>
            <a:stCxn id="67" idx="1"/>
            <a:endCxn id="182" idx="3"/>
          </p:cNvCxnSpPr>
          <p:nvPr/>
        </p:nvCxnSpPr>
        <p:spPr>
          <a:xfrm flipH="1" flipV="1">
            <a:off x="2251798" y="2125057"/>
            <a:ext cx="2664209" cy="5907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7723975-AE25-4F86-A5C9-90BE620EE01D}"/>
              </a:ext>
            </a:extLst>
          </p:cNvPr>
          <p:cNvCxnSpPr>
            <a:cxnSpLocks/>
          </p:cNvCxnSpPr>
          <p:nvPr/>
        </p:nvCxnSpPr>
        <p:spPr>
          <a:xfrm>
            <a:off x="6861574" y="3523516"/>
            <a:ext cx="2986283" cy="784692"/>
          </a:xfrm>
          <a:prstGeom prst="line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7668423-A9E3-4929-9A17-6885187C4AC1}"/>
              </a:ext>
            </a:extLst>
          </p:cNvPr>
          <p:cNvCxnSpPr>
            <a:cxnSpLocks/>
          </p:cNvCxnSpPr>
          <p:nvPr/>
        </p:nvCxnSpPr>
        <p:spPr>
          <a:xfrm flipV="1">
            <a:off x="7316923" y="4308208"/>
            <a:ext cx="2530934" cy="65040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BC6101F-ED72-49D4-921A-37ACFF415411}"/>
              </a:ext>
            </a:extLst>
          </p:cNvPr>
          <p:cNvSpPr/>
          <p:nvPr/>
        </p:nvSpPr>
        <p:spPr>
          <a:xfrm>
            <a:off x="7164521" y="4890661"/>
            <a:ext cx="173325" cy="135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B9F5105-19A0-4602-9E66-521AA7E26B1C}"/>
              </a:ext>
            </a:extLst>
          </p:cNvPr>
          <p:cNvCxnSpPr>
            <a:cxnSpLocks/>
          </p:cNvCxnSpPr>
          <p:nvPr/>
        </p:nvCxnSpPr>
        <p:spPr>
          <a:xfrm flipH="1">
            <a:off x="4890421" y="2466206"/>
            <a:ext cx="136557" cy="282823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166AE8C-91D2-4E4A-946C-22A3EC93A091}"/>
              </a:ext>
            </a:extLst>
          </p:cNvPr>
          <p:cNvCxnSpPr>
            <a:cxnSpLocks/>
          </p:cNvCxnSpPr>
          <p:nvPr/>
        </p:nvCxnSpPr>
        <p:spPr>
          <a:xfrm>
            <a:off x="5238677" y="2453538"/>
            <a:ext cx="0" cy="28596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E323383-7946-4B9C-8694-F991D8283D41}"/>
              </a:ext>
            </a:extLst>
          </p:cNvPr>
          <p:cNvCxnSpPr>
            <a:cxnSpLocks/>
          </p:cNvCxnSpPr>
          <p:nvPr/>
        </p:nvCxnSpPr>
        <p:spPr>
          <a:xfrm>
            <a:off x="5965324" y="2453538"/>
            <a:ext cx="0" cy="36000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2A8CF25-7CB6-48A0-AF48-59A504761826}"/>
              </a:ext>
            </a:extLst>
          </p:cNvPr>
          <p:cNvCxnSpPr>
            <a:cxnSpLocks/>
          </p:cNvCxnSpPr>
          <p:nvPr/>
        </p:nvCxnSpPr>
        <p:spPr>
          <a:xfrm flipV="1">
            <a:off x="5980170" y="315754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4A5A69-444A-4655-93A2-FF2CA18085DE}"/>
              </a:ext>
            </a:extLst>
          </p:cNvPr>
          <p:cNvSpPr/>
          <p:nvPr/>
        </p:nvSpPr>
        <p:spPr>
          <a:xfrm>
            <a:off x="2505441" y="1690688"/>
            <a:ext cx="4241452" cy="3729653"/>
          </a:xfrm>
          <a:prstGeom prst="roundRect">
            <a:avLst>
              <a:gd name="adj" fmla="val 532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0C8C91-8DC1-414B-ADDC-F9A8F9D93760}"/>
              </a:ext>
            </a:extLst>
          </p:cNvPr>
          <p:cNvCxnSpPr>
            <a:cxnSpLocks/>
          </p:cNvCxnSpPr>
          <p:nvPr/>
        </p:nvCxnSpPr>
        <p:spPr>
          <a:xfrm flipV="1">
            <a:off x="6502183" y="495444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0C890EB-A7C2-4E79-AEF8-810FC8049E99}"/>
              </a:ext>
            </a:extLst>
          </p:cNvPr>
          <p:cNvCxnSpPr>
            <a:cxnSpLocks/>
          </p:cNvCxnSpPr>
          <p:nvPr/>
        </p:nvCxnSpPr>
        <p:spPr>
          <a:xfrm flipH="1">
            <a:off x="4766893" y="4941706"/>
            <a:ext cx="19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006DFBD-973E-4373-906B-C3E34175F8EB}"/>
              </a:ext>
            </a:extLst>
          </p:cNvPr>
          <p:cNvCxnSpPr>
            <a:cxnSpLocks/>
          </p:cNvCxnSpPr>
          <p:nvPr/>
        </p:nvCxnSpPr>
        <p:spPr>
          <a:xfrm flipH="1" flipV="1">
            <a:off x="637045" y="3530852"/>
            <a:ext cx="608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21CA95-49B4-404A-9BAD-C35F793B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065383-50F0-4166-B3AC-02EBC38F7993}"/>
              </a:ext>
            </a:extLst>
          </p:cNvPr>
          <p:cNvGrpSpPr/>
          <p:nvPr/>
        </p:nvGrpSpPr>
        <p:grpSpPr>
          <a:xfrm>
            <a:off x="4985085" y="2749029"/>
            <a:ext cx="623455" cy="977275"/>
            <a:chOff x="4516581" y="3275940"/>
            <a:chExt cx="623455" cy="9772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5B48B4-05B0-4BDF-88CD-C81581F39369}"/>
                </a:ext>
              </a:extLst>
            </p:cNvPr>
            <p:cNvSpPr/>
            <p:nvPr/>
          </p:nvSpPr>
          <p:spPr>
            <a:xfrm>
              <a:off x="4516581" y="3546764"/>
              <a:ext cx="623455" cy="706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CA406B-664E-44CD-BB3D-F626515F9775}"/>
                </a:ext>
              </a:extLst>
            </p:cNvPr>
            <p:cNvSpPr/>
            <p:nvPr/>
          </p:nvSpPr>
          <p:spPr>
            <a:xfrm>
              <a:off x="4620489" y="3275940"/>
              <a:ext cx="415638" cy="270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C895B3-C886-43A2-A5D6-B7DB40737C2D}"/>
                </a:ext>
              </a:extLst>
            </p:cNvPr>
            <p:cNvCxnSpPr/>
            <p:nvPr/>
          </p:nvCxnSpPr>
          <p:spPr>
            <a:xfrm>
              <a:off x="4620489" y="3275940"/>
              <a:ext cx="415638" cy="270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5BD2E9-BEAE-4585-866F-6195305A61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6CC044B-683E-4AA4-B911-117DBAE72A58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3767933"/>
              <a:ext cx="623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264D75-F85B-40C7-95A4-F4B9F0462EF6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ACF079D-6285-4A13-8621-B9AA94CEDB90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3979071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21F9CB-3663-4A06-B22C-2A53EBBA259B}"/>
                </a:ext>
              </a:extLst>
            </p:cNvPr>
            <p:cNvCxnSpPr>
              <a:cxnSpLocks/>
            </p:cNvCxnSpPr>
            <p:nvPr/>
          </p:nvCxnSpPr>
          <p:spPr>
            <a:xfrm>
              <a:off x="4624171" y="3975104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56B282-5C1D-4DC4-9E7D-30F1D8095B2E}"/>
              </a:ext>
            </a:extLst>
          </p:cNvPr>
          <p:cNvGrpSpPr/>
          <p:nvPr/>
        </p:nvGrpSpPr>
        <p:grpSpPr>
          <a:xfrm>
            <a:off x="4985085" y="4159199"/>
            <a:ext cx="623455" cy="977275"/>
            <a:chOff x="4516581" y="3275940"/>
            <a:chExt cx="623455" cy="9772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0A4760-24EB-41FB-A840-58E001B21533}"/>
                </a:ext>
              </a:extLst>
            </p:cNvPr>
            <p:cNvSpPr/>
            <p:nvPr/>
          </p:nvSpPr>
          <p:spPr>
            <a:xfrm>
              <a:off x="4516581" y="3546764"/>
              <a:ext cx="623455" cy="706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B5B3C06-DBAB-4EDB-AEFA-62054675B711}"/>
                </a:ext>
              </a:extLst>
            </p:cNvPr>
            <p:cNvSpPr/>
            <p:nvPr/>
          </p:nvSpPr>
          <p:spPr>
            <a:xfrm>
              <a:off x="4620489" y="3275940"/>
              <a:ext cx="415638" cy="270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3785A-546B-453B-8721-5BB9D9741B55}"/>
                </a:ext>
              </a:extLst>
            </p:cNvPr>
            <p:cNvCxnSpPr/>
            <p:nvPr/>
          </p:nvCxnSpPr>
          <p:spPr>
            <a:xfrm>
              <a:off x="4620489" y="3275940"/>
              <a:ext cx="415638" cy="270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B661628-5B75-45C1-8EDF-A2DF8E865EFD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04D75B-74CA-47B0-86C9-04522B6EC289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3767933"/>
              <a:ext cx="623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875217-C412-43AB-ADDE-98270197462A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2423C9-8CA1-43D1-8E64-CFAD448C1859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3979071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F531466-28F3-4050-9523-5E16839A6B24}"/>
                </a:ext>
              </a:extLst>
            </p:cNvPr>
            <p:cNvCxnSpPr>
              <a:cxnSpLocks/>
            </p:cNvCxnSpPr>
            <p:nvPr/>
          </p:nvCxnSpPr>
          <p:spPr>
            <a:xfrm>
              <a:off x="4624171" y="3975104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A1D69A9-1FC1-4163-A7E2-C67F82956A3F}"/>
              </a:ext>
            </a:extLst>
          </p:cNvPr>
          <p:cNvSpPr/>
          <p:nvPr/>
        </p:nvSpPr>
        <p:spPr>
          <a:xfrm>
            <a:off x="2792604" y="3109659"/>
            <a:ext cx="623455" cy="5813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1A3DBE-B45E-4F36-9AE4-0D6E2B5EC812}"/>
              </a:ext>
            </a:extLst>
          </p:cNvPr>
          <p:cNvCxnSpPr>
            <a:cxnSpLocks/>
          </p:cNvCxnSpPr>
          <p:nvPr/>
        </p:nvCxnSpPr>
        <p:spPr>
          <a:xfrm>
            <a:off x="2792602" y="3530852"/>
            <a:ext cx="62345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07DDCA-97CB-4597-A106-0F458613898E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104332" y="3691007"/>
            <a:ext cx="0" cy="18238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EE8583-72FC-4EEF-9285-B89EA4AC293A}"/>
              </a:ext>
            </a:extLst>
          </p:cNvPr>
          <p:cNvCxnSpPr>
            <a:cxnSpLocks/>
          </p:cNvCxnSpPr>
          <p:nvPr/>
        </p:nvCxnSpPr>
        <p:spPr>
          <a:xfrm>
            <a:off x="3609157" y="3530852"/>
            <a:ext cx="0" cy="3425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4A1599-AD02-4553-B4C9-46BE07BDCFB2}"/>
              </a:ext>
            </a:extLst>
          </p:cNvPr>
          <p:cNvCxnSpPr>
            <a:cxnSpLocks/>
          </p:cNvCxnSpPr>
          <p:nvPr/>
        </p:nvCxnSpPr>
        <p:spPr>
          <a:xfrm>
            <a:off x="3104329" y="3873396"/>
            <a:ext cx="50482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3FCB00-F23C-4E02-97FF-8419A97F2A59}"/>
              </a:ext>
            </a:extLst>
          </p:cNvPr>
          <p:cNvCxnSpPr>
            <a:cxnSpLocks/>
          </p:cNvCxnSpPr>
          <p:nvPr/>
        </p:nvCxnSpPr>
        <p:spPr>
          <a:xfrm flipV="1">
            <a:off x="2981369" y="3036927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5EA412-D425-4493-927F-8795BD17BA5C}"/>
              </a:ext>
            </a:extLst>
          </p:cNvPr>
          <p:cNvCxnSpPr>
            <a:cxnSpLocks/>
          </p:cNvCxnSpPr>
          <p:nvPr/>
        </p:nvCxnSpPr>
        <p:spPr>
          <a:xfrm flipH="1" flipV="1">
            <a:off x="2831571" y="2779881"/>
            <a:ext cx="432310" cy="2701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CE7632-8E22-4B14-B3DB-C2BDACE335F2}"/>
              </a:ext>
            </a:extLst>
          </p:cNvPr>
          <p:cNvCxnSpPr>
            <a:cxnSpLocks/>
          </p:cNvCxnSpPr>
          <p:nvPr/>
        </p:nvCxnSpPr>
        <p:spPr>
          <a:xfrm>
            <a:off x="2976606" y="2967585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01083B-A4B4-4D5E-A93B-A0EC28E8D875}"/>
              </a:ext>
            </a:extLst>
          </p:cNvPr>
          <p:cNvCxnSpPr>
            <a:cxnSpLocks/>
          </p:cNvCxnSpPr>
          <p:nvPr/>
        </p:nvCxnSpPr>
        <p:spPr>
          <a:xfrm flipV="1">
            <a:off x="2976606" y="2898108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5156C3-1012-4DAD-B052-AAE12F03D41F}"/>
              </a:ext>
            </a:extLst>
          </p:cNvPr>
          <p:cNvCxnSpPr>
            <a:cxnSpLocks/>
          </p:cNvCxnSpPr>
          <p:nvPr/>
        </p:nvCxnSpPr>
        <p:spPr>
          <a:xfrm>
            <a:off x="2976606" y="2824474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D256E8-8918-4701-90B8-5867F6559634}"/>
              </a:ext>
            </a:extLst>
          </p:cNvPr>
          <p:cNvCxnSpPr>
            <a:cxnSpLocks/>
          </p:cNvCxnSpPr>
          <p:nvPr/>
        </p:nvCxnSpPr>
        <p:spPr>
          <a:xfrm flipV="1">
            <a:off x="2976606" y="2750310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6F014E9-A11A-4FF0-AD8E-572B02E7C913}"/>
              </a:ext>
            </a:extLst>
          </p:cNvPr>
          <p:cNvGrpSpPr/>
          <p:nvPr/>
        </p:nvGrpSpPr>
        <p:grpSpPr>
          <a:xfrm>
            <a:off x="6026170" y="4807885"/>
            <a:ext cx="289576" cy="278349"/>
            <a:chOff x="4816870" y="3966463"/>
            <a:chExt cx="289576" cy="27834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6164766-2B6A-4FCD-B81E-311C6D543C90}"/>
                </a:ext>
              </a:extLst>
            </p:cNvPr>
            <p:cNvSpPr/>
            <p:nvPr/>
          </p:nvSpPr>
          <p:spPr>
            <a:xfrm rot="16200000">
              <a:off x="4880168" y="3958075"/>
              <a:ext cx="162979" cy="289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2BD4930-A304-4BDD-9B43-41AA6BA82613}"/>
                </a:ext>
              </a:extLst>
            </p:cNvPr>
            <p:cNvSpPr/>
            <p:nvPr/>
          </p:nvSpPr>
          <p:spPr>
            <a:xfrm rot="16200000">
              <a:off x="4901197" y="4045626"/>
              <a:ext cx="120921" cy="277452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4E9FD97F-9835-4495-992D-FBD771D541EF}"/>
                </a:ext>
              </a:extLst>
            </p:cNvPr>
            <p:cNvSpPr/>
            <p:nvPr/>
          </p:nvSpPr>
          <p:spPr>
            <a:xfrm rot="16200000" flipH="1">
              <a:off x="4902098" y="3887299"/>
              <a:ext cx="119122" cy="277450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77959A9-8BA9-49F2-BC8E-809149F1C368}"/>
              </a:ext>
            </a:extLst>
          </p:cNvPr>
          <p:cNvCxnSpPr>
            <a:cxnSpLocks/>
          </p:cNvCxnSpPr>
          <p:nvPr/>
        </p:nvCxnSpPr>
        <p:spPr>
          <a:xfrm flipV="1">
            <a:off x="4766894" y="3534946"/>
            <a:ext cx="0" cy="140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A9C3109-0FC4-4E0F-9EB0-8158E32B3828}"/>
              </a:ext>
            </a:extLst>
          </p:cNvPr>
          <p:cNvGrpSpPr/>
          <p:nvPr/>
        </p:nvGrpSpPr>
        <p:grpSpPr>
          <a:xfrm rot="5400000">
            <a:off x="6357394" y="5052112"/>
            <a:ext cx="289576" cy="278349"/>
            <a:chOff x="5196826" y="4227642"/>
            <a:chExt cx="289576" cy="27834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5CB49B3-BEFD-40F7-8524-DF01D5FFE470}"/>
                </a:ext>
              </a:extLst>
            </p:cNvPr>
            <p:cNvSpPr/>
            <p:nvPr/>
          </p:nvSpPr>
          <p:spPr>
            <a:xfrm rot="16200000">
              <a:off x="5260124" y="4219254"/>
              <a:ext cx="162979" cy="289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AD0255DF-53CD-4737-9B61-7D0D07DA6744}"/>
                </a:ext>
              </a:extLst>
            </p:cNvPr>
            <p:cNvSpPr/>
            <p:nvPr/>
          </p:nvSpPr>
          <p:spPr>
            <a:xfrm rot="16200000">
              <a:off x="5281153" y="4306805"/>
              <a:ext cx="120921" cy="277452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CBFBF6C7-39F7-436B-9428-FD99EE5EC4CB}"/>
                </a:ext>
              </a:extLst>
            </p:cNvPr>
            <p:cNvSpPr/>
            <p:nvPr/>
          </p:nvSpPr>
          <p:spPr>
            <a:xfrm rot="16200000" flipH="1">
              <a:off x="5282054" y="4148478"/>
              <a:ext cx="119122" cy="277450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Oval 110">
            <a:extLst>
              <a:ext uri="{FF2B5EF4-FFF2-40B4-BE49-F238E27FC236}">
                <a16:creationId xmlns:a16="http://schemas.microsoft.com/office/drawing/2014/main" id="{EEE8F55D-4D77-4A79-9A8B-F5E21AEF1117}"/>
              </a:ext>
            </a:extLst>
          </p:cNvPr>
          <p:cNvSpPr/>
          <p:nvPr/>
        </p:nvSpPr>
        <p:spPr>
          <a:xfrm>
            <a:off x="6683674" y="3407896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C03EA39-C57D-458D-A2AA-3713F2A579B0}"/>
              </a:ext>
            </a:extLst>
          </p:cNvPr>
          <p:cNvSpPr/>
          <p:nvPr/>
        </p:nvSpPr>
        <p:spPr>
          <a:xfrm>
            <a:off x="6691530" y="4831151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55379DA-80EC-4975-A110-EB56A9E523C6}"/>
              </a:ext>
            </a:extLst>
          </p:cNvPr>
          <p:cNvSpPr/>
          <p:nvPr/>
        </p:nvSpPr>
        <p:spPr>
          <a:xfrm>
            <a:off x="509019" y="3410152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5713CE-1754-451E-A720-6E5D4772C348}"/>
              </a:ext>
            </a:extLst>
          </p:cNvPr>
          <p:cNvSpPr/>
          <p:nvPr/>
        </p:nvSpPr>
        <p:spPr>
          <a:xfrm>
            <a:off x="4916007" y="1802727"/>
            <a:ext cx="1279428" cy="656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Controller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electronics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BEF29A-C28E-49FB-8CD5-319A7311EFB2}"/>
              </a:ext>
            </a:extLst>
          </p:cNvPr>
          <p:cNvSpPr/>
          <p:nvPr/>
        </p:nvSpPr>
        <p:spPr>
          <a:xfrm>
            <a:off x="5775346" y="2808177"/>
            <a:ext cx="399226" cy="374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Ptr1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753FE9E-6D09-46C8-B2F0-9E1E61A7548C}"/>
              </a:ext>
            </a:extLst>
          </p:cNvPr>
          <p:cNvCxnSpPr>
            <a:cxnSpLocks/>
          </p:cNvCxnSpPr>
          <p:nvPr/>
        </p:nvCxnSpPr>
        <p:spPr>
          <a:xfrm>
            <a:off x="4890421" y="3798595"/>
            <a:ext cx="285646" cy="35036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DE1A1F2-AC2B-4034-8095-A94727990E29}"/>
              </a:ext>
            </a:extLst>
          </p:cNvPr>
          <p:cNvCxnSpPr>
            <a:cxnSpLocks/>
          </p:cNvCxnSpPr>
          <p:nvPr/>
        </p:nvCxnSpPr>
        <p:spPr>
          <a:xfrm>
            <a:off x="4890422" y="2749029"/>
            <a:ext cx="0" cy="1049566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2BD40413-B5AB-4195-BBD0-B665BA47FC69}"/>
              </a:ext>
            </a:extLst>
          </p:cNvPr>
          <p:cNvSpPr/>
          <p:nvPr/>
        </p:nvSpPr>
        <p:spPr>
          <a:xfrm>
            <a:off x="9739857" y="4198525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15FD8B60-A497-4E51-A182-D5146DB84B95}"/>
              </a:ext>
            </a:extLst>
          </p:cNvPr>
          <p:cNvSpPr/>
          <p:nvPr/>
        </p:nvSpPr>
        <p:spPr>
          <a:xfrm>
            <a:off x="6854609" y="4744433"/>
            <a:ext cx="309912" cy="413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AA44F8D-74B1-4822-A551-D3814C923792}"/>
              </a:ext>
            </a:extLst>
          </p:cNvPr>
          <p:cNvSpPr/>
          <p:nvPr/>
        </p:nvSpPr>
        <p:spPr>
          <a:xfrm>
            <a:off x="6950263" y="5145552"/>
            <a:ext cx="197013" cy="23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62D87BC-87CB-4BD5-896D-E60E5385CB80}"/>
              </a:ext>
            </a:extLst>
          </p:cNvPr>
          <p:cNvSpPr txBox="1"/>
          <p:nvPr/>
        </p:nvSpPr>
        <p:spPr>
          <a:xfrm>
            <a:off x="171698" y="2866671"/>
            <a:ext cx="2387101" cy="55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2m compressed gas line </a:t>
            </a:r>
            <a:br>
              <a:rPr lang="en-GB" sz="1400" dirty="0"/>
            </a:br>
            <a:r>
              <a:rPr lang="en-GB" sz="1400" dirty="0"/>
              <a:t>(8mm PU hose connected directly to pressure regulator)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EC97477-5B2F-4732-BF1A-7E84B954D943}"/>
              </a:ext>
            </a:extLst>
          </p:cNvPr>
          <p:cNvSpPr txBox="1"/>
          <p:nvPr/>
        </p:nvSpPr>
        <p:spPr>
          <a:xfrm>
            <a:off x="2830687" y="3204561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PR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4297C66-FB88-4B9D-9A96-A52A71E9DA35}"/>
              </a:ext>
            </a:extLst>
          </p:cNvPr>
          <p:cNvSpPr txBox="1"/>
          <p:nvPr/>
        </p:nvSpPr>
        <p:spPr>
          <a:xfrm>
            <a:off x="5027381" y="3029394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SV2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66FB5E8-F23F-4065-AF2D-A62BDF9BBD6E}"/>
              </a:ext>
            </a:extLst>
          </p:cNvPr>
          <p:cNvSpPr txBox="1"/>
          <p:nvPr/>
        </p:nvSpPr>
        <p:spPr>
          <a:xfrm>
            <a:off x="5005019" y="3296359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NC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37D42-9AD0-4567-9352-5A8FC6EE1F5C}"/>
              </a:ext>
            </a:extLst>
          </p:cNvPr>
          <p:cNvSpPr txBox="1"/>
          <p:nvPr/>
        </p:nvSpPr>
        <p:spPr>
          <a:xfrm>
            <a:off x="5027381" y="4437681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SV3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FD8DCD0-0916-4CD5-A76C-B1F4F65400EE}"/>
              </a:ext>
            </a:extLst>
          </p:cNvPr>
          <p:cNvSpPr txBox="1"/>
          <p:nvPr/>
        </p:nvSpPr>
        <p:spPr>
          <a:xfrm>
            <a:off x="5005019" y="4704646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NC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4DA46DC-044D-4C64-AA96-707B6434ED9A}"/>
              </a:ext>
            </a:extLst>
          </p:cNvPr>
          <p:cNvSpPr txBox="1"/>
          <p:nvPr/>
        </p:nvSpPr>
        <p:spPr>
          <a:xfrm>
            <a:off x="393274" y="3685732"/>
            <a:ext cx="2192503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Receives pre-blended gas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BC8DE9F-262E-45EE-92B5-62D21498D7E1}"/>
              </a:ext>
            </a:extLst>
          </p:cNvPr>
          <p:cNvSpPr txBox="1"/>
          <p:nvPr/>
        </p:nvSpPr>
        <p:spPr>
          <a:xfrm>
            <a:off x="2402422" y="5161810"/>
            <a:ext cx="2192503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Breadboard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5069E1F-4DFC-4D81-A241-7760D86D9CC0}"/>
              </a:ext>
            </a:extLst>
          </p:cNvPr>
          <p:cNvSpPr/>
          <p:nvPr/>
        </p:nvSpPr>
        <p:spPr>
          <a:xfrm>
            <a:off x="972370" y="1796820"/>
            <a:ext cx="1279428" cy="656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External PSU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13.5v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507EA36-E97E-40E6-A748-2C12E90070C3}"/>
              </a:ext>
            </a:extLst>
          </p:cNvPr>
          <p:cNvCxnSpPr>
            <a:cxnSpLocks/>
          </p:cNvCxnSpPr>
          <p:nvPr/>
        </p:nvCxnSpPr>
        <p:spPr>
          <a:xfrm flipH="1" flipV="1">
            <a:off x="843034" y="2125056"/>
            <a:ext cx="144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6DEC7BC-19E3-42C5-AFF5-E357F380CB75}"/>
              </a:ext>
            </a:extLst>
          </p:cNvPr>
          <p:cNvSpPr txBox="1"/>
          <p:nvPr/>
        </p:nvSpPr>
        <p:spPr>
          <a:xfrm>
            <a:off x="167137" y="1943531"/>
            <a:ext cx="864973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Mains power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FD5698D-5F31-401C-A8CC-B160CC8AE0EA}"/>
              </a:ext>
            </a:extLst>
          </p:cNvPr>
          <p:cNvSpPr txBox="1"/>
          <p:nvPr/>
        </p:nvSpPr>
        <p:spPr>
          <a:xfrm>
            <a:off x="7104238" y="5099073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EV1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27F6025-D36F-4F31-8101-27CF9A5701FD}"/>
              </a:ext>
            </a:extLst>
          </p:cNvPr>
          <p:cNvSpPr txBox="1"/>
          <p:nvPr/>
        </p:nvSpPr>
        <p:spPr>
          <a:xfrm>
            <a:off x="5714634" y="1811828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U2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AF91638-8B52-4AA7-91C5-0EB3E0261C2B}"/>
              </a:ext>
            </a:extLst>
          </p:cNvPr>
          <p:cNvSpPr txBox="1"/>
          <p:nvPr/>
        </p:nvSpPr>
        <p:spPr>
          <a:xfrm>
            <a:off x="5585941" y="4698507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FR1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94573FA-B5E1-43DF-A85A-07755ADFDD5D}"/>
              </a:ext>
            </a:extLst>
          </p:cNvPr>
          <p:cNvSpPr txBox="1"/>
          <p:nvPr/>
        </p:nvSpPr>
        <p:spPr>
          <a:xfrm>
            <a:off x="5886458" y="5199611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FR2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3887D3C-5B1D-4CA3-B463-5461B77D77DC}"/>
              </a:ext>
            </a:extLst>
          </p:cNvPr>
          <p:cNvSpPr txBox="1"/>
          <p:nvPr/>
        </p:nvSpPr>
        <p:spPr>
          <a:xfrm>
            <a:off x="2255292" y="3269870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CN4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F266138-3026-428D-BEFA-E002702B19BE}"/>
              </a:ext>
            </a:extLst>
          </p:cNvPr>
          <p:cNvSpPr txBox="1"/>
          <p:nvPr/>
        </p:nvSpPr>
        <p:spPr>
          <a:xfrm>
            <a:off x="3155568" y="3284562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CN5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757CC1D-9997-4849-8F7C-27ADC50887FF}"/>
              </a:ext>
            </a:extLst>
          </p:cNvPr>
          <p:cNvSpPr txBox="1"/>
          <p:nvPr/>
        </p:nvSpPr>
        <p:spPr>
          <a:xfrm>
            <a:off x="4284883" y="3300324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CN7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7730FD7-BCD7-4643-A1EE-E37D58FECBF7}"/>
              </a:ext>
            </a:extLst>
          </p:cNvPr>
          <p:cNvSpPr txBox="1"/>
          <p:nvPr/>
        </p:nvSpPr>
        <p:spPr>
          <a:xfrm>
            <a:off x="4542029" y="3629313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CN8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7319571-8C76-429F-B9F4-C6180544D8CA}"/>
              </a:ext>
            </a:extLst>
          </p:cNvPr>
          <p:cNvSpPr txBox="1"/>
          <p:nvPr/>
        </p:nvSpPr>
        <p:spPr>
          <a:xfrm>
            <a:off x="4413657" y="4960385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CN11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21656BA-CE28-49AF-91F5-234339B9FA21}"/>
              </a:ext>
            </a:extLst>
          </p:cNvPr>
          <p:cNvSpPr txBox="1"/>
          <p:nvPr/>
        </p:nvSpPr>
        <p:spPr>
          <a:xfrm>
            <a:off x="5486906" y="4932271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CN12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AB8A0CF-3E04-4EE8-9E10-A1CF37B2FA47}"/>
              </a:ext>
            </a:extLst>
          </p:cNvPr>
          <p:cNvSpPr txBox="1"/>
          <p:nvPr/>
        </p:nvSpPr>
        <p:spPr>
          <a:xfrm>
            <a:off x="6199493" y="4732056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CN13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8C1F95F-AF92-4D77-B914-C412E5254B94}"/>
              </a:ext>
            </a:extLst>
          </p:cNvPr>
          <p:cNvSpPr txBox="1"/>
          <p:nvPr/>
        </p:nvSpPr>
        <p:spPr>
          <a:xfrm>
            <a:off x="0" y="3590433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CN15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000D8CF-5139-42C9-ABA5-D67EF999C1D3}"/>
              </a:ext>
            </a:extLst>
          </p:cNvPr>
          <p:cNvSpPr txBox="1"/>
          <p:nvPr/>
        </p:nvSpPr>
        <p:spPr>
          <a:xfrm>
            <a:off x="1085745" y="3330974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TB1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3A1F67B-1715-4C29-A886-04C13169B4EE}"/>
              </a:ext>
            </a:extLst>
          </p:cNvPr>
          <p:cNvSpPr txBox="1"/>
          <p:nvPr/>
        </p:nvSpPr>
        <p:spPr>
          <a:xfrm>
            <a:off x="4158127" y="4072112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TB2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F992C09-433D-44A8-81B9-02D0B0E05FAE}"/>
              </a:ext>
            </a:extLst>
          </p:cNvPr>
          <p:cNvSpPr txBox="1"/>
          <p:nvPr/>
        </p:nvSpPr>
        <p:spPr>
          <a:xfrm>
            <a:off x="5316928" y="3334728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CN9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6690785-B631-4521-B553-0A4ED47FA115}"/>
              </a:ext>
            </a:extLst>
          </p:cNvPr>
          <p:cNvSpPr txBox="1"/>
          <p:nvPr/>
        </p:nvSpPr>
        <p:spPr>
          <a:xfrm>
            <a:off x="5553837" y="3537784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CN10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7071B85-2FAB-4814-9529-A66035C40725}"/>
              </a:ext>
            </a:extLst>
          </p:cNvPr>
          <p:cNvSpPr txBox="1"/>
          <p:nvPr/>
        </p:nvSpPr>
        <p:spPr>
          <a:xfrm>
            <a:off x="9928399" y="4125720"/>
            <a:ext cx="1680082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5L plastic bottle, or (better) a test lung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6C1BB27C-E3FA-4B02-A711-07B681A5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90" y="5636304"/>
            <a:ext cx="10515600" cy="1028888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Prove that the pressure wave can be reproduced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BPM 10 to 30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EP 4mbar to 20mbar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IP 4mbar to 35mbar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11E3EC94-E506-46AF-AE12-0D7417EA4A54}"/>
              </a:ext>
            </a:extLst>
          </p:cNvPr>
          <p:cNvCxnSpPr>
            <a:cxnSpLocks/>
          </p:cNvCxnSpPr>
          <p:nvPr/>
        </p:nvCxnSpPr>
        <p:spPr>
          <a:xfrm flipV="1">
            <a:off x="8033615" y="1097704"/>
            <a:ext cx="0" cy="122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9CD300DA-92A2-412D-BF6F-2A6E53CABE92}"/>
              </a:ext>
            </a:extLst>
          </p:cNvPr>
          <p:cNvCxnSpPr>
            <a:cxnSpLocks/>
          </p:cNvCxnSpPr>
          <p:nvPr/>
        </p:nvCxnSpPr>
        <p:spPr>
          <a:xfrm flipV="1">
            <a:off x="8033615" y="2312574"/>
            <a:ext cx="270163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0BEA6B17-34A8-4317-9E51-26C16624FD19}"/>
              </a:ext>
            </a:extLst>
          </p:cNvPr>
          <p:cNvSpPr txBox="1"/>
          <p:nvPr/>
        </p:nvSpPr>
        <p:spPr>
          <a:xfrm>
            <a:off x="7640933" y="113764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IP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B6E6581A-3656-40A7-BD7A-FD6FB45AD5DD}"/>
              </a:ext>
            </a:extLst>
          </p:cNvPr>
          <p:cNvSpPr/>
          <p:nvPr/>
        </p:nvSpPr>
        <p:spPr>
          <a:xfrm>
            <a:off x="8037945" y="1315047"/>
            <a:ext cx="2662886" cy="702613"/>
          </a:xfrm>
          <a:custGeom>
            <a:avLst/>
            <a:gdLst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1125 w 2655743"/>
              <a:gd name="connsiteY4" fmla="*/ 706582 h 706582"/>
              <a:gd name="connsiteX5" fmla="*/ 2655743 w 2655743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3506 w 2655743"/>
              <a:gd name="connsiteY4" fmla="*/ 689913 h 706582"/>
              <a:gd name="connsiteX5" fmla="*/ 2655743 w 2655743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3506 w 2655743"/>
              <a:gd name="connsiteY4" fmla="*/ 689913 h 706582"/>
              <a:gd name="connsiteX5" fmla="*/ 2655743 w 2655743"/>
              <a:gd name="connsiteY5" fmla="*/ 706582 h 706582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383506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383506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702629"/>
              <a:gd name="connsiteX1" fmla="*/ 535997 w 2662886"/>
              <a:gd name="connsiteY1" fmla="*/ 692727 h 702629"/>
              <a:gd name="connsiteX2" fmla="*/ 1010732 w 2662886"/>
              <a:gd name="connsiteY2" fmla="*/ 2381 h 702629"/>
              <a:gd name="connsiteX3" fmla="*/ 1297997 w 2662886"/>
              <a:gd name="connsiteY3" fmla="*/ 0 h 702629"/>
              <a:gd name="connsiteX4" fmla="*/ 1514475 w 2662886"/>
              <a:gd name="connsiteY4" fmla="*/ 702613 h 702629"/>
              <a:gd name="connsiteX5" fmla="*/ 2662886 w 2662886"/>
              <a:gd name="connsiteY5" fmla="*/ 694676 h 702629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2886" h="702613">
                <a:moveTo>
                  <a:pt x="0" y="694676"/>
                </a:moveTo>
                <a:lnTo>
                  <a:pt x="535997" y="692727"/>
                </a:lnTo>
                <a:cubicBezTo>
                  <a:pt x="683924" y="697562"/>
                  <a:pt x="777081" y="-2455"/>
                  <a:pt x="1010732" y="2381"/>
                </a:cubicBezTo>
                <a:lnTo>
                  <a:pt x="1297997" y="0"/>
                </a:lnTo>
                <a:cubicBezTo>
                  <a:pt x="1336819" y="543503"/>
                  <a:pt x="1281979" y="699654"/>
                  <a:pt x="1514475" y="702613"/>
                </a:cubicBezTo>
                <a:lnTo>
                  <a:pt x="2662886" y="69467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3EA992F-8704-4A2D-918E-AA75329C6A98}"/>
              </a:ext>
            </a:extLst>
          </p:cNvPr>
          <p:cNvCxnSpPr/>
          <p:nvPr/>
        </p:nvCxnSpPr>
        <p:spPr>
          <a:xfrm>
            <a:off x="8611465" y="1214710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623EAF4-56C6-4829-B2DE-643E894BD991}"/>
              </a:ext>
            </a:extLst>
          </p:cNvPr>
          <p:cNvCxnSpPr>
            <a:cxnSpLocks/>
          </p:cNvCxnSpPr>
          <p:nvPr/>
        </p:nvCxnSpPr>
        <p:spPr>
          <a:xfrm flipV="1">
            <a:off x="8618970" y="1250104"/>
            <a:ext cx="684000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C18386F9-132E-417E-B2BD-FE25A8807D4F}"/>
              </a:ext>
            </a:extLst>
          </p:cNvPr>
          <p:cNvCxnSpPr/>
          <p:nvPr/>
        </p:nvCxnSpPr>
        <p:spPr>
          <a:xfrm>
            <a:off x="10704223" y="1211138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F853EA1A-DD92-455C-8AD7-FBFDC83A79D8}"/>
              </a:ext>
            </a:extLst>
          </p:cNvPr>
          <p:cNvCxnSpPr/>
          <p:nvPr/>
        </p:nvCxnSpPr>
        <p:spPr>
          <a:xfrm>
            <a:off x="9335798" y="1210669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A6A7E38-958A-4E3C-AD83-6FEA1F1D2305}"/>
              </a:ext>
            </a:extLst>
          </p:cNvPr>
          <p:cNvCxnSpPr>
            <a:cxnSpLocks/>
          </p:cNvCxnSpPr>
          <p:nvPr/>
        </p:nvCxnSpPr>
        <p:spPr>
          <a:xfrm flipV="1">
            <a:off x="9346478" y="1252413"/>
            <a:ext cx="1368000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CE1FCD9C-29C7-4E56-BAAA-1EB0ACD4F487}"/>
              </a:ext>
            </a:extLst>
          </p:cNvPr>
          <p:cNvSpPr txBox="1"/>
          <p:nvPr/>
        </p:nvSpPr>
        <p:spPr>
          <a:xfrm>
            <a:off x="8843970" y="86773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</a:t>
            </a:r>
            <a:r>
              <a:rPr lang="en-GB" baseline="-16000" dirty="0" err="1"/>
              <a:t>i</a:t>
            </a:r>
            <a:endParaRPr lang="en-GB" baseline="-160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39E6D23-7185-44E8-BAAE-913F507E7615}"/>
              </a:ext>
            </a:extLst>
          </p:cNvPr>
          <p:cNvSpPr txBox="1"/>
          <p:nvPr/>
        </p:nvSpPr>
        <p:spPr>
          <a:xfrm>
            <a:off x="9809566" y="867733"/>
            <a:ext cx="3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</a:t>
            </a:r>
            <a:r>
              <a:rPr lang="en-GB" baseline="-16000" dirty="0" err="1"/>
              <a:t>e</a:t>
            </a:r>
            <a:endParaRPr lang="en-GB" baseline="-160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06E6191-1094-460B-8D54-0DB77E799133}"/>
              </a:ext>
            </a:extLst>
          </p:cNvPr>
          <p:cNvSpPr txBox="1"/>
          <p:nvPr/>
        </p:nvSpPr>
        <p:spPr>
          <a:xfrm>
            <a:off x="7620283" y="18248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D09C17B0-AD86-4EC7-A550-7952BF95235C}"/>
              </a:ext>
            </a:extLst>
          </p:cNvPr>
          <p:cNvCxnSpPr/>
          <p:nvPr/>
        </p:nvCxnSpPr>
        <p:spPr>
          <a:xfrm>
            <a:off x="7968789" y="1315047"/>
            <a:ext cx="142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045CBB9E-6CBB-433D-B5B7-94E3C066A237}"/>
              </a:ext>
            </a:extLst>
          </p:cNvPr>
          <p:cNvSpPr txBox="1"/>
          <p:nvPr/>
        </p:nvSpPr>
        <p:spPr>
          <a:xfrm>
            <a:off x="7473539" y="772051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Pressure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FFB63A5-B5A8-46C9-9B82-131B3A4E8BA8}"/>
              </a:ext>
            </a:extLst>
          </p:cNvPr>
          <p:cNvSpPr txBox="1"/>
          <p:nvPr/>
        </p:nvSpPr>
        <p:spPr>
          <a:xfrm>
            <a:off x="10086560" y="225799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D72676B-7307-4250-92F1-B4AF5A0BF6C7}"/>
              </a:ext>
            </a:extLst>
          </p:cNvPr>
          <p:cNvSpPr txBox="1"/>
          <p:nvPr/>
        </p:nvSpPr>
        <p:spPr>
          <a:xfrm>
            <a:off x="8202398" y="2522654"/>
            <a:ext cx="246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Ti</a:t>
            </a:r>
            <a:r>
              <a:rPr lang="en-GB" dirty="0"/>
              <a:t> = 60/BPM/3 seconds</a:t>
            </a:r>
          </a:p>
          <a:p>
            <a:r>
              <a:rPr lang="en-GB" dirty="0" err="1"/>
              <a:t>Te</a:t>
            </a:r>
            <a:r>
              <a:rPr lang="en-GB" dirty="0"/>
              <a:t> = </a:t>
            </a:r>
            <a:r>
              <a:rPr lang="en-GB" dirty="0" err="1"/>
              <a:t>Ti</a:t>
            </a:r>
            <a:r>
              <a:rPr lang="en-GB" dirty="0"/>
              <a:t> x 2 seconds</a:t>
            </a:r>
          </a:p>
        </p:txBody>
      </p:sp>
    </p:spTree>
    <p:extLst>
      <p:ext uri="{BB962C8B-B14F-4D97-AF65-F5344CB8AC3E}">
        <p14:creationId xmlns:p14="http://schemas.microsoft.com/office/powerpoint/2010/main" val="160689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83C4-77AC-4669-B891-20C16567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– pressure wave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6011-F251-49EA-A716-95F217F5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13" y="3483043"/>
            <a:ext cx="3756848" cy="2135479"/>
          </a:xfrm>
        </p:spPr>
        <p:txBody>
          <a:bodyPr>
            <a:normAutofit/>
          </a:bodyPr>
          <a:lstStyle/>
          <a:p>
            <a:r>
              <a:rPr lang="en-GB" sz="1600" dirty="0"/>
              <a:t>At BPM = 10: </a:t>
            </a:r>
            <a:r>
              <a:rPr lang="en-GB" sz="1600" dirty="0" err="1"/>
              <a:t>Ti</a:t>
            </a:r>
            <a:r>
              <a:rPr lang="en-GB" sz="1600" dirty="0"/>
              <a:t> = 2s</a:t>
            </a:r>
          </a:p>
          <a:p>
            <a:r>
              <a:rPr lang="en-GB" sz="1600" dirty="0"/>
              <a:t>At BPM = 30: </a:t>
            </a:r>
            <a:r>
              <a:rPr lang="en-GB" sz="1600" dirty="0" err="1"/>
              <a:t>Ti</a:t>
            </a:r>
            <a:r>
              <a:rPr lang="en-GB" sz="1600" dirty="0"/>
              <a:t> = 0.7s</a:t>
            </a:r>
          </a:p>
          <a:p>
            <a:r>
              <a:rPr lang="en-GB" sz="1600" dirty="0" err="1"/>
              <a:t>Tde</a:t>
            </a:r>
            <a:r>
              <a:rPr lang="en-GB" sz="1600" dirty="0"/>
              <a:t> should be as short as possible. The actual </a:t>
            </a:r>
            <a:r>
              <a:rPr lang="en-GB" sz="1600" dirty="0" err="1"/>
              <a:t>Tde</a:t>
            </a:r>
            <a:r>
              <a:rPr lang="en-GB" sz="1600" dirty="0"/>
              <a:t> depends on the lungs natural elasticity and resistance in the breathing circuit. As long as it looks reasonable sharp then the CO2 washout will happen.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4BE5EB-2F14-4F3D-9BCD-ADF109BD944E}"/>
              </a:ext>
            </a:extLst>
          </p:cNvPr>
          <p:cNvCxnSpPr>
            <a:cxnSpLocks/>
          </p:cNvCxnSpPr>
          <p:nvPr/>
        </p:nvCxnSpPr>
        <p:spPr>
          <a:xfrm flipV="1">
            <a:off x="1225755" y="1925729"/>
            <a:ext cx="0" cy="122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4836B7-D4E6-44F6-8A08-368BA866DDD7}"/>
              </a:ext>
            </a:extLst>
          </p:cNvPr>
          <p:cNvCxnSpPr>
            <a:cxnSpLocks/>
          </p:cNvCxnSpPr>
          <p:nvPr/>
        </p:nvCxnSpPr>
        <p:spPr>
          <a:xfrm flipV="1">
            <a:off x="1225755" y="3140599"/>
            <a:ext cx="270163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852B24-A652-43B0-A19C-74C1B8B592A3}"/>
              </a:ext>
            </a:extLst>
          </p:cNvPr>
          <p:cNvSpPr txBox="1"/>
          <p:nvPr/>
        </p:nvSpPr>
        <p:spPr>
          <a:xfrm>
            <a:off x="833073" y="196566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IP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5E4619-B823-4D5A-A12D-C6303C017790}"/>
              </a:ext>
            </a:extLst>
          </p:cNvPr>
          <p:cNvSpPr/>
          <p:nvPr/>
        </p:nvSpPr>
        <p:spPr>
          <a:xfrm>
            <a:off x="1230085" y="2143072"/>
            <a:ext cx="2662886" cy="702613"/>
          </a:xfrm>
          <a:custGeom>
            <a:avLst/>
            <a:gdLst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1125 w 2655743"/>
              <a:gd name="connsiteY4" fmla="*/ 706582 h 706582"/>
              <a:gd name="connsiteX5" fmla="*/ 2655743 w 2655743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3506 w 2655743"/>
              <a:gd name="connsiteY4" fmla="*/ 689913 h 706582"/>
              <a:gd name="connsiteX5" fmla="*/ 2655743 w 2655743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3506 w 2655743"/>
              <a:gd name="connsiteY4" fmla="*/ 689913 h 706582"/>
              <a:gd name="connsiteX5" fmla="*/ 2655743 w 2655743"/>
              <a:gd name="connsiteY5" fmla="*/ 706582 h 706582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383506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383506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702629"/>
              <a:gd name="connsiteX1" fmla="*/ 535997 w 2662886"/>
              <a:gd name="connsiteY1" fmla="*/ 692727 h 702629"/>
              <a:gd name="connsiteX2" fmla="*/ 1010732 w 2662886"/>
              <a:gd name="connsiteY2" fmla="*/ 2381 h 702629"/>
              <a:gd name="connsiteX3" fmla="*/ 1297997 w 2662886"/>
              <a:gd name="connsiteY3" fmla="*/ 0 h 702629"/>
              <a:gd name="connsiteX4" fmla="*/ 1514475 w 2662886"/>
              <a:gd name="connsiteY4" fmla="*/ 702613 h 702629"/>
              <a:gd name="connsiteX5" fmla="*/ 2662886 w 2662886"/>
              <a:gd name="connsiteY5" fmla="*/ 694676 h 702629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2886" h="702613">
                <a:moveTo>
                  <a:pt x="0" y="694676"/>
                </a:moveTo>
                <a:lnTo>
                  <a:pt x="535997" y="692727"/>
                </a:lnTo>
                <a:cubicBezTo>
                  <a:pt x="683924" y="697562"/>
                  <a:pt x="777081" y="-2455"/>
                  <a:pt x="1010732" y="2381"/>
                </a:cubicBezTo>
                <a:lnTo>
                  <a:pt x="1297997" y="0"/>
                </a:lnTo>
                <a:cubicBezTo>
                  <a:pt x="1336819" y="543503"/>
                  <a:pt x="1281979" y="699654"/>
                  <a:pt x="1514475" y="702613"/>
                </a:cubicBezTo>
                <a:lnTo>
                  <a:pt x="2662886" y="69467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1BC1F8-5029-4497-82BD-88D504A0F8FB}"/>
              </a:ext>
            </a:extLst>
          </p:cNvPr>
          <p:cNvCxnSpPr/>
          <p:nvPr/>
        </p:nvCxnSpPr>
        <p:spPr>
          <a:xfrm>
            <a:off x="2197305" y="2043204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DECA2C-4DF6-47BE-A6F7-E06B77A98612}"/>
              </a:ext>
            </a:extLst>
          </p:cNvPr>
          <p:cNvCxnSpPr/>
          <p:nvPr/>
        </p:nvCxnSpPr>
        <p:spPr>
          <a:xfrm>
            <a:off x="1803605" y="2042735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AF21B8-B091-42BA-97DB-248491DE65E6}"/>
              </a:ext>
            </a:extLst>
          </p:cNvPr>
          <p:cNvCxnSpPr>
            <a:cxnSpLocks/>
          </p:cNvCxnSpPr>
          <p:nvPr/>
        </p:nvCxnSpPr>
        <p:spPr>
          <a:xfrm flipV="1">
            <a:off x="1804760" y="2078129"/>
            <a:ext cx="396000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77EDA1-C920-49DB-8D0D-44C5AD70FB60}"/>
              </a:ext>
            </a:extLst>
          </p:cNvPr>
          <p:cNvCxnSpPr/>
          <p:nvPr/>
        </p:nvCxnSpPr>
        <p:spPr>
          <a:xfrm>
            <a:off x="2664463" y="2039163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F891D9-45DA-433F-B113-C8C707B2E02A}"/>
              </a:ext>
            </a:extLst>
          </p:cNvPr>
          <p:cNvCxnSpPr/>
          <p:nvPr/>
        </p:nvCxnSpPr>
        <p:spPr>
          <a:xfrm>
            <a:off x="2527938" y="2038694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D21C4-490E-4D01-BC89-9D02D9EF9CEA}"/>
              </a:ext>
            </a:extLst>
          </p:cNvPr>
          <p:cNvCxnSpPr>
            <a:cxnSpLocks/>
          </p:cNvCxnSpPr>
          <p:nvPr/>
        </p:nvCxnSpPr>
        <p:spPr>
          <a:xfrm flipV="1">
            <a:off x="2487818" y="2074088"/>
            <a:ext cx="216000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96BF71-F7DC-4BFA-9E4C-002387E533D2}"/>
              </a:ext>
            </a:extLst>
          </p:cNvPr>
          <p:cNvSpPr txBox="1"/>
          <p:nvPr/>
        </p:nvSpPr>
        <p:spPr>
          <a:xfrm>
            <a:off x="1807510" y="1695758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</a:t>
            </a:r>
            <a:r>
              <a:rPr lang="en-GB" baseline="-16000" dirty="0" err="1"/>
              <a:t>di</a:t>
            </a:r>
            <a:endParaRPr lang="en-GB" baseline="-16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DBB86-42D3-4B37-B3DF-A2AC7561092E}"/>
              </a:ext>
            </a:extLst>
          </p:cNvPr>
          <p:cNvSpPr txBox="1"/>
          <p:nvPr/>
        </p:nvSpPr>
        <p:spPr>
          <a:xfrm>
            <a:off x="2385756" y="1695758"/>
            <a:ext cx="43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</a:t>
            </a:r>
            <a:r>
              <a:rPr lang="en-GB" baseline="-16000" dirty="0" err="1"/>
              <a:t>de</a:t>
            </a:r>
            <a:endParaRPr lang="en-GB" baseline="-16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E9958C-810E-48B0-B388-935230C210D3}"/>
              </a:ext>
            </a:extLst>
          </p:cNvPr>
          <p:cNvSpPr txBox="1"/>
          <p:nvPr/>
        </p:nvSpPr>
        <p:spPr>
          <a:xfrm>
            <a:off x="812423" y="26528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35E92B-152F-4FD1-B5E0-168471A7E48B}"/>
              </a:ext>
            </a:extLst>
          </p:cNvPr>
          <p:cNvCxnSpPr/>
          <p:nvPr/>
        </p:nvCxnSpPr>
        <p:spPr>
          <a:xfrm>
            <a:off x="1160929" y="2143072"/>
            <a:ext cx="142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A6DB67-C30A-45E9-AE19-9B2D077BA52A}"/>
              </a:ext>
            </a:extLst>
          </p:cNvPr>
          <p:cNvSpPr txBox="1"/>
          <p:nvPr/>
        </p:nvSpPr>
        <p:spPr>
          <a:xfrm>
            <a:off x="665679" y="1600076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Pressure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8E7EBC-8DEC-4963-A631-6B39A94E2DDE}"/>
              </a:ext>
            </a:extLst>
          </p:cNvPr>
          <p:cNvSpPr txBox="1"/>
          <p:nvPr/>
        </p:nvSpPr>
        <p:spPr>
          <a:xfrm>
            <a:off x="3278700" y="30860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FEA9FE-9762-4F9C-A32F-2A8D606EA4D9}"/>
              </a:ext>
            </a:extLst>
          </p:cNvPr>
          <p:cNvCxnSpPr>
            <a:cxnSpLocks/>
          </p:cNvCxnSpPr>
          <p:nvPr/>
        </p:nvCxnSpPr>
        <p:spPr>
          <a:xfrm flipV="1">
            <a:off x="5077247" y="1934859"/>
            <a:ext cx="0" cy="122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C53781-D55C-4928-8FD1-6A2C17A3B34F}"/>
              </a:ext>
            </a:extLst>
          </p:cNvPr>
          <p:cNvCxnSpPr>
            <a:cxnSpLocks/>
          </p:cNvCxnSpPr>
          <p:nvPr/>
        </p:nvCxnSpPr>
        <p:spPr>
          <a:xfrm flipV="1">
            <a:off x="5077247" y="3149729"/>
            <a:ext cx="270163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A13AD-FCC2-4401-BA84-5716684C6088}"/>
              </a:ext>
            </a:extLst>
          </p:cNvPr>
          <p:cNvSpPr txBox="1"/>
          <p:nvPr/>
        </p:nvSpPr>
        <p:spPr>
          <a:xfrm>
            <a:off x="4684565" y="197479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IP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CCBFD03-9A20-4003-9392-D5FB1A72F806}"/>
              </a:ext>
            </a:extLst>
          </p:cNvPr>
          <p:cNvSpPr/>
          <p:nvPr/>
        </p:nvSpPr>
        <p:spPr>
          <a:xfrm>
            <a:off x="5081577" y="2152202"/>
            <a:ext cx="2662886" cy="702613"/>
          </a:xfrm>
          <a:custGeom>
            <a:avLst/>
            <a:gdLst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1125 w 2655743"/>
              <a:gd name="connsiteY4" fmla="*/ 706582 h 706582"/>
              <a:gd name="connsiteX5" fmla="*/ 2655743 w 2655743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3506 w 2655743"/>
              <a:gd name="connsiteY4" fmla="*/ 689913 h 706582"/>
              <a:gd name="connsiteX5" fmla="*/ 2655743 w 2655743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3506 w 2655743"/>
              <a:gd name="connsiteY4" fmla="*/ 689913 h 706582"/>
              <a:gd name="connsiteX5" fmla="*/ 2655743 w 2655743"/>
              <a:gd name="connsiteY5" fmla="*/ 706582 h 706582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383506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383506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702629"/>
              <a:gd name="connsiteX1" fmla="*/ 535997 w 2662886"/>
              <a:gd name="connsiteY1" fmla="*/ 692727 h 702629"/>
              <a:gd name="connsiteX2" fmla="*/ 1010732 w 2662886"/>
              <a:gd name="connsiteY2" fmla="*/ 2381 h 702629"/>
              <a:gd name="connsiteX3" fmla="*/ 1297997 w 2662886"/>
              <a:gd name="connsiteY3" fmla="*/ 0 h 702629"/>
              <a:gd name="connsiteX4" fmla="*/ 1514475 w 2662886"/>
              <a:gd name="connsiteY4" fmla="*/ 702613 h 702629"/>
              <a:gd name="connsiteX5" fmla="*/ 2662886 w 2662886"/>
              <a:gd name="connsiteY5" fmla="*/ 694676 h 702629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2886" h="702613">
                <a:moveTo>
                  <a:pt x="0" y="694676"/>
                </a:moveTo>
                <a:lnTo>
                  <a:pt x="535997" y="692727"/>
                </a:lnTo>
                <a:cubicBezTo>
                  <a:pt x="683924" y="697562"/>
                  <a:pt x="650875" y="-2455"/>
                  <a:pt x="1010732" y="2381"/>
                </a:cubicBezTo>
                <a:lnTo>
                  <a:pt x="1297997" y="0"/>
                </a:lnTo>
                <a:cubicBezTo>
                  <a:pt x="1336819" y="543503"/>
                  <a:pt x="1281979" y="699654"/>
                  <a:pt x="1514475" y="702613"/>
                </a:cubicBezTo>
                <a:lnTo>
                  <a:pt x="2662886" y="69467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65706B-3A51-41EE-B62A-FC8C9B5723AB}"/>
              </a:ext>
            </a:extLst>
          </p:cNvPr>
          <p:cNvSpPr txBox="1"/>
          <p:nvPr/>
        </p:nvSpPr>
        <p:spPr>
          <a:xfrm>
            <a:off x="4663915" y="26619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EA6D0-7251-49A2-A1EA-786922D1031C}"/>
              </a:ext>
            </a:extLst>
          </p:cNvPr>
          <p:cNvCxnSpPr/>
          <p:nvPr/>
        </p:nvCxnSpPr>
        <p:spPr>
          <a:xfrm>
            <a:off x="5012421" y="2152202"/>
            <a:ext cx="142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B5E882-4FB7-435F-984C-BE8136B331FC}"/>
              </a:ext>
            </a:extLst>
          </p:cNvPr>
          <p:cNvSpPr txBox="1"/>
          <p:nvPr/>
        </p:nvSpPr>
        <p:spPr>
          <a:xfrm>
            <a:off x="4457776" y="1591357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Pressure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AD653A-DFA7-4F27-87AE-28B6BDB7DEED}"/>
              </a:ext>
            </a:extLst>
          </p:cNvPr>
          <p:cNvSpPr txBox="1"/>
          <p:nvPr/>
        </p:nvSpPr>
        <p:spPr>
          <a:xfrm>
            <a:off x="7130192" y="309515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0F361D0-5A0C-49E9-AF09-1F6392B5DC28}"/>
              </a:ext>
            </a:extLst>
          </p:cNvPr>
          <p:cNvSpPr/>
          <p:nvPr/>
        </p:nvSpPr>
        <p:spPr>
          <a:xfrm>
            <a:off x="5081577" y="2270255"/>
            <a:ext cx="2662886" cy="583889"/>
          </a:xfrm>
          <a:custGeom>
            <a:avLst/>
            <a:gdLst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1125 w 2655743"/>
              <a:gd name="connsiteY4" fmla="*/ 706582 h 706582"/>
              <a:gd name="connsiteX5" fmla="*/ 2655743 w 2655743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3506 w 2655743"/>
              <a:gd name="connsiteY4" fmla="*/ 689913 h 706582"/>
              <a:gd name="connsiteX5" fmla="*/ 2655743 w 2655743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3506 w 2655743"/>
              <a:gd name="connsiteY4" fmla="*/ 689913 h 706582"/>
              <a:gd name="connsiteX5" fmla="*/ 2655743 w 2655743"/>
              <a:gd name="connsiteY5" fmla="*/ 706582 h 706582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383506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383506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702629"/>
              <a:gd name="connsiteX1" fmla="*/ 535997 w 2662886"/>
              <a:gd name="connsiteY1" fmla="*/ 692727 h 702629"/>
              <a:gd name="connsiteX2" fmla="*/ 1010732 w 2662886"/>
              <a:gd name="connsiteY2" fmla="*/ 2381 h 702629"/>
              <a:gd name="connsiteX3" fmla="*/ 1297997 w 2662886"/>
              <a:gd name="connsiteY3" fmla="*/ 0 h 702629"/>
              <a:gd name="connsiteX4" fmla="*/ 1514475 w 2662886"/>
              <a:gd name="connsiteY4" fmla="*/ 702613 h 702629"/>
              <a:gd name="connsiteX5" fmla="*/ 2662886 w 2662886"/>
              <a:gd name="connsiteY5" fmla="*/ 694676 h 702629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658307 w 2662886"/>
              <a:gd name="connsiteY2" fmla="*/ 5546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658307 w 2662886"/>
              <a:gd name="connsiteY2" fmla="*/ 5546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658307 w 2662886"/>
              <a:gd name="connsiteY2" fmla="*/ 5546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2886" h="702613">
                <a:moveTo>
                  <a:pt x="0" y="694676"/>
                </a:moveTo>
                <a:lnTo>
                  <a:pt x="535997" y="692727"/>
                </a:lnTo>
                <a:cubicBezTo>
                  <a:pt x="655349" y="697562"/>
                  <a:pt x="542131" y="3875"/>
                  <a:pt x="658307" y="5546"/>
                </a:cubicBezTo>
                <a:lnTo>
                  <a:pt x="1297997" y="0"/>
                </a:lnTo>
                <a:cubicBezTo>
                  <a:pt x="1336819" y="543503"/>
                  <a:pt x="1281979" y="699654"/>
                  <a:pt x="1514475" y="702613"/>
                </a:cubicBezTo>
                <a:lnTo>
                  <a:pt x="2662886" y="69467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C4BA0BD-E588-4920-84B1-505AF07588C9}"/>
              </a:ext>
            </a:extLst>
          </p:cNvPr>
          <p:cNvSpPr/>
          <p:nvPr/>
        </p:nvSpPr>
        <p:spPr>
          <a:xfrm>
            <a:off x="5077644" y="1992337"/>
            <a:ext cx="2662886" cy="865622"/>
          </a:xfrm>
          <a:custGeom>
            <a:avLst/>
            <a:gdLst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1125 w 2655743"/>
              <a:gd name="connsiteY4" fmla="*/ 706582 h 706582"/>
              <a:gd name="connsiteX5" fmla="*/ 2655743 w 2655743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3506 w 2655743"/>
              <a:gd name="connsiteY4" fmla="*/ 689913 h 706582"/>
              <a:gd name="connsiteX5" fmla="*/ 2655743 w 2655743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3506 w 2655743"/>
              <a:gd name="connsiteY4" fmla="*/ 689913 h 706582"/>
              <a:gd name="connsiteX5" fmla="*/ 2655743 w 2655743"/>
              <a:gd name="connsiteY5" fmla="*/ 706582 h 706582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383506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383506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702629"/>
              <a:gd name="connsiteX1" fmla="*/ 535997 w 2662886"/>
              <a:gd name="connsiteY1" fmla="*/ 692727 h 702629"/>
              <a:gd name="connsiteX2" fmla="*/ 1010732 w 2662886"/>
              <a:gd name="connsiteY2" fmla="*/ 2381 h 702629"/>
              <a:gd name="connsiteX3" fmla="*/ 1297997 w 2662886"/>
              <a:gd name="connsiteY3" fmla="*/ 0 h 702629"/>
              <a:gd name="connsiteX4" fmla="*/ 1514475 w 2662886"/>
              <a:gd name="connsiteY4" fmla="*/ 702613 h 702629"/>
              <a:gd name="connsiteX5" fmla="*/ 2662886 w 2662886"/>
              <a:gd name="connsiteY5" fmla="*/ 694676 h 702629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8722 h 706659"/>
              <a:gd name="connsiteX1" fmla="*/ 535997 w 2662886"/>
              <a:gd name="connsiteY1" fmla="*/ 696773 h 706659"/>
              <a:gd name="connsiteX2" fmla="*/ 1226632 w 2662886"/>
              <a:gd name="connsiteY2" fmla="*/ 77 h 706659"/>
              <a:gd name="connsiteX3" fmla="*/ 1297997 w 2662886"/>
              <a:gd name="connsiteY3" fmla="*/ 4046 h 706659"/>
              <a:gd name="connsiteX4" fmla="*/ 1514475 w 2662886"/>
              <a:gd name="connsiteY4" fmla="*/ 706659 h 706659"/>
              <a:gd name="connsiteX5" fmla="*/ 2662886 w 2662886"/>
              <a:gd name="connsiteY5" fmla="*/ 698722 h 706659"/>
              <a:gd name="connsiteX0" fmla="*/ 0 w 2662886"/>
              <a:gd name="connsiteY0" fmla="*/ 698722 h 706659"/>
              <a:gd name="connsiteX1" fmla="*/ 535997 w 2662886"/>
              <a:gd name="connsiteY1" fmla="*/ 696773 h 706659"/>
              <a:gd name="connsiteX2" fmla="*/ 1226632 w 2662886"/>
              <a:gd name="connsiteY2" fmla="*/ 77 h 706659"/>
              <a:gd name="connsiteX3" fmla="*/ 1297997 w 2662886"/>
              <a:gd name="connsiteY3" fmla="*/ 4046 h 706659"/>
              <a:gd name="connsiteX4" fmla="*/ 1514475 w 2662886"/>
              <a:gd name="connsiteY4" fmla="*/ 706659 h 706659"/>
              <a:gd name="connsiteX5" fmla="*/ 2662886 w 2662886"/>
              <a:gd name="connsiteY5" fmla="*/ 698722 h 706659"/>
              <a:gd name="connsiteX0" fmla="*/ 0 w 2662886"/>
              <a:gd name="connsiteY0" fmla="*/ 695635 h 703572"/>
              <a:gd name="connsiteX1" fmla="*/ 535997 w 2662886"/>
              <a:gd name="connsiteY1" fmla="*/ 693686 h 703572"/>
              <a:gd name="connsiteX2" fmla="*/ 1207582 w 2662886"/>
              <a:gd name="connsiteY2" fmla="*/ 165 h 703572"/>
              <a:gd name="connsiteX3" fmla="*/ 1297997 w 2662886"/>
              <a:gd name="connsiteY3" fmla="*/ 959 h 703572"/>
              <a:gd name="connsiteX4" fmla="*/ 1514475 w 2662886"/>
              <a:gd name="connsiteY4" fmla="*/ 703572 h 703572"/>
              <a:gd name="connsiteX5" fmla="*/ 2662886 w 2662886"/>
              <a:gd name="connsiteY5" fmla="*/ 695635 h 703572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186150 w 2662886"/>
              <a:gd name="connsiteY2" fmla="*/ 4837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186150 w 2662886"/>
              <a:gd name="connsiteY2" fmla="*/ 4837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186150 w 2662886"/>
              <a:gd name="connsiteY2" fmla="*/ 4837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186150 w 2662886"/>
              <a:gd name="connsiteY2" fmla="*/ 4837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2886" h="702613">
                <a:moveTo>
                  <a:pt x="0" y="694676"/>
                </a:moveTo>
                <a:lnTo>
                  <a:pt x="535997" y="692727"/>
                </a:lnTo>
                <a:cubicBezTo>
                  <a:pt x="683924" y="697562"/>
                  <a:pt x="893762" y="25699"/>
                  <a:pt x="1186150" y="4837"/>
                </a:cubicBezTo>
                <a:cubicBezTo>
                  <a:pt x="1286667" y="-1588"/>
                  <a:pt x="1202242" y="794"/>
                  <a:pt x="1297997" y="0"/>
                </a:cubicBezTo>
                <a:cubicBezTo>
                  <a:pt x="1336819" y="543503"/>
                  <a:pt x="1281979" y="699654"/>
                  <a:pt x="1514475" y="702613"/>
                </a:cubicBezTo>
                <a:lnTo>
                  <a:pt x="2662886" y="69467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0DC931-7830-4519-BA63-67375C1AADB4}"/>
              </a:ext>
            </a:extLst>
          </p:cNvPr>
          <p:cNvSpPr txBox="1"/>
          <p:nvPr/>
        </p:nvSpPr>
        <p:spPr>
          <a:xfrm>
            <a:off x="4717153" y="3457968"/>
            <a:ext cx="73297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 waveform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They all deliver the same amount of ‘work’ and fill the lung with an equivalent volume of 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#1 uses the least pressure (which is good), but the abrupt rise is faster than the lung can comply. This risk putting shear stress on the lung tissue.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#3 produces a gentler rise (which is good), but it requires a higher, shorter plateau (which is bad). Lung tissue is sensitive to pressure (barotrauma).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#2 is the best compromise. The plateau should be about 2/3 of the </a:t>
            </a:r>
            <a:r>
              <a:rPr lang="en-GB" sz="1600" dirty="0" err="1"/>
              <a:t>Ti</a:t>
            </a:r>
            <a:r>
              <a:rPr lang="en-GB" sz="1600" dirty="0"/>
              <a:t> time – meaning </a:t>
            </a:r>
            <a:r>
              <a:rPr lang="en-GB" sz="1600" dirty="0" err="1"/>
              <a:t>Tdi</a:t>
            </a:r>
            <a:r>
              <a:rPr lang="en-GB" sz="1600" dirty="0"/>
              <a:t> should be no more than 1/3 of the rise time. With the fastest </a:t>
            </a:r>
            <a:r>
              <a:rPr lang="en-GB" sz="1600" dirty="0" err="1"/>
              <a:t>Ti</a:t>
            </a:r>
            <a:r>
              <a:rPr lang="en-GB" sz="1600" dirty="0"/>
              <a:t> being 0.67s, the best fixed </a:t>
            </a:r>
            <a:r>
              <a:rPr lang="en-GB" sz="1600" dirty="0" err="1"/>
              <a:t>Tdi</a:t>
            </a:r>
            <a:r>
              <a:rPr lang="en-GB" sz="1600" dirty="0"/>
              <a:t> = 0.2s.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 plastic bottle test lung tends to be less compliant and fills more straightforwardly (compared to the intricate lung). The testing should focus on </a:t>
            </a:r>
            <a:r>
              <a:rPr lang="en-GB" sz="1600" dirty="0" err="1"/>
              <a:t>Tdi</a:t>
            </a:r>
            <a:r>
              <a:rPr lang="en-GB" sz="1600" dirty="0"/>
              <a:t> = 0.15s.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Tdi</a:t>
            </a:r>
            <a:r>
              <a:rPr lang="en-GB" sz="1600" dirty="0"/>
              <a:t> is adjusted by regulator PR, or by changing the orifice size in SV2.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C1E54B-8C87-4212-8B85-B53874502311}"/>
              </a:ext>
            </a:extLst>
          </p:cNvPr>
          <p:cNvSpPr txBox="1"/>
          <p:nvPr/>
        </p:nvSpPr>
        <p:spPr>
          <a:xfrm>
            <a:off x="5605397" y="1395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5B1C1E-2BD1-4CCB-BA50-59BC23EADE3E}"/>
              </a:ext>
            </a:extLst>
          </p:cNvPr>
          <p:cNvSpPr txBox="1"/>
          <p:nvPr/>
        </p:nvSpPr>
        <p:spPr>
          <a:xfrm>
            <a:off x="5490580" y="1632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28DCB0-57DB-40B7-A202-EC4FD9A69980}"/>
              </a:ext>
            </a:extLst>
          </p:cNvPr>
          <p:cNvSpPr txBox="1"/>
          <p:nvPr/>
        </p:nvSpPr>
        <p:spPr>
          <a:xfrm>
            <a:off x="5375763" y="1863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7BA01E-BE91-409B-91FD-4D16F165079D}"/>
              </a:ext>
            </a:extLst>
          </p:cNvPr>
          <p:cNvCxnSpPr>
            <a:cxnSpLocks/>
          </p:cNvCxnSpPr>
          <p:nvPr/>
        </p:nvCxnSpPr>
        <p:spPr>
          <a:xfrm>
            <a:off x="5588548" y="2079623"/>
            <a:ext cx="108000" cy="14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EBBE56-662C-40B3-A20D-C8B2BFB5A926}"/>
              </a:ext>
            </a:extLst>
          </p:cNvPr>
          <p:cNvCxnSpPr>
            <a:cxnSpLocks/>
          </p:cNvCxnSpPr>
          <p:nvPr/>
        </p:nvCxnSpPr>
        <p:spPr>
          <a:xfrm>
            <a:off x="5736036" y="1876306"/>
            <a:ext cx="199804" cy="2627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1E4609-5CA4-4EFE-874C-E1C4612A600E}"/>
              </a:ext>
            </a:extLst>
          </p:cNvPr>
          <p:cNvCxnSpPr>
            <a:cxnSpLocks/>
          </p:cNvCxnSpPr>
          <p:nvPr/>
        </p:nvCxnSpPr>
        <p:spPr>
          <a:xfrm>
            <a:off x="5814360" y="1601689"/>
            <a:ext cx="284234" cy="395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98B279-7289-4D55-8189-E4CEFC2A7929}"/>
              </a:ext>
            </a:extLst>
          </p:cNvPr>
          <p:cNvCxnSpPr>
            <a:cxnSpLocks/>
          </p:cNvCxnSpPr>
          <p:nvPr/>
        </p:nvCxnSpPr>
        <p:spPr>
          <a:xfrm flipV="1">
            <a:off x="9182522" y="1931320"/>
            <a:ext cx="0" cy="122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5A032D-3889-4DE7-9D2B-FAA5AA78EAA9}"/>
              </a:ext>
            </a:extLst>
          </p:cNvPr>
          <p:cNvCxnSpPr>
            <a:cxnSpLocks/>
          </p:cNvCxnSpPr>
          <p:nvPr/>
        </p:nvCxnSpPr>
        <p:spPr>
          <a:xfrm flipV="1">
            <a:off x="9182522" y="3146190"/>
            <a:ext cx="270163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6E0AF9A-72B4-4F1D-A9D7-70C537A796A9}"/>
              </a:ext>
            </a:extLst>
          </p:cNvPr>
          <p:cNvSpPr txBox="1"/>
          <p:nvPr/>
        </p:nvSpPr>
        <p:spPr>
          <a:xfrm>
            <a:off x="8789840" y="19712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IP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6BB64C1-2DE4-4B46-870D-51CBE111C0D0}"/>
              </a:ext>
            </a:extLst>
          </p:cNvPr>
          <p:cNvSpPr/>
          <p:nvPr/>
        </p:nvSpPr>
        <p:spPr>
          <a:xfrm>
            <a:off x="9186852" y="2071939"/>
            <a:ext cx="2662886" cy="845087"/>
          </a:xfrm>
          <a:custGeom>
            <a:avLst/>
            <a:gdLst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1125 w 2655743"/>
              <a:gd name="connsiteY4" fmla="*/ 706582 h 706582"/>
              <a:gd name="connsiteX5" fmla="*/ 2655743 w 2655743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3506 w 2655743"/>
              <a:gd name="connsiteY4" fmla="*/ 689913 h 706582"/>
              <a:gd name="connsiteX5" fmla="*/ 2655743 w 2655743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3506 w 2655743"/>
              <a:gd name="connsiteY4" fmla="*/ 689913 h 706582"/>
              <a:gd name="connsiteX5" fmla="*/ 2655743 w 2655743"/>
              <a:gd name="connsiteY5" fmla="*/ 706582 h 706582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383506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383506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702629"/>
              <a:gd name="connsiteX1" fmla="*/ 535997 w 2662886"/>
              <a:gd name="connsiteY1" fmla="*/ 692727 h 702629"/>
              <a:gd name="connsiteX2" fmla="*/ 1010732 w 2662886"/>
              <a:gd name="connsiteY2" fmla="*/ 2381 h 702629"/>
              <a:gd name="connsiteX3" fmla="*/ 1297997 w 2662886"/>
              <a:gd name="connsiteY3" fmla="*/ 0 h 702629"/>
              <a:gd name="connsiteX4" fmla="*/ 1514475 w 2662886"/>
              <a:gd name="connsiteY4" fmla="*/ 702613 h 702629"/>
              <a:gd name="connsiteX5" fmla="*/ 2662886 w 2662886"/>
              <a:gd name="connsiteY5" fmla="*/ 694676 h 702629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771400 h 779337"/>
              <a:gd name="connsiteX1" fmla="*/ 535997 w 2662886"/>
              <a:gd name="connsiteY1" fmla="*/ 769451 h 779337"/>
              <a:gd name="connsiteX2" fmla="*/ 1010732 w 2662886"/>
              <a:gd name="connsiteY2" fmla="*/ 79105 h 779337"/>
              <a:gd name="connsiteX3" fmla="*/ 1297997 w 2662886"/>
              <a:gd name="connsiteY3" fmla="*/ 76724 h 779337"/>
              <a:gd name="connsiteX4" fmla="*/ 1514475 w 2662886"/>
              <a:gd name="connsiteY4" fmla="*/ 779337 h 779337"/>
              <a:gd name="connsiteX5" fmla="*/ 2662886 w 2662886"/>
              <a:gd name="connsiteY5" fmla="*/ 771400 h 779337"/>
              <a:gd name="connsiteX0" fmla="*/ 0 w 2662886"/>
              <a:gd name="connsiteY0" fmla="*/ 771400 h 845087"/>
              <a:gd name="connsiteX1" fmla="*/ 535997 w 2662886"/>
              <a:gd name="connsiteY1" fmla="*/ 769451 h 845087"/>
              <a:gd name="connsiteX2" fmla="*/ 1010732 w 2662886"/>
              <a:gd name="connsiteY2" fmla="*/ 79105 h 845087"/>
              <a:gd name="connsiteX3" fmla="*/ 1297997 w 2662886"/>
              <a:gd name="connsiteY3" fmla="*/ 76724 h 845087"/>
              <a:gd name="connsiteX4" fmla="*/ 1514475 w 2662886"/>
              <a:gd name="connsiteY4" fmla="*/ 779337 h 845087"/>
              <a:gd name="connsiteX5" fmla="*/ 2662886 w 2662886"/>
              <a:gd name="connsiteY5" fmla="*/ 771400 h 84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2886" h="845087">
                <a:moveTo>
                  <a:pt x="0" y="771400"/>
                </a:moveTo>
                <a:lnTo>
                  <a:pt x="535997" y="769451"/>
                </a:lnTo>
                <a:cubicBezTo>
                  <a:pt x="683924" y="774286"/>
                  <a:pt x="882650" y="-294031"/>
                  <a:pt x="1010732" y="79105"/>
                </a:cubicBezTo>
                <a:lnTo>
                  <a:pt x="1297997" y="76724"/>
                </a:lnTo>
                <a:cubicBezTo>
                  <a:pt x="1336819" y="620227"/>
                  <a:pt x="1380404" y="1004978"/>
                  <a:pt x="1514475" y="779337"/>
                </a:cubicBezTo>
                <a:lnTo>
                  <a:pt x="2662886" y="7714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5A0E4B-43BB-46A6-9C12-64A4B0BA6275}"/>
              </a:ext>
            </a:extLst>
          </p:cNvPr>
          <p:cNvSpPr txBox="1"/>
          <p:nvPr/>
        </p:nvSpPr>
        <p:spPr>
          <a:xfrm>
            <a:off x="8769190" y="26584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9F8D6B-F08A-410A-B180-7D5326489A21}"/>
              </a:ext>
            </a:extLst>
          </p:cNvPr>
          <p:cNvCxnSpPr/>
          <p:nvPr/>
        </p:nvCxnSpPr>
        <p:spPr>
          <a:xfrm>
            <a:off x="9117696" y="2148663"/>
            <a:ext cx="142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28C798-CFBD-4C38-B7DA-DD92D7910F32}"/>
              </a:ext>
            </a:extLst>
          </p:cNvPr>
          <p:cNvSpPr txBox="1"/>
          <p:nvPr/>
        </p:nvSpPr>
        <p:spPr>
          <a:xfrm>
            <a:off x="8563051" y="1587818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Pressure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7F3031-FB92-432B-9A43-5C0AC08EAC8E}"/>
              </a:ext>
            </a:extLst>
          </p:cNvPr>
          <p:cNvSpPr txBox="1"/>
          <p:nvPr/>
        </p:nvSpPr>
        <p:spPr>
          <a:xfrm>
            <a:off x="11235467" y="309161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E30BA0-8086-459D-9C41-819D381BAD87}"/>
              </a:ext>
            </a:extLst>
          </p:cNvPr>
          <p:cNvSpPr txBox="1"/>
          <p:nvPr/>
        </p:nvSpPr>
        <p:spPr>
          <a:xfrm>
            <a:off x="8783245" y="409326"/>
            <a:ext cx="3263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Small over-/under-shoot spikes are tolerated, but undesirable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Large and long over/-under-shots are not tolerated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5CCCCCB-A693-442B-97A6-C4BC570F6102}"/>
              </a:ext>
            </a:extLst>
          </p:cNvPr>
          <p:cNvCxnSpPr>
            <a:cxnSpLocks/>
          </p:cNvCxnSpPr>
          <p:nvPr/>
        </p:nvCxnSpPr>
        <p:spPr>
          <a:xfrm>
            <a:off x="9877602" y="1784684"/>
            <a:ext cx="199804" cy="2627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E68884-DF02-488A-B8A5-7AEFC78F5BF2}"/>
              </a:ext>
            </a:extLst>
          </p:cNvPr>
          <p:cNvCxnSpPr>
            <a:cxnSpLocks/>
          </p:cNvCxnSpPr>
          <p:nvPr/>
        </p:nvCxnSpPr>
        <p:spPr>
          <a:xfrm flipV="1">
            <a:off x="10624654" y="2562199"/>
            <a:ext cx="199804" cy="2622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89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DA3129-A430-44BE-99B8-5DDBF2E2ACC9}"/>
              </a:ext>
            </a:extLst>
          </p:cNvPr>
          <p:cNvCxnSpPr>
            <a:cxnSpLocks/>
          </p:cNvCxnSpPr>
          <p:nvPr/>
        </p:nvCxnSpPr>
        <p:spPr>
          <a:xfrm>
            <a:off x="2671876" y="2271830"/>
            <a:ext cx="0" cy="6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1FAA3CE-1D40-4EB3-982A-86E8267EDAEE}"/>
              </a:ext>
            </a:extLst>
          </p:cNvPr>
          <p:cNvCxnSpPr/>
          <p:nvPr/>
        </p:nvCxnSpPr>
        <p:spPr>
          <a:xfrm>
            <a:off x="2527876" y="2592655"/>
            <a:ext cx="288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D71D48-B0FA-4D2C-94CC-9177B9572B22}"/>
              </a:ext>
            </a:extLst>
          </p:cNvPr>
          <p:cNvGrpSpPr/>
          <p:nvPr/>
        </p:nvGrpSpPr>
        <p:grpSpPr>
          <a:xfrm>
            <a:off x="5339269" y="3259048"/>
            <a:ext cx="623455" cy="977275"/>
            <a:chOff x="4516581" y="3275940"/>
            <a:chExt cx="623455" cy="97727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5C1F29-55B3-46B2-B4CA-046A2443E778}"/>
                </a:ext>
              </a:extLst>
            </p:cNvPr>
            <p:cNvSpPr/>
            <p:nvPr/>
          </p:nvSpPr>
          <p:spPr>
            <a:xfrm>
              <a:off x="4516581" y="3546764"/>
              <a:ext cx="623455" cy="706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CCF173-87CE-46EB-B6D7-E360080A45B3}"/>
                </a:ext>
              </a:extLst>
            </p:cNvPr>
            <p:cNvSpPr/>
            <p:nvPr/>
          </p:nvSpPr>
          <p:spPr>
            <a:xfrm>
              <a:off x="4620489" y="3275940"/>
              <a:ext cx="415638" cy="270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CF43F2-0451-4343-A486-667F2EFC9841}"/>
                </a:ext>
              </a:extLst>
            </p:cNvPr>
            <p:cNvCxnSpPr/>
            <p:nvPr/>
          </p:nvCxnSpPr>
          <p:spPr>
            <a:xfrm>
              <a:off x="4620489" y="3275940"/>
              <a:ext cx="415638" cy="270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15AD553-48E7-47C2-B18F-3F06C4F09E00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047679-86FA-4D7C-8BB8-269F610CE1A9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3767933"/>
              <a:ext cx="623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68B3A3-480D-4C41-A267-BCACCE05FDBD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814862-0FD6-4204-8A93-628D350F75B6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3979071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C1C5C74-07E1-4B7C-82FD-91D662DEA55F}"/>
                </a:ext>
              </a:extLst>
            </p:cNvPr>
            <p:cNvCxnSpPr>
              <a:cxnSpLocks/>
            </p:cNvCxnSpPr>
            <p:nvPr/>
          </p:nvCxnSpPr>
          <p:spPr>
            <a:xfrm>
              <a:off x="4624171" y="3975104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C6121AA-34EC-4E31-A7C8-71A880BE16A2}"/>
              </a:ext>
            </a:extLst>
          </p:cNvPr>
          <p:cNvSpPr txBox="1"/>
          <p:nvPr/>
        </p:nvSpPr>
        <p:spPr>
          <a:xfrm>
            <a:off x="4973597" y="3267039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SV3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EFEA26-2F33-4079-BEE0-F3F84B0C3DE8}"/>
              </a:ext>
            </a:extLst>
          </p:cNvPr>
          <p:cNvCxnSpPr>
            <a:cxnSpLocks/>
          </p:cNvCxnSpPr>
          <p:nvPr/>
        </p:nvCxnSpPr>
        <p:spPr>
          <a:xfrm flipH="1" flipV="1">
            <a:off x="4480753" y="3964562"/>
            <a:ext cx="858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0BAD6D-764C-41FC-A133-0B9152E6BFDF}"/>
              </a:ext>
            </a:extLst>
          </p:cNvPr>
          <p:cNvCxnSpPr>
            <a:cxnSpLocks/>
          </p:cNvCxnSpPr>
          <p:nvPr/>
        </p:nvCxnSpPr>
        <p:spPr>
          <a:xfrm flipH="1" flipV="1">
            <a:off x="4480753" y="4103147"/>
            <a:ext cx="858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B72642-212D-4A61-948C-3B8006E1AC63}"/>
              </a:ext>
            </a:extLst>
          </p:cNvPr>
          <p:cNvCxnSpPr>
            <a:cxnSpLocks/>
          </p:cNvCxnSpPr>
          <p:nvPr/>
        </p:nvCxnSpPr>
        <p:spPr>
          <a:xfrm flipH="1" flipV="1">
            <a:off x="5961859" y="3973613"/>
            <a:ext cx="6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A88EE9-ED18-4DE4-A9DE-D8F7BCA14B81}"/>
              </a:ext>
            </a:extLst>
          </p:cNvPr>
          <p:cNvCxnSpPr>
            <a:cxnSpLocks/>
          </p:cNvCxnSpPr>
          <p:nvPr/>
        </p:nvCxnSpPr>
        <p:spPr>
          <a:xfrm flipH="1" flipV="1">
            <a:off x="5961859" y="4112198"/>
            <a:ext cx="5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51A0A7-A7F5-494D-97CC-616E07943B6F}"/>
              </a:ext>
            </a:extLst>
          </p:cNvPr>
          <p:cNvCxnSpPr/>
          <p:nvPr/>
        </p:nvCxnSpPr>
        <p:spPr>
          <a:xfrm>
            <a:off x="1130662" y="1475891"/>
            <a:ext cx="929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CE703E-EFEA-4485-A17D-39CF68A19BDE}"/>
              </a:ext>
            </a:extLst>
          </p:cNvPr>
          <p:cNvCxnSpPr>
            <a:cxnSpLocks/>
          </p:cNvCxnSpPr>
          <p:nvPr/>
        </p:nvCxnSpPr>
        <p:spPr>
          <a:xfrm>
            <a:off x="2059876" y="1467891"/>
            <a:ext cx="0" cy="147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03B5DC-FA26-4135-AF9E-A76D93F05007}"/>
              </a:ext>
            </a:extLst>
          </p:cNvPr>
          <p:cNvSpPr/>
          <p:nvPr/>
        </p:nvSpPr>
        <p:spPr>
          <a:xfrm>
            <a:off x="1978387" y="1762266"/>
            <a:ext cx="162979" cy="34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533B3B-C8A2-43B7-9CF9-5CB918011713}"/>
              </a:ext>
            </a:extLst>
          </p:cNvPr>
          <p:cNvSpPr/>
          <p:nvPr/>
        </p:nvSpPr>
        <p:spPr>
          <a:xfrm>
            <a:off x="1978387" y="2395655"/>
            <a:ext cx="162979" cy="34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816289-17F3-4ADE-B999-43CC3635BC18}"/>
              </a:ext>
            </a:extLst>
          </p:cNvPr>
          <p:cNvSpPr txBox="1"/>
          <p:nvPr/>
        </p:nvSpPr>
        <p:spPr>
          <a:xfrm>
            <a:off x="1248657" y="11401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96293A-09D9-4D30-AB66-57EBCA502984}"/>
              </a:ext>
            </a:extLst>
          </p:cNvPr>
          <p:cNvSpPr txBox="1"/>
          <p:nvPr/>
        </p:nvSpPr>
        <p:spPr>
          <a:xfrm>
            <a:off x="2218099" y="190553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~0.1v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DDB053-76CC-4579-87A4-E6DFE6D712FA}"/>
              </a:ext>
            </a:extLst>
          </p:cNvPr>
          <p:cNvSpPr txBox="1"/>
          <p:nvPr/>
        </p:nvSpPr>
        <p:spPr>
          <a:xfrm>
            <a:off x="1485264" y="175110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C2EF19-71F7-4798-AEC0-4CD8DB0F782C}"/>
              </a:ext>
            </a:extLst>
          </p:cNvPr>
          <p:cNvSpPr txBox="1"/>
          <p:nvPr/>
        </p:nvSpPr>
        <p:spPr>
          <a:xfrm>
            <a:off x="1543774" y="237145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1k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A97112-3D73-4CBB-9F3B-2553EBEEE98F}"/>
              </a:ext>
            </a:extLst>
          </p:cNvPr>
          <p:cNvCxnSpPr/>
          <p:nvPr/>
        </p:nvCxnSpPr>
        <p:spPr>
          <a:xfrm>
            <a:off x="2059876" y="2274950"/>
            <a:ext cx="6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3CD09C-054E-47EB-88DD-91D63257F89A}"/>
              </a:ext>
            </a:extLst>
          </p:cNvPr>
          <p:cNvCxnSpPr/>
          <p:nvPr/>
        </p:nvCxnSpPr>
        <p:spPr>
          <a:xfrm>
            <a:off x="1978387" y="2939621"/>
            <a:ext cx="1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A3B4F95-DFF2-4DFF-9D00-574F3424F12E}"/>
              </a:ext>
            </a:extLst>
          </p:cNvPr>
          <p:cNvCxnSpPr/>
          <p:nvPr/>
        </p:nvCxnSpPr>
        <p:spPr>
          <a:xfrm>
            <a:off x="2527876" y="2556119"/>
            <a:ext cx="28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BFC26C-8BDB-4177-9C4B-426DB128EA2B}"/>
              </a:ext>
            </a:extLst>
          </p:cNvPr>
          <p:cNvCxnSpPr/>
          <p:nvPr/>
        </p:nvCxnSpPr>
        <p:spPr>
          <a:xfrm>
            <a:off x="2590201" y="2930096"/>
            <a:ext cx="1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99C13B-3B3D-4A63-B0F2-02DC1796DD6F}"/>
              </a:ext>
            </a:extLst>
          </p:cNvPr>
          <p:cNvCxnSpPr/>
          <p:nvPr/>
        </p:nvCxnSpPr>
        <p:spPr>
          <a:xfrm>
            <a:off x="2527876" y="2612378"/>
            <a:ext cx="28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>
            <a:extLst>
              <a:ext uri="{FF2B5EF4-FFF2-40B4-BE49-F238E27FC236}">
                <a16:creationId xmlns:a16="http://schemas.microsoft.com/office/drawing/2014/main" id="{C47AD45B-0505-44F4-95B2-D84AD1453EC8}"/>
              </a:ext>
            </a:extLst>
          </p:cNvPr>
          <p:cNvSpPr/>
          <p:nvPr/>
        </p:nvSpPr>
        <p:spPr>
          <a:xfrm rot="5400000">
            <a:off x="6331989" y="4267513"/>
            <a:ext cx="253359" cy="113351"/>
          </a:xfrm>
          <a:prstGeom prst="arc">
            <a:avLst>
              <a:gd name="adj1" fmla="val 1092546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2864682F-D2A6-433F-ABB0-FD1E1DFEA406}"/>
              </a:ext>
            </a:extLst>
          </p:cNvPr>
          <p:cNvSpPr/>
          <p:nvPr/>
        </p:nvSpPr>
        <p:spPr>
          <a:xfrm rot="5400000" flipV="1">
            <a:off x="6484268" y="4267835"/>
            <a:ext cx="253359" cy="113351"/>
          </a:xfrm>
          <a:prstGeom prst="arc">
            <a:avLst>
              <a:gd name="adj1" fmla="val 1092546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1AA83E1-E165-470B-88ED-BDDF711BE010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6463279" y="4106323"/>
            <a:ext cx="0" cy="91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F6454E-C9DE-4AEC-A9B7-E63F8D8F04FC}"/>
              </a:ext>
            </a:extLst>
          </p:cNvPr>
          <p:cNvCxnSpPr>
            <a:cxnSpLocks/>
          </p:cNvCxnSpPr>
          <p:nvPr/>
        </p:nvCxnSpPr>
        <p:spPr>
          <a:xfrm flipH="1" flipV="1">
            <a:off x="6607004" y="3972238"/>
            <a:ext cx="0" cy="232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08583774-AC52-4DC6-B14C-7F0F338A890D}"/>
              </a:ext>
            </a:extLst>
          </p:cNvPr>
          <p:cNvSpPr/>
          <p:nvPr/>
        </p:nvSpPr>
        <p:spPr>
          <a:xfrm>
            <a:off x="5515844" y="3788290"/>
            <a:ext cx="253359" cy="113351"/>
          </a:xfrm>
          <a:prstGeom prst="arc">
            <a:avLst>
              <a:gd name="adj1" fmla="val 1092546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3538D45A-A4C7-4E37-BBCA-171251028B29}"/>
              </a:ext>
            </a:extLst>
          </p:cNvPr>
          <p:cNvSpPr/>
          <p:nvPr/>
        </p:nvSpPr>
        <p:spPr>
          <a:xfrm flipV="1">
            <a:off x="5515843" y="3600011"/>
            <a:ext cx="253359" cy="113351"/>
          </a:xfrm>
          <a:prstGeom prst="arc">
            <a:avLst>
              <a:gd name="adj1" fmla="val 1092546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E3DBB1-E641-4D91-AD98-13E78544A63B}"/>
              </a:ext>
            </a:extLst>
          </p:cNvPr>
          <p:cNvSpPr txBox="1"/>
          <p:nvPr/>
        </p:nvSpPr>
        <p:spPr>
          <a:xfrm>
            <a:off x="4502549" y="364884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bar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CBC552-1C17-48CA-9197-D120A49C325C}"/>
              </a:ext>
            </a:extLst>
          </p:cNvPr>
          <p:cNvSpPr txBox="1"/>
          <p:nvPr/>
        </p:nvSpPr>
        <p:spPr>
          <a:xfrm>
            <a:off x="5915891" y="36414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700 mbar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736165-3F2E-4008-9416-2BA8A40036AC}"/>
              </a:ext>
            </a:extLst>
          </p:cNvPr>
          <p:cNvSpPr txBox="1"/>
          <p:nvPr/>
        </p:nvSpPr>
        <p:spPr>
          <a:xfrm>
            <a:off x="5735451" y="2776727"/>
            <a:ext cx="929211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Valve</a:t>
            </a:r>
          </a:p>
          <a:p>
            <a:pPr algn="ctr">
              <a:lnSpc>
                <a:spcPct val="70000"/>
              </a:lnSpc>
            </a:pPr>
            <a:r>
              <a:rPr lang="en-GB" sz="1400" dirty="0"/>
              <a:t>orifice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4443F422-158F-4AEE-A0F8-3718093C94A2}"/>
              </a:ext>
            </a:extLst>
          </p:cNvPr>
          <p:cNvCxnSpPr>
            <a:cxnSpLocks/>
          </p:cNvCxnSpPr>
          <p:nvPr/>
        </p:nvCxnSpPr>
        <p:spPr>
          <a:xfrm rot="5400000">
            <a:off x="5655230" y="3156471"/>
            <a:ext cx="546829" cy="503735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1AE3B1D-6BCD-4D47-9063-32DD0AB9A45B}"/>
              </a:ext>
            </a:extLst>
          </p:cNvPr>
          <p:cNvCxnSpPr>
            <a:cxnSpLocks/>
          </p:cNvCxnSpPr>
          <p:nvPr/>
        </p:nvCxnSpPr>
        <p:spPr>
          <a:xfrm flipV="1">
            <a:off x="6463478" y="4450868"/>
            <a:ext cx="0" cy="30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B54EFEE-7FAC-4594-9FDB-FB201DE5D8CF}"/>
              </a:ext>
            </a:extLst>
          </p:cNvPr>
          <p:cNvCxnSpPr>
            <a:cxnSpLocks/>
          </p:cNvCxnSpPr>
          <p:nvPr/>
        </p:nvCxnSpPr>
        <p:spPr>
          <a:xfrm flipV="1">
            <a:off x="6612383" y="4450868"/>
            <a:ext cx="0" cy="91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014DE2-CFBF-41AE-A503-B0A05D36389E}"/>
              </a:ext>
            </a:extLst>
          </p:cNvPr>
          <p:cNvCxnSpPr>
            <a:cxnSpLocks/>
          </p:cNvCxnSpPr>
          <p:nvPr/>
        </p:nvCxnSpPr>
        <p:spPr>
          <a:xfrm flipV="1">
            <a:off x="6611269" y="4663916"/>
            <a:ext cx="0" cy="91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>
            <a:extLst>
              <a:ext uri="{FF2B5EF4-FFF2-40B4-BE49-F238E27FC236}">
                <a16:creationId xmlns:a16="http://schemas.microsoft.com/office/drawing/2014/main" id="{6B5CC791-FDD1-4206-84FB-9B69B03FB016}"/>
              </a:ext>
            </a:extLst>
          </p:cNvPr>
          <p:cNvSpPr/>
          <p:nvPr/>
        </p:nvSpPr>
        <p:spPr>
          <a:xfrm rot="5400000">
            <a:off x="6338341" y="4819192"/>
            <a:ext cx="253359" cy="113351"/>
          </a:xfrm>
          <a:prstGeom prst="arc">
            <a:avLst>
              <a:gd name="adj1" fmla="val 1092546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DD1B987A-9756-4BBC-8D5D-0BA1CE1A3D53}"/>
              </a:ext>
            </a:extLst>
          </p:cNvPr>
          <p:cNvSpPr/>
          <p:nvPr/>
        </p:nvSpPr>
        <p:spPr>
          <a:xfrm rot="5400000" flipV="1">
            <a:off x="6495382" y="4819514"/>
            <a:ext cx="253359" cy="113351"/>
          </a:xfrm>
          <a:prstGeom prst="arc">
            <a:avLst>
              <a:gd name="adj1" fmla="val 1092546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7445767-A94F-4D16-8A2D-53D404187C30}"/>
              </a:ext>
            </a:extLst>
          </p:cNvPr>
          <p:cNvCxnSpPr>
            <a:cxnSpLocks/>
          </p:cNvCxnSpPr>
          <p:nvPr/>
        </p:nvCxnSpPr>
        <p:spPr>
          <a:xfrm flipV="1">
            <a:off x="6464713" y="5002547"/>
            <a:ext cx="0" cy="30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3BC5447-64BA-4189-AA0E-E4E9E92AAB42}"/>
              </a:ext>
            </a:extLst>
          </p:cNvPr>
          <p:cNvCxnSpPr>
            <a:cxnSpLocks/>
          </p:cNvCxnSpPr>
          <p:nvPr/>
        </p:nvCxnSpPr>
        <p:spPr>
          <a:xfrm flipV="1">
            <a:off x="6614436" y="5002547"/>
            <a:ext cx="0" cy="30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8DFA2EA-C91F-48E5-87CB-B40B39987BB8}"/>
              </a:ext>
            </a:extLst>
          </p:cNvPr>
          <p:cNvSpPr txBox="1"/>
          <p:nvPr/>
        </p:nvSpPr>
        <p:spPr>
          <a:xfrm>
            <a:off x="5965220" y="531929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Ambient</a:t>
            </a:r>
          </a:p>
          <a:p>
            <a:pPr algn="ctr"/>
            <a:r>
              <a:rPr lang="en-GB" dirty="0"/>
              <a:t>(+0 mbar)</a:t>
            </a:r>
          </a:p>
        </p:txBody>
      </p:sp>
      <p:sp>
        <p:nvSpPr>
          <p:cNvPr id="92" name="Rectangle: Rounded Corners 149">
            <a:extLst>
              <a:ext uri="{FF2B5EF4-FFF2-40B4-BE49-F238E27FC236}">
                <a16:creationId xmlns:a16="http://schemas.microsoft.com/office/drawing/2014/main" id="{D4680898-AB32-4752-B60B-1C2C5FD518C4}"/>
              </a:ext>
            </a:extLst>
          </p:cNvPr>
          <p:cNvSpPr/>
          <p:nvPr/>
        </p:nvSpPr>
        <p:spPr>
          <a:xfrm>
            <a:off x="8003942" y="4197509"/>
            <a:ext cx="429790" cy="8736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D0ADAB4-FA41-4300-BA7C-EF0AB2B6F605}"/>
              </a:ext>
            </a:extLst>
          </p:cNvPr>
          <p:cNvSpPr/>
          <p:nvPr/>
        </p:nvSpPr>
        <p:spPr>
          <a:xfrm>
            <a:off x="8195780" y="4511177"/>
            <a:ext cx="649066" cy="239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5BFBDFC-9B31-4E24-AC93-758EA708ED09}"/>
              </a:ext>
            </a:extLst>
          </p:cNvPr>
          <p:cNvSpPr/>
          <p:nvPr/>
        </p:nvSpPr>
        <p:spPr>
          <a:xfrm>
            <a:off x="8021760" y="4483740"/>
            <a:ext cx="198646" cy="312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74E14C-A5DF-4AC1-8689-9EBE661E72CC}"/>
              </a:ext>
            </a:extLst>
          </p:cNvPr>
          <p:cNvSpPr/>
          <p:nvPr/>
        </p:nvSpPr>
        <p:spPr>
          <a:xfrm>
            <a:off x="7976959" y="4542474"/>
            <a:ext cx="62495" cy="121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9AC4BFB-01EA-4ECF-AEC6-6C601E7B2901}"/>
              </a:ext>
            </a:extLst>
          </p:cNvPr>
          <p:cNvSpPr/>
          <p:nvPr/>
        </p:nvSpPr>
        <p:spPr>
          <a:xfrm>
            <a:off x="8809623" y="4460909"/>
            <a:ext cx="58448" cy="32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015ACEC-B8E9-49CD-83F3-8EA12BDCB695}"/>
              </a:ext>
            </a:extLst>
          </p:cNvPr>
          <p:cNvCxnSpPr/>
          <p:nvPr/>
        </p:nvCxnSpPr>
        <p:spPr>
          <a:xfrm>
            <a:off x="8124919" y="4195503"/>
            <a:ext cx="0" cy="4378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38508AB-E3D9-4DD9-803E-0D71A3983413}"/>
              </a:ext>
            </a:extLst>
          </p:cNvPr>
          <p:cNvCxnSpPr>
            <a:cxnSpLocks/>
          </p:cNvCxnSpPr>
          <p:nvPr/>
        </p:nvCxnSpPr>
        <p:spPr>
          <a:xfrm flipH="1">
            <a:off x="8121083" y="4237212"/>
            <a:ext cx="3837" cy="2786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80F5612-2271-4CB8-8EA6-6DCFA555497C}"/>
              </a:ext>
            </a:extLst>
          </p:cNvPr>
          <p:cNvCxnSpPr/>
          <p:nvPr/>
        </p:nvCxnSpPr>
        <p:spPr>
          <a:xfrm>
            <a:off x="8118351" y="4265312"/>
            <a:ext cx="57150" cy="2719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AF196E3-9A64-4C61-B82F-E56FAE918989}"/>
              </a:ext>
            </a:extLst>
          </p:cNvPr>
          <p:cNvCxnSpPr>
            <a:cxnSpLocks/>
          </p:cNvCxnSpPr>
          <p:nvPr/>
        </p:nvCxnSpPr>
        <p:spPr>
          <a:xfrm flipV="1">
            <a:off x="8153492" y="4290371"/>
            <a:ext cx="23143" cy="5812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E7AF4C3-753F-4B59-805E-5711A97A62E9}"/>
              </a:ext>
            </a:extLst>
          </p:cNvPr>
          <p:cNvCxnSpPr/>
          <p:nvPr/>
        </p:nvCxnSpPr>
        <p:spPr>
          <a:xfrm>
            <a:off x="8157327" y="4353989"/>
            <a:ext cx="57150" cy="2719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284FCC9-F5CB-4D10-8717-600A8DC826DB}"/>
              </a:ext>
            </a:extLst>
          </p:cNvPr>
          <p:cNvCxnSpPr>
            <a:cxnSpLocks/>
          </p:cNvCxnSpPr>
          <p:nvPr/>
        </p:nvCxnSpPr>
        <p:spPr>
          <a:xfrm>
            <a:off x="8146926" y="4912467"/>
            <a:ext cx="30632" cy="2577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5BDFEB-47C4-49E7-980B-7648D032FFD7}"/>
              </a:ext>
            </a:extLst>
          </p:cNvPr>
          <p:cNvCxnSpPr/>
          <p:nvPr/>
        </p:nvCxnSpPr>
        <p:spPr>
          <a:xfrm flipV="1">
            <a:off x="8122320" y="4931724"/>
            <a:ext cx="57150" cy="3560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2426AF7-767D-4A48-8A37-C3578E511E10}"/>
              </a:ext>
            </a:extLst>
          </p:cNvPr>
          <p:cNvCxnSpPr>
            <a:cxnSpLocks/>
          </p:cNvCxnSpPr>
          <p:nvPr/>
        </p:nvCxnSpPr>
        <p:spPr>
          <a:xfrm>
            <a:off x="8129179" y="4972031"/>
            <a:ext cx="24313" cy="299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44C4D2B-6D99-47DE-A7B6-9F46B0C1F311}"/>
              </a:ext>
            </a:extLst>
          </p:cNvPr>
          <p:cNvCxnSpPr/>
          <p:nvPr/>
        </p:nvCxnSpPr>
        <p:spPr>
          <a:xfrm flipV="1">
            <a:off x="8124701" y="5005906"/>
            <a:ext cx="28791" cy="1723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FA2B71E-3A24-44E0-BB64-914DFEEFCD76}"/>
              </a:ext>
            </a:extLst>
          </p:cNvPr>
          <p:cNvCxnSpPr/>
          <p:nvPr/>
        </p:nvCxnSpPr>
        <p:spPr>
          <a:xfrm>
            <a:off x="8124701" y="5023311"/>
            <a:ext cx="0" cy="4378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A664F5E-22CC-4B14-AAA9-A482B8F35198}"/>
              </a:ext>
            </a:extLst>
          </p:cNvPr>
          <p:cNvSpPr/>
          <p:nvPr/>
        </p:nvSpPr>
        <p:spPr>
          <a:xfrm>
            <a:off x="8270951" y="4748972"/>
            <a:ext cx="253201" cy="588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5A969D5-F123-49F5-946D-5F709F19D29D}"/>
              </a:ext>
            </a:extLst>
          </p:cNvPr>
          <p:cNvSpPr/>
          <p:nvPr/>
        </p:nvSpPr>
        <p:spPr>
          <a:xfrm>
            <a:off x="8219499" y="4768467"/>
            <a:ext cx="198646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55A2051-0AE0-4EDF-9B4D-FF894D9864D9}"/>
              </a:ext>
            </a:extLst>
          </p:cNvPr>
          <p:cNvSpPr/>
          <p:nvPr/>
        </p:nvSpPr>
        <p:spPr>
          <a:xfrm>
            <a:off x="8206712" y="5284573"/>
            <a:ext cx="388515" cy="6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B7260C0-FDCA-4C0D-BB15-5FA7D38027C1}"/>
              </a:ext>
            </a:extLst>
          </p:cNvPr>
          <p:cNvCxnSpPr/>
          <p:nvPr/>
        </p:nvCxnSpPr>
        <p:spPr>
          <a:xfrm>
            <a:off x="8207251" y="4381116"/>
            <a:ext cx="216" cy="5001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16EF9C2-2ECA-4C5D-87A5-45611F9A5E18}"/>
              </a:ext>
            </a:extLst>
          </p:cNvPr>
          <p:cNvCxnSpPr>
            <a:cxnSpLocks/>
          </p:cNvCxnSpPr>
          <p:nvPr/>
        </p:nvCxnSpPr>
        <p:spPr>
          <a:xfrm flipH="1">
            <a:off x="8159627" y="4875744"/>
            <a:ext cx="47085" cy="3672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7B8236-3D47-425D-A4E8-601CC1858F85}"/>
              </a:ext>
            </a:extLst>
          </p:cNvPr>
          <p:cNvCxnSpPr>
            <a:cxnSpLocks/>
          </p:cNvCxnSpPr>
          <p:nvPr/>
        </p:nvCxnSpPr>
        <p:spPr>
          <a:xfrm>
            <a:off x="8308715" y="4556565"/>
            <a:ext cx="143981" cy="1667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44D8A4D-14A9-4DB7-B369-E258D6589975}"/>
              </a:ext>
            </a:extLst>
          </p:cNvPr>
          <p:cNvCxnSpPr>
            <a:cxnSpLocks/>
          </p:cNvCxnSpPr>
          <p:nvPr/>
        </p:nvCxnSpPr>
        <p:spPr>
          <a:xfrm flipH="1">
            <a:off x="8297539" y="4550333"/>
            <a:ext cx="171872" cy="1584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DBC6FD1-0CD2-4059-9F52-35B8AA3581EC}"/>
              </a:ext>
            </a:extLst>
          </p:cNvPr>
          <p:cNvCxnSpPr>
            <a:cxnSpLocks/>
          </p:cNvCxnSpPr>
          <p:nvPr/>
        </p:nvCxnSpPr>
        <p:spPr>
          <a:xfrm flipH="1" flipV="1">
            <a:off x="6610949" y="4542474"/>
            <a:ext cx="14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1780C9-F803-41C5-B0AB-2B89B5DB707A}"/>
              </a:ext>
            </a:extLst>
          </p:cNvPr>
          <p:cNvCxnSpPr>
            <a:cxnSpLocks/>
          </p:cNvCxnSpPr>
          <p:nvPr/>
        </p:nvCxnSpPr>
        <p:spPr>
          <a:xfrm flipH="1" flipV="1">
            <a:off x="6610949" y="4663916"/>
            <a:ext cx="14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41F7D27-1FE6-4F6B-BD7A-FFDD65E0BD1F}"/>
              </a:ext>
            </a:extLst>
          </p:cNvPr>
          <p:cNvSpPr txBox="1"/>
          <p:nvPr/>
        </p:nvSpPr>
        <p:spPr>
          <a:xfrm>
            <a:off x="6887228" y="423701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~50 mbar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5312D7C-E043-4479-936F-096E9D2C8250}"/>
              </a:ext>
            </a:extLst>
          </p:cNvPr>
          <p:cNvSpPr txBox="1"/>
          <p:nvPr/>
        </p:nvSpPr>
        <p:spPr>
          <a:xfrm>
            <a:off x="7273231" y="3624024"/>
            <a:ext cx="929211" cy="55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Flow resistive</a:t>
            </a:r>
          </a:p>
          <a:p>
            <a:pPr algn="ctr">
              <a:lnSpc>
                <a:spcPct val="70000"/>
              </a:lnSpc>
            </a:pPr>
            <a:r>
              <a:rPr lang="en-GB" sz="1400" dirty="0"/>
              <a:t>orifice 1</a:t>
            </a: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CD04472D-1E59-4CC3-9691-A47C29B7C5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18535" y="3975900"/>
            <a:ext cx="800621" cy="371591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6D954B2-D566-419F-858E-99514533DC4B}"/>
              </a:ext>
            </a:extLst>
          </p:cNvPr>
          <p:cNvSpPr txBox="1"/>
          <p:nvPr/>
        </p:nvSpPr>
        <p:spPr>
          <a:xfrm>
            <a:off x="7192657" y="4947558"/>
            <a:ext cx="929211" cy="55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Flow resistive</a:t>
            </a:r>
          </a:p>
          <a:p>
            <a:pPr algn="ctr">
              <a:lnSpc>
                <a:spcPct val="70000"/>
              </a:lnSpc>
            </a:pPr>
            <a:r>
              <a:rPr lang="en-GB" sz="1400" dirty="0"/>
              <a:t>orifice 2</a:t>
            </a:r>
          </a:p>
        </p:txBody>
      </p: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D1528578-B231-4D32-AA4F-37397D96655A}"/>
              </a:ext>
            </a:extLst>
          </p:cNvPr>
          <p:cNvCxnSpPr>
            <a:cxnSpLocks/>
            <a:endCxn id="87" idx="1"/>
          </p:cNvCxnSpPr>
          <p:nvPr/>
        </p:nvCxnSpPr>
        <p:spPr>
          <a:xfrm rot="10800000">
            <a:off x="6622063" y="4876190"/>
            <a:ext cx="740523" cy="224316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D4AE773-26F7-41F4-B595-9B59C242FA14}"/>
              </a:ext>
            </a:extLst>
          </p:cNvPr>
          <p:cNvSpPr txBox="1"/>
          <p:nvPr/>
        </p:nvSpPr>
        <p:spPr>
          <a:xfrm>
            <a:off x="9093795" y="4001684"/>
            <a:ext cx="2472666" cy="55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Diaphragm must resist up to 35 mbar patient pressure, but acting on a smaller surface.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6326AA9F-3EF9-4A92-A4EB-57215CAC23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20313" y="4290371"/>
            <a:ext cx="694242" cy="325983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47B461C-104A-498B-A309-4C9A71D22E5D}"/>
              </a:ext>
            </a:extLst>
          </p:cNvPr>
          <p:cNvSpPr txBox="1"/>
          <p:nvPr/>
        </p:nvSpPr>
        <p:spPr>
          <a:xfrm>
            <a:off x="8318822" y="3161909"/>
            <a:ext cx="3021005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Pressure here acts on a bigger surface and it could be less than 35 mbar, but use about 50 mbar for safety margin. Do not exceed 100mbar.</a:t>
            </a:r>
          </a:p>
        </p:txBody>
      </p: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1AB6A064-8042-4AF8-A2FA-16CC20BF197C}"/>
              </a:ext>
            </a:extLst>
          </p:cNvPr>
          <p:cNvCxnSpPr>
            <a:cxnSpLocks/>
          </p:cNvCxnSpPr>
          <p:nvPr/>
        </p:nvCxnSpPr>
        <p:spPr>
          <a:xfrm rot="5400000">
            <a:off x="8062374" y="3836869"/>
            <a:ext cx="656027" cy="57769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3364780-EDA8-4D77-B27F-B7E422B9E540}"/>
              </a:ext>
            </a:extLst>
          </p:cNvPr>
          <p:cNvSpPr txBox="1"/>
          <p:nvPr/>
        </p:nvSpPr>
        <p:spPr>
          <a:xfrm>
            <a:off x="2242279" y="1279976"/>
            <a:ext cx="3264196" cy="55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There are similarity to an electric circuit, but they are not entirely the same.</a:t>
            </a:r>
          </a:p>
          <a:p>
            <a:pPr algn="ctr">
              <a:lnSpc>
                <a:spcPct val="70000"/>
              </a:lnSpc>
            </a:pPr>
            <a:r>
              <a:rPr lang="en-GB" sz="1400" dirty="0"/>
              <a:t>It is ok to conceptualise in the same way.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0449EE1-E777-454B-935B-5402DE832C12}"/>
              </a:ext>
            </a:extLst>
          </p:cNvPr>
          <p:cNvCxnSpPr/>
          <p:nvPr/>
        </p:nvCxnSpPr>
        <p:spPr>
          <a:xfrm>
            <a:off x="4207295" y="4018179"/>
            <a:ext cx="29525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78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5CE9EA3-AB28-4BEC-8B53-86A1F93852FA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 flipV="1">
            <a:off x="2154857" y="2706193"/>
            <a:ext cx="864000" cy="5907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104414E-0864-43A7-84E6-05F4A7CEF633}"/>
              </a:ext>
            </a:extLst>
          </p:cNvPr>
          <p:cNvCxnSpPr>
            <a:cxnSpLocks/>
          </p:cNvCxnSpPr>
          <p:nvPr/>
        </p:nvCxnSpPr>
        <p:spPr>
          <a:xfrm>
            <a:off x="4034010" y="3044200"/>
            <a:ext cx="0" cy="28596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13915CC-327D-4417-95C5-89284A056A84}"/>
              </a:ext>
            </a:extLst>
          </p:cNvPr>
          <p:cNvCxnSpPr>
            <a:cxnSpLocks/>
          </p:cNvCxnSpPr>
          <p:nvPr/>
        </p:nvCxnSpPr>
        <p:spPr>
          <a:xfrm>
            <a:off x="3697950" y="3044200"/>
            <a:ext cx="0" cy="154800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4A5A69-444A-4655-93A2-FF2CA18085DE}"/>
              </a:ext>
            </a:extLst>
          </p:cNvPr>
          <p:cNvSpPr/>
          <p:nvPr/>
        </p:nvSpPr>
        <p:spPr>
          <a:xfrm>
            <a:off x="2408500" y="1531035"/>
            <a:ext cx="4241452" cy="3465267"/>
          </a:xfrm>
          <a:prstGeom prst="roundRect">
            <a:avLst>
              <a:gd name="adj" fmla="val 532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1CA95-49B4-404A-9BAD-C35F793B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F49A3E-2823-4DA9-81CA-7270139AFB53}"/>
              </a:ext>
            </a:extLst>
          </p:cNvPr>
          <p:cNvGrpSpPr/>
          <p:nvPr/>
        </p:nvGrpSpPr>
        <p:grpSpPr>
          <a:xfrm>
            <a:off x="3799261" y="3332500"/>
            <a:ext cx="623455" cy="977275"/>
            <a:chOff x="4516581" y="3275940"/>
            <a:chExt cx="623455" cy="9772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6B4C7D-BE28-4831-AFD5-B87C3472DC1D}"/>
                </a:ext>
              </a:extLst>
            </p:cNvPr>
            <p:cNvSpPr/>
            <p:nvPr/>
          </p:nvSpPr>
          <p:spPr>
            <a:xfrm>
              <a:off x="4516581" y="3546764"/>
              <a:ext cx="623455" cy="706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68BCBC-BF6C-49E1-BE81-4E976E702753}"/>
                </a:ext>
              </a:extLst>
            </p:cNvPr>
            <p:cNvSpPr/>
            <p:nvPr/>
          </p:nvSpPr>
          <p:spPr>
            <a:xfrm>
              <a:off x="4620489" y="3275940"/>
              <a:ext cx="415638" cy="270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240F9A1-EEE3-4A3D-8776-CFABE0BE3602}"/>
                </a:ext>
              </a:extLst>
            </p:cNvPr>
            <p:cNvCxnSpPr/>
            <p:nvPr/>
          </p:nvCxnSpPr>
          <p:spPr>
            <a:xfrm>
              <a:off x="4620489" y="3275940"/>
              <a:ext cx="415638" cy="270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575277-D154-466D-87BB-B7F6178FFEDB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0EAE5F-5956-4FED-8249-336875B80FF9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3767933"/>
              <a:ext cx="623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B7576E-87E8-48A8-911E-422499F2912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684512-8C5B-4AC8-9387-FFC6EEFE1CF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3979071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74BD711-5B37-4D82-916F-8952038A134C}"/>
                </a:ext>
              </a:extLst>
            </p:cNvPr>
            <p:cNvCxnSpPr>
              <a:cxnSpLocks/>
            </p:cNvCxnSpPr>
            <p:nvPr/>
          </p:nvCxnSpPr>
          <p:spPr>
            <a:xfrm>
              <a:off x="4624171" y="3975104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46F59F8-CE48-476E-BBE8-2F16512683F2}"/>
              </a:ext>
            </a:extLst>
          </p:cNvPr>
          <p:cNvSpPr/>
          <p:nvPr/>
        </p:nvSpPr>
        <p:spPr>
          <a:xfrm>
            <a:off x="2872017" y="2379571"/>
            <a:ext cx="1279428" cy="656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Monitor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electronics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6EB5C3C-6ADC-4D1D-88AF-311969A4C96D}"/>
              </a:ext>
            </a:extLst>
          </p:cNvPr>
          <p:cNvCxnSpPr>
            <a:cxnSpLocks/>
          </p:cNvCxnSpPr>
          <p:nvPr/>
        </p:nvCxnSpPr>
        <p:spPr>
          <a:xfrm flipV="1">
            <a:off x="5898158" y="4853827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3C8E0D8-BFA4-4FA9-819D-609575C6A7BC}"/>
              </a:ext>
            </a:extLst>
          </p:cNvPr>
          <p:cNvSpPr/>
          <p:nvPr/>
        </p:nvSpPr>
        <p:spPr>
          <a:xfrm>
            <a:off x="5693334" y="4504461"/>
            <a:ext cx="399226" cy="374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Ptr2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A9A7ED-5188-4E4F-A14D-01E502881A3B}"/>
              </a:ext>
            </a:extLst>
          </p:cNvPr>
          <p:cNvSpPr/>
          <p:nvPr/>
        </p:nvSpPr>
        <p:spPr>
          <a:xfrm>
            <a:off x="2830579" y="1771561"/>
            <a:ext cx="1368000" cy="1966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  <a:latin typeface="Alphanumeric LCD" panose="00000009000000000000" pitchFamily="50" charset="0"/>
              </a:rPr>
              <a:t>16 segment LCD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E975833-9D1F-4EC9-B004-63A90E69A37E}"/>
              </a:ext>
            </a:extLst>
          </p:cNvPr>
          <p:cNvGrpSpPr/>
          <p:nvPr/>
        </p:nvGrpSpPr>
        <p:grpSpPr>
          <a:xfrm>
            <a:off x="3162490" y="2226679"/>
            <a:ext cx="209277" cy="153511"/>
            <a:chOff x="2974026" y="2513674"/>
            <a:chExt cx="209277" cy="15351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8F10A5C-AA02-4F68-B849-3D90DEA65FCA}"/>
                </a:ext>
              </a:extLst>
            </p:cNvPr>
            <p:cNvSpPr/>
            <p:nvPr/>
          </p:nvSpPr>
          <p:spPr>
            <a:xfrm>
              <a:off x="2974026" y="2550229"/>
              <a:ext cx="209277" cy="1169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25F7D68-5CA0-41AD-9EBC-F346FD6992A3}"/>
                </a:ext>
              </a:extLst>
            </p:cNvPr>
            <p:cNvSpPr/>
            <p:nvPr/>
          </p:nvSpPr>
          <p:spPr>
            <a:xfrm>
              <a:off x="3010565" y="2513674"/>
              <a:ext cx="13903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C9C9616-6C07-4849-814D-A38317ABD5C0}"/>
              </a:ext>
            </a:extLst>
          </p:cNvPr>
          <p:cNvGrpSpPr/>
          <p:nvPr/>
        </p:nvGrpSpPr>
        <p:grpSpPr>
          <a:xfrm>
            <a:off x="3649638" y="2225425"/>
            <a:ext cx="209277" cy="153511"/>
            <a:chOff x="2974026" y="2513674"/>
            <a:chExt cx="209277" cy="15351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384D42-F80D-49E7-8115-ECF9933C09FE}"/>
                </a:ext>
              </a:extLst>
            </p:cNvPr>
            <p:cNvSpPr/>
            <p:nvPr/>
          </p:nvSpPr>
          <p:spPr>
            <a:xfrm>
              <a:off x="2974026" y="2550229"/>
              <a:ext cx="209277" cy="1169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AC96CAC-AB84-431A-9C09-1207B6B94CDD}"/>
                </a:ext>
              </a:extLst>
            </p:cNvPr>
            <p:cNvSpPr/>
            <p:nvPr/>
          </p:nvSpPr>
          <p:spPr>
            <a:xfrm>
              <a:off x="3010565" y="2513674"/>
              <a:ext cx="13903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9F5015-42C7-47A4-847F-0AC5A36802D8}"/>
              </a:ext>
            </a:extLst>
          </p:cNvPr>
          <p:cNvCxnSpPr>
            <a:cxnSpLocks/>
          </p:cNvCxnSpPr>
          <p:nvPr/>
        </p:nvCxnSpPr>
        <p:spPr>
          <a:xfrm>
            <a:off x="2957685" y="1977661"/>
            <a:ext cx="0" cy="40127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7C304C-3C52-47B3-988F-0B76DB140572}"/>
              </a:ext>
            </a:extLst>
          </p:cNvPr>
          <p:cNvSpPr txBox="1"/>
          <p:nvPr/>
        </p:nvSpPr>
        <p:spPr>
          <a:xfrm>
            <a:off x="3501106" y="1966256"/>
            <a:ext cx="58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Mute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C41D612-6C47-4CF5-87DD-E448EE5C2D86}"/>
              </a:ext>
            </a:extLst>
          </p:cNvPr>
          <p:cNvSpPr txBox="1"/>
          <p:nvPr/>
        </p:nvSpPr>
        <p:spPr>
          <a:xfrm>
            <a:off x="2907312" y="1964083"/>
            <a:ext cx="706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History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762BA3E-81C1-4457-9A07-D987E188C132}"/>
              </a:ext>
            </a:extLst>
          </p:cNvPr>
          <p:cNvCxnSpPr>
            <a:cxnSpLocks/>
          </p:cNvCxnSpPr>
          <p:nvPr/>
        </p:nvCxnSpPr>
        <p:spPr>
          <a:xfrm flipH="1">
            <a:off x="3697949" y="4596165"/>
            <a:ext cx="1994332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D7BE494-C343-4094-8142-9DEB2607829C}"/>
              </a:ext>
            </a:extLst>
          </p:cNvPr>
          <p:cNvSpPr txBox="1"/>
          <p:nvPr/>
        </p:nvSpPr>
        <p:spPr>
          <a:xfrm>
            <a:off x="3856177" y="3618061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SV1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B835F8F-7977-44AC-8788-0253545C3C63}"/>
              </a:ext>
            </a:extLst>
          </p:cNvPr>
          <p:cNvSpPr txBox="1"/>
          <p:nvPr/>
        </p:nvSpPr>
        <p:spPr>
          <a:xfrm>
            <a:off x="3833815" y="3885026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NC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BC8DE9F-262E-45EE-92B5-62D21498D7E1}"/>
              </a:ext>
            </a:extLst>
          </p:cNvPr>
          <p:cNvSpPr txBox="1"/>
          <p:nvPr/>
        </p:nvSpPr>
        <p:spPr>
          <a:xfrm>
            <a:off x="2028994" y="4685871"/>
            <a:ext cx="2192503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Breadboard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5069E1F-4DFC-4D81-A241-7760D86D9CC0}"/>
              </a:ext>
            </a:extLst>
          </p:cNvPr>
          <p:cNvSpPr/>
          <p:nvPr/>
        </p:nvSpPr>
        <p:spPr>
          <a:xfrm>
            <a:off x="875429" y="2377956"/>
            <a:ext cx="1279428" cy="656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External PSU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13.5v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507EA36-E97E-40E6-A748-2C12E90070C3}"/>
              </a:ext>
            </a:extLst>
          </p:cNvPr>
          <p:cNvCxnSpPr>
            <a:cxnSpLocks/>
          </p:cNvCxnSpPr>
          <p:nvPr/>
        </p:nvCxnSpPr>
        <p:spPr>
          <a:xfrm flipH="1" flipV="1">
            <a:off x="746093" y="2706192"/>
            <a:ext cx="144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6DEC7BC-19E3-42C5-AFF5-E357F380CB75}"/>
              </a:ext>
            </a:extLst>
          </p:cNvPr>
          <p:cNvSpPr txBox="1"/>
          <p:nvPr/>
        </p:nvSpPr>
        <p:spPr>
          <a:xfrm>
            <a:off x="70196" y="2524667"/>
            <a:ext cx="864973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Mains power</a:t>
            </a:r>
          </a:p>
        </p:txBody>
      </p:sp>
      <p:sp>
        <p:nvSpPr>
          <p:cNvPr id="4" name="Trapezoid 3"/>
          <p:cNvSpPr/>
          <p:nvPr/>
        </p:nvSpPr>
        <p:spPr>
          <a:xfrm rot="5400000">
            <a:off x="2199187" y="2127012"/>
            <a:ext cx="643318" cy="269436"/>
          </a:xfrm>
          <a:prstGeom prst="trapezoid">
            <a:avLst>
              <a:gd name="adj" fmla="val 72885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A1D69A9-1FC1-4163-A7E2-C67F82956A3F}"/>
              </a:ext>
            </a:extLst>
          </p:cNvPr>
          <p:cNvSpPr/>
          <p:nvPr/>
        </p:nvSpPr>
        <p:spPr>
          <a:xfrm>
            <a:off x="2599947" y="2055650"/>
            <a:ext cx="163624" cy="4028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41D612-6C47-4CF5-87DD-E448EE5C2D86}"/>
              </a:ext>
            </a:extLst>
          </p:cNvPr>
          <p:cNvSpPr txBox="1"/>
          <p:nvPr/>
        </p:nvSpPr>
        <p:spPr>
          <a:xfrm>
            <a:off x="1213825" y="1952932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Audible alarm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39F5015-42C7-47A4-847F-0AC5A36802D8}"/>
              </a:ext>
            </a:extLst>
          </p:cNvPr>
          <p:cNvCxnSpPr>
            <a:cxnSpLocks/>
          </p:cNvCxnSpPr>
          <p:nvPr/>
        </p:nvCxnSpPr>
        <p:spPr>
          <a:xfrm>
            <a:off x="2556293" y="2467016"/>
            <a:ext cx="0" cy="14400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39F5015-42C7-47A4-847F-0AC5A36802D8}"/>
              </a:ext>
            </a:extLst>
          </p:cNvPr>
          <p:cNvCxnSpPr>
            <a:cxnSpLocks/>
          </p:cNvCxnSpPr>
          <p:nvPr/>
        </p:nvCxnSpPr>
        <p:spPr>
          <a:xfrm flipH="1" flipV="1">
            <a:off x="2554589" y="2596392"/>
            <a:ext cx="320053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Star: 32 Points 202">
            <a:extLst>
              <a:ext uri="{FF2B5EF4-FFF2-40B4-BE49-F238E27FC236}">
                <a16:creationId xmlns:a16="http://schemas.microsoft.com/office/drawing/2014/main" id="{35688D52-2EEA-486E-A216-B4B013D7EB2F}"/>
              </a:ext>
            </a:extLst>
          </p:cNvPr>
          <p:cNvSpPr/>
          <p:nvPr/>
        </p:nvSpPr>
        <p:spPr>
          <a:xfrm>
            <a:off x="2471589" y="1730522"/>
            <a:ext cx="252000" cy="252000"/>
          </a:xfrm>
          <a:prstGeom prst="star3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97805C5-7ECA-4175-96B0-F2F0834FC41A}"/>
              </a:ext>
            </a:extLst>
          </p:cNvPr>
          <p:cNvSpPr/>
          <p:nvPr/>
        </p:nvSpPr>
        <p:spPr>
          <a:xfrm>
            <a:off x="2504543" y="176429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2761439-9853-40EC-9842-7DCCD875804E}"/>
              </a:ext>
            </a:extLst>
          </p:cNvPr>
          <p:cNvSpPr txBox="1"/>
          <p:nvPr/>
        </p:nvSpPr>
        <p:spPr>
          <a:xfrm>
            <a:off x="1232529" y="169062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Visible alarm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39F5015-42C7-47A4-847F-0AC5A36802D8}"/>
              </a:ext>
            </a:extLst>
          </p:cNvPr>
          <p:cNvCxnSpPr>
            <a:cxnSpLocks/>
          </p:cNvCxnSpPr>
          <p:nvPr/>
        </p:nvCxnSpPr>
        <p:spPr>
          <a:xfrm flipH="1">
            <a:off x="2655564" y="2524515"/>
            <a:ext cx="220783" cy="15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39F5015-42C7-47A4-847F-0AC5A36802D8}"/>
              </a:ext>
            </a:extLst>
          </p:cNvPr>
          <p:cNvCxnSpPr>
            <a:cxnSpLocks/>
          </p:cNvCxnSpPr>
          <p:nvPr/>
        </p:nvCxnSpPr>
        <p:spPr>
          <a:xfrm>
            <a:off x="2655564" y="1914203"/>
            <a:ext cx="0" cy="61200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68B94F8A-4AEA-4A6B-B88C-DF2CD59BD6E7}"/>
              </a:ext>
            </a:extLst>
          </p:cNvPr>
          <p:cNvSpPr txBox="1"/>
          <p:nvPr/>
        </p:nvSpPr>
        <p:spPr>
          <a:xfrm>
            <a:off x="3660710" y="2380190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U1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5DB070A-8D9A-401B-A4CA-FCBE4AC29599}"/>
              </a:ext>
            </a:extLst>
          </p:cNvPr>
          <p:cNvSpPr txBox="1"/>
          <p:nvPr/>
        </p:nvSpPr>
        <p:spPr>
          <a:xfrm>
            <a:off x="1791427" y="2192947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SPK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0E29320D-8469-4066-961C-8DCCDA11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3602" y="2826460"/>
            <a:ext cx="5325267" cy="379205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/>
              <a:t>First: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Use a set of test data in a memory array for developing the: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Breath detection (later copied to the Controller)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600" dirty="0" err="1"/>
              <a:t>Tdi</a:t>
            </a:r>
            <a:r>
              <a:rPr lang="en-GB" sz="1600" dirty="0"/>
              <a:t> and </a:t>
            </a:r>
            <a:r>
              <a:rPr lang="en-GB" sz="1600" dirty="0" err="1"/>
              <a:t>Tde</a:t>
            </a:r>
            <a:r>
              <a:rPr lang="en-GB" sz="1600" dirty="0"/>
              <a:t> calculations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Over-pressure &gt;40mbar detection and shutdown (later copied to and repeated in Controller for duality).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/>
              <a:t>Second: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Verify with an electrical simulation signal (</a:t>
            </a:r>
            <a:r>
              <a:rPr lang="en-GB" sz="1600" dirty="0" err="1"/>
              <a:t>e.g</a:t>
            </a:r>
            <a:r>
              <a:rPr lang="en-GB" sz="1600" dirty="0"/>
              <a:t> DAC from a MPU), if time permits. This provides a controlled/noise-free test signal.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/>
              <a:t>Third: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Test on real breathing person (use an AMBU bag if available). This provides a normal noise environment.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04BD41-0782-4096-BC9B-9AC9CFE85CBC}"/>
              </a:ext>
            </a:extLst>
          </p:cNvPr>
          <p:cNvGrpSpPr/>
          <p:nvPr/>
        </p:nvGrpSpPr>
        <p:grpSpPr>
          <a:xfrm rot="16200000">
            <a:off x="5376401" y="4537675"/>
            <a:ext cx="133875" cy="147766"/>
            <a:chOff x="3304000" y="4008466"/>
            <a:chExt cx="133875" cy="147766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548FE09-3341-4C86-A970-E53B8DD604AD}"/>
                </a:ext>
              </a:extLst>
            </p:cNvPr>
            <p:cNvSpPr/>
            <p:nvPr/>
          </p:nvSpPr>
          <p:spPr>
            <a:xfrm>
              <a:off x="3342478" y="4034613"/>
              <a:ext cx="76348" cy="102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A70326D-02DC-4C83-B4D3-3A3EC2D948F1}"/>
                </a:ext>
              </a:extLst>
            </p:cNvPr>
            <p:cNvCxnSpPr/>
            <p:nvPr/>
          </p:nvCxnSpPr>
          <p:spPr>
            <a:xfrm flipV="1">
              <a:off x="3304000" y="4008466"/>
              <a:ext cx="132629" cy="44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41D8571-2E8E-40FF-B429-9AF01EC9E3B1}"/>
                </a:ext>
              </a:extLst>
            </p:cNvPr>
            <p:cNvCxnSpPr/>
            <p:nvPr/>
          </p:nvCxnSpPr>
          <p:spPr>
            <a:xfrm flipV="1">
              <a:off x="3305246" y="4112083"/>
              <a:ext cx="132629" cy="44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657661D-80FF-41E0-9CF5-2DE1CBAFECE9}"/>
              </a:ext>
            </a:extLst>
          </p:cNvPr>
          <p:cNvCxnSpPr>
            <a:cxnSpLocks/>
          </p:cNvCxnSpPr>
          <p:nvPr/>
        </p:nvCxnSpPr>
        <p:spPr>
          <a:xfrm flipV="1">
            <a:off x="7753811" y="1010555"/>
            <a:ext cx="0" cy="122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41448A1F-B43B-40CE-B971-BD21F4B7912F}"/>
              </a:ext>
            </a:extLst>
          </p:cNvPr>
          <p:cNvCxnSpPr>
            <a:cxnSpLocks/>
          </p:cNvCxnSpPr>
          <p:nvPr/>
        </p:nvCxnSpPr>
        <p:spPr>
          <a:xfrm flipV="1">
            <a:off x="7753811" y="2225425"/>
            <a:ext cx="270163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DD6A11A2-7A34-40A5-A18D-5D5D2BB9BF76}"/>
              </a:ext>
            </a:extLst>
          </p:cNvPr>
          <p:cNvSpPr txBox="1"/>
          <p:nvPr/>
        </p:nvSpPr>
        <p:spPr>
          <a:xfrm>
            <a:off x="7361129" y="105049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IP</a:t>
            </a:r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30951B8E-6EB3-461F-B7F0-962548E56C60}"/>
              </a:ext>
            </a:extLst>
          </p:cNvPr>
          <p:cNvSpPr/>
          <p:nvPr/>
        </p:nvSpPr>
        <p:spPr>
          <a:xfrm>
            <a:off x="7758141" y="1227898"/>
            <a:ext cx="2662886" cy="740835"/>
          </a:xfrm>
          <a:custGeom>
            <a:avLst/>
            <a:gdLst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46218"/>
              <a:gd name="connsiteY0" fmla="*/ 706582 h 706582"/>
              <a:gd name="connsiteX1" fmla="*/ 526472 w 2646218"/>
              <a:gd name="connsiteY1" fmla="*/ 692727 h 706582"/>
              <a:gd name="connsiteX2" fmla="*/ 955963 w 2646218"/>
              <a:gd name="connsiteY2" fmla="*/ 0 h 706582"/>
              <a:gd name="connsiteX3" fmla="*/ 1288472 w 2646218"/>
              <a:gd name="connsiteY3" fmla="*/ 0 h 706582"/>
              <a:gd name="connsiteX4" fmla="*/ 1371600 w 2646218"/>
              <a:gd name="connsiteY4" fmla="*/ 706582 h 706582"/>
              <a:gd name="connsiteX5" fmla="*/ 2646218 w 2646218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1125 w 2655743"/>
              <a:gd name="connsiteY4" fmla="*/ 706582 h 706582"/>
              <a:gd name="connsiteX5" fmla="*/ 2655743 w 2655743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3506 w 2655743"/>
              <a:gd name="connsiteY4" fmla="*/ 689913 h 706582"/>
              <a:gd name="connsiteX5" fmla="*/ 2655743 w 2655743"/>
              <a:gd name="connsiteY5" fmla="*/ 706582 h 706582"/>
              <a:gd name="connsiteX0" fmla="*/ 0 w 2655743"/>
              <a:gd name="connsiteY0" fmla="*/ 694676 h 706582"/>
              <a:gd name="connsiteX1" fmla="*/ 535997 w 2655743"/>
              <a:gd name="connsiteY1" fmla="*/ 692727 h 706582"/>
              <a:gd name="connsiteX2" fmla="*/ 965488 w 2655743"/>
              <a:gd name="connsiteY2" fmla="*/ 0 h 706582"/>
              <a:gd name="connsiteX3" fmla="*/ 1297997 w 2655743"/>
              <a:gd name="connsiteY3" fmla="*/ 0 h 706582"/>
              <a:gd name="connsiteX4" fmla="*/ 1383506 w 2655743"/>
              <a:gd name="connsiteY4" fmla="*/ 689913 h 706582"/>
              <a:gd name="connsiteX5" fmla="*/ 2655743 w 2655743"/>
              <a:gd name="connsiteY5" fmla="*/ 706582 h 706582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383506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383506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965488 w 2662886"/>
              <a:gd name="connsiteY2" fmla="*/ 0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694676"/>
              <a:gd name="connsiteX1" fmla="*/ 535997 w 2662886"/>
              <a:gd name="connsiteY1" fmla="*/ 692727 h 694676"/>
              <a:gd name="connsiteX2" fmla="*/ 1010732 w 2662886"/>
              <a:gd name="connsiteY2" fmla="*/ 2381 h 694676"/>
              <a:gd name="connsiteX3" fmla="*/ 1297997 w 2662886"/>
              <a:gd name="connsiteY3" fmla="*/ 0 h 694676"/>
              <a:gd name="connsiteX4" fmla="*/ 1409700 w 2662886"/>
              <a:gd name="connsiteY4" fmla="*/ 689913 h 694676"/>
              <a:gd name="connsiteX5" fmla="*/ 2662886 w 2662886"/>
              <a:gd name="connsiteY5" fmla="*/ 694676 h 694676"/>
              <a:gd name="connsiteX0" fmla="*/ 0 w 2662886"/>
              <a:gd name="connsiteY0" fmla="*/ 694676 h 702629"/>
              <a:gd name="connsiteX1" fmla="*/ 535997 w 2662886"/>
              <a:gd name="connsiteY1" fmla="*/ 692727 h 702629"/>
              <a:gd name="connsiteX2" fmla="*/ 1010732 w 2662886"/>
              <a:gd name="connsiteY2" fmla="*/ 2381 h 702629"/>
              <a:gd name="connsiteX3" fmla="*/ 1297997 w 2662886"/>
              <a:gd name="connsiteY3" fmla="*/ 0 h 702629"/>
              <a:gd name="connsiteX4" fmla="*/ 1514475 w 2662886"/>
              <a:gd name="connsiteY4" fmla="*/ 702613 h 702629"/>
              <a:gd name="connsiteX5" fmla="*/ 2662886 w 2662886"/>
              <a:gd name="connsiteY5" fmla="*/ 694676 h 702629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02613"/>
              <a:gd name="connsiteX1" fmla="*/ 535997 w 2662886"/>
              <a:gd name="connsiteY1" fmla="*/ 692727 h 702613"/>
              <a:gd name="connsiteX2" fmla="*/ 1010732 w 2662886"/>
              <a:gd name="connsiteY2" fmla="*/ 2381 h 702613"/>
              <a:gd name="connsiteX3" fmla="*/ 1297997 w 2662886"/>
              <a:gd name="connsiteY3" fmla="*/ 0 h 702613"/>
              <a:gd name="connsiteX4" fmla="*/ 1514475 w 2662886"/>
              <a:gd name="connsiteY4" fmla="*/ 702613 h 702613"/>
              <a:gd name="connsiteX5" fmla="*/ 2662886 w 2662886"/>
              <a:gd name="connsiteY5" fmla="*/ 694676 h 702613"/>
              <a:gd name="connsiteX0" fmla="*/ 0 w 2662886"/>
              <a:gd name="connsiteY0" fmla="*/ 694676 h 740835"/>
              <a:gd name="connsiteX1" fmla="*/ 535997 w 2662886"/>
              <a:gd name="connsiteY1" fmla="*/ 692727 h 740835"/>
              <a:gd name="connsiteX2" fmla="*/ 1010732 w 2662886"/>
              <a:gd name="connsiteY2" fmla="*/ 2381 h 740835"/>
              <a:gd name="connsiteX3" fmla="*/ 1297997 w 2662886"/>
              <a:gd name="connsiteY3" fmla="*/ 0 h 740835"/>
              <a:gd name="connsiteX4" fmla="*/ 1514475 w 2662886"/>
              <a:gd name="connsiteY4" fmla="*/ 702613 h 740835"/>
              <a:gd name="connsiteX5" fmla="*/ 2662886 w 2662886"/>
              <a:gd name="connsiteY5" fmla="*/ 694676 h 74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2886" h="740835">
                <a:moveTo>
                  <a:pt x="0" y="694676"/>
                </a:moveTo>
                <a:lnTo>
                  <a:pt x="535997" y="692727"/>
                </a:lnTo>
                <a:cubicBezTo>
                  <a:pt x="601374" y="964262"/>
                  <a:pt x="777081" y="-2455"/>
                  <a:pt x="1010732" y="2381"/>
                </a:cubicBezTo>
                <a:lnTo>
                  <a:pt x="1297997" y="0"/>
                </a:lnTo>
                <a:cubicBezTo>
                  <a:pt x="1336819" y="543503"/>
                  <a:pt x="1281979" y="699654"/>
                  <a:pt x="1514475" y="702613"/>
                </a:cubicBezTo>
                <a:lnTo>
                  <a:pt x="2662886" y="69467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013972AB-C7D1-4820-8E8A-BB22E1F45F06}"/>
              </a:ext>
            </a:extLst>
          </p:cNvPr>
          <p:cNvCxnSpPr/>
          <p:nvPr/>
        </p:nvCxnSpPr>
        <p:spPr>
          <a:xfrm>
            <a:off x="8725361" y="1128030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C6E2F070-B4BC-42E6-A041-7DE957534519}"/>
              </a:ext>
            </a:extLst>
          </p:cNvPr>
          <p:cNvCxnSpPr/>
          <p:nvPr/>
        </p:nvCxnSpPr>
        <p:spPr>
          <a:xfrm>
            <a:off x="8331661" y="1127561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F4BB8AD-63D0-46CB-8B0B-ED714BE2211F}"/>
              </a:ext>
            </a:extLst>
          </p:cNvPr>
          <p:cNvCxnSpPr>
            <a:cxnSpLocks/>
          </p:cNvCxnSpPr>
          <p:nvPr/>
        </p:nvCxnSpPr>
        <p:spPr>
          <a:xfrm flipV="1">
            <a:off x="8332816" y="1162955"/>
            <a:ext cx="396000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4A7FF49-E516-490E-A1B3-666FCCECB6D7}"/>
              </a:ext>
            </a:extLst>
          </p:cNvPr>
          <p:cNvCxnSpPr/>
          <p:nvPr/>
        </p:nvCxnSpPr>
        <p:spPr>
          <a:xfrm>
            <a:off x="9192519" y="1123989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5A982C0-9A39-4996-AF3B-4B829935C614}"/>
              </a:ext>
            </a:extLst>
          </p:cNvPr>
          <p:cNvCxnSpPr/>
          <p:nvPr/>
        </p:nvCxnSpPr>
        <p:spPr>
          <a:xfrm>
            <a:off x="9055994" y="1123520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EFA6BBF-4FAC-4AE4-B621-BB2E6596FC3A}"/>
              </a:ext>
            </a:extLst>
          </p:cNvPr>
          <p:cNvCxnSpPr>
            <a:cxnSpLocks/>
          </p:cNvCxnSpPr>
          <p:nvPr/>
        </p:nvCxnSpPr>
        <p:spPr>
          <a:xfrm flipV="1">
            <a:off x="9015874" y="1158914"/>
            <a:ext cx="216000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E1E7BCE2-D790-488D-BEE5-D57A9EE3F195}"/>
              </a:ext>
            </a:extLst>
          </p:cNvPr>
          <p:cNvSpPr txBox="1"/>
          <p:nvPr/>
        </p:nvSpPr>
        <p:spPr>
          <a:xfrm>
            <a:off x="8335566" y="780584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</a:t>
            </a:r>
            <a:r>
              <a:rPr lang="en-GB" baseline="-16000" dirty="0" err="1"/>
              <a:t>di</a:t>
            </a:r>
            <a:endParaRPr lang="en-GB" baseline="-160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6FBC974-8C7F-4C5E-A585-F53FE944E775}"/>
              </a:ext>
            </a:extLst>
          </p:cNvPr>
          <p:cNvSpPr txBox="1"/>
          <p:nvPr/>
        </p:nvSpPr>
        <p:spPr>
          <a:xfrm>
            <a:off x="8913812" y="780584"/>
            <a:ext cx="43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</a:t>
            </a:r>
            <a:r>
              <a:rPr lang="en-GB" baseline="-16000" dirty="0" err="1"/>
              <a:t>de</a:t>
            </a:r>
            <a:endParaRPr lang="en-GB" baseline="-160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EFBE782-0C58-4D2A-BCD7-098FF44E8B15}"/>
              </a:ext>
            </a:extLst>
          </p:cNvPr>
          <p:cNvSpPr txBox="1"/>
          <p:nvPr/>
        </p:nvSpPr>
        <p:spPr>
          <a:xfrm>
            <a:off x="7340479" y="17376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6363A9B-56C1-46C4-A41C-56F6EF95CE12}"/>
              </a:ext>
            </a:extLst>
          </p:cNvPr>
          <p:cNvCxnSpPr/>
          <p:nvPr/>
        </p:nvCxnSpPr>
        <p:spPr>
          <a:xfrm>
            <a:off x="7688985" y="1227898"/>
            <a:ext cx="142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78CDCB46-11AB-4F65-9E27-696A9745FCB6}"/>
              </a:ext>
            </a:extLst>
          </p:cNvPr>
          <p:cNvSpPr txBox="1"/>
          <p:nvPr/>
        </p:nvSpPr>
        <p:spPr>
          <a:xfrm>
            <a:off x="9806756" y="217085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AAB52F-31EA-472E-82FD-7FCD0B885A14}"/>
              </a:ext>
            </a:extLst>
          </p:cNvPr>
          <p:cNvCxnSpPr>
            <a:cxnSpLocks/>
          </p:cNvCxnSpPr>
          <p:nvPr/>
        </p:nvCxnSpPr>
        <p:spPr>
          <a:xfrm flipH="1">
            <a:off x="5189675" y="2271144"/>
            <a:ext cx="2171454" cy="22333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34F069FA-7DB5-4569-8CAD-9EEF4046362A}"/>
              </a:ext>
            </a:extLst>
          </p:cNvPr>
          <p:cNvCxnSpPr>
            <a:cxnSpLocks/>
          </p:cNvCxnSpPr>
          <p:nvPr/>
        </p:nvCxnSpPr>
        <p:spPr>
          <a:xfrm flipH="1">
            <a:off x="4219227" y="1607896"/>
            <a:ext cx="3133749" cy="11261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337E1B2-0379-48EA-8042-1C1E2B771845}"/>
              </a:ext>
            </a:extLst>
          </p:cNvPr>
          <p:cNvCxnSpPr>
            <a:cxnSpLocks/>
          </p:cNvCxnSpPr>
          <p:nvPr/>
        </p:nvCxnSpPr>
        <p:spPr>
          <a:xfrm flipH="1">
            <a:off x="6065664" y="2467016"/>
            <a:ext cx="1765651" cy="26069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72ACEB4D-E820-4D62-A232-105A5E494890}"/>
              </a:ext>
            </a:extLst>
          </p:cNvPr>
          <p:cNvSpPr txBox="1"/>
          <p:nvPr/>
        </p:nvSpPr>
        <p:spPr>
          <a:xfrm>
            <a:off x="4995692" y="1940071"/>
            <a:ext cx="58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First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2FC80B7-EFB8-4184-8BA7-AA581CEE392D}"/>
              </a:ext>
            </a:extLst>
          </p:cNvPr>
          <p:cNvSpPr txBox="1"/>
          <p:nvPr/>
        </p:nvSpPr>
        <p:spPr>
          <a:xfrm>
            <a:off x="5524041" y="3145499"/>
            <a:ext cx="86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Second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C29319AC-DC21-4E82-96A0-3400B861A474}"/>
              </a:ext>
            </a:extLst>
          </p:cNvPr>
          <p:cNvSpPr txBox="1"/>
          <p:nvPr/>
        </p:nvSpPr>
        <p:spPr>
          <a:xfrm>
            <a:off x="6040721" y="3864873"/>
            <a:ext cx="6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Third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9615C20-011F-4DF2-98A8-ABA36F429EC1}"/>
              </a:ext>
            </a:extLst>
          </p:cNvPr>
          <p:cNvSpPr txBox="1"/>
          <p:nvPr/>
        </p:nvSpPr>
        <p:spPr>
          <a:xfrm>
            <a:off x="8531825" y="2484883"/>
            <a:ext cx="319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Patient effort creates small drop</a:t>
            </a: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A81EBFCA-FDB8-408A-8D91-545150F8D4BB}"/>
              </a:ext>
            </a:extLst>
          </p:cNvPr>
          <p:cNvCxnSpPr>
            <a:cxnSpLocks/>
          </p:cNvCxnSpPr>
          <p:nvPr/>
        </p:nvCxnSpPr>
        <p:spPr>
          <a:xfrm flipH="1" flipV="1">
            <a:off x="8391207" y="1998403"/>
            <a:ext cx="440801" cy="5493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F7A3B228-FDC9-4E2D-8514-20965936E839}"/>
              </a:ext>
            </a:extLst>
          </p:cNvPr>
          <p:cNvCxnSpPr>
            <a:cxnSpLocks/>
          </p:cNvCxnSpPr>
          <p:nvPr/>
        </p:nvCxnSpPr>
        <p:spPr>
          <a:xfrm>
            <a:off x="1092234" y="6695721"/>
            <a:ext cx="38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033DEA5D-11D9-49F9-A0F0-0E2CF5DDD587}"/>
              </a:ext>
            </a:extLst>
          </p:cNvPr>
          <p:cNvSpPr/>
          <p:nvPr/>
        </p:nvSpPr>
        <p:spPr>
          <a:xfrm>
            <a:off x="1101742" y="6065429"/>
            <a:ext cx="3833774" cy="445399"/>
          </a:xfrm>
          <a:custGeom>
            <a:avLst/>
            <a:gdLst>
              <a:gd name="connsiteX0" fmla="*/ 0 w 3380509"/>
              <a:gd name="connsiteY0" fmla="*/ 0 h 235527"/>
              <a:gd name="connsiteX1" fmla="*/ 1260764 w 3380509"/>
              <a:gd name="connsiteY1" fmla="*/ 0 h 235527"/>
              <a:gd name="connsiteX2" fmla="*/ 1357746 w 3380509"/>
              <a:gd name="connsiteY2" fmla="*/ 235527 h 235527"/>
              <a:gd name="connsiteX3" fmla="*/ 2036619 w 3380509"/>
              <a:gd name="connsiteY3" fmla="*/ 27709 h 235527"/>
              <a:gd name="connsiteX4" fmla="*/ 3380509 w 3380509"/>
              <a:gd name="connsiteY4" fmla="*/ 27709 h 235527"/>
              <a:gd name="connsiteX0" fmla="*/ 0 w 3380509"/>
              <a:gd name="connsiteY0" fmla="*/ 0 h 190284"/>
              <a:gd name="connsiteX1" fmla="*/ 1260764 w 3380509"/>
              <a:gd name="connsiteY1" fmla="*/ 0 h 190284"/>
              <a:gd name="connsiteX2" fmla="*/ 1631590 w 3380509"/>
              <a:gd name="connsiteY2" fmla="*/ 190284 h 190284"/>
              <a:gd name="connsiteX3" fmla="*/ 2036619 w 3380509"/>
              <a:gd name="connsiteY3" fmla="*/ 27709 h 190284"/>
              <a:gd name="connsiteX4" fmla="*/ 3380509 w 3380509"/>
              <a:gd name="connsiteY4" fmla="*/ 27709 h 190284"/>
              <a:gd name="connsiteX0" fmla="*/ 0 w 3380509"/>
              <a:gd name="connsiteY0" fmla="*/ 0 h 190284"/>
              <a:gd name="connsiteX1" fmla="*/ 1260764 w 3380509"/>
              <a:gd name="connsiteY1" fmla="*/ 0 h 190284"/>
              <a:gd name="connsiteX2" fmla="*/ 1631590 w 3380509"/>
              <a:gd name="connsiteY2" fmla="*/ 190284 h 190284"/>
              <a:gd name="connsiteX3" fmla="*/ 2315225 w 3380509"/>
              <a:gd name="connsiteY3" fmla="*/ 27709 h 190284"/>
              <a:gd name="connsiteX4" fmla="*/ 3380509 w 3380509"/>
              <a:gd name="connsiteY4" fmla="*/ 27709 h 190284"/>
              <a:gd name="connsiteX0" fmla="*/ 0 w 3380509"/>
              <a:gd name="connsiteY0" fmla="*/ 0 h 190284"/>
              <a:gd name="connsiteX1" fmla="*/ 1260764 w 3380509"/>
              <a:gd name="connsiteY1" fmla="*/ 0 h 190284"/>
              <a:gd name="connsiteX2" fmla="*/ 1631590 w 3380509"/>
              <a:gd name="connsiteY2" fmla="*/ 190284 h 190284"/>
              <a:gd name="connsiteX3" fmla="*/ 2315225 w 3380509"/>
              <a:gd name="connsiteY3" fmla="*/ 27709 h 190284"/>
              <a:gd name="connsiteX4" fmla="*/ 3380509 w 3380509"/>
              <a:gd name="connsiteY4" fmla="*/ 27709 h 190284"/>
              <a:gd name="connsiteX0" fmla="*/ 0 w 3380509"/>
              <a:gd name="connsiteY0" fmla="*/ 0 h 190284"/>
              <a:gd name="connsiteX1" fmla="*/ 1260764 w 3380509"/>
              <a:gd name="connsiteY1" fmla="*/ 0 h 190284"/>
              <a:gd name="connsiteX2" fmla="*/ 1631590 w 3380509"/>
              <a:gd name="connsiteY2" fmla="*/ 190284 h 190284"/>
              <a:gd name="connsiteX3" fmla="*/ 2512869 w 3380509"/>
              <a:gd name="connsiteY3" fmla="*/ 30090 h 190284"/>
              <a:gd name="connsiteX4" fmla="*/ 3380509 w 3380509"/>
              <a:gd name="connsiteY4" fmla="*/ 27709 h 190284"/>
              <a:gd name="connsiteX0" fmla="*/ 0 w 3380509"/>
              <a:gd name="connsiteY0" fmla="*/ 4 h 190288"/>
              <a:gd name="connsiteX1" fmla="*/ 1260764 w 3380509"/>
              <a:gd name="connsiteY1" fmla="*/ 4 h 190288"/>
              <a:gd name="connsiteX2" fmla="*/ 1631590 w 3380509"/>
              <a:gd name="connsiteY2" fmla="*/ 190288 h 190288"/>
              <a:gd name="connsiteX3" fmla="*/ 2512869 w 3380509"/>
              <a:gd name="connsiteY3" fmla="*/ 30094 h 190288"/>
              <a:gd name="connsiteX4" fmla="*/ 3380509 w 3380509"/>
              <a:gd name="connsiteY4" fmla="*/ 27713 h 190288"/>
              <a:gd name="connsiteX0" fmla="*/ 0 w 3380509"/>
              <a:gd name="connsiteY0" fmla="*/ 4 h 190288"/>
              <a:gd name="connsiteX1" fmla="*/ 1260764 w 3380509"/>
              <a:gd name="connsiteY1" fmla="*/ 4 h 190288"/>
              <a:gd name="connsiteX2" fmla="*/ 1631590 w 3380509"/>
              <a:gd name="connsiteY2" fmla="*/ 190288 h 190288"/>
              <a:gd name="connsiteX3" fmla="*/ 2512869 w 3380509"/>
              <a:gd name="connsiteY3" fmla="*/ 30094 h 190288"/>
              <a:gd name="connsiteX4" fmla="*/ 3380509 w 3380509"/>
              <a:gd name="connsiteY4" fmla="*/ 27713 h 190288"/>
              <a:gd name="connsiteX0" fmla="*/ 0 w 3380509"/>
              <a:gd name="connsiteY0" fmla="*/ 4 h 190288"/>
              <a:gd name="connsiteX1" fmla="*/ 1260764 w 3380509"/>
              <a:gd name="connsiteY1" fmla="*/ 4 h 190288"/>
              <a:gd name="connsiteX2" fmla="*/ 1631590 w 3380509"/>
              <a:gd name="connsiteY2" fmla="*/ 190288 h 190288"/>
              <a:gd name="connsiteX3" fmla="*/ 2512869 w 3380509"/>
              <a:gd name="connsiteY3" fmla="*/ 30094 h 190288"/>
              <a:gd name="connsiteX4" fmla="*/ 3380509 w 3380509"/>
              <a:gd name="connsiteY4" fmla="*/ 27713 h 190288"/>
              <a:gd name="connsiteX0" fmla="*/ 0 w 3380509"/>
              <a:gd name="connsiteY0" fmla="*/ 4 h 190288"/>
              <a:gd name="connsiteX1" fmla="*/ 1260764 w 3380509"/>
              <a:gd name="connsiteY1" fmla="*/ 4 h 190288"/>
              <a:gd name="connsiteX2" fmla="*/ 1714934 w 3380509"/>
              <a:gd name="connsiteY2" fmla="*/ 190288 h 190288"/>
              <a:gd name="connsiteX3" fmla="*/ 2512869 w 3380509"/>
              <a:gd name="connsiteY3" fmla="*/ 30094 h 190288"/>
              <a:gd name="connsiteX4" fmla="*/ 3380509 w 3380509"/>
              <a:gd name="connsiteY4" fmla="*/ 27713 h 190288"/>
              <a:gd name="connsiteX0" fmla="*/ 0 w 3380509"/>
              <a:gd name="connsiteY0" fmla="*/ 0 h 190284"/>
              <a:gd name="connsiteX1" fmla="*/ 1260764 w 3380509"/>
              <a:gd name="connsiteY1" fmla="*/ 0 h 190284"/>
              <a:gd name="connsiteX2" fmla="*/ 1714934 w 3380509"/>
              <a:gd name="connsiteY2" fmla="*/ 190284 h 190284"/>
              <a:gd name="connsiteX3" fmla="*/ 2512869 w 3380509"/>
              <a:gd name="connsiteY3" fmla="*/ 30090 h 190284"/>
              <a:gd name="connsiteX4" fmla="*/ 3380509 w 3380509"/>
              <a:gd name="connsiteY4" fmla="*/ 27709 h 190284"/>
              <a:gd name="connsiteX0" fmla="*/ 0 w 3380509"/>
              <a:gd name="connsiteY0" fmla="*/ 0 h 190284"/>
              <a:gd name="connsiteX1" fmla="*/ 1260764 w 3380509"/>
              <a:gd name="connsiteY1" fmla="*/ 0 h 190284"/>
              <a:gd name="connsiteX2" fmla="*/ 1714934 w 3380509"/>
              <a:gd name="connsiteY2" fmla="*/ 190284 h 190284"/>
              <a:gd name="connsiteX3" fmla="*/ 2529538 w 3380509"/>
              <a:gd name="connsiteY3" fmla="*/ 1515 h 190284"/>
              <a:gd name="connsiteX4" fmla="*/ 3380509 w 3380509"/>
              <a:gd name="connsiteY4" fmla="*/ 27709 h 190284"/>
              <a:gd name="connsiteX0" fmla="*/ 0 w 3366222"/>
              <a:gd name="connsiteY0" fmla="*/ 0 h 190284"/>
              <a:gd name="connsiteX1" fmla="*/ 1260764 w 3366222"/>
              <a:gd name="connsiteY1" fmla="*/ 0 h 190284"/>
              <a:gd name="connsiteX2" fmla="*/ 1714934 w 3366222"/>
              <a:gd name="connsiteY2" fmla="*/ 190284 h 190284"/>
              <a:gd name="connsiteX3" fmla="*/ 2529538 w 3366222"/>
              <a:gd name="connsiteY3" fmla="*/ 1515 h 190284"/>
              <a:gd name="connsiteX4" fmla="*/ 3366222 w 3366222"/>
              <a:gd name="connsiteY4" fmla="*/ 6278 h 190284"/>
              <a:gd name="connsiteX0" fmla="*/ 0 w 2492303"/>
              <a:gd name="connsiteY0" fmla="*/ 0 h 192665"/>
              <a:gd name="connsiteX1" fmla="*/ 386845 w 2492303"/>
              <a:gd name="connsiteY1" fmla="*/ 2381 h 192665"/>
              <a:gd name="connsiteX2" fmla="*/ 841015 w 2492303"/>
              <a:gd name="connsiteY2" fmla="*/ 192665 h 192665"/>
              <a:gd name="connsiteX3" fmla="*/ 1655619 w 2492303"/>
              <a:gd name="connsiteY3" fmla="*/ 3896 h 192665"/>
              <a:gd name="connsiteX4" fmla="*/ 2492303 w 2492303"/>
              <a:gd name="connsiteY4" fmla="*/ 8659 h 192665"/>
              <a:gd name="connsiteX0" fmla="*/ 0 w 1918422"/>
              <a:gd name="connsiteY0" fmla="*/ 0 h 192665"/>
              <a:gd name="connsiteX1" fmla="*/ 386845 w 1918422"/>
              <a:gd name="connsiteY1" fmla="*/ 2381 h 192665"/>
              <a:gd name="connsiteX2" fmla="*/ 841015 w 1918422"/>
              <a:gd name="connsiteY2" fmla="*/ 192665 h 192665"/>
              <a:gd name="connsiteX3" fmla="*/ 1655619 w 1918422"/>
              <a:gd name="connsiteY3" fmla="*/ 3896 h 192665"/>
              <a:gd name="connsiteX4" fmla="*/ 1918422 w 1918422"/>
              <a:gd name="connsiteY4" fmla="*/ 8659 h 192665"/>
              <a:gd name="connsiteX0" fmla="*/ 0 w 1925566"/>
              <a:gd name="connsiteY0" fmla="*/ 0 h 192665"/>
              <a:gd name="connsiteX1" fmla="*/ 386845 w 1925566"/>
              <a:gd name="connsiteY1" fmla="*/ 2381 h 192665"/>
              <a:gd name="connsiteX2" fmla="*/ 841015 w 1925566"/>
              <a:gd name="connsiteY2" fmla="*/ 192665 h 192665"/>
              <a:gd name="connsiteX3" fmla="*/ 1655619 w 1925566"/>
              <a:gd name="connsiteY3" fmla="*/ 3896 h 192665"/>
              <a:gd name="connsiteX4" fmla="*/ 1925566 w 1925566"/>
              <a:gd name="connsiteY4" fmla="*/ 6278 h 192665"/>
              <a:gd name="connsiteX0" fmla="*/ 0 w 1925566"/>
              <a:gd name="connsiteY0" fmla="*/ 0 h 192665"/>
              <a:gd name="connsiteX1" fmla="*/ 386845 w 1925566"/>
              <a:gd name="connsiteY1" fmla="*/ 2381 h 192665"/>
              <a:gd name="connsiteX2" fmla="*/ 841015 w 1925566"/>
              <a:gd name="connsiteY2" fmla="*/ 192665 h 192665"/>
              <a:gd name="connsiteX3" fmla="*/ 1722294 w 1925566"/>
              <a:gd name="connsiteY3" fmla="*/ 3896 h 192665"/>
              <a:gd name="connsiteX4" fmla="*/ 1925566 w 1925566"/>
              <a:gd name="connsiteY4" fmla="*/ 6278 h 192665"/>
              <a:gd name="connsiteX0" fmla="*/ 0 w 1925566"/>
              <a:gd name="connsiteY0" fmla="*/ 0 h 192665"/>
              <a:gd name="connsiteX1" fmla="*/ 386845 w 1925566"/>
              <a:gd name="connsiteY1" fmla="*/ 2381 h 192665"/>
              <a:gd name="connsiteX2" fmla="*/ 841015 w 1925566"/>
              <a:gd name="connsiteY2" fmla="*/ 192665 h 192665"/>
              <a:gd name="connsiteX3" fmla="*/ 1722294 w 1925566"/>
              <a:gd name="connsiteY3" fmla="*/ 3896 h 192665"/>
              <a:gd name="connsiteX4" fmla="*/ 1925566 w 1925566"/>
              <a:gd name="connsiteY4" fmla="*/ 6278 h 192665"/>
              <a:gd name="connsiteX0" fmla="*/ 0 w 2015711"/>
              <a:gd name="connsiteY0" fmla="*/ 0 h 192665"/>
              <a:gd name="connsiteX1" fmla="*/ 476990 w 2015711"/>
              <a:gd name="connsiteY1" fmla="*/ 2381 h 192665"/>
              <a:gd name="connsiteX2" fmla="*/ 931160 w 2015711"/>
              <a:gd name="connsiteY2" fmla="*/ 192665 h 192665"/>
              <a:gd name="connsiteX3" fmla="*/ 1812439 w 2015711"/>
              <a:gd name="connsiteY3" fmla="*/ 3896 h 192665"/>
              <a:gd name="connsiteX4" fmla="*/ 2015711 w 2015711"/>
              <a:gd name="connsiteY4" fmla="*/ 6278 h 19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711" h="192665">
                <a:moveTo>
                  <a:pt x="0" y="0"/>
                </a:moveTo>
                <a:lnTo>
                  <a:pt x="476990" y="2381"/>
                </a:lnTo>
                <a:cubicBezTo>
                  <a:pt x="612505" y="3897"/>
                  <a:pt x="805170" y="186387"/>
                  <a:pt x="931160" y="192665"/>
                </a:cubicBezTo>
                <a:cubicBezTo>
                  <a:pt x="1228094" y="186098"/>
                  <a:pt x="1486929" y="-1443"/>
                  <a:pt x="1812439" y="3896"/>
                </a:cubicBezTo>
                <a:lnTo>
                  <a:pt x="2015711" y="6278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E2258A8C-86A9-41BB-8C3E-1C12A138D5D9}"/>
              </a:ext>
            </a:extLst>
          </p:cNvPr>
          <p:cNvSpPr/>
          <p:nvPr/>
        </p:nvSpPr>
        <p:spPr>
          <a:xfrm>
            <a:off x="1097211" y="5763827"/>
            <a:ext cx="3825989" cy="533475"/>
          </a:xfrm>
          <a:custGeom>
            <a:avLst/>
            <a:gdLst>
              <a:gd name="connsiteX0" fmla="*/ 0 w 3380509"/>
              <a:gd name="connsiteY0" fmla="*/ 0 h 235527"/>
              <a:gd name="connsiteX1" fmla="*/ 1260764 w 3380509"/>
              <a:gd name="connsiteY1" fmla="*/ 0 h 235527"/>
              <a:gd name="connsiteX2" fmla="*/ 1357746 w 3380509"/>
              <a:gd name="connsiteY2" fmla="*/ 235527 h 235527"/>
              <a:gd name="connsiteX3" fmla="*/ 2036619 w 3380509"/>
              <a:gd name="connsiteY3" fmla="*/ 27709 h 235527"/>
              <a:gd name="connsiteX4" fmla="*/ 3380509 w 3380509"/>
              <a:gd name="connsiteY4" fmla="*/ 27709 h 235527"/>
              <a:gd name="connsiteX0" fmla="*/ 0 w 3380509"/>
              <a:gd name="connsiteY0" fmla="*/ 0 h 228383"/>
              <a:gd name="connsiteX1" fmla="*/ 1260764 w 3380509"/>
              <a:gd name="connsiteY1" fmla="*/ 0 h 228383"/>
              <a:gd name="connsiteX2" fmla="*/ 1407752 w 3380509"/>
              <a:gd name="connsiteY2" fmla="*/ 228383 h 228383"/>
              <a:gd name="connsiteX3" fmla="*/ 2036619 w 3380509"/>
              <a:gd name="connsiteY3" fmla="*/ 27709 h 228383"/>
              <a:gd name="connsiteX4" fmla="*/ 3380509 w 3380509"/>
              <a:gd name="connsiteY4" fmla="*/ 27709 h 228383"/>
              <a:gd name="connsiteX0" fmla="*/ 0 w 3380509"/>
              <a:gd name="connsiteY0" fmla="*/ 0 h 228383"/>
              <a:gd name="connsiteX1" fmla="*/ 1260764 w 3380509"/>
              <a:gd name="connsiteY1" fmla="*/ 0 h 228383"/>
              <a:gd name="connsiteX2" fmla="*/ 1407752 w 3380509"/>
              <a:gd name="connsiteY2" fmla="*/ 228383 h 228383"/>
              <a:gd name="connsiteX3" fmla="*/ 2036619 w 3380509"/>
              <a:gd name="connsiteY3" fmla="*/ 27709 h 228383"/>
              <a:gd name="connsiteX4" fmla="*/ 3380509 w 3380509"/>
              <a:gd name="connsiteY4" fmla="*/ 27709 h 228383"/>
              <a:gd name="connsiteX0" fmla="*/ 0 w 3380509"/>
              <a:gd name="connsiteY0" fmla="*/ 0 h 228383"/>
              <a:gd name="connsiteX1" fmla="*/ 1260764 w 3380509"/>
              <a:gd name="connsiteY1" fmla="*/ 0 h 228383"/>
              <a:gd name="connsiteX2" fmla="*/ 1407752 w 3380509"/>
              <a:gd name="connsiteY2" fmla="*/ 228383 h 228383"/>
              <a:gd name="connsiteX3" fmla="*/ 2036619 w 3380509"/>
              <a:gd name="connsiteY3" fmla="*/ 27709 h 228383"/>
              <a:gd name="connsiteX4" fmla="*/ 3380509 w 3380509"/>
              <a:gd name="connsiteY4" fmla="*/ 27709 h 228383"/>
              <a:gd name="connsiteX0" fmla="*/ 0 w 3380509"/>
              <a:gd name="connsiteY0" fmla="*/ 0 h 228383"/>
              <a:gd name="connsiteX1" fmla="*/ 1260764 w 3380509"/>
              <a:gd name="connsiteY1" fmla="*/ 0 h 228383"/>
              <a:gd name="connsiteX2" fmla="*/ 1407752 w 3380509"/>
              <a:gd name="connsiteY2" fmla="*/ 228383 h 228383"/>
              <a:gd name="connsiteX3" fmla="*/ 2036619 w 3380509"/>
              <a:gd name="connsiteY3" fmla="*/ 27709 h 228383"/>
              <a:gd name="connsiteX4" fmla="*/ 3380509 w 3380509"/>
              <a:gd name="connsiteY4" fmla="*/ 27709 h 228383"/>
              <a:gd name="connsiteX0" fmla="*/ 0 w 3380509"/>
              <a:gd name="connsiteY0" fmla="*/ 0 h 228383"/>
              <a:gd name="connsiteX1" fmla="*/ 1260764 w 3380509"/>
              <a:gd name="connsiteY1" fmla="*/ 0 h 228383"/>
              <a:gd name="connsiteX2" fmla="*/ 1407752 w 3380509"/>
              <a:gd name="connsiteY2" fmla="*/ 228383 h 228383"/>
              <a:gd name="connsiteX3" fmla="*/ 2036619 w 3380509"/>
              <a:gd name="connsiteY3" fmla="*/ 27709 h 228383"/>
              <a:gd name="connsiteX4" fmla="*/ 3380509 w 3380509"/>
              <a:gd name="connsiteY4" fmla="*/ 27709 h 228383"/>
              <a:gd name="connsiteX0" fmla="*/ 0 w 3380509"/>
              <a:gd name="connsiteY0" fmla="*/ 866 h 229249"/>
              <a:gd name="connsiteX1" fmla="*/ 1260764 w 3380509"/>
              <a:gd name="connsiteY1" fmla="*/ 866 h 229249"/>
              <a:gd name="connsiteX2" fmla="*/ 1407752 w 3380509"/>
              <a:gd name="connsiteY2" fmla="*/ 229249 h 229249"/>
              <a:gd name="connsiteX3" fmla="*/ 2022332 w 3380509"/>
              <a:gd name="connsiteY3" fmla="*/ 0 h 229249"/>
              <a:gd name="connsiteX4" fmla="*/ 3380509 w 3380509"/>
              <a:gd name="connsiteY4" fmla="*/ 28575 h 229249"/>
              <a:gd name="connsiteX0" fmla="*/ 0 w 3373365"/>
              <a:gd name="connsiteY0" fmla="*/ 866 h 229249"/>
              <a:gd name="connsiteX1" fmla="*/ 1260764 w 3373365"/>
              <a:gd name="connsiteY1" fmla="*/ 866 h 229249"/>
              <a:gd name="connsiteX2" fmla="*/ 1407752 w 3373365"/>
              <a:gd name="connsiteY2" fmla="*/ 229249 h 229249"/>
              <a:gd name="connsiteX3" fmla="*/ 2022332 w 3373365"/>
              <a:gd name="connsiteY3" fmla="*/ 0 h 229249"/>
              <a:gd name="connsiteX4" fmla="*/ 3373365 w 3373365"/>
              <a:gd name="connsiteY4" fmla="*/ 2382 h 229249"/>
              <a:gd name="connsiteX0" fmla="*/ 0 w 2501828"/>
              <a:gd name="connsiteY0" fmla="*/ 0 h 230764"/>
              <a:gd name="connsiteX1" fmla="*/ 389227 w 2501828"/>
              <a:gd name="connsiteY1" fmla="*/ 2381 h 230764"/>
              <a:gd name="connsiteX2" fmla="*/ 536215 w 2501828"/>
              <a:gd name="connsiteY2" fmla="*/ 230764 h 230764"/>
              <a:gd name="connsiteX3" fmla="*/ 1150795 w 2501828"/>
              <a:gd name="connsiteY3" fmla="*/ 1515 h 230764"/>
              <a:gd name="connsiteX4" fmla="*/ 2501828 w 2501828"/>
              <a:gd name="connsiteY4" fmla="*/ 3897 h 230764"/>
              <a:gd name="connsiteX0" fmla="*/ 0 w 1916040"/>
              <a:gd name="connsiteY0" fmla="*/ 0 h 230764"/>
              <a:gd name="connsiteX1" fmla="*/ 389227 w 1916040"/>
              <a:gd name="connsiteY1" fmla="*/ 2381 h 230764"/>
              <a:gd name="connsiteX2" fmla="*/ 536215 w 1916040"/>
              <a:gd name="connsiteY2" fmla="*/ 230764 h 230764"/>
              <a:gd name="connsiteX3" fmla="*/ 1150795 w 1916040"/>
              <a:gd name="connsiteY3" fmla="*/ 1515 h 230764"/>
              <a:gd name="connsiteX4" fmla="*/ 1916040 w 1916040"/>
              <a:gd name="connsiteY4" fmla="*/ 1516 h 230764"/>
              <a:gd name="connsiteX0" fmla="*/ 0 w 2005930"/>
              <a:gd name="connsiteY0" fmla="*/ 0 h 230764"/>
              <a:gd name="connsiteX1" fmla="*/ 479117 w 2005930"/>
              <a:gd name="connsiteY1" fmla="*/ 2381 h 230764"/>
              <a:gd name="connsiteX2" fmla="*/ 626105 w 2005930"/>
              <a:gd name="connsiteY2" fmla="*/ 230764 h 230764"/>
              <a:gd name="connsiteX3" fmla="*/ 1240685 w 2005930"/>
              <a:gd name="connsiteY3" fmla="*/ 1515 h 230764"/>
              <a:gd name="connsiteX4" fmla="*/ 2005930 w 2005930"/>
              <a:gd name="connsiteY4" fmla="*/ 1516 h 23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930" h="230764">
                <a:moveTo>
                  <a:pt x="0" y="0"/>
                </a:moveTo>
                <a:lnTo>
                  <a:pt x="479117" y="2381"/>
                </a:lnTo>
                <a:cubicBezTo>
                  <a:pt x="554307" y="2309"/>
                  <a:pt x="553297" y="230836"/>
                  <a:pt x="626105" y="230764"/>
                </a:cubicBezTo>
                <a:cubicBezTo>
                  <a:pt x="721427" y="230548"/>
                  <a:pt x="995344" y="1731"/>
                  <a:pt x="1240685" y="1515"/>
                </a:cubicBezTo>
                <a:lnTo>
                  <a:pt x="2005930" y="1516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40F8782-EB47-4244-BE15-386629355289}"/>
              </a:ext>
            </a:extLst>
          </p:cNvPr>
          <p:cNvCxnSpPr>
            <a:cxnSpLocks/>
          </p:cNvCxnSpPr>
          <p:nvPr/>
        </p:nvCxnSpPr>
        <p:spPr>
          <a:xfrm flipV="1">
            <a:off x="1092234" y="5498455"/>
            <a:ext cx="0" cy="1197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5DDC7EF9-8170-4B64-9964-40D99E3A5ADB}"/>
              </a:ext>
            </a:extLst>
          </p:cNvPr>
          <p:cNvCxnSpPr/>
          <p:nvPr/>
        </p:nvCxnSpPr>
        <p:spPr>
          <a:xfrm flipV="1">
            <a:off x="1848230" y="5787642"/>
            <a:ext cx="0" cy="25200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01FA886F-3024-4E61-9665-7455304CB517}"/>
              </a:ext>
            </a:extLst>
          </p:cNvPr>
          <p:cNvSpPr txBox="1"/>
          <p:nvPr/>
        </p:nvSpPr>
        <p:spPr>
          <a:xfrm rot="16200000">
            <a:off x="63199" y="5748054"/>
            <a:ext cx="1478546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/>
              <a:t>Patient circuit</a:t>
            </a:r>
            <a:br>
              <a:rPr lang="en-GB" dirty="0"/>
            </a:br>
            <a:r>
              <a:rPr lang="en-GB" dirty="0"/>
              <a:t>pressure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D5D5573-EEE8-4FDA-A99D-659A73E9619E}"/>
              </a:ext>
            </a:extLst>
          </p:cNvPr>
          <p:cNvSpPr txBox="1"/>
          <p:nvPr/>
        </p:nvSpPr>
        <p:spPr>
          <a:xfrm>
            <a:off x="4308930" y="636448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491FF221-501C-4423-AD99-56F44F563594}"/>
              </a:ext>
            </a:extLst>
          </p:cNvPr>
          <p:cNvSpPr txBox="1"/>
          <p:nvPr/>
        </p:nvSpPr>
        <p:spPr>
          <a:xfrm>
            <a:off x="2943647" y="545200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GB" b="1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50mS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60311FD-8914-4C4D-B31C-C1A16C2466FC}"/>
              </a:ext>
            </a:extLst>
          </p:cNvPr>
          <p:cNvSpPr txBox="1"/>
          <p:nvPr/>
        </p:nvSpPr>
        <p:spPr>
          <a:xfrm>
            <a:off x="3780026" y="575849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GB" b="1" baseline="-25000" dirty="0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= 2000mS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CAAB7224-EE75-46B4-A486-E180F45C61DE}"/>
              </a:ext>
            </a:extLst>
          </p:cNvPr>
          <p:cNvSpPr txBox="1"/>
          <p:nvPr/>
        </p:nvSpPr>
        <p:spPr>
          <a:xfrm>
            <a:off x="1093131" y="5730491"/>
            <a:ext cx="73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offset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8388B76F-6A05-4DD7-8428-A4DBAFDEC6B6}"/>
              </a:ext>
            </a:extLst>
          </p:cNvPr>
          <p:cNvCxnSpPr>
            <a:cxnSpLocks/>
          </p:cNvCxnSpPr>
          <p:nvPr/>
        </p:nvCxnSpPr>
        <p:spPr>
          <a:xfrm flipV="1">
            <a:off x="2002426" y="6166508"/>
            <a:ext cx="14400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5E5869C2-FF31-43D8-8B6C-BB2F0D851D77}"/>
              </a:ext>
            </a:extLst>
          </p:cNvPr>
          <p:cNvSpPr txBox="1"/>
          <p:nvPr/>
        </p:nvSpPr>
        <p:spPr>
          <a:xfrm>
            <a:off x="1106424" y="6288128"/>
            <a:ext cx="14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Breath detect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D4A2873-B44C-415A-BFCB-334621609962}"/>
              </a:ext>
            </a:extLst>
          </p:cNvPr>
          <p:cNvSpPr/>
          <p:nvPr/>
        </p:nvSpPr>
        <p:spPr>
          <a:xfrm>
            <a:off x="1069152" y="6526869"/>
            <a:ext cx="76348" cy="10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17870D1F-E61C-4FB0-B2A7-8612B31C0FC0}"/>
              </a:ext>
            </a:extLst>
          </p:cNvPr>
          <p:cNvCxnSpPr/>
          <p:nvPr/>
        </p:nvCxnSpPr>
        <p:spPr>
          <a:xfrm flipV="1">
            <a:off x="1030674" y="6500722"/>
            <a:ext cx="132629" cy="44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35ED3BB2-28E2-45C1-9716-F2CAA74F35E4}"/>
              </a:ext>
            </a:extLst>
          </p:cNvPr>
          <p:cNvCxnSpPr/>
          <p:nvPr/>
        </p:nvCxnSpPr>
        <p:spPr>
          <a:xfrm flipV="1">
            <a:off x="1031920" y="6604339"/>
            <a:ext cx="132629" cy="44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272E1493-ADB4-41C0-A651-4B81777E4568}"/>
              </a:ext>
            </a:extLst>
          </p:cNvPr>
          <p:cNvSpPr txBox="1"/>
          <p:nvPr/>
        </p:nvSpPr>
        <p:spPr>
          <a:xfrm>
            <a:off x="1387637" y="5232962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Breath onset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A29011F8-74F2-434C-91BE-0215BD1CF565}"/>
              </a:ext>
            </a:extLst>
          </p:cNvPr>
          <p:cNvCxnSpPr>
            <a:cxnSpLocks/>
          </p:cNvCxnSpPr>
          <p:nvPr/>
        </p:nvCxnSpPr>
        <p:spPr>
          <a:xfrm flipH="1">
            <a:off x="2034822" y="5512401"/>
            <a:ext cx="14400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0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9255-8181-4C24-8E56-99FC07AB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B722-25F8-4F0D-95AF-66B8717B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6637"/>
            <a:ext cx="10515600" cy="146858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Identifying part and organising layout.</a:t>
            </a:r>
          </a:p>
          <a:p>
            <a:r>
              <a:rPr lang="en-GB" dirty="0"/>
              <a:t>Design for Manufacturing.</a:t>
            </a:r>
          </a:p>
          <a:p>
            <a:r>
              <a:rPr lang="en-GB" dirty="0"/>
              <a:t>Use rubber grommets and rubber feet to dampen the mechanical transfer of the solenoid valves’ ‘click’ noise (which are irritating and a source of anxiety in patients).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1F31E-937A-4359-9E62-86A9A6FF3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84" y="1642197"/>
            <a:ext cx="4781793" cy="314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6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681</Words>
  <Application>Microsoft Office PowerPoint</Application>
  <PresentationFormat>Widescreen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Alphanumeric LCD</vt:lpstr>
      <vt:lpstr>Arial</vt:lpstr>
      <vt:lpstr>Calibri</vt:lpstr>
      <vt:lpstr>Calibri Light</vt:lpstr>
      <vt:lpstr>Office Theme</vt:lpstr>
      <vt:lpstr>3 suggested initial sprints</vt:lpstr>
      <vt:lpstr>Controller</vt:lpstr>
      <vt:lpstr>Controller – pressure wave shape</vt:lpstr>
      <vt:lpstr>PowerPoint Presentation</vt:lpstr>
      <vt:lpstr>Monitor</vt:lpstr>
      <vt:lpstr>Mechanical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Ventilators</dc:title>
  <dc:creator>Frede Jensen</dc:creator>
  <cp:lastModifiedBy>Frede Jensen</cp:lastModifiedBy>
  <cp:revision>143</cp:revision>
  <dcterms:created xsi:type="dcterms:W3CDTF">2020-03-17T17:53:14Z</dcterms:created>
  <dcterms:modified xsi:type="dcterms:W3CDTF">2020-03-27T09:06:22Z</dcterms:modified>
</cp:coreProperties>
</file>