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028B-3263-43A9-9649-2EC54C62E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E9147-075C-41F2-A4AE-B4F4762D1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6BBC-35D6-4ED3-ACAE-EA3E3638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0D2D-B181-48AD-94A4-1163C5AB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ECBB-D465-4134-8C91-7B930076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50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098B-BF3C-41C5-8007-C320674D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8CF7-6732-4666-A36B-C36F606F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FC5D-5059-455B-9F97-63B443B3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0416-EB57-496A-B7DD-3941D098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1062-1FCA-42FB-801A-63A036A5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18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35281-44CD-4119-96DA-923A4B1CC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B712E-2647-4241-8E8C-1388D155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64FB-DC74-4A59-9C41-19A500A3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3A58-F353-4A81-A66D-F14A3F61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F7D8-F4D4-4667-ACCB-775F90CB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0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9961-0992-4C9D-B51B-AB9B8DE2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E5CC-AADA-4CF5-B3EC-15984FD7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621C-ADFF-4BC2-ACDD-B827C8A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11C3-B06F-4A5B-A7C5-DA07E69F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772C-0C41-49B5-BF79-9EC8F33B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08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E8F8-3F81-4EE5-8E21-899B783C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FA60F-2C79-49BF-AA1F-FB60DA50D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61EC-AF4B-4AB8-BF6B-037FC8D1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D57C-7E92-4A0F-8EE1-CCDE72C6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B070-19E1-459C-8A05-A1E5CF5C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8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448F-6749-41ED-9E36-2C52710B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28B5-D3E8-44FC-8100-5C5451997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CCF84-46EF-4C4D-BA01-045DFB40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E55C-8FBF-4FA7-838C-32EA0264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8AA8B-9CE2-4C44-AF88-1F4D3B50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9B5FC-B185-47C4-9DEA-59956D8C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38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7E3C-5DF6-4107-8A41-55CC586C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B90A-F96A-4306-872C-4DDBAC60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A52D6-CA5C-4355-B10D-13D05AF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CB392-4F66-4A28-B273-C40E146F2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BA7B5-5941-4848-9124-1C573FD6F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4C8F-8409-4163-BB63-00DE6F65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0BFB6-6D92-4CA4-B81A-D319CAA7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0A01E-4238-4248-93F4-3FBB0082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9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97E2-85F6-4685-9C5B-1F10DA65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D0BF8-0F2A-4A2F-B771-73EE2466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BF24-D418-4394-8155-9A166B9C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A2598-8F2C-4B78-A2FC-6E35B1B8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45AB6-E0C9-4123-9AD1-47DF7FAB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038C5-BF07-47C3-9199-86CD0FEA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B12AD-2572-42FF-8B58-3AB54CA2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36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9D90-B4DC-435B-A602-36DA2DA3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091A-5214-4DA2-8A8A-40F37A30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D2671-FD47-4725-931F-34BBC5E7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2E653-9194-4354-BF47-6D72682A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BE573-DA42-49C5-A801-701CE871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62680-068F-434E-AE7A-83B9C4E3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30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15C1-1CCB-4844-8842-A6277D47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6A940-9626-45A1-AAEF-88A8B5EEB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3565-6D94-4D0A-9F92-66650F1FF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82E2E-15C4-4475-B421-51846EF9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E563-121F-4354-AD49-37E1D6BD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A01A-0212-40C8-9630-434E8516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26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95C6C-282B-4E29-ABB8-71CF1BD5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349C-42FB-4684-8F91-50149DEE3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123E-77EA-4C96-A795-CBE177C6B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5681-AAB9-41F5-B3F3-D4FF757092EA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DD51-CAC2-46F9-97F2-C2B6AFA6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DE99-ABA6-4D2A-ABB9-FD2385E94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F7A95-E750-47A5-95B2-10C4D4444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2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91869-54D1-4481-903B-B9ADEA836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6" y="889575"/>
            <a:ext cx="2593863" cy="190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EC4BF-B109-4B2D-985D-8C047DC01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" y="4127360"/>
            <a:ext cx="3028631" cy="2192542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B231DE3-B4FA-47C2-A851-27DCCD593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42498"/>
              </p:ext>
            </p:extLst>
          </p:nvPr>
        </p:nvGraphicFramePr>
        <p:xfrm>
          <a:off x="6555986" y="1247772"/>
          <a:ext cx="4867671" cy="5072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281">
                  <a:extLst>
                    <a:ext uri="{9D8B030D-6E8A-4147-A177-3AD203B41FA5}">
                      <a16:colId xmlns:a16="http://schemas.microsoft.com/office/drawing/2014/main" val="1998368504"/>
                    </a:ext>
                  </a:extLst>
                </a:gridCol>
                <a:gridCol w="3035465">
                  <a:extLst>
                    <a:ext uri="{9D8B030D-6E8A-4147-A177-3AD203B41FA5}">
                      <a16:colId xmlns:a16="http://schemas.microsoft.com/office/drawing/2014/main" val="1656800925"/>
                    </a:ext>
                  </a:extLst>
                </a:gridCol>
                <a:gridCol w="1493925">
                  <a:extLst>
                    <a:ext uri="{9D8B030D-6E8A-4147-A177-3AD203B41FA5}">
                      <a16:colId xmlns:a16="http://schemas.microsoft.com/office/drawing/2014/main" val="3088142747"/>
                    </a:ext>
                  </a:extLst>
                </a:gridCol>
              </a:tblGrid>
              <a:tr h="2877570">
                <a:tc gridSpan="3">
                  <a:txBody>
                    <a:bodyPr/>
                    <a:lstStyle/>
                    <a:p>
                      <a:r>
                        <a:rPr lang="en-GB" sz="1200" dirty="0"/>
                        <a:t>EN ISO5356-1:2004 on Anaesthetic and respiratory equipment – Conical connectors – Part 1: Cones and sockets</a:t>
                      </a:r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95224"/>
                  </a:ext>
                </a:extLst>
              </a:tr>
              <a:tr h="213028">
                <a:tc gridSpan="3">
                  <a:txBody>
                    <a:bodyPr/>
                    <a:lstStyle/>
                    <a:p>
                      <a:r>
                        <a:rPr lang="en-GB" sz="1200" dirty="0"/>
                        <a:t>22mm conical connector for ventilators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50822"/>
                  </a:ext>
                </a:extLst>
              </a:tr>
              <a:tr h="213028">
                <a:tc>
                  <a:txBody>
                    <a:bodyPr/>
                    <a:lstStyle/>
                    <a:p>
                      <a:r>
                        <a:rPr lang="en-GB" sz="1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56732"/>
                  </a:ext>
                </a:extLst>
              </a:tr>
              <a:tr h="213028">
                <a:tc>
                  <a:txBody>
                    <a:bodyPr/>
                    <a:lstStyle/>
                    <a:p>
                      <a:r>
                        <a:rPr lang="en-GB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Diameter at point of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22.39 +/-0.04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14712"/>
                  </a:ext>
                </a:extLst>
              </a:tr>
              <a:tr h="213028">
                <a:tc>
                  <a:txBody>
                    <a:bodyPr/>
                    <a:lstStyle/>
                    <a:p>
                      <a:r>
                        <a:rPr lang="en-GB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Depth of point of engagement, for male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15mm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50379"/>
                  </a:ext>
                </a:extLst>
              </a:tr>
              <a:tr h="213028">
                <a:tc>
                  <a:txBody>
                    <a:bodyPr/>
                    <a:lstStyle/>
                    <a:p>
                      <a:r>
                        <a:rPr lang="en-GB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Taper length, female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6410"/>
                  </a:ext>
                </a:extLst>
              </a:tr>
              <a:tr h="213028">
                <a:tc>
                  <a:txBody>
                    <a:bodyPr/>
                    <a:lstStyle/>
                    <a:p>
                      <a:r>
                        <a:rPr lang="en-GB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Clearance to shoulder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25.5mm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78052"/>
                  </a:ext>
                </a:extLst>
              </a:tr>
              <a:tr h="213028">
                <a:tc>
                  <a:txBody>
                    <a:bodyPr/>
                    <a:lstStyle/>
                    <a:p>
                      <a:r>
                        <a:rPr lang="en-GB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Taper length, male 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19.5mm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5122"/>
                  </a:ext>
                </a:extLst>
              </a:tr>
              <a:tr h="213028">
                <a:tc>
                  <a:txBody>
                    <a:bodyPr/>
                    <a:lstStyle/>
                    <a:p>
                      <a:r>
                        <a:rPr lang="en-GB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Taper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1:40 (=1.49 degree)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7354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C689E45-7EBC-4EED-8A3A-1246388C3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052" y="1796944"/>
            <a:ext cx="4253538" cy="2162629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18EA057-C2B6-4C16-868E-F644BE0F7C1C}"/>
              </a:ext>
            </a:extLst>
          </p:cNvPr>
          <p:cNvCxnSpPr>
            <a:cxnSpLocks/>
          </p:cNvCxnSpPr>
          <p:nvPr/>
        </p:nvCxnSpPr>
        <p:spPr>
          <a:xfrm flipV="1">
            <a:off x="3275525" y="986892"/>
            <a:ext cx="717315" cy="598247"/>
          </a:xfrm>
          <a:prstGeom prst="curved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6730A9-A452-4C6D-AA4F-F7DF8BD7C9FA}"/>
              </a:ext>
            </a:extLst>
          </p:cNvPr>
          <p:cNvSpPr txBox="1"/>
          <p:nvPr/>
        </p:nvSpPr>
        <p:spPr>
          <a:xfrm>
            <a:off x="3685725" y="830456"/>
            <a:ext cx="194757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22M female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6B1C07-BE1C-4B88-B580-0D3B14941076}"/>
              </a:ext>
            </a:extLst>
          </p:cNvPr>
          <p:cNvSpPr txBox="1"/>
          <p:nvPr/>
        </p:nvSpPr>
        <p:spPr>
          <a:xfrm>
            <a:off x="2301739" y="3109554"/>
            <a:ext cx="194757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22M male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B3B5464-8C91-48D8-A381-A249911503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3327" y="2678862"/>
            <a:ext cx="450229" cy="418701"/>
          </a:xfrm>
          <a:prstGeom prst="curved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5E421A-887F-4FA7-BD0B-2A9BEBC8C8DE}"/>
              </a:ext>
            </a:extLst>
          </p:cNvPr>
          <p:cNvSpPr txBox="1"/>
          <p:nvPr/>
        </p:nvSpPr>
        <p:spPr>
          <a:xfrm>
            <a:off x="590712" y="445846"/>
            <a:ext cx="138759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Steel spigot for push fit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29C9D-FBA2-46A1-A609-C488338E3B31}"/>
              </a:ext>
            </a:extLst>
          </p:cNvPr>
          <p:cNvSpPr txBox="1"/>
          <p:nvPr/>
        </p:nvSpPr>
        <p:spPr>
          <a:xfrm>
            <a:off x="310723" y="3807914"/>
            <a:ext cx="194757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ABS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725CB-D84C-41C8-AE0B-E81EDB548FBB}"/>
              </a:ext>
            </a:extLst>
          </p:cNvPr>
          <p:cNvSpPr txBox="1"/>
          <p:nvPr/>
        </p:nvSpPr>
        <p:spPr>
          <a:xfrm>
            <a:off x="2711939" y="4566072"/>
            <a:ext cx="1947572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ABS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8F8B4-A178-47D3-B28C-2F7D21BA2D5E}"/>
              </a:ext>
            </a:extLst>
          </p:cNvPr>
          <p:cNvSpPr txBox="1"/>
          <p:nvPr/>
        </p:nvSpPr>
        <p:spPr>
          <a:xfrm>
            <a:off x="1738153" y="3794928"/>
            <a:ext cx="1947572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Elastomeric or silicon rubber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6FE938-B42D-4C7F-9199-09E67DC91D0D}"/>
              </a:ext>
            </a:extLst>
          </p:cNvPr>
          <p:cNvSpPr txBox="1"/>
          <p:nvPr/>
        </p:nvSpPr>
        <p:spPr>
          <a:xfrm>
            <a:off x="0" y="5613572"/>
            <a:ext cx="3028631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Snap fit together</a:t>
            </a:r>
            <a:br>
              <a:rPr lang="en-GB" dirty="0"/>
            </a:br>
            <a:r>
              <a:rPr lang="en-GB" dirty="0"/>
              <a:t>(consider ultrasonic welding for mass-production)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DCADE6-22DB-4AD5-A5AE-3C5220499900}"/>
              </a:ext>
            </a:extLst>
          </p:cNvPr>
          <p:cNvSpPr txBox="1"/>
          <p:nvPr/>
        </p:nvSpPr>
        <p:spPr>
          <a:xfrm>
            <a:off x="3152393" y="4183196"/>
            <a:ext cx="30286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dirty="0"/>
              <a:t>3 component parts</a:t>
            </a:r>
          </a:p>
        </p:txBody>
      </p:sp>
    </p:spTree>
    <p:extLst>
      <p:ext uri="{BB962C8B-B14F-4D97-AF65-F5344CB8AC3E}">
        <p14:creationId xmlns:p14="http://schemas.microsoft.com/office/powerpoint/2010/main" val="338047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 Jensen</dc:creator>
  <cp:lastModifiedBy>Frede Jensen</cp:lastModifiedBy>
  <cp:revision>3</cp:revision>
  <dcterms:created xsi:type="dcterms:W3CDTF">2020-03-27T17:42:36Z</dcterms:created>
  <dcterms:modified xsi:type="dcterms:W3CDTF">2020-03-27T18:10:05Z</dcterms:modified>
</cp:coreProperties>
</file>