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7B77-0D18-445C-BE60-459C9900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DC2E3-9EEF-4C46-842D-6816C320B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4733-0D02-4B0A-9EC5-894EA5F0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2E10-54AD-40AD-8DB8-6920ADEF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CBF4-DDD0-4492-A90D-C8B873E5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1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79F2-335E-4790-8C6A-D103A8CA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D2BD8-C84A-4FD4-8E0C-37320D46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5EFB-75F9-4848-8698-BDE5D4E4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19AB-592D-4F40-A209-9D6C6D35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72A9-1FDB-4224-9550-B3B8ED7F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4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62FB1-6B29-4B13-A355-22782B5EC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4DDAD-0A87-491E-A8FD-20BF0CC9A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2D37-6EC3-4085-B2EB-08106E1E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B2DE-C4F5-4065-9860-971CA3E5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7225-DD29-4284-8765-2EAAE43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2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B5EB-ACDC-40BA-A840-63405C02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9F6E-8798-4136-A666-A2ABD6B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1A5D-E1EC-458A-8CAA-2C7C7F81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ACE7-1E12-48BB-A03D-3D66637F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D719-5ED5-4504-8735-CF7251E9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9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11C9-71C3-4929-BE10-1086D834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508F3-06FB-4BC1-A330-6936013A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826E-F838-447C-B0BD-2BDC4D3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DA8E-423E-4981-828E-EC3E0EC2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B92B-6D00-4592-9994-B7889709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11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06F4-9570-482A-B772-CC01597F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4991-277E-4AD6-B88D-540DF90B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21E6F-A57F-4ADE-86E3-4EF2152DC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6958F-8714-4EF8-9207-E312ECD0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E197-CA7F-4A2B-9C79-19E4BCE7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979AD-281C-4279-8709-92FC671A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9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9A65-72EC-4F62-9533-553A6A4D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4A94-352B-479D-9D3D-4077A104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F0655-B886-49FB-A91D-D5842EC89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E7AD2-7526-45A3-8B58-9CF6BF833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14E45-AF2D-4D9D-B835-D933D6DBC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596D3-1D00-4F51-9205-9BB311B1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B147F-D16D-465A-8922-C78ABD2D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77528-1084-4BE8-8126-D5B3F72B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96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85FD-519E-4B65-A041-D21176B3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D4929-6C5A-4D73-9297-650EB602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6C85F-DAAF-47C6-A645-414034CB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354EA-447F-4767-A04B-5345EE8A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7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36411-F245-40DF-9A2F-9277B92F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7DABF-E181-4D73-B184-53C7CA9C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E9178-AF8E-4722-B265-17EB94E3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8B1E-A66B-4187-A2E8-F297129F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5DB7-1B75-44E7-A02B-B97F67A4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B3BC2-D058-4D05-8760-8E1D32368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9EE0E-0B2D-4709-99C4-5C9FC4DB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81CE7-BAAB-45D7-BB3E-3A5F04E9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304AB-F975-4D0C-A02E-664FCD59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54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4EA9-7B2C-41D9-B6DB-C1EF306C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19C43-0543-45D9-94ED-D8B508767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A1EA4-8477-42DF-B6A6-9068984C3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4267C-31F0-442B-83BF-79CCEF41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6D84-3DB9-4255-8830-6B604DE6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1A1A4-AD5C-4757-BA93-F5E6385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9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09A0D-1B9A-4CF6-9589-B191E985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D74F1-1B8D-41A9-A075-B56573CF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17EB-31C2-4CC2-B2EC-CAB125C18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22339-4F5F-49E3-9725-74FCCE7B7860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FF27-5F14-4378-953D-6D0813E07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C62D-3362-4BB7-AA2B-645725BEC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B8E9-3796-471C-ABA9-5FD096E4B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hyperlink" Target="https://www.maxtec.com/product/sensing/fio2/max-25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04414E-0864-43A7-84E6-05F4A7CEF633}"/>
              </a:ext>
            </a:extLst>
          </p:cNvPr>
          <p:cNvCxnSpPr>
            <a:cxnSpLocks/>
          </p:cNvCxnSpPr>
          <p:nvPr/>
        </p:nvCxnSpPr>
        <p:spPr>
          <a:xfrm>
            <a:off x="7383347" y="2323731"/>
            <a:ext cx="0" cy="28596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166AE8C-91D2-4E4A-946C-22A3EC93A091}"/>
              </a:ext>
            </a:extLst>
          </p:cNvPr>
          <p:cNvCxnSpPr>
            <a:cxnSpLocks/>
          </p:cNvCxnSpPr>
          <p:nvPr/>
        </p:nvCxnSpPr>
        <p:spPr>
          <a:xfrm>
            <a:off x="8599023" y="2314205"/>
            <a:ext cx="0" cy="28596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2A8CF25-7CB6-48A0-AF48-59A504761826}"/>
              </a:ext>
            </a:extLst>
          </p:cNvPr>
          <p:cNvCxnSpPr>
            <a:cxnSpLocks/>
          </p:cNvCxnSpPr>
          <p:nvPr/>
        </p:nvCxnSpPr>
        <p:spPr>
          <a:xfrm flipV="1">
            <a:off x="9232566" y="303091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4A5A69-444A-4655-93A2-FF2CA18085DE}"/>
              </a:ext>
            </a:extLst>
          </p:cNvPr>
          <p:cNvSpPr/>
          <p:nvPr/>
        </p:nvSpPr>
        <p:spPr>
          <a:xfrm>
            <a:off x="5815273" y="1714391"/>
            <a:ext cx="4184016" cy="3824618"/>
          </a:xfrm>
          <a:prstGeom prst="roundRect">
            <a:avLst>
              <a:gd name="adj" fmla="val 532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36D984-41E8-4B10-9C24-FDCFDCA9C644}"/>
              </a:ext>
            </a:extLst>
          </p:cNvPr>
          <p:cNvCxnSpPr>
            <a:cxnSpLocks/>
          </p:cNvCxnSpPr>
          <p:nvPr/>
        </p:nvCxnSpPr>
        <p:spPr>
          <a:xfrm flipV="1">
            <a:off x="9627579" y="2716451"/>
            <a:ext cx="0" cy="67575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0C8C91-8DC1-414B-ADDC-F9A8F9D93760}"/>
              </a:ext>
            </a:extLst>
          </p:cNvPr>
          <p:cNvCxnSpPr>
            <a:cxnSpLocks/>
          </p:cNvCxnSpPr>
          <p:nvPr/>
        </p:nvCxnSpPr>
        <p:spPr>
          <a:xfrm flipV="1">
            <a:off x="9753674" y="4805588"/>
            <a:ext cx="0" cy="859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C890EB-A7C2-4E79-AEF8-810FC8049E99}"/>
              </a:ext>
            </a:extLst>
          </p:cNvPr>
          <p:cNvCxnSpPr>
            <a:cxnSpLocks/>
          </p:cNvCxnSpPr>
          <p:nvPr/>
        </p:nvCxnSpPr>
        <p:spPr>
          <a:xfrm flipH="1">
            <a:off x="8019289" y="4802373"/>
            <a:ext cx="19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06DFBD-973E-4373-906B-C3E34175F8EB}"/>
              </a:ext>
            </a:extLst>
          </p:cNvPr>
          <p:cNvCxnSpPr>
            <a:cxnSpLocks/>
          </p:cNvCxnSpPr>
          <p:nvPr/>
        </p:nvCxnSpPr>
        <p:spPr>
          <a:xfrm flipH="1" flipV="1">
            <a:off x="5819651" y="3396912"/>
            <a:ext cx="36137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21CA95-49B4-404A-9BAD-C35F793B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11" y="24416"/>
            <a:ext cx="10515600" cy="1325563"/>
          </a:xfrm>
        </p:spPr>
        <p:txBody>
          <a:bodyPr/>
          <a:lstStyle/>
          <a:p>
            <a:r>
              <a:rPr lang="en-GB" dirty="0"/>
              <a:t>FiO2 sensor addition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065383-50F0-4166-B3AC-02EBC38F7993}"/>
              </a:ext>
            </a:extLst>
          </p:cNvPr>
          <p:cNvGrpSpPr/>
          <p:nvPr/>
        </p:nvGrpSpPr>
        <p:grpSpPr>
          <a:xfrm>
            <a:off x="8237481" y="2609696"/>
            <a:ext cx="623455" cy="977275"/>
            <a:chOff x="4516581" y="3275940"/>
            <a:chExt cx="623455" cy="9772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5B48B4-05B0-4BDF-88CD-C81581F39369}"/>
                </a:ext>
              </a:extLst>
            </p:cNvPr>
            <p:cNvSpPr/>
            <p:nvPr/>
          </p:nvSpPr>
          <p:spPr>
            <a:xfrm>
              <a:off x="4516581" y="3546764"/>
              <a:ext cx="623455" cy="706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CA406B-664E-44CD-BB3D-F626515F9775}"/>
                </a:ext>
              </a:extLst>
            </p:cNvPr>
            <p:cNvSpPr/>
            <p:nvPr/>
          </p:nvSpPr>
          <p:spPr>
            <a:xfrm>
              <a:off x="4620489" y="3275940"/>
              <a:ext cx="415638" cy="270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C895B3-C886-43A2-A5D6-B7DB40737C2D}"/>
                </a:ext>
              </a:extLst>
            </p:cNvPr>
            <p:cNvCxnSpPr/>
            <p:nvPr/>
          </p:nvCxnSpPr>
          <p:spPr>
            <a:xfrm>
              <a:off x="4620489" y="3275940"/>
              <a:ext cx="415638" cy="270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5BD2E9-BEAE-4585-866F-6195305A61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CC044B-683E-4AA4-B911-117DBAE72A58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3767933"/>
              <a:ext cx="623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264D75-F85B-40C7-95A4-F4B9F0462EF6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CF079D-6285-4A13-8621-B9AA94CEDB90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3979071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21F9CB-3663-4A06-B22C-2A53EBBA259B}"/>
                </a:ext>
              </a:extLst>
            </p:cNvPr>
            <p:cNvCxnSpPr>
              <a:cxnSpLocks/>
            </p:cNvCxnSpPr>
            <p:nvPr/>
          </p:nvCxnSpPr>
          <p:spPr>
            <a:xfrm>
              <a:off x="4624171" y="3975104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F49A3E-2823-4DA9-81CA-7270139AFB53}"/>
              </a:ext>
            </a:extLst>
          </p:cNvPr>
          <p:cNvGrpSpPr/>
          <p:nvPr/>
        </p:nvGrpSpPr>
        <p:grpSpPr>
          <a:xfrm>
            <a:off x="7148598" y="2612031"/>
            <a:ext cx="623455" cy="977275"/>
            <a:chOff x="4516581" y="3275940"/>
            <a:chExt cx="623455" cy="9772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6B4C7D-BE28-4831-AFD5-B87C3472DC1D}"/>
                </a:ext>
              </a:extLst>
            </p:cNvPr>
            <p:cNvSpPr/>
            <p:nvPr/>
          </p:nvSpPr>
          <p:spPr>
            <a:xfrm>
              <a:off x="4516581" y="3546764"/>
              <a:ext cx="623455" cy="706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68BCBC-BF6C-49E1-BE81-4E976E702753}"/>
                </a:ext>
              </a:extLst>
            </p:cNvPr>
            <p:cNvSpPr/>
            <p:nvPr/>
          </p:nvSpPr>
          <p:spPr>
            <a:xfrm>
              <a:off x="4620489" y="3275940"/>
              <a:ext cx="415638" cy="270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40F9A1-EEE3-4A3D-8776-CFABE0BE3602}"/>
                </a:ext>
              </a:extLst>
            </p:cNvPr>
            <p:cNvCxnSpPr/>
            <p:nvPr/>
          </p:nvCxnSpPr>
          <p:spPr>
            <a:xfrm>
              <a:off x="4620489" y="3275940"/>
              <a:ext cx="415638" cy="270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575277-D154-466D-87BB-B7F6178FFE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0EAE5F-5956-4FED-8249-336875B80FF9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3767933"/>
              <a:ext cx="623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B7576E-87E8-48A8-911E-422499F2912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684512-8C5B-4AC8-9387-FFC6EEFE1CF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3979071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4BD711-5B37-4D82-916F-8952038A134C}"/>
                </a:ext>
              </a:extLst>
            </p:cNvPr>
            <p:cNvCxnSpPr>
              <a:cxnSpLocks/>
            </p:cNvCxnSpPr>
            <p:nvPr/>
          </p:nvCxnSpPr>
          <p:spPr>
            <a:xfrm>
              <a:off x="4624171" y="3975104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56B282-5C1D-4DC4-9E7D-30F1D8095B2E}"/>
              </a:ext>
            </a:extLst>
          </p:cNvPr>
          <p:cNvGrpSpPr/>
          <p:nvPr/>
        </p:nvGrpSpPr>
        <p:grpSpPr>
          <a:xfrm>
            <a:off x="8237481" y="4019866"/>
            <a:ext cx="623455" cy="977275"/>
            <a:chOff x="4516581" y="3275940"/>
            <a:chExt cx="623455" cy="9772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0A4760-24EB-41FB-A840-58E001B21533}"/>
                </a:ext>
              </a:extLst>
            </p:cNvPr>
            <p:cNvSpPr/>
            <p:nvPr/>
          </p:nvSpPr>
          <p:spPr>
            <a:xfrm>
              <a:off x="4516581" y="3546764"/>
              <a:ext cx="623455" cy="706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B5B3C06-DBAB-4EDB-AEFA-62054675B711}"/>
                </a:ext>
              </a:extLst>
            </p:cNvPr>
            <p:cNvSpPr/>
            <p:nvPr/>
          </p:nvSpPr>
          <p:spPr>
            <a:xfrm>
              <a:off x="4620489" y="3275940"/>
              <a:ext cx="415638" cy="270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3785A-546B-453B-8721-5BB9D9741B55}"/>
                </a:ext>
              </a:extLst>
            </p:cNvPr>
            <p:cNvCxnSpPr/>
            <p:nvPr/>
          </p:nvCxnSpPr>
          <p:spPr>
            <a:xfrm>
              <a:off x="4620489" y="3275940"/>
              <a:ext cx="415638" cy="270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661628-5B75-45C1-8EDF-A2DF8E865EFD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04D75B-74CA-47B0-86C9-04522B6EC289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3767933"/>
              <a:ext cx="623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875217-C412-43AB-ADDE-98270197462A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2423C9-8CA1-43D1-8E64-CFAD448C1859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3979071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F531466-28F3-4050-9523-5E16839A6B24}"/>
                </a:ext>
              </a:extLst>
            </p:cNvPr>
            <p:cNvCxnSpPr>
              <a:cxnSpLocks/>
            </p:cNvCxnSpPr>
            <p:nvPr/>
          </p:nvCxnSpPr>
          <p:spPr>
            <a:xfrm>
              <a:off x="4624171" y="3975104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A1D69A9-1FC1-4163-A7E2-C67F82956A3F}"/>
              </a:ext>
            </a:extLst>
          </p:cNvPr>
          <p:cNvSpPr/>
          <p:nvPr/>
        </p:nvSpPr>
        <p:spPr>
          <a:xfrm>
            <a:off x="6045000" y="2970326"/>
            <a:ext cx="623455" cy="5813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1A3DBE-B45E-4F36-9AE4-0D6E2B5EC812}"/>
              </a:ext>
            </a:extLst>
          </p:cNvPr>
          <p:cNvCxnSpPr>
            <a:cxnSpLocks/>
          </p:cNvCxnSpPr>
          <p:nvPr/>
        </p:nvCxnSpPr>
        <p:spPr>
          <a:xfrm>
            <a:off x="6044998" y="3391519"/>
            <a:ext cx="62345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07DDCA-97CB-4597-A106-0F458613898E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356728" y="3551674"/>
            <a:ext cx="0" cy="1823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EE8583-72FC-4EEF-9285-B89EA4AC293A}"/>
              </a:ext>
            </a:extLst>
          </p:cNvPr>
          <p:cNvCxnSpPr>
            <a:cxnSpLocks/>
          </p:cNvCxnSpPr>
          <p:nvPr/>
        </p:nvCxnSpPr>
        <p:spPr>
          <a:xfrm>
            <a:off x="6861553" y="3391519"/>
            <a:ext cx="0" cy="3425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4A1599-AD02-4553-B4C9-46BE07BDCFB2}"/>
              </a:ext>
            </a:extLst>
          </p:cNvPr>
          <p:cNvCxnSpPr>
            <a:cxnSpLocks/>
          </p:cNvCxnSpPr>
          <p:nvPr/>
        </p:nvCxnSpPr>
        <p:spPr>
          <a:xfrm>
            <a:off x="6356725" y="3734063"/>
            <a:ext cx="50482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3FCB00-F23C-4E02-97FF-8419A97F2A59}"/>
              </a:ext>
            </a:extLst>
          </p:cNvPr>
          <p:cNvCxnSpPr>
            <a:cxnSpLocks/>
          </p:cNvCxnSpPr>
          <p:nvPr/>
        </p:nvCxnSpPr>
        <p:spPr>
          <a:xfrm flipV="1">
            <a:off x="6233765" y="2897594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5EA412-D425-4493-927F-8795BD17BA5C}"/>
              </a:ext>
            </a:extLst>
          </p:cNvPr>
          <p:cNvCxnSpPr>
            <a:cxnSpLocks/>
          </p:cNvCxnSpPr>
          <p:nvPr/>
        </p:nvCxnSpPr>
        <p:spPr>
          <a:xfrm flipH="1" flipV="1">
            <a:off x="6083967" y="2640548"/>
            <a:ext cx="432310" cy="2701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CE7632-8E22-4B14-B3DB-C2BDACE335F2}"/>
              </a:ext>
            </a:extLst>
          </p:cNvPr>
          <p:cNvCxnSpPr>
            <a:cxnSpLocks/>
          </p:cNvCxnSpPr>
          <p:nvPr/>
        </p:nvCxnSpPr>
        <p:spPr>
          <a:xfrm>
            <a:off x="6229002" y="2828252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01083B-A4B4-4D5E-A93B-A0EC28E8D875}"/>
              </a:ext>
            </a:extLst>
          </p:cNvPr>
          <p:cNvCxnSpPr>
            <a:cxnSpLocks/>
          </p:cNvCxnSpPr>
          <p:nvPr/>
        </p:nvCxnSpPr>
        <p:spPr>
          <a:xfrm flipV="1">
            <a:off x="6229002" y="2758775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5156C3-1012-4DAD-B052-AAE12F03D41F}"/>
              </a:ext>
            </a:extLst>
          </p:cNvPr>
          <p:cNvCxnSpPr>
            <a:cxnSpLocks/>
          </p:cNvCxnSpPr>
          <p:nvPr/>
        </p:nvCxnSpPr>
        <p:spPr>
          <a:xfrm>
            <a:off x="6229002" y="2685141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D256E8-8918-4701-90B8-5867F6559634}"/>
              </a:ext>
            </a:extLst>
          </p:cNvPr>
          <p:cNvCxnSpPr>
            <a:cxnSpLocks/>
          </p:cNvCxnSpPr>
          <p:nvPr/>
        </p:nvCxnSpPr>
        <p:spPr>
          <a:xfrm flipV="1">
            <a:off x="6229002" y="2610977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F014E9-A11A-4FF0-AD8E-572B02E7C913}"/>
              </a:ext>
            </a:extLst>
          </p:cNvPr>
          <p:cNvGrpSpPr/>
          <p:nvPr/>
        </p:nvGrpSpPr>
        <p:grpSpPr>
          <a:xfrm>
            <a:off x="9278566" y="4668552"/>
            <a:ext cx="289576" cy="278349"/>
            <a:chOff x="4816870" y="3966463"/>
            <a:chExt cx="289576" cy="27834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6164766-2B6A-4FCD-B81E-311C6D543C90}"/>
                </a:ext>
              </a:extLst>
            </p:cNvPr>
            <p:cNvSpPr/>
            <p:nvPr/>
          </p:nvSpPr>
          <p:spPr>
            <a:xfrm rot="16200000">
              <a:off x="4880168" y="3958075"/>
              <a:ext cx="162979" cy="289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2BD4930-A304-4BDD-9B43-41AA6BA82613}"/>
                </a:ext>
              </a:extLst>
            </p:cNvPr>
            <p:cNvSpPr/>
            <p:nvPr/>
          </p:nvSpPr>
          <p:spPr>
            <a:xfrm rot="16200000">
              <a:off x="4901197" y="4045626"/>
              <a:ext cx="120921" cy="277452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4E9FD97F-9835-4495-992D-FBD771D541EF}"/>
                </a:ext>
              </a:extLst>
            </p:cNvPr>
            <p:cNvSpPr/>
            <p:nvPr/>
          </p:nvSpPr>
          <p:spPr>
            <a:xfrm rot="16200000" flipH="1">
              <a:off x="4902098" y="3887299"/>
              <a:ext cx="119122" cy="277450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77959A9-8BA9-49F2-BC8E-809149F1C368}"/>
              </a:ext>
            </a:extLst>
          </p:cNvPr>
          <p:cNvCxnSpPr>
            <a:cxnSpLocks/>
          </p:cNvCxnSpPr>
          <p:nvPr/>
        </p:nvCxnSpPr>
        <p:spPr>
          <a:xfrm flipV="1">
            <a:off x="8019290" y="3395613"/>
            <a:ext cx="0" cy="14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9C3109-0FC4-4E0F-9EB0-8158E32B3828}"/>
              </a:ext>
            </a:extLst>
          </p:cNvPr>
          <p:cNvGrpSpPr/>
          <p:nvPr/>
        </p:nvGrpSpPr>
        <p:grpSpPr>
          <a:xfrm rot="5400000">
            <a:off x="9609790" y="4912779"/>
            <a:ext cx="289576" cy="278349"/>
            <a:chOff x="5196826" y="4227642"/>
            <a:chExt cx="289576" cy="27834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5CB49B3-BEFD-40F7-8524-DF01D5FFE470}"/>
                </a:ext>
              </a:extLst>
            </p:cNvPr>
            <p:cNvSpPr/>
            <p:nvPr/>
          </p:nvSpPr>
          <p:spPr>
            <a:xfrm rot="16200000">
              <a:off x="5260124" y="4219254"/>
              <a:ext cx="162979" cy="289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AD0255DF-53CD-4737-9B61-7D0D07DA6744}"/>
                </a:ext>
              </a:extLst>
            </p:cNvPr>
            <p:cNvSpPr/>
            <p:nvPr/>
          </p:nvSpPr>
          <p:spPr>
            <a:xfrm rot="16200000">
              <a:off x="5281153" y="4306805"/>
              <a:ext cx="120921" cy="277452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CBFBF6C7-39F7-436B-9428-FD99EE5EC4CB}"/>
                </a:ext>
              </a:extLst>
            </p:cNvPr>
            <p:cNvSpPr/>
            <p:nvPr/>
          </p:nvSpPr>
          <p:spPr>
            <a:xfrm rot="16200000" flipH="1">
              <a:off x="5282054" y="4148478"/>
              <a:ext cx="119122" cy="277450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22CB5A49-A7B8-4652-9FC8-D60939E5897E}"/>
              </a:ext>
            </a:extLst>
          </p:cNvPr>
          <p:cNvSpPr/>
          <p:nvPr/>
        </p:nvSpPr>
        <p:spPr>
          <a:xfrm>
            <a:off x="9522706" y="2902597"/>
            <a:ext cx="197013" cy="23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4AED2F0-F533-48BD-908A-50BF901AAEE5}"/>
              </a:ext>
            </a:extLst>
          </p:cNvPr>
          <p:cNvSpPr/>
          <p:nvPr/>
        </p:nvSpPr>
        <p:spPr>
          <a:xfrm>
            <a:off x="9567212" y="297601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229265-4B66-4DFD-8E02-2210F94EAD23}"/>
              </a:ext>
            </a:extLst>
          </p:cNvPr>
          <p:cNvCxnSpPr>
            <a:cxnSpLocks/>
            <a:stCxn id="97" idx="0"/>
            <a:endCxn id="97" idx="3"/>
          </p:cNvCxnSpPr>
          <p:nvPr/>
        </p:nvCxnSpPr>
        <p:spPr>
          <a:xfrm>
            <a:off x="9621213" y="2902597"/>
            <a:ext cx="98506" cy="115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A89CFF7-D562-4E8E-8E8D-87EC26186A46}"/>
              </a:ext>
            </a:extLst>
          </p:cNvPr>
          <p:cNvCxnSpPr>
            <a:cxnSpLocks/>
            <a:stCxn id="97" idx="1"/>
            <a:endCxn id="97" idx="0"/>
          </p:cNvCxnSpPr>
          <p:nvPr/>
        </p:nvCxnSpPr>
        <p:spPr>
          <a:xfrm flipV="1">
            <a:off x="9522706" y="2902597"/>
            <a:ext cx="98507" cy="115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33CAF99-AC4D-42E0-B4E3-F1765C7CD1EC}"/>
              </a:ext>
            </a:extLst>
          </p:cNvPr>
          <p:cNvCxnSpPr>
            <a:cxnSpLocks/>
          </p:cNvCxnSpPr>
          <p:nvPr/>
        </p:nvCxnSpPr>
        <p:spPr>
          <a:xfrm>
            <a:off x="9386811" y="3383363"/>
            <a:ext cx="618943" cy="114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EE8F55D-4D77-4A79-9A8B-F5E21AEF1117}"/>
              </a:ext>
            </a:extLst>
          </p:cNvPr>
          <p:cNvSpPr/>
          <p:nvPr/>
        </p:nvSpPr>
        <p:spPr>
          <a:xfrm>
            <a:off x="9936070" y="3268563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C03EA39-C57D-458D-A2AA-3713F2A579B0}"/>
              </a:ext>
            </a:extLst>
          </p:cNvPr>
          <p:cNvSpPr/>
          <p:nvPr/>
        </p:nvSpPr>
        <p:spPr>
          <a:xfrm>
            <a:off x="9943926" y="469181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BEF29A-C28E-49FB-8CD5-319A7311EFB2}"/>
              </a:ext>
            </a:extLst>
          </p:cNvPr>
          <p:cNvSpPr/>
          <p:nvPr/>
        </p:nvSpPr>
        <p:spPr>
          <a:xfrm>
            <a:off x="9027742" y="2681544"/>
            <a:ext cx="399226" cy="374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Ptr1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D996037-5C85-4C7C-9566-742394D7231A}"/>
              </a:ext>
            </a:extLst>
          </p:cNvPr>
          <p:cNvCxnSpPr>
            <a:cxnSpLocks/>
          </p:cNvCxnSpPr>
          <p:nvPr/>
        </p:nvCxnSpPr>
        <p:spPr>
          <a:xfrm flipV="1">
            <a:off x="9604662" y="2725006"/>
            <a:ext cx="43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753FE9E-6D09-46C8-B2F0-9E1E61A7548C}"/>
              </a:ext>
            </a:extLst>
          </p:cNvPr>
          <p:cNvCxnSpPr>
            <a:cxnSpLocks/>
          </p:cNvCxnSpPr>
          <p:nvPr/>
        </p:nvCxnSpPr>
        <p:spPr>
          <a:xfrm>
            <a:off x="8098252" y="3659262"/>
            <a:ext cx="330211" cy="35036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DE1A1F2-AC2B-4034-8095-A94727990E29}"/>
              </a:ext>
            </a:extLst>
          </p:cNvPr>
          <p:cNvCxnSpPr>
            <a:cxnSpLocks/>
          </p:cNvCxnSpPr>
          <p:nvPr/>
        </p:nvCxnSpPr>
        <p:spPr>
          <a:xfrm>
            <a:off x="8104717" y="2323731"/>
            <a:ext cx="1" cy="133553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F50404B-7449-4EFD-A433-F0D04B93B0AD}"/>
              </a:ext>
            </a:extLst>
          </p:cNvPr>
          <p:cNvSpPr txBox="1"/>
          <p:nvPr/>
        </p:nvSpPr>
        <p:spPr>
          <a:xfrm>
            <a:off x="9566420" y="2844092"/>
            <a:ext cx="1311686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NR1 22mm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EC97477-5B2F-4732-BF1A-7E84B954D943}"/>
              </a:ext>
            </a:extLst>
          </p:cNvPr>
          <p:cNvSpPr txBox="1"/>
          <p:nvPr/>
        </p:nvSpPr>
        <p:spPr>
          <a:xfrm>
            <a:off x="5777683" y="2723188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PR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D7BE494-C343-4094-8142-9DEB2607829C}"/>
              </a:ext>
            </a:extLst>
          </p:cNvPr>
          <p:cNvSpPr txBox="1"/>
          <p:nvPr/>
        </p:nvSpPr>
        <p:spPr>
          <a:xfrm>
            <a:off x="6824175" y="2618437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SV1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B835F8F-7977-44AC-8788-0253545C3C63}"/>
              </a:ext>
            </a:extLst>
          </p:cNvPr>
          <p:cNvSpPr txBox="1"/>
          <p:nvPr/>
        </p:nvSpPr>
        <p:spPr>
          <a:xfrm>
            <a:off x="7183152" y="3164557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4297C66-FB88-4B9D-9A96-A52A71E9DA35}"/>
              </a:ext>
            </a:extLst>
          </p:cNvPr>
          <p:cNvSpPr txBox="1"/>
          <p:nvPr/>
        </p:nvSpPr>
        <p:spPr>
          <a:xfrm>
            <a:off x="7913623" y="2623133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SV2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66FB5E8-F23F-4065-AF2D-A62BDF9BBD6E}"/>
              </a:ext>
            </a:extLst>
          </p:cNvPr>
          <p:cNvSpPr txBox="1"/>
          <p:nvPr/>
        </p:nvSpPr>
        <p:spPr>
          <a:xfrm>
            <a:off x="8257415" y="3157026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37D42-9AD0-4567-9352-5A8FC6EE1F5C}"/>
              </a:ext>
            </a:extLst>
          </p:cNvPr>
          <p:cNvSpPr txBox="1"/>
          <p:nvPr/>
        </p:nvSpPr>
        <p:spPr>
          <a:xfrm>
            <a:off x="7927648" y="4031138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SV3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FD8DCD0-0916-4CD5-A76C-B1F4F65400EE}"/>
              </a:ext>
            </a:extLst>
          </p:cNvPr>
          <p:cNvSpPr txBox="1"/>
          <p:nvPr/>
        </p:nvSpPr>
        <p:spPr>
          <a:xfrm>
            <a:off x="8257415" y="4565313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NC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AF91638-8B52-4AA7-91C5-0EB3E0261C2B}"/>
              </a:ext>
            </a:extLst>
          </p:cNvPr>
          <p:cNvSpPr txBox="1"/>
          <p:nvPr/>
        </p:nvSpPr>
        <p:spPr>
          <a:xfrm>
            <a:off x="9029696" y="4470171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FR1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94573FA-B5E1-43DF-A85A-07755ADFDD5D}"/>
              </a:ext>
            </a:extLst>
          </p:cNvPr>
          <p:cNvSpPr txBox="1"/>
          <p:nvPr/>
        </p:nvSpPr>
        <p:spPr>
          <a:xfrm>
            <a:off x="9089262" y="4968627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FR2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ABDBCB-6B1C-4027-ABB8-74956571D2F6}"/>
              </a:ext>
            </a:extLst>
          </p:cNvPr>
          <p:cNvCxnSpPr/>
          <p:nvPr/>
        </p:nvCxnSpPr>
        <p:spPr>
          <a:xfrm>
            <a:off x="10255344" y="3373187"/>
            <a:ext cx="5402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CE2DC0F-AC38-421F-A456-5AF455655561}"/>
              </a:ext>
            </a:extLst>
          </p:cNvPr>
          <p:cNvCxnSpPr/>
          <p:nvPr/>
        </p:nvCxnSpPr>
        <p:spPr>
          <a:xfrm>
            <a:off x="10199924" y="4800373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2893DD55-4706-4A63-92A1-72529173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155" y="4536049"/>
            <a:ext cx="671327" cy="887999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B542916E-838F-473D-B292-73845B9E4A36}"/>
              </a:ext>
            </a:extLst>
          </p:cNvPr>
          <p:cNvSpPr txBox="1"/>
          <p:nvPr/>
        </p:nvSpPr>
        <p:spPr>
          <a:xfrm>
            <a:off x="4148598" y="2968322"/>
            <a:ext cx="1020897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Oxygen</a:t>
            </a:r>
            <a:br>
              <a:rPr lang="en-GB" sz="1400" dirty="0"/>
            </a:br>
            <a:r>
              <a:rPr lang="en-GB" sz="1400" dirty="0"/>
              <a:t>2.5 - 5bar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5E9920-A642-4D5E-B5C6-DD46135F358F}"/>
              </a:ext>
            </a:extLst>
          </p:cNvPr>
          <p:cNvSpPr txBox="1"/>
          <p:nvPr/>
        </p:nvSpPr>
        <p:spPr>
          <a:xfrm>
            <a:off x="10428503" y="5421915"/>
            <a:ext cx="1311686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NR2 22mm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5DCBBB-E335-4A8E-B049-4CD973C957DF}"/>
              </a:ext>
            </a:extLst>
          </p:cNvPr>
          <p:cNvCxnSpPr>
            <a:cxnSpLocks/>
          </p:cNvCxnSpPr>
          <p:nvPr/>
        </p:nvCxnSpPr>
        <p:spPr>
          <a:xfrm flipH="1">
            <a:off x="11313644" y="4815384"/>
            <a:ext cx="53737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F69F539-52F7-449E-9599-EEBAC8415C0F}"/>
              </a:ext>
            </a:extLst>
          </p:cNvPr>
          <p:cNvCxnSpPr>
            <a:cxnSpLocks/>
          </p:cNvCxnSpPr>
          <p:nvPr/>
        </p:nvCxnSpPr>
        <p:spPr>
          <a:xfrm flipH="1">
            <a:off x="11036553" y="5674741"/>
            <a:ext cx="0" cy="5158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50BB1F1-98E3-4811-9665-43BFBF8CB617}"/>
              </a:ext>
            </a:extLst>
          </p:cNvPr>
          <p:cNvCxnSpPr>
            <a:cxnSpLocks/>
          </p:cNvCxnSpPr>
          <p:nvPr/>
        </p:nvCxnSpPr>
        <p:spPr>
          <a:xfrm flipH="1" flipV="1">
            <a:off x="9559272" y="4052812"/>
            <a:ext cx="0" cy="318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F2B8AE-DBF1-41DE-91FE-A6E0E88746A3}"/>
              </a:ext>
            </a:extLst>
          </p:cNvPr>
          <p:cNvSpPr/>
          <p:nvPr/>
        </p:nvSpPr>
        <p:spPr>
          <a:xfrm>
            <a:off x="9354448" y="3703446"/>
            <a:ext cx="399226" cy="374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Ptr2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117948-4BA4-488A-A659-29279D97AED5}"/>
              </a:ext>
            </a:extLst>
          </p:cNvPr>
          <p:cNvSpPr/>
          <p:nvPr/>
        </p:nvSpPr>
        <p:spPr>
          <a:xfrm>
            <a:off x="9965585" y="4310670"/>
            <a:ext cx="125346" cy="1219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BBA8894-B28C-4B54-B7B1-A32CA4D36272}"/>
              </a:ext>
            </a:extLst>
          </p:cNvPr>
          <p:cNvCxnSpPr>
            <a:cxnSpLocks/>
          </p:cNvCxnSpPr>
          <p:nvPr/>
        </p:nvCxnSpPr>
        <p:spPr>
          <a:xfrm>
            <a:off x="9556223" y="4371642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F19B801-49C2-4DDF-93B1-59BBA9E2E330}"/>
              </a:ext>
            </a:extLst>
          </p:cNvPr>
          <p:cNvCxnSpPr>
            <a:cxnSpLocks/>
          </p:cNvCxnSpPr>
          <p:nvPr/>
        </p:nvCxnSpPr>
        <p:spPr>
          <a:xfrm flipH="1" flipV="1">
            <a:off x="6933747" y="3392204"/>
            <a:ext cx="0" cy="2228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D77D9E2-0D99-4300-A402-C34AB44819A6}"/>
              </a:ext>
            </a:extLst>
          </p:cNvPr>
          <p:cNvGrpSpPr/>
          <p:nvPr/>
        </p:nvGrpSpPr>
        <p:grpSpPr>
          <a:xfrm rot="5400000">
            <a:off x="6787901" y="4585012"/>
            <a:ext cx="289576" cy="278349"/>
            <a:chOff x="5196826" y="4227642"/>
            <a:chExt cx="289576" cy="27834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631AB5E-88BA-4CBE-B3FF-2E30A2A9DD1B}"/>
                </a:ext>
              </a:extLst>
            </p:cNvPr>
            <p:cNvSpPr/>
            <p:nvPr/>
          </p:nvSpPr>
          <p:spPr>
            <a:xfrm rot="16200000">
              <a:off x="5260124" y="4219254"/>
              <a:ext cx="162979" cy="289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4B98F68E-48DF-4F8F-B127-1911885D2174}"/>
                </a:ext>
              </a:extLst>
            </p:cNvPr>
            <p:cNvSpPr/>
            <p:nvPr/>
          </p:nvSpPr>
          <p:spPr>
            <a:xfrm rot="16200000">
              <a:off x="5281153" y="4306805"/>
              <a:ext cx="120921" cy="277452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25F3AD81-4D13-4891-9095-0D586CAFD606}"/>
                </a:ext>
              </a:extLst>
            </p:cNvPr>
            <p:cNvSpPr/>
            <p:nvPr/>
          </p:nvSpPr>
          <p:spPr>
            <a:xfrm rot="16200000" flipH="1">
              <a:off x="5282054" y="4148478"/>
              <a:ext cx="119122" cy="277450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EE4EA49F-AABF-4234-BEC7-CE34AAC8752F}"/>
              </a:ext>
            </a:extLst>
          </p:cNvPr>
          <p:cNvSpPr txBox="1"/>
          <p:nvPr/>
        </p:nvSpPr>
        <p:spPr>
          <a:xfrm>
            <a:off x="6868273" y="4619179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FR3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B07217-0A8D-4BCF-A172-1AF6C64CBA9C}"/>
              </a:ext>
            </a:extLst>
          </p:cNvPr>
          <p:cNvSpPr/>
          <p:nvPr/>
        </p:nvSpPr>
        <p:spPr>
          <a:xfrm>
            <a:off x="6210540" y="5111000"/>
            <a:ext cx="623455" cy="28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2118C7A-2003-4475-B0CE-2275509C7B67}"/>
              </a:ext>
            </a:extLst>
          </p:cNvPr>
          <p:cNvCxnSpPr>
            <a:cxnSpLocks/>
          </p:cNvCxnSpPr>
          <p:nvPr/>
        </p:nvCxnSpPr>
        <p:spPr>
          <a:xfrm>
            <a:off x="6763017" y="2333299"/>
            <a:ext cx="10283" cy="278532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F6CB549-0F79-4386-93F3-516EE9504530}"/>
              </a:ext>
            </a:extLst>
          </p:cNvPr>
          <p:cNvSpPr txBox="1"/>
          <p:nvPr/>
        </p:nvSpPr>
        <p:spPr>
          <a:xfrm>
            <a:off x="6096000" y="5162271"/>
            <a:ext cx="83053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O2 cell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38D9C89-0D66-4AFA-A919-9983A121178D}"/>
              </a:ext>
            </a:extLst>
          </p:cNvPr>
          <p:cNvCxnSpPr>
            <a:cxnSpLocks/>
          </p:cNvCxnSpPr>
          <p:nvPr/>
        </p:nvCxnSpPr>
        <p:spPr>
          <a:xfrm>
            <a:off x="6995646" y="2343451"/>
            <a:ext cx="0" cy="154800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032-2ADD-4C14-BAF7-22AC460E6EB2}"/>
              </a:ext>
            </a:extLst>
          </p:cNvPr>
          <p:cNvCxnSpPr>
            <a:cxnSpLocks/>
          </p:cNvCxnSpPr>
          <p:nvPr/>
        </p:nvCxnSpPr>
        <p:spPr>
          <a:xfrm>
            <a:off x="9223229" y="2327575"/>
            <a:ext cx="0" cy="36000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2F700C4-58FF-415D-8B81-0BEB68981DA0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6995646" y="3890469"/>
            <a:ext cx="2358802" cy="4947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903E71-640E-417E-B0DF-06A6C9AADD4F}"/>
              </a:ext>
            </a:extLst>
          </p:cNvPr>
          <p:cNvSpPr/>
          <p:nvPr/>
        </p:nvSpPr>
        <p:spPr>
          <a:xfrm>
            <a:off x="5196196" y="2982524"/>
            <a:ext cx="623455" cy="8440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9E71707-DB92-48AC-8259-82805EEDA882}"/>
              </a:ext>
            </a:extLst>
          </p:cNvPr>
          <p:cNvSpPr txBox="1"/>
          <p:nvPr/>
        </p:nvSpPr>
        <p:spPr>
          <a:xfrm>
            <a:off x="5092107" y="3289570"/>
            <a:ext cx="83053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Blender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5379DA-80EC-4975-A110-EB56A9E523C6}"/>
              </a:ext>
            </a:extLst>
          </p:cNvPr>
          <p:cNvSpPr/>
          <p:nvPr/>
        </p:nvSpPr>
        <p:spPr>
          <a:xfrm>
            <a:off x="5027415" y="3042890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0322807-4F06-422A-8017-82452F18248C}"/>
              </a:ext>
            </a:extLst>
          </p:cNvPr>
          <p:cNvSpPr/>
          <p:nvPr/>
        </p:nvSpPr>
        <p:spPr>
          <a:xfrm>
            <a:off x="5027187" y="3563626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6D9AAF1-0B70-4BC9-9839-370C42EC8122}"/>
              </a:ext>
            </a:extLst>
          </p:cNvPr>
          <p:cNvSpPr txBox="1"/>
          <p:nvPr/>
        </p:nvSpPr>
        <p:spPr>
          <a:xfrm>
            <a:off x="4148640" y="3526911"/>
            <a:ext cx="1020897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Air</a:t>
            </a:r>
            <a:br>
              <a:rPr lang="en-GB" sz="1400" dirty="0"/>
            </a:br>
            <a:r>
              <a:rPr lang="en-GB" sz="1400" dirty="0"/>
              <a:t>2.5 - 5bar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F444F61-20E4-4848-B0B0-FCE432BF99F4}"/>
              </a:ext>
            </a:extLst>
          </p:cNvPr>
          <p:cNvCxnSpPr>
            <a:cxnSpLocks/>
          </p:cNvCxnSpPr>
          <p:nvPr/>
        </p:nvCxnSpPr>
        <p:spPr>
          <a:xfrm rot="5400000">
            <a:off x="5780861" y="2019480"/>
            <a:ext cx="1457133" cy="581359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2E2852F-F454-491A-AA98-27B5A733451A}"/>
              </a:ext>
            </a:extLst>
          </p:cNvPr>
          <p:cNvSpPr txBox="1"/>
          <p:nvPr/>
        </p:nvSpPr>
        <p:spPr>
          <a:xfrm>
            <a:off x="6242219" y="1226307"/>
            <a:ext cx="2767070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PR is not required if the Blender incorporates a pressure regulator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D02E76-358C-4472-9648-80BD736F1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81" y="4830556"/>
            <a:ext cx="743386" cy="8454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51FB0DC-290B-4A82-AAD3-8A3ECD305BAD}"/>
              </a:ext>
            </a:extLst>
          </p:cNvPr>
          <p:cNvSpPr/>
          <p:nvPr/>
        </p:nvSpPr>
        <p:spPr>
          <a:xfrm>
            <a:off x="4006283" y="6296104"/>
            <a:ext cx="33826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hlinkClick r:id="rId4"/>
              </a:rPr>
              <a:t>https://www.maxtec.com/product/sensing/fio2/max-250/</a:t>
            </a:r>
            <a:r>
              <a:rPr lang="en-GB" sz="1050" dirty="0"/>
              <a:t>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2E4C82-0BE6-4F5E-8288-A43CD43ED4F7}"/>
              </a:ext>
            </a:extLst>
          </p:cNvPr>
          <p:cNvSpPr txBox="1"/>
          <p:nvPr/>
        </p:nvSpPr>
        <p:spPr>
          <a:xfrm>
            <a:off x="4081832" y="5734737"/>
            <a:ext cx="2499078" cy="5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Cell reacts with oxygen, producing a voltage of about 13.5mV in ambient air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61FD2F9-2236-4667-9B1F-E5A65852354D}"/>
              </a:ext>
            </a:extLst>
          </p:cNvPr>
          <p:cNvCxnSpPr>
            <a:cxnSpLocks/>
          </p:cNvCxnSpPr>
          <p:nvPr/>
        </p:nvCxnSpPr>
        <p:spPr>
          <a:xfrm>
            <a:off x="6933747" y="5678118"/>
            <a:ext cx="0" cy="257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3F040DA-C984-4E52-ABEB-5825BA84511C}"/>
              </a:ext>
            </a:extLst>
          </p:cNvPr>
          <p:cNvSpPr txBox="1"/>
          <p:nvPr/>
        </p:nvSpPr>
        <p:spPr>
          <a:xfrm>
            <a:off x="6609039" y="5664625"/>
            <a:ext cx="2728907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FR3 set to produce about 20mL/min sampling flow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6647955-74A8-4B54-B81A-E95AF6B59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69" y="1318991"/>
            <a:ext cx="4114800" cy="1341120"/>
          </a:xfrm>
          <a:prstGeom prst="rect">
            <a:avLst/>
          </a:prstGeom>
        </p:spPr>
      </p:pic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4A97A4-BF46-46B1-AF74-9E350A87B2EE}"/>
              </a:ext>
            </a:extLst>
          </p:cNvPr>
          <p:cNvCxnSpPr>
            <a:cxnSpLocks/>
          </p:cNvCxnSpPr>
          <p:nvPr/>
        </p:nvCxnSpPr>
        <p:spPr>
          <a:xfrm rot="10800000">
            <a:off x="3903733" y="1803623"/>
            <a:ext cx="2842373" cy="624965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6BF4663-F0DF-439A-BC07-A0BE27C5EEBE}"/>
              </a:ext>
            </a:extLst>
          </p:cNvPr>
          <p:cNvSpPr txBox="1"/>
          <p:nvPr/>
        </p:nvSpPr>
        <p:spPr>
          <a:xfrm>
            <a:off x="909259" y="2660111"/>
            <a:ext cx="2528042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Oxygen cell signal conditioning, to bring it into ADC range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8CBE7C5-7678-4B07-A0C1-D9767C73630A}"/>
              </a:ext>
            </a:extLst>
          </p:cNvPr>
          <p:cNvSpPr txBox="1"/>
          <p:nvPr/>
        </p:nvSpPr>
        <p:spPr>
          <a:xfrm>
            <a:off x="336269" y="3389820"/>
            <a:ext cx="3437645" cy="311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GB" sz="1400" dirty="0"/>
              <a:t>The cell has a linear response (deviates less than 1%) over the full 21% to 100% range.</a:t>
            </a:r>
          </a:p>
          <a:p>
            <a:pPr>
              <a:lnSpc>
                <a:spcPct val="70000"/>
              </a:lnSpc>
            </a:pPr>
            <a:endParaRPr lang="en-GB" sz="1400" dirty="0"/>
          </a:p>
          <a:p>
            <a:pPr>
              <a:lnSpc>
                <a:spcPct val="70000"/>
              </a:lnSpc>
            </a:pPr>
            <a:r>
              <a:rPr lang="en-GB" sz="1400" dirty="0"/>
              <a:t>The cell depletes over 2 – 4 years (depending on amount of oxygen exposure). The cell voltage drifts down during this time.</a:t>
            </a:r>
          </a:p>
          <a:p>
            <a:pPr>
              <a:lnSpc>
                <a:spcPct val="70000"/>
              </a:lnSpc>
            </a:pPr>
            <a:endParaRPr lang="en-GB" sz="1400" dirty="0"/>
          </a:p>
          <a:p>
            <a:pPr>
              <a:lnSpc>
                <a:spcPct val="70000"/>
              </a:lnSpc>
            </a:pPr>
            <a:r>
              <a:rPr lang="en-GB" sz="1400" dirty="0"/>
              <a:t>The cell needs calibrating at least monthly, when in use. Calibration steps:</a:t>
            </a:r>
          </a:p>
          <a:p>
            <a:pPr>
              <a:lnSpc>
                <a:spcPct val="70000"/>
              </a:lnSpc>
            </a:pPr>
            <a:endParaRPr lang="en-GB" sz="1400" dirty="0"/>
          </a:p>
          <a:p>
            <a:pPr marL="285750" indent="-285750">
              <a:lnSpc>
                <a:spcPct val="70000"/>
              </a:lnSpc>
              <a:buFontTx/>
              <a:buChar char="-"/>
            </a:pPr>
            <a:r>
              <a:rPr lang="en-GB" sz="1400" dirty="0"/>
              <a:t>Flow pure air, allow 30 sec to settle, measure the 21% value. If below 10mV, then warn about need to change cell (maintain low priority alarm, but allow ventilator use until 9mV).</a:t>
            </a:r>
          </a:p>
          <a:p>
            <a:pPr marL="285750" indent="-285750">
              <a:lnSpc>
                <a:spcPct val="70000"/>
              </a:lnSpc>
              <a:buFontTx/>
              <a:buChar char="-"/>
            </a:pPr>
            <a:r>
              <a:rPr lang="en-GB" sz="1400" dirty="0"/>
              <a:t>Flow pure oxygen, allow to settle for at least 30 sec, measure the 100% value.</a:t>
            </a:r>
          </a:p>
          <a:p>
            <a:pPr>
              <a:lnSpc>
                <a:spcPct val="70000"/>
              </a:lnSpc>
            </a:pPr>
            <a:endParaRPr lang="en-GB" sz="1400" dirty="0"/>
          </a:p>
          <a:p>
            <a:pPr>
              <a:lnSpc>
                <a:spcPct val="70000"/>
              </a:lnSpc>
            </a:pPr>
            <a:r>
              <a:rPr lang="en-GB" sz="1400" dirty="0"/>
              <a:t>The 2 values are used to calculate the FiO2 from the cell voltage.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8285E0C-D3C3-457A-88E6-B38846A49460}"/>
              </a:ext>
            </a:extLst>
          </p:cNvPr>
          <p:cNvSpPr/>
          <p:nvPr/>
        </p:nvSpPr>
        <p:spPr>
          <a:xfrm>
            <a:off x="6846802" y="5065613"/>
            <a:ext cx="184802" cy="377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89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229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FiO2 sensor addition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 Jensen</dc:creator>
  <cp:lastModifiedBy>Frede Jensen</cp:lastModifiedBy>
  <cp:revision>19</cp:revision>
  <dcterms:created xsi:type="dcterms:W3CDTF">2020-03-30T08:56:24Z</dcterms:created>
  <dcterms:modified xsi:type="dcterms:W3CDTF">2020-03-31T13:12:11Z</dcterms:modified>
</cp:coreProperties>
</file>