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74E7-6E95-4D10-B07E-4A84DE3F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AC48B-B7B2-4DF6-8EDF-3EF950A4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DD64-B35E-4917-AC92-BEDB8B10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11E2-47B0-4D09-9706-DDFF5AEF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91BA-7B31-4460-B8A3-3868D003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5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1355-82B1-41A9-840F-F10EB570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CDA24-573B-4AB7-B838-A53662A84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67B3-C628-4EDC-9E24-53608DBD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B92D-9F56-4AC3-B27A-7D365F17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B614-CD18-4E1F-BC1D-E4A005C9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F59EF-01C2-4A21-9BCB-919D0FB32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CDFF2-5537-44B6-B3F3-7F8E6C13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76CC-9369-45B0-A4BE-68DBFA6E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5DF7-4355-4E15-B967-FE6AA027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E875-E8C3-476B-9209-42DE239E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9E96-93A6-4141-A4FE-9A8925E1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D8DE-F1B8-4A1B-B442-203B51DF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6E2B-1338-44F4-88D6-AA1B07A4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4226-D353-4F37-A09C-C7922D36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333E4-C726-4A0A-828B-32931B97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5F87-8535-4828-B235-D481CFF0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4E498-24FF-433D-8B04-DC5302EE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4DBB-E4E7-4BA3-A8BC-B91A57D9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565C-D9E3-49AF-9C98-1441C7C9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B1BE-F951-4ACA-B435-96A36281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2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A659-F80E-4D5E-BE43-8DEE4BDB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3ED9-48DA-436F-8C20-AAC30C270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B212A-E45F-4EEF-85AD-28CDF26C1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49E9-2CEB-4A2E-90B1-50449B34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7F18C-F03E-4E69-9F1F-CDD97CD4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687D-46FC-435B-8E6B-007C84DD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2FA7-4D51-49D7-A489-7ACE7BA1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BCBA-6BED-4001-A438-D8A4E75D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E7E99-F586-4AA1-86A5-35B78CFC9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91635-9418-4879-A490-753D9F33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977CF-AEC9-4D25-BAC1-368C7ADEB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E27CC-2EF3-48BF-AC17-C72B4A26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79EDC-24F4-44E2-9DD7-AF5CC5A1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29279-2638-4DCD-97E4-530143F7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5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BF2C-4202-49B0-B678-962A26D0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23584-250F-44BE-959F-9A7567E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FE07C-0A55-4B1D-9943-21E32163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42F87-10BE-414E-902C-9D185428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87AB3-9286-462B-9F37-4B622D42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AB370-DD68-477E-8D59-C840FE67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D83F-F75E-4391-A131-5DADA59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A210-09B6-4C35-9625-271B0B68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399A-2C1E-4D6A-8F36-F5CFB4C3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21223-586F-42F5-B538-780229F41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92F7D-03C3-4A06-844D-C22ABE7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E8F8D-F9C2-47C6-9995-4A148EB6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EBEB-074D-4077-A648-C9338177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8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4B67-A614-43AB-86DE-CF8FC80A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75D59-29DF-421E-A416-B39F0DE0D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7BCEE-B9E5-4810-B2B7-B321ECC50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CA2C9-AD7E-448D-85BE-7A4DF634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DBA4F-9142-4353-B59F-2DE8F53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E376C-BBC8-4569-8EE2-C6C3316B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8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C791E-D090-48E8-84F3-A41573BD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3FCD-B4BC-4289-8EA7-F242ACE4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80C7-DF15-4722-A0AD-A4D23CFF4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9F33-EA07-4394-8FAA-90D0491C3C9D}" type="datetimeFigureOut">
              <a:rPr lang="en-GB" smtClean="0"/>
              <a:t>18/04/2020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9D95-1EDD-415D-86FB-A049203E7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73DA6-17DD-4AFE-8241-3A993D733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E79D-16EF-4070-B643-3301129CC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9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0D1E-2564-4473-9EBF-C8E59CC7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Pre-blended supply labelling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DBCEE9-851F-4CD7-AF22-654A6F8D6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1" t="2983" r="5601" b="7936"/>
          <a:stretch/>
        </p:blipFill>
        <p:spPr>
          <a:xfrm>
            <a:off x="963294" y="2104570"/>
            <a:ext cx="4562689" cy="3802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A43ACC-BBC1-449A-8F40-FF4CA10F9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9" r="7156" b="5182"/>
          <a:stretch/>
        </p:blipFill>
        <p:spPr>
          <a:xfrm>
            <a:off x="6846781" y="1328756"/>
            <a:ext cx="4562689" cy="45785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8FDAD9-8993-48AA-859F-5B5F52B4548C}"/>
              </a:ext>
            </a:extLst>
          </p:cNvPr>
          <p:cNvSpPr txBox="1"/>
          <p:nvPr/>
        </p:nvSpPr>
        <p:spPr>
          <a:xfrm>
            <a:off x="1425274" y="1712963"/>
            <a:ext cx="24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Ventilator 8mm PU tube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2410D-81C9-4620-A62C-DF1EBB8066F2}"/>
              </a:ext>
            </a:extLst>
          </p:cNvPr>
          <p:cNvSpPr txBox="1"/>
          <p:nvPr/>
        </p:nvSpPr>
        <p:spPr>
          <a:xfrm>
            <a:off x="278543" y="5145037"/>
            <a:ext cx="3120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Clinician selects the </a:t>
            </a:r>
            <a:br>
              <a:rPr lang="en-GB" dirty="0"/>
            </a:br>
            <a:r>
              <a:rPr lang="en-GB" dirty="0"/>
              <a:t>prescribed FiO</a:t>
            </a:r>
            <a:r>
              <a:rPr lang="en-GB" baseline="-16000" dirty="0"/>
              <a:t>2</a:t>
            </a:r>
            <a:r>
              <a:rPr lang="en-GB" dirty="0"/>
              <a:t> concentration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Quick release connectors makes it easy to switch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3FC89-E3D2-4834-8644-76EDF6BB08F0}"/>
              </a:ext>
            </a:extLst>
          </p:cNvPr>
          <p:cNvSpPr txBox="1"/>
          <p:nvPr/>
        </p:nvSpPr>
        <p:spPr>
          <a:xfrm>
            <a:off x="6210734" y="1750154"/>
            <a:ext cx="20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Cut or printed plate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3D24B1-C8A3-48EF-BAA1-BDE16C3FAE02}"/>
              </a:ext>
            </a:extLst>
          </p:cNvPr>
          <p:cNvSpPr txBox="1"/>
          <p:nvPr/>
        </p:nvSpPr>
        <p:spPr>
          <a:xfrm>
            <a:off x="5903185" y="2305779"/>
            <a:ext cx="183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Cable ties</a:t>
            </a:r>
          </a:p>
          <a:p>
            <a:r>
              <a:rPr lang="en-GB" dirty="0"/>
              <a:t>(single row of 3 might suffice)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42A9-1047-4A80-8DC4-239B13C3B058}"/>
              </a:ext>
            </a:extLst>
          </p:cNvPr>
          <p:cNvSpPr txBox="1"/>
          <p:nvPr/>
        </p:nvSpPr>
        <p:spPr>
          <a:xfrm>
            <a:off x="5605701" y="3298438"/>
            <a:ext cx="142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Compressed air hoses</a:t>
            </a:r>
          </a:p>
          <a:p>
            <a:r>
              <a:rPr lang="en-GB" dirty="0"/>
              <a:t>(2, 3 or 4 off)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E1BE2FC-BC3C-4205-BC6B-4049F66AD337}"/>
              </a:ext>
            </a:extLst>
          </p:cNvPr>
          <p:cNvCxnSpPr/>
          <p:nvPr/>
        </p:nvCxnSpPr>
        <p:spPr>
          <a:xfrm>
            <a:off x="7808686" y="2104570"/>
            <a:ext cx="556851" cy="261259"/>
          </a:xfrm>
          <a:prstGeom prst="curved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5129FDC-FF64-4404-9FAE-266FF92B8C80}"/>
              </a:ext>
            </a:extLst>
          </p:cNvPr>
          <p:cNvCxnSpPr>
            <a:cxnSpLocks/>
          </p:cNvCxnSpPr>
          <p:nvPr/>
        </p:nvCxnSpPr>
        <p:spPr>
          <a:xfrm>
            <a:off x="7489371" y="2796472"/>
            <a:ext cx="748265" cy="547501"/>
          </a:xfrm>
          <a:prstGeom prst="curved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BC8FC3E-96CD-49A3-9AB7-262052B0C83B}"/>
              </a:ext>
            </a:extLst>
          </p:cNvPr>
          <p:cNvCxnSpPr>
            <a:cxnSpLocks/>
          </p:cNvCxnSpPr>
          <p:nvPr/>
        </p:nvCxnSpPr>
        <p:spPr>
          <a:xfrm>
            <a:off x="6767063" y="3719802"/>
            <a:ext cx="901119" cy="330858"/>
          </a:xfrm>
          <a:prstGeom prst="curved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EB0B1C-ABF9-4F29-ACAB-65DD639394D3}"/>
              </a:ext>
            </a:extLst>
          </p:cNvPr>
          <p:cNvSpPr txBox="1"/>
          <p:nvPr/>
        </p:nvSpPr>
        <p:spPr>
          <a:xfrm>
            <a:off x="5729822" y="5653476"/>
            <a:ext cx="415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This forms part of the ward infrastructure and not the ventilator itself</a:t>
            </a:r>
          </a:p>
        </p:txBody>
      </p:sp>
    </p:spTree>
    <p:extLst>
      <p:ext uri="{BB962C8B-B14F-4D97-AF65-F5344CB8AC3E}">
        <p14:creationId xmlns:p14="http://schemas.microsoft.com/office/powerpoint/2010/main" val="157184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1979-41FE-435D-964E-73A03329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04FD-3F23-439D-8105-CA61A50B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84" y="4011385"/>
            <a:ext cx="5944117" cy="255184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There is no standard connector key for pre-blended gas.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Therefore, use a standard universal connector – which is readily available at the national level.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risk of incorrect connections is mitigated by labelling.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If using an industrial connector, then flush clean with warn detergent water and rinse with clean water before use.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Conventional gas lines may be costly. Consider using standard pneumatic 16mm PU hoses or 15mm copper pipes.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2FFB5-099F-4F85-BC76-99A433C1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2" y="1770354"/>
            <a:ext cx="2870444" cy="1869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DC977-33CA-4AC4-8110-F30F3862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90" y="1770354"/>
            <a:ext cx="3938648" cy="1869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1F559-3F39-4F35-B3A7-9E03A7DB9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052" y="5713003"/>
            <a:ext cx="1279120" cy="634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7DC715-4C86-4543-8C99-ECE10DD85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630309" y="1776064"/>
            <a:ext cx="449580" cy="702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6BE8D-745F-4E3A-A717-9ADACD44D3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516"/>
          <a:stretch/>
        </p:blipFill>
        <p:spPr>
          <a:xfrm rot="10800000">
            <a:off x="9543719" y="2484207"/>
            <a:ext cx="678180" cy="1432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542540-61B2-466E-A27B-A5FD959B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3759" y="4112982"/>
            <a:ext cx="633930" cy="16381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FFC846-C2EB-4A78-B4CF-F3FBAB851507}"/>
              </a:ext>
            </a:extLst>
          </p:cNvPr>
          <p:cNvSpPr txBox="1"/>
          <p:nvPr/>
        </p:nvSpPr>
        <p:spPr>
          <a:xfrm>
            <a:off x="8441408" y="506069"/>
            <a:ext cx="319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8mm x 2m PU tube to ventilator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D74C8-EA50-4A79-B8DB-1DD9C4A016A3}"/>
              </a:ext>
            </a:extLst>
          </p:cNvPr>
          <p:cNvSpPr txBox="1"/>
          <p:nvPr/>
        </p:nvSpPr>
        <p:spPr>
          <a:xfrm>
            <a:off x="7342347" y="595067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Gas supply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924B59-712F-4F1C-BE64-C3A80C6D7448}"/>
              </a:ext>
            </a:extLst>
          </p:cNvPr>
          <p:cNvCxnSpPr/>
          <p:nvPr/>
        </p:nvCxnSpPr>
        <p:spPr>
          <a:xfrm>
            <a:off x="8973052" y="6127367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38C49D-FB77-4C73-8D61-FADCCF0266C0}"/>
              </a:ext>
            </a:extLst>
          </p:cNvPr>
          <p:cNvCxnSpPr/>
          <p:nvPr/>
        </p:nvCxnSpPr>
        <p:spPr>
          <a:xfrm>
            <a:off x="10576172" y="6071830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796E6-63AC-4107-9CB3-FF90FD850D8B}"/>
              </a:ext>
            </a:extLst>
          </p:cNvPr>
          <p:cNvSpPr/>
          <p:nvPr/>
        </p:nvSpPr>
        <p:spPr>
          <a:xfrm>
            <a:off x="9735305" y="918519"/>
            <a:ext cx="247902" cy="80847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6DECC0-6430-40A9-A83A-F3EDC199410A}"/>
              </a:ext>
            </a:extLst>
          </p:cNvPr>
          <p:cNvCxnSpPr/>
          <p:nvPr/>
        </p:nvCxnSpPr>
        <p:spPr>
          <a:xfrm flipV="1">
            <a:off x="8632374" y="3979157"/>
            <a:ext cx="2590800" cy="836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84F859-85D8-4AD5-9378-EAF68FC465B5}"/>
              </a:ext>
            </a:extLst>
          </p:cNvPr>
          <p:cNvSpPr txBox="1"/>
          <p:nvPr/>
        </p:nvSpPr>
        <p:spPr>
          <a:xfrm>
            <a:off x="10346334" y="3545692"/>
            <a:ext cx="110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Ventilator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6C0EC-24AE-4289-9AE6-A260F7FA4F6F}"/>
              </a:ext>
            </a:extLst>
          </p:cNvPr>
          <p:cNvSpPr txBox="1"/>
          <p:nvPr/>
        </p:nvSpPr>
        <p:spPr>
          <a:xfrm>
            <a:off x="10486034" y="39763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Supply</a:t>
            </a:r>
          </a:p>
        </p:txBody>
      </p:sp>
    </p:spTree>
    <p:extLst>
      <p:ext uri="{BB962C8B-B14F-4D97-AF65-F5344CB8AC3E}">
        <p14:creationId xmlns:p14="http://schemas.microsoft.com/office/powerpoint/2010/main" val="243119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84AC18-9217-4B8D-A615-D153268E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827" y="1268316"/>
            <a:ext cx="3850637" cy="3493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51766-AD32-4057-AAB2-2C62BC90B17F}"/>
              </a:ext>
            </a:extLst>
          </p:cNvPr>
          <p:cNvSpPr txBox="1"/>
          <p:nvPr/>
        </p:nvSpPr>
        <p:spPr>
          <a:xfrm>
            <a:off x="8469494" y="580416"/>
            <a:ext cx="23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Hoses are colour coded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CBC7E36-BC51-408D-A378-A12935C5F34B}"/>
              </a:ext>
            </a:extLst>
          </p:cNvPr>
          <p:cNvCxnSpPr>
            <a:cxnSpLocks/>
          </p:cNvCxnSpPr>
          <p:nvPr/>
        </p:nvCxnSpPr>
        <p:spPr>
          <a:xfrm>
            <a:off x="9543787" y="911154"/>
            <a:ext cx="710958" cy="46355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3F060-9BDE-4F9A-A8EE-EFD4D4A4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84" y="4955468"/>
            <a:ext cx="5074426" cy="169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F9A380-A4E4-4482-8B98-F637F0883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6" y="2087546"/>
            <a:ext cx="3360221" cy="2780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1520D-A767-40E5-A16B-91EE8FD90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972" y="2040304"/>
            <a:ext cx="3143250" cy="2876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C0BB88-C958-4236-8788-95BAA12E18AF}"/>
              </a:ext>
            </a:extLst>
          </p:cNvPr>
          <p:cNvSpPr txBox="1"/>
          <p:nvPr/>
        </p:nvSpPr>
        <p:spPr>
          <a:xfrm>
            <a:off x="868681" y="1576424"/>
            <a:ext cx="499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Collar forms a key that prevents wrong connections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BDE7C67-B083-4CFA-B61F-C3319F01A110}"/>
              </a:ext>
            </a:extLst>
          </p:cNvPr>
          <p:cNvCxnSpPr>
            <a:cxnSpLocks/>
          </p:cNvCxnSpPr>
          <p:nvPr/>
        </p:nvCxnSpPr>
        <p:spPr>
          <a:xfrm>
            <a:off x="3411683" y="1912336"/>
            <a:ext cx="1749588" cy="83293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54A462-AF4D-4A05-95E2-BD2AE2823A6B}"/>
              </a:ext>
            </a:extLst>
          </p:cNvPr>
          <p:cNvSpPr txBox="1"/>
          <p:nvPr/>
        </p:nvSpPr>
        <p:spPr>
          <a:xfrm>
            <a:off x="6345918" y="5113959"/>
            <a:ext cx="390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Hose is pushed over barbs and clamped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E676FAC-9A99-4C4C-B6B0-365838604033}"/>
              </a:ext>
            </a:extLst>
          </p:cNvPr>
          <p:cNvSpPr/>
          <p:nvPr/>
        </p:nvSpPr>
        <p:spPr>
          <a:xfrm rot="20553713">
            <a:off x="9140048" y="5485205"/>
            <a:ext cx="177800" cy="19094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5012DC0-2CA3-4957-9CED-38FA68985731}"/>
              </a:ext>
            </a:extLst>
          </p:cNvPr>
          <p:cNvSpPr/>
          <p:nvPr/>
        </p:nvSpPr>
        <p:spPr>
          <a:xfrm rot="9753713">
            <a:off x="9300496" y="6033367"/>
            <a:ext cx="177800" cy="19094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48418E5-B856-4310-B84C-88257F0B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/>
          <a:lstStyle/>
          <a:p>
            <a:r>
              <a:rPr lang="en-GB" dirty="0"/>
              <a:t>Standard medical gas systems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2F9A21-25A8-4B3F-BD13-0FAE4AB0C69A}"/>
              </a:ext>
            </a:extLst>
          </p:cNvPr>
          <p:cNvSpPr txBox="1"/>
          <p:nvPr/>
        </p:nvSpPr>
        <p:spPr>
          <a:xfrm>
            <a:off x="689686" y="5408758"/>
            <a:ext cx="507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Beware of incompatibility between British, German, Scandinavian, US and Japanese standards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9B14C-D36D-4BDB-A8F4-B16BDCB265D9}"/>
              </a:ext>
            </a:extLst>
          </p:cNvPr>
          <p:cNvCxnSpPr/>
          <p:nvPr/>
        </p:nvCxnSpPr>
        <p:spPr>
          <a:xfrm>
            <a:off x="429491" y="443345"/>
            <a:ext cx="11111345" cy="6203598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3029F0-D832-4240-92A6-7A4E9CA2DF5E}"/>
              </a:ext>
            </a:extLst>
          </p:cNvPr>
          <p:cNvCxnSpPr>
            <a:cxnSpLocks/>
          </p:cNvCxnSpPr>
          <p:nvPr/>
        </p:nvCxnSpPr>
        <p:spPr>
          <a:xfrm flipV="1">
            <a:off x="813877" y="776413"/>
            <a:ext cx="10539923" cy="5770580"/>
          </a:xfrm>
          <a:prstGeom prst="line">
            <a:avLst/>
          </a:prstGeom>
          <a:ln w="571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6D70B1-1C41-4E6E-B2A0-0A0C4D67F01B}"/>
              </a:ext>
            </a:extLst>
          </p:cNvPr>
          <p:cNvSpPr txBox="1"/>
          <p:nvPr/>
        </p:nvSpPr>
        <p:spPr>
          <a:xfrm rot="19904148">
            <a:off x="2830942" y="4203498"/>
            <a:ext cx="242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NOT REQUIRED</a:t>
            </a:r>
          </a:p>
        </p:txBody>
      </p:sp>
    </p:spTree>
    <p:extLst>
      <p:ext uri="{BB962C8B-B14F-4D97-AF65-F5344CB8AC3E}">
        <p14:creationId xmlns:p14="http://schemas.microsoft.com/office/powerpoint/2010/main" val="343975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Pre-blended supply labelling</vt:lpstr>
      <vt:lpstr>Proposed components</vt:lpstr>
      <vt:lpstr>Standard medical gas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 Jensen</dc:creator>
  <cp:lastModifiedBy>Frede Jensen</cp:lastModifiedBy>
  <cp:revision>18</cp:revision>
  <dcterms:created xsi:type="dcterms:W3CDTF">2020-04-18T10:39:26Z</dcterms:created>
  <dcterms:modified xsi:type="dcterms:W3CDTF">2020-04-18T21:05:00Z</dcterms:modified>
</cp:coreProperties>
</file>