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0" r:id="rId7"/>
    <p:sldId id="263" r:id="rId8"/>
    <p:sldId id="265" r:id="rId9"/>
    <p:sldId id="268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FBEE9-87FC-4AB5-A161-CDC825A0E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014DF3-2C80-4DB4-B6A1-3033E736D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DFC03-8707-4290-95C6-1C2724A94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4223-24CB-4472-AD0C-FCE28F1BAA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B7BC2-142D-4092-ACFE-7898E0F0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294B5-4051-4F44-AFB5-CBB8B64D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8DB3-A38D-41D3-96ED-D2938FAB7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9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88A1E-DB92-457C-8FA8-8A34F44B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9AD661-B357-43DC-AAAE-69F67900F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E4A72F-17F2-4887-A172-8B0E9B36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4223-24CB-4472-AD0C-FCE28F1BAA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1B9E5-09D5-44C4-94EE-EC4931DF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FE068-4482-4595-96C2-5D5C9C0D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8DB3-A38D-41D3-96ED-D2938FAB7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36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050389-2AC2-44C4-B202-50312B2CF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4597C2-770E-4705-91A3-802E2925F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9A73E-891C-4902-BC41-CB899AA2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4223-24CB-4472-AD0C-FCE28F1BAA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EF4A1-1A76-458F-93D8-F6076792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14093-B3FC-4112-8FE0-FACA6B7B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8DB3-A38D-41D3-96ED-D2938FAB7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4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C6615-B69E-47BD-A410-B01519B2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AD154-03DD-4DD8-93C4-69CCC404A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B3423-9735-442B-8664-88D54565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4223-24CB-4472-AD0C-FCE28F1BAA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CB8B6-C3F8-41B4-B6EB-40AB79AD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3BDD2-1620-475C-A8C9-142AF098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8DB3-A38D-41D3-96ED-D2938FAB7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50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110E1-0F8F-4085-BE11-132F10ED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FD625D-50F0-4048-A2DD-E9F94DCF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31308-2E01-416D-9E71-E11B9350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4223-24CB-4472-AD0C-FCE28F1BAA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1C70D-944A-4C83-AFF8-C927CAA5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5A68A-8FB3-4CFD-86D6-ED20BF80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8DB3-A38D-41D3-96ED-D2938FAB7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05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94639-4F56-4738-BCE4-9B6B7397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C9E52-6391-4957-B27A-1640868F6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B9A028-96F0-4794-AC25-D6C5D0FDD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8CF6D2-982D-4DF7-93B3-B4BE4AB2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4223-24CB-4472-AD0C-FCE28F1BAA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1F7B0A-3D6E-4664-9A41-6CA99791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298DCE-988B-4E4A-9E7C-F0EB346C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8DB3-A38D-41D3-96ED-D2938FAB7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00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D2810-FDBB-4779-9869-590E7DD2F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780C15-8C17-479D-9B0F-44A8B13A4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E75E01-28BC-43F9-8527-B76CD4D93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BA6F99-FF77-4DE5-A2FE-A76FD1BB1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0EB3A5-2F34-4F46-871E-0C327BB0D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F00976-9CD3-4FC3-9293-0A70F65A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4223-24CB-4472-AD0C-FCE28F1BAA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0FBC53-17CE-4FE6-BB99-F4F6A166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6D6675-7EEE-485C-BDC6-6C88B860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8DB3-A38D-41D3-96ED-D2938FAB7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5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DE53F-39E1-45FD-86BF-2A65F285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6406CD-7BC6-49FE-8F72-D6B94B90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4223-24CB-4472-AD0C-FCE28F1BAA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8F90BB-905C-48CF-98D5-30846E91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FC559A-FBAC-449C-A304-B0FAE1C0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8DB3-A38D-41D3-96ED-D2938FAB7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4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48992F-DBCC-45A8-A39E-1E18607F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4223-24CB-4472-AD0C-FCE28F1BAA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D44BB1-B6A0-4143-8E28-6CAC2E56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6F1AF9-283A-409F-A0EF-50581541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8DB3-A38D-41D3-96ED-D2938FAB7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93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7AEE9-48CB-4F31-B892-85C7B2E5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F99A5-1900-4EE2-ABC9-54FE69D43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E1DC15-799A-41E5-B692-BB24A2642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B34EE2-CF4F-4256-812C-8D4D61BD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4223-24CB-4472-AD0C-FCE28F1BAA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66F70-1BE8-4283-8676-EC1404B5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90951B-9A21-42C2-8724-DBF8B067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8DB3-A38D-41D3-96ED-D2938FAB7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53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4E0C5-86DF-4AD2-9FE1-7C976369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BA5C94-E664-4093-8F1A-FFFE11C3E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3EBC90-4D0E-4155-A03C-856C8CB83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31AD5C-4D41-4386-BE72-1A088C03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4223-24CB-4472-AD0C-FCE28F1BAA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135640-F7B5-4E28-B89E-5DBE44AB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B36A5-56B8-477C-955E-04C4E02F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8DB3-A38D-41D3-96ED-D2938FAB7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84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55E5C2-FB3F-4F0E-B52E-5E67E8D0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0D5192-4F54-48AD-BB53-671A1D970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B00D1-297D-4E32-B9C3-B50AA1C8E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F4223-24CB-4472-AD0C-FCE28F1BAA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BAEA2-F99E-426F-902C-242E10C2D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AE300-7D06-49EE-B74F-276182A7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58DB3-A38D-41D3-96ED-D2938FAB7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0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rafana.com/grafana/download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E5317-2E2D-4534-8873-27BACEB4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grafana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F3163-0C75-4CC8-9F5E-449D5E4F9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介绍：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开源、跨平台、采集数据查询可视化展示和通知</a:t>
            </a:r>
          </a:p>
          <a:p>
            <a:pPr marL="0" indent="0">
              <a:buNone/>
            </a:pPr>
            <a:r>
              <a:rPr lang="zh-CN" altLang="en-US" b="1" dirty="0"/>
              <a:t>下载：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u="sng" dirty="0">
                <a:hlinkClick r:id="rId2"/>
              </a:rPr>
              <a:t>https://grafana.com/grafana/download</a:t>
            </a:r>
            <a:endParaRPr lang="zh-CN" altLang="zh-CN" dirty="0"/>
          </a:p>
          <a:p>
            <a:pPr marL="0" lvl="0" indent="0">
              <a:buNone/>
            </a:pPr>
            <a:r>
              <a:rPr lang="zh-CN" altLang="zh-CN" b="1" dirty="0"/>
              <a:t>启动</a:t>
            </a:r>
            <a:r>
              <a:rPr lang="zh-CN" altLang="en-US" b="1" dirty="0"/>
              <a:t>：</a:t>
            </a:r>
            <a:endParaRPr lang="zh-CN" altLang="zh-CN" b="1" dirty="0"/>
          </a:p>
          <a:p>
            <a:pPr marL="457200" lvl="1" indent="0">
              <a:buNone/>
            </a:pPr>
            <a:r>
              <a:rPr lang="en-US" altLang="zh-CN" dirty="0"/>
              <a:t>Linux</a:t>
            </a:r>
            <a:r>
              <a:rPr lang="zh-CN" altLang="zh-CN" dirty="0"/>
              <a:t>：</a:t>
            </a:r>
            <a:r>
              <a:rPr lang="en-US" altLang="zh-CN" dirty="0"/>
              <a:t> service </a:t>
            </a:r>
            <a:r>
              <a:rPr lang="en-US" altLang="zh-CN" dirty="0" err="1"/>
              <a:t>grafana</a:t>
            </a:r>
            <a:r>
              <a:rPr lang="en-US" altLang="zh-CN" dirty="0"/>
              <a:t>-server start </a:t>
            </a:r>
            <a:r>
              <a:rPr lang="zh-CN" altLang="zh-CN" dirty="0"/>
              <a:t>启动服务</a:t>
            </a:r>
            <a:r>
              <a:rPr lang="en-US" altLang="zh-CN" dirty="0"/>
              <a:t>	</a:t>
            </a:r>
          </a:p>
          <a:p>
            <a:pPr marL="457200" lvl="1" indent="0">
              <a:buNone/>
            </a:pPr>
            <a:r>
              <a:rPr lang="en-US" altLang="zh-CN" dirty="0"/>
              <a:t>Windows: </a:t>
            </a:r>
            <a:r>
              <a:rPr lang="zh-CN" altLang="en-US" dirty="0"/>
              <a:t>双击运行</a:t>
            </a:r>
            <a:r>
              <a:rPr lang="en-US" altLang="zh-CN" dirty="0"/>
              <a:t>exe</a:t>
            </a:r>
            <a:r>
              <a:rPr lang="zh-CN" altLang="en-US" dirty="0"/>
              <a:t>程序</a:t>
            </a:r>
            <a:endParaRPr lang="zh-CN" altLang="zh-CN" dirty="0"/>
          </a:p>
          <a:p>
            <a:pPr marL="457200" lvl="1" indent="0">
              <a:buNone/>
            </a:pPr>
            <a:r>
              <a:rPr lang="zh-CN" altLang="zh-CN" dirty="0"/>
              <a:t>端口：</a:t>
            </a:r>
            <a:r>
              <a:rPr lang="en-US" altLang="zh-CN" dirty="0"/>
              <a:t>3000</a:t>
            </a:r>
            <a:endParaRPr lang="zh-CN" altLang="zh-CN" dirty="0"/>
          </a:p>
          <a:p>
            <a:pPr marL="457200" lvl="1" indent="0">
              <a:buNone/>
            </a:pPr>
            <a:r>
              <a:rPr lang="zh-CN" altLang="zh-CN" dirty="0"/>
              <a:t>首次登陆用户名与密码都是</a:t>
            </a:r>
            <a:r>
              <a:rPr lang="en-US" altLang="zh-CN" dirty="0"/>
              <a:t>admin</a:t>
            </a:r>
            <a:endParaRPr lang="zh-CN" altLang="zh-CN" dirty="0"/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243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AFC67-EF0C-4376-B259-A96145F5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0449"/>
            <a:ext cx="10515600" cy="607086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altLang="zh-CN" b="1" dirty="0"/>
              <a:t>http </a:t>
            </a:r>
            <a:r>
              <a:rPr lang="en-US" altLang="zh-CN" b="1" dirty="0" err="1"/>
              <a:t>api</a:t>
            </a:r>
            <a:r>
              <a:rPr lang="zh-CN" altLang="en-US" b="1" dirty="0"/>
              <a:t>接口：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</a:rPr>
              <a:t>通过调用接口去做增删查改控制界面显示的一些参数，基于</a:t>
            </a:r>
            <a:r>
              <a:rPr lang="en-US" altLang="zh-CN" sz="2400" dirty="0">
                <a:latin typeface="宋体" panose="02010600030101010101" pitchFamily="2" charset="-122"/>
              </a:rPr>
              <a:t>restful</a:t>
            </a:r>
            <a:r>
              <a:rPr lang="zh-CN" altLang="en-US" sz="2400" dirty="0">
                <a:latin typeface="宋体" panose="02010600030101010101" pitchFamily="2" charset="-122"/>
              </a:rPr>
              <a:t>风格接口设计</a:t>
            </a:r>
          </a:p>
          <a:p>
            <a:pPr marL="0" lvl="0" indent="0">
              <a:buNone/>
            </a:pPr>
            <a:r>
              <a:rPr lang="en-US" altLang="zh-CN" b="1" dirty="0"/>
              <a:t>     </a:t>
            </a:r>
            <a:r>
              <a:rPr lang="zh-CN" altLang="en-US" sz="2400" b="1" dirty="0"/>
              <a:t>用法：</a:t>
            </a:r>
            <a:endParaRPr lang="zh-CN" altLang="zh-CN" sz="2400" b="1" dirty="0"/>
          </a:p>
          <a:p>
            <a:pPr marL="914400" lvl="2" indent="0">
              <a:buNone/>
            </a:pPr>
            <a:r>
              <a:rPr lang="zh-CN" altLang="zh-CN" sz="1800" dirty="0"/>
              <a:t>调用相应的</a:t>
            </a:r>
            <a:r>
              <a:rPr lang="en-US" altLang="zh-CN" sz="1800" dirty="0" err="1"/>
              <a:t>url</a:t>
            </a:r>
            <a:r>
              <a:rPr lang="zh-CN" altLang="zh-CN" sz="1800" dirty="0"/>
              <a:t>的</a:t>
            </a:r>
            <a:r>
              <a:rPr lang="en-US" altLang="zh-CN" sz="1800" dirty="0" err="1"/>
              <a:t>api</a:t>
            </a:r>
            <a:r>
              <a:rPr lang="zh-CN" altLang="zh-CN" sz="1800" dirty="0"/>
              <a:t>返回相应的</a:t>
            </a:r>
            <a:r>
              <a:rPr lang="en-US" altLang="zh-CN" sz="1800" dirty="0"/>
              <a:t>json</a:t>
            </a:r>
            <a:r>
              <a:rPr lang="zh-CN" altLang="zh-CN" sz="1800" dirty="0"/>
              <a:t>串</a:t>
            </a:r>
          </a:p>
          <a:p>
            <a:pPr marL="914400" lvl="2" indent="0">
              <a:buNone/>
            </a:pPr>
            <a:r>
              <a:rPr lang="en-US" altLang="zh-CN" sz="1800" dirty="0"/>
              <a:t>GET /</a:t>
            </a:r>
            <a:r>
              <a:rPr lang="en-US" altLang="zh-CN" sz="1800" dirty="0" err="1"/>
              <a:t>api</a:t>
            </a:r>
            <a:r>
              <a:rPr lang="en-US" altLang="zh-CN" sz="1800" dirty="0"/>
              <a:t>/admin/settings</a:t>
            </a:r>
            <a:endParaRPr lang="zh-CN" altLang="zh-CN" sz="1800" dirty="0"/>
          </a:p>
          <a:p>
            <a:pPr marL="914400" lvl="2" indent="0">
              <a:buNone/>
            </a:pPr>
            <a:r>
              <a:rPr lang="en-US" altLang="zh-CN" sz="1800" dirty="0"/>
              <a:t>Accept: application/json</a:t>
            </a:r>
            <a:endParaRPr lang="zh-CN" altLang="zh-CN" sz="1800" dirty="0"/>
          </a:p>
          <a:p>
            <a:pPr marL="914400" lvl="2" indent="0">
              <a:buNone/>
            </a:pPr>
            <a:r>
              <a:rPr lang="en-US" altLang="zh-CN" sz="1800" dirty="0"/>
              <a:t>Content-Type: application/json</a:t>
            </a:r>
            <a:endParaRPr lang="zh-CN" altLang="zh-CN" sz="1800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     </a:t>
            </a:r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	</a:t>
            </a:r>
            <a:r>
              <a:rPr lang="zh-CN" altLang="en-US" sz="2200" dirty="0"/>
              <a:t>详细接口可参照官方文档：</a:t>
            </a:r>
            <a:r>
              <a:rPr lang="en-US" altLang="zh-CN" sz="2200" dirty="0"/>
              <a:t>http://docs.grafana.org/http_api</a:t>
            </a:r>
          </a:p>
        </p:txBody>
      </p:sp>
      <p:pic>
        <p:nvPicPr>
          <p:cNvPr id="13314" name="图片 21">
            <a:extLst>
              <a:ext uri="{FF2B5EF4-FFF2-40B4-BE49-F238E27FC236}">
                <a16:creationId xmlns:a16="http://schemas.microsoft.com/office/drawing/2014/main" id="{FDC3DA75-447B-4335-AC73-2A3DC0317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530" y="3189435"/>
            <a:ext cx="5273675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79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AFC67-EF0C-4376-B259-A96145F5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0449"/>
            <a:ext cx="10515600" cy="55265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基本组成：</a:t>
            </a:r>
            <a:endParaRPr lang="en-US" altLang="zh-CN" b="1" dirty="0"/>
          </a:p>
          <a:p>
            <a:pPr lvl="1"/>
            <a:r>
              <a:rPr lang="en-US" altLang="zh-CN" b="1" dirty="0"/>
              <a:t>Data source</a:t>
            </a:r>
            <a:r>
              <a:rPr lang="zh-CN" altLang="zh-CN" dirty="0"/>
              <a:t>： 数据源，支持</a:t>
            </a:r>
            <a:r>
              <a:rPr lang="en-US" altLang="zh-CN" dirty="0"/>
              <a:t>Graphite, </a:t>
            </a:r>
            <a:r>
              <a:rPr lang="en-US" altLang="zh-CN" dirty="0" err="1"/>
              <a:t>InfluxDB</a:t>
            </a:r>
            <a:r>
              <a:rPr lang="en-US" altLang="zh-CN" dirty="0"/>
              <a:t>, </a:t>
            </a:r>
            <a:r>
              <a:rPr lang="en-US" altLang="zh-CN" dirty="0" err="1"/>
              <a:t>OpenTSDB</a:t>
            </a:r>
            <a:r>
              <a:rPr lang="en-US" altLang="zh-CN" dirty="0"/>
              <a:t>, Prometheus, Elasticsearch, CloudWatch</a:t>
            </a:r>
            <a:r>
              <a:rPr lang="zh-CN" altLang="zh-CN" dirty="0"/>
              <a:t>，</a:t>
            </a:r>
            <a:r>
              <a:rPr lang="en-US" altLang="zh-CN" dirty="0"/>
              <a:t>3.0</a:t>
            </a:r>
            <a:r>
              <a:rPr lang="zh-CN" altLang="zh-CN" dirty="0"/>
              <a:t>以后支持更多，引入</a:t>
            </a:r>
            <a:r>
              <a:rPr lang="en-US" altLang="zh-CN" dirty="0"/>
              <a:t>Grafana Plugins</a:t>
            </a:r>
            <a:r>
              <a:rPr lang="zh-CN" altLang="zh-CN" dirty="0"/>
              <a:t>插件</a:t>
            </a:r>
          </a:p>
          <a:p>
            <a:pPr lvl="1"/>
            <a:r>
              <a:rPr lang="en-US" altLang="zh-CN" b="1" dirty="0"/>
              <a:t>Dashboard: </a:t>
            </a:r>
            <a:r>
              <a:rPr lang="zh-CN" altLang="zh-CN" dirty="0"/>
              <a:t>仪表盘，用来展示</a:t>
            </a:r>
            <a:r>
              <a:rPr lang="en-US" altLang="zh-CN" dirty="0" err="1"/>
              <a:t>datasource</a:t>
            </a:r>
            <a:r>
              <a:rPr lang="zh-CN" altLang="zh-CN" dirty="0"/>
              <a:t>拿到的数据</a:t>
            </a:r>
          </a:p>
          <a:p>
            <a:pPr lvl="1"/>
            <a:r>
              <a:rPr lang="en-US" altLang="zh-CN" b="1" dirty="0"/>
              <a:t>Row: </a:t>
            </a:r>
            <a:r>
              <a:rPr lang="en-US" altLang="zh-CN" dirty="0"/>
              <a:t>dashboard</a:t>
            </a:r>
            <a:r>
              <a:rPr lang="zh-CN" altLang="zh-CN" dirty="0"/>
              <a:t>的基本组成单位</a:t>
            </a:r>
          </a:p>
          <a:p>
            <a:pPr lvl="1"/>
            <a:r>
              <a:rPr lang="en-US" altLang="zh-CN" b="1" dirty="0"/>
              <a:t>Panel:</a:t>
            </a:r>
            <a:r>
              <a:rPr lang="en-US" altLang="zh-CN" dirty="0"/>
              <a:t> </a:t>
            </a:r>
            <a:r>
              <a:rPr lang="zh-CN" altLang="zh-CN" dirty="0"/>
              <a:t>面板，</a:t>
            </a:r>
            <a:r>
              <a:rPr lang="en-US" altLang="zh-CN" dirty="0"/>
              <a:t>row</a:t>
            </a:r>
            <a:r>
              <a:rPr lang="zh-CN" altLang="zh-CN" dirty="0"/>
              <a:t>展示信息的方式，支持表格、列表、热图等</a:t>
            </a:r>
          </a:p>
          <a:p>
            <a:pPr lvl="1"/>
            <a:r>
              <a:rPr lang="en-US" altLang="zh-CN" b="1" dirty="0"/>
              <a:t>Query editor:</a:t>
            </a:r>
            <a:r>
              <a:rPr lang="en-US" altLang="zh-CN" dirty="0"/>
              <a:t> </a:t>
            </a:r>
            <a:r>
              <a:rPr lang="zh-CN" altLang="zh-CN" dirty="0"/>
              <a:t>用来指定获取哪一部分数据，类似</a:t>
            </a:r>
            <a:r>
              <a:rPr lang="en-US" altLang="zh-CN" dirty="0" err="1"/>
              <a:t>sql</a:t>
            </a:r>
            <a:r>
              <a:rPr lang="zh-CN" altLang="zh-CN" dirty="0"/>
              <a:t>查询语句</a:t>
            </a:r>
          </a:p>
          <a:p>
            <a:pPr lvl="1"/>
            <a:r>
              <a:rPr lang="en-US" altLang="zh-CN" b="1" dirty="0"/>
              <a:t>Organization: </a:t>
            </a:r>
            <a:r>
              <a:rPr lang="zh-CN" altLang="zh-CN" dirty="0"/>
              <a:t>每个用户可以拥有多个</a:t>
            </a:r>
            <a:r>
              <a:rPr lang="en-US" altLang="zh-CN" dirty="0"/>
              <a:t>org</a:t>
            </a:r>
            <a:endParaRPr lang="zh-CN" altLang="zh-CN" dirty="0"/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8171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AFC67-EF0C-4376-B259-A96145F5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0449"/>
            <a:ext cx="10515600" cy="55265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权限：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	role(admin, editor, viewer)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通过团队分配权限，分给用户的权限直接作用于</a:t>
            </a:r>
            <a:r>
              <a:rPr lang="en-US" altLang="zh-CN" dirty="0"/>
              <a:t>folders</a:t>
            </a:r>
            <a:r>
              <a:rPr lang="zh-CN" altLang="zh-CN" dirty="0"/>
              <a:t>、</a:t>
            </a:r>
            <a:r>
              <a:rPr lang="en-US" altLang="zh-CN" dirty="0"/>
              <a:t>dashboards</a:t>
            </a:r>
            <a:r>
              <a:rPr lang="zh-CN" altLang="zh-CN" dirty="0"/>
              <a:t>、</a:t>
            </a:r>
            <a:r>
              <a:rPr lang="en-US" altLang="zh-CN" dirty="0" err="1"/>
              <a:t>datasources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admin</a:t>
            </a:r>
            <a:r>
              <a:rPr lang="zh-CN" altLang="zh-CN" dirty="0"/>
              <a:t>为超级管理员权限，管理所有用户与组织</a:t>
            </a:r>
            <a:r>
              <a:rPr lang="zh-CN" altLang="en-US" dirty="0"/>
              <a:t>，</a:t>
            </a:r>
            <a:r>
              <a:rPr lang="zh-CN" altLang="zh-CN" dirty="0"/>
              <a:t>用户可以属于一个或多个组织</a:t>
            </a:r>
          </a:p>
          <a:p>
            <a:pPr marL="457200" lvl="1" indent="0">
              <a:buNone/>
            </a:pPr>
            <a:r>
              <a:rPr lang="en-US" altLang="zh-CN" dirty="0"/>
              <a:t>Admin</a:t>
            </a:r>
            <a:r>
              <a:rPr lang="zh-CN" altLang="zh-CN" dirty="0"/>
              <a:t>作用：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添加和编辑数据源。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zh-CN" dirty="0"/>
              <a:t>添加和编辑组织用户和团队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zh-CN" dirty="0"/>
              <a:t>配置应用程序插件并设置组织设置</a:t>
            </a:r>
          </a:p>
          <a:p>
            <a:pPr marL="457200" lvl="1" indent="0">
              <a:buNone/>
            </a:pPr>
            <a:r>
              <a:rPr lang="en-US" altLang="zh-CN" dirty="0"/>
              <a:t>Editor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可以创建和修改仪表板和警报规则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不能创建或编辑数据源，也不能邀请新用户</a:t>
            </a:r>
          </a:p>
          <a:p>
            <a:pPr marL="457200" lvl="1" indent="0">
              <a:buNone/>
            </a:pPr>
            <a:r>
              <a:rPr lang="en-US" altLang="zh-CN" dirty="0"/>
              <a:t>Viewer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可以查看任何仪表板视图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zh-CN" dirty="0"/>
              <a:t>无法创建或编辑仪表板或数据源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97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AFC67-EF0C-4376-B259-A96145F5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0448"/>
            <a:ext cx="10515600" cy="59954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界面介绍：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侧栏单栏切换</a:t>
            </a:r>
            <a:endParaRPr lang="zh-CN" altLang="zh-CN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仪表盘下拉菜单，下拉可进行查看仪表板，进行切换</a:t>
            </a:r>
            <a:endParaRPr lang="zh-CN" altLang="zh-CN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添加面板</a:t>
            </a:r>
            <a:endParaRPr lang="zh-CN" altLang="zh-CN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收藏仪表板盘，进行标记</a:t>
            </a:r>
            <a:endParaRPr lang="zh-CN" altLang="zh-CN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分享仪表盘，可创建链接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/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静态快照进行分享，或输出为文本文件</a:t>
            </a:r>
            <a:endParaRPr lang="zh-CN" altLang="en-US" dirty="0">
              <a:latin typeface="Arial Unicode M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Arial Unicode MS"/>
                <a:ea typeface="Times New Roman" panose="02020603050405020304" pitchFamily="18" charset="0"/>
                <a:cs typeface="Times New Roman" panose="02020603050405020304" pitchFamily="18" charset="0"/>
              </a:rPr>
              <a:t>127.0.0.1:3000/d/</a:t>
            </a:r>
            <a:r>
              <a:rPr lang="en-US" altLang="zh-CN" dirty="0" err="1">
                <a:latin typeface="Arial Unicode MS"/>
                <a:ea typeface="Times New Roman" panose="02020603050405020304" pitchFamily="18" charset="0"/>
                <a:cs typeface="Times New Roman" panose="02020603050405020304" pitchFamily="18" charset="0"/>
              </a:rPr>
              <a:t>WWYPyNjiz</a:t>
            </a:r>
            <a:r>
              <a:rPr lang="en-US" altLang="zh-CN" dirty="0">
                <a:latin typeface="Arial Unicode MS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Arial Unicode MS"/>
                <a:ea typeface="Times New Roman" panose="02020603050405020304" pitchFamily="18" charset="0"/>
                <a:cs typeface="Times New Roman" panose="02020603050405020304" pitchFamily="18" charset="0"/>
              </a:rPr>
              <a:t>graph?orgId</a:t>
            </a:r>
            <a:r>
              <a:rPr lang="en-US" altLang="zh-CN" dirty="0">
                <a:latin typeface="Arial Unicode MS"/>
                <a:ea typeface="Times New Roman" panose="02020603050405020304" pitchFamily="18" charset="0"/>
                <a:cs typeface="Times New Roman" panose="02020603050405020304" pitchFamily="18" charset="0"/>
              </a:rPr>
              <a:t>=1&amp;from=1</a:t>
            </a:r>
            <a:r>
              <a:rPr lang="en-US" altLang="zh-CN" dirty="0" bmk="">
                <a:latin typeface="Arial Unicode MS"/>
                <a:ea typeface="Times New Roman" panose="02020603050405020304" pitchFamily="18" charset="0"/>
                <a:cs typeface="Times New Roman" panose="02020603050405020304" pitchFamily="18" charset="0"/>
              </a:rPr>
              <a:t>551750964273</a:t>
            </a:r>
            <a:r>
              <a:rPr lang="en-US" altLang="zh-CN" dirty="0">
                <a:latin typeface="Arial Unicode MS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marL="914400" lvl="2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Arial Unicode MS"/>
                <a:ea typeface="Times New Roman" panose="02020603050405020304" pitchFamily="18" charset="0"/>
                <a:cs typeface="Times New Roman" panose="02020603050405020304" pitchFamily="18" charset="0"/>
              </a:rPr>
              <a:t>to=1551772564273</a:t>
            </a:r>
            <a:r>
              <a:rPr lang="en-US" altLang="zh-CN" dirty="0">
                <a:latin typeface="Arial Unicode MS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dirty="0">
                <a:latin typeface="Arial Unicode MS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dirty="0">
                <a:latin typeface="Arial Unicode MS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latin typeface="Arial Unicode MS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Arial Unicode MS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dirty="0">
                <a:latin typeface="Arial Unicode MS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altLang="zh-CN" dirty="0">
                <a:latin typeface="Arial Unicode MS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latin typeface="Arial Unicode MS"/>
                <a:ea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altLang="zh-CN" dirty="0">
                <a:latin typeface="Arial Unicode MS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dirty="0">
                <a:latin typeface="Arial Unicode MS"/>
                <a:ea typeface="Times New Roman" panose="02020603050405020304" pitchFamily="18" charset="0"/>
                <a:cs typeface="Times New Roman" panose="02020603050405020304" pitchFamily="18" charset="0"/>
              </a:rPr>
              <a:t>tz</a:t>
            </a:r>
            <a:r>
              <a:rPr lang="en-US" altLang="zh-CN" dirty="0">
                <a:latin typeface="Arial Unicode MS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latin typeface="Arial Unicode MS"/>
                <a:ea typeface="Times New Roman" panose="02020603050405020304" pitchFamily="18" charset="0"/>
                <a:cs typeface="Times New Roman" panose="02020603050405020304" pitchFamily="18" charset="0"/>
              </a:rPr>
              <a:t>UTC%2B02%3A00</a:t>
            </a:r>
            <a:r>
              <a:rPr lang="en-US" altLang="zh-CN" dirty="0">
                <a:latin typeface="Arial Unicode MS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dirty="0">
                <a:latin typeface="Arial Unicode MS"/>
                <a:ea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en-US" altLang="zh-CN" dirty="0">
                <a:latin typeface="Arial Unicode MS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latin typeface="Arial Unicode MS"/>
                <a:ea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en-US" altLang="zh-CN" dirty="0"/>
              <a:t> </a:t>
            </a:r>
            <a:endParaRPr lang="en-US" altLang="zh-CN" dirty="0">
              <a:latin typeface="Arial" panose="020B0604020202020204" pitchFamily="34" charset="0"/>
            </a:endParaRPr>
          </a:p>
          <a:p>
            <a:pPr marL="914400" lvl="2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Graph: 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表示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panel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的类型</a:t>
            </a:r>
            <a:endParaRPr lang="zh-CN" altLang="en-US" dirty="0"/>
          </a:p>
          <a:p>
            <a:pPr marL="914400" lvl="2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 err="1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Orgid</a:t>
            </a:r>
            <a:r>
              <a:rPr lang="zh-CN" altLang="en-US" b="1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表示组织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id</a:t>
            </a:r>
            <a:endParaRPr lang="en-US" altLang="zh-CN" dirty="0"/>
          </a:p>
          <a:p>
            <a:pPr marL="914400" lvl="2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From: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表示开始时间</a:t>
            </a:r>
            <a:r>
              <a:rPr lang="en-US" altLang="zh-CN" dirty="0" err="1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unix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单位毫秒</a:t>
            </a:r>
            <a:endParaRPr lang="zh-CN" altLang="en-US" dirty="0"/>
          </a:p>
          <a:p>
            <a:pPr marL="914400" lvl="2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To: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结束时间</a:t>
            </a:r>
            <a:endParaRPr lang="zh-CN" altLang="en-US" dirty="0"/>
          </a:p>
          <a:p>
            <a:pPr marL="914400" lvl="2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Width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：宽 默认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800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像素</a:t>
            </a:r>
            <a:endParaRPr lang="zh-CN" altLang="en-US" dirty="0"/>
          </a:p>
          <a:p>
            <a:pPr marL="914400" lvl="2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Height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：高 默认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400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像素</a:t>
            </a:r>
            <a:endParaRPr lang="zh-CN" altLang="en-US" dirty="0"/>
          </a:p>
          <a:p>
            <a:pPr marL="914400" lvl="2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 err="1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tz</a:t>
            </a:r>
            <a:r>
              <a:rPr lang="en-US" altLang="zh-CN" b="1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 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UTC%2BHH%3AMM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格式的时区，其中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HH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MM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在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UTC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之后的小时和分钟内被偏移</a:t>
            </a:r>
            <a:endParaRPr lang="zh-CN" altLang="en-US" dirty="0"/>
          </a:p>
          <a:p>
            <a:pPr marL="914400" lvl="2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Timeout: 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查询超时时间，默认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30s</a:t>
            </a:r>
            <a:endParaRPr lang="en-US" altLang="zh-CN" dirty="0"/>
          </a:p>
          <a:p>
            <a:pPr marL="914400" lvl="2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注：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kiosk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参数，可去掉分享后的左和上边框</a:t>
            </a:r>
            <a:endParaRPr lang="zh-CN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4098" name="图片 17">
            <a:extLst>
              <a:ext uri="{FF2B5EF4-FFF2-40B4-BE49-F238E27FC236}">
                <a16:creationId xmlns:a16="http://schemas.microsoft.com/office/drawing/2014/main" id="{5749D8B1-42EF-45DB-9EFB-4E1A6DA94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088" y="1069892"/>
            <a:ext cx="6265331" cy="64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21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AFC67-EF0C-4376-B259-A96145F5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0449"/>
            <a:ext cx="10515600" cy="552651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200" dirty="0"/>
              <a:t>6</a:t>
            </a:r>
            <a:r>
              <a:rPr lang="zh-CN" altLang="en-US" sz="2200" dirty="0"/>
              <a:t>）</a:t>
            </a:r>
            <a:r>
              <a:rPr lang="zh-CN" altLang="zh-CN" sz="2200" dirty="0"/>
              <a:t>保存仪表盘</a:t>
            </a:r>
          </a:p>
          <a:p>
            <a:pPr marL="457200" lvl="1" indent="0">
              <a:buNone/>
            </a:pPr>
            <a:r>
              <a:rPr lang="en-US" altLang="zh-CN" sz="2200" dirty="0"/>
              <a:t>7</a:t>
            </a:r>
            <a:r>
              <a:rPr lang="zh-CN" altLang="en-US" sz="2200" dirty="0"/>
              <a:t>）</a:t>
            </a:r>
            <a:r>
              <a:rPr lang="zh-CN" altLang="zh-CN" sz="2200" dirty="0"/>
              <a:t>管理仪表盘设置和功能，如模板和注解</a:t>
            </a:r>
          </a:p>
          <a:p>
            <a:pPr marL="457200" lvl="1" indent="0">
              <a:buNone/>
            </a:pPr>
            <a:r>
              <a:rPr lang="en-US" altLang="zh-CN" sz="2200" dirty="0"/>
              <a:t>8</a:t>
            </a:r>
            <a:r>
              <a:rPr lang="zh-CN" altLang="en-US" sz="2200" dirty="0"/>
              <a:t>）</a:t>
            </a:r>
            <a:r>
              <a:rPr lang="zh-CN" altLang="zh-CN" sz="2200" dirty="0"/>
              <a:t>浏览模式</a:t>
            </a:r>
          </a:p>
          <a:p>
            <a:pPr marL="457200" lvl="1" indent="0">
              <a:buNone/>
            </a:pPr>
            <a:r>
              <a:rPr lang="en-US" altLang="zh-CN" sz="2200" dirty="0"/>
              <a:t>9</a:t>
            </a:r>
            <a:r>
              <a:rPr lang="zh-CN" altLang="en-US" sz="2200" dirty="0"/>
              <a:t>）</a:t>
            </a:r>
            <a:r>
              <a:rPr lang="zh-CN" altLang="zh-CN" sz="2200" dirty="0"/>
              <a:t>缩放时间范围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2200" dirty="0"/>
              <a:t>10</a:t>
            </a:r>
            <a:r>
              <a:rPr lang="zh-CN" altLang="en-US" sz="2200" dirty="0"/>
              <a:t>）</a:t>
            </a:r>
            <a:r>
              <a:rPr lang="zh-CN" altLang="zh-CN" sz="2200" dirty="0"/>
              <a:t>手动刷新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74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AFC67-EF0C-4376-B259-A96145F5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0449"/>
            <a:ext cx="10515600" cy="55265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600" b="1" dirty="0"/>
              <a:t>使用：</a:t>
            </a:r>
            <a:endParaRPr lang="en-US" altLang="zh-CN" sz="2600" b="1" dirty="0"/>
          </a:p>
          <a:p>
            <a:pPr marL="0" indent="0">
              <a:buNone/>
            </a:pPr>
            <a:r>
              <a:rPr lang="en-US" altLang="zh-CN" sz="2600" dirty="0"/>
              <a:t>1</a:t>
            </a:r>
            <a:r>
              <a:rPr lang="zh-CN" altLang="en-US" sz="2600" dirty="0"/>
              <a:t>）添加数据源</a:t>
            </a:r>
            <a:endParaRPr lang="en-US" altLang="zh-CN" sz="2600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		</a:t>
            </a:r>
            <a:endParaRPr lang="zh-CN" altLang="en-US" b="1" dirty="0"/>
          </a:p>
        </p:txBody>
      </p:sp>
      <p:pic>
        <p:nvPicPr>
          <p:cNvPr id="1028" name="图片 1">
            <a:extLst>
              <a:ext uri="{FF2B5EF4-FFF2-40B4-BE49-F238E27FC236}">
                <a16:creationId xmlns:a16="http://schemas.microsoft.com/office/drawing/2014/main" id="{2E10D23A-DB01-4F05-BB3B-87D77E948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903" y="1621410"/>
            <a:ext cx="2582863" cy="244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图片 4">
            <a:extLst>
              <a:ext uri="{FF2B5EF4-FFF2-40B4-BE49-F238E27FC236}">
                <a16:creationId xmlns:a16="http://schemas.microsoft.com/office/drawing/2014/main" id="{D3EEBBC3-7543-4A5C-8083-31FBF3126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903" y="4209407"/>
            <a:ext cx="5273675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09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AFC67-EF0C-4376-B259-A96145F5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0449"/>
            <a:ext cx="10515600" cy="55265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sz="2200" dirty="0"/>
              <a:t>为数据源指定名称、</a:t>
            </a:r>
            <a:r>
              <a:rPr lang="en-US" altLang="zh-CN" sz="2200" dirty="0" err="1"/>
              <a:t>url</a:t>
            </a:r>
            <a:r>
              <a:rPr lang="zh-CN" altLang="zh-CN" sz="2200" dirty="0"/>
              <a:t>等信息进行配置，进行保存和测试，成功后会显示</a:t>
            </a:r>
            <a:r>
              <a:rPr lang="en-US" altLang="zh-CN" sz="2200" dirty="0"/>
              <a:t>data source is working</a:t>
            </a:r>
            <a:endParaRPr lang="zh-CN" altLang="zh-CN" sz="22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44" name="图片 7">
            <a:extLst>
              <a:ext uri="{FF2B5EF4-FFF2-40B4-BE49-F238E27FC236}">
                <a16:creationId xmlns:a16="http://schemas.microsoft.com/office/drawing/2014/main" id="{E083E255-69FF-4F6D-B4EF-2351B52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04" y="779348"/>
            <a:ext cx="5265737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38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AFC67-EF0C-4376-B259-A96145F5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0449"/>
            <a:ext cx="10515600" cy="5526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dirty="0"/>
              <a:t>2</a:t>
            </a:r>
            <a:r>
              <a:rPr lang="zh-CN" altLang="en-US" sz="2600" dirty="0"/>
              <a:t>）添加编辑面板</a:t>
            </a:r>
          </a:p>
        </p:txBody>
      </p:sp>
      <p:pic>
        <p:nvPicPr>
          <p:cNvPr id="11266" name="图片 18">
            <a:extLst>
              <a:ext uri="{FF2B5EF4-FFF2-40B4-BE49-F238E27FC236}">
                <a16:creationId xmlns:a16="http://schemas.microsoft.com/office/drawing/2014/main" id="{1D9107DB-D154-43FE-AE85-7B848529F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98" y="1256940"/>
            <a:ext cx="5273675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144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AFC67-EF0C-4376-B259-A96145F5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0449"/>
            <a:ext cx="10515600" cy="5526514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200" dirty="0"/>
              <a:t>有多种面板可供选择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zh-CN" sz="2200" dirty="0"/>
              <a:t>拖拽组合，仪表盘是</a:t>
            </a:r>
            <a:r>
              <a:rPr lang="en-US" altLang="zh-CN" sz="2200" dirty="0"/>
              <a:t>Grafana</a:t>
            </a:r>
            <a:r>
              <a:rPr lang="zh-CN" altLang="zh-CN" sz="2200" dirty="0"/>
              <a:t>的核心所在，仪表盘由排列在网格上的各个面板组成</a:t>
            </a:r>
          </a:p>
          <a:p>
            <a:pPr marL="0" indent="0">
              <a:buNone/>
            </a:pPr>
            <a:endParaRPr lang="en-US" altLang="zh-CN" b="1" dirty="0"/>
          </a:p>
        </p:txBody>
      </p:sp>
      <p:pic>
        <p:nvPicPr>
          <p:cNvPr id="12291" name="图片 19">
            <a:extLst>
              <a:ext uri="{FF2B5EF4-FFF2-40B4-BE49-F238E27FC236}">
                <a16:creationId xmlns:a16="http://schemas.microsoft.com/office/drawing/2014/main" id="{6764318A-0F45-4CE0-8532-A826BC66D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11" y="1022857"/>
            <a:ext cx="5273675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图片 20">
            <a:extLst>
              <a:ext uri="{FF2B5EF4-FFF2-40B4-BE49-F238E27FC236}">
                <a16:creationId xmlns:a16="http://schemas.microsoft.com/office/drawing/2014/main" id="{92D56931-161A-4169-8150-D35962A19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49" y="4064934"/>
            <a:ext cx="5265737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60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368</Words>
  <Application>Microsoft Office PowerPoint</Application>
  <PresentationFormat>宽屏</PresentationFormat>
  <Paragraphs>91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 Unicode MS</vt:lpstr>
      <vt:lpstr>等线</vt:lpstr>
      <vt:lpstr>等线 Light</vt:lpstr>
      <vt:lpstr>宋体</vt:lpstr>
      <vt:lpstr>Arial</vt:lpstr>
      <vt:lpstr>Calibri</vt:lpstr>
      <vt:lpstr>Office 主题​​</vt:lpstr>
      <vt:lpstr>grafana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grafana</dc:title>
  <dc:creator>admin</dc:creator>
  <cp:lastModifiedBy>admin</cp:lastModifiedBy>
  <cp:revision>22</cp:revision>
  <dcterms:created xsi:type="dcterms:W3CDTF">2019-03-10T05:22:55Z</dcterms:created>
  <dcterms:modified xsi:type="dcterms:W3CDTF">2019-03-10T06:20:40Z</dcterms:modified>
</cp:coreProperties>
</file>