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7" r:id="rId4"/>
    <p:sldId id="258" r:id="rId5"/>
    <p:sldId id="257" r:id="rId6"/>
    <p:sldId id="261" r:id="rId7"/>
    <p:sldId id="262" r:id="rId8"/>
    <p:sldId id="265" r:id="rId9"/>
    <p:sldId id="263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4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9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86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0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32" y="1845734"/>
            <a:ext cx="4247147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82A676-5416-E4E3-A834-49535B239D2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1265" y="286603"/>
            <a:ext cx="6691735" cy="55824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092D9E-8751-1055-3729-D009A929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286603"/>
            <a:ext cx="4247147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4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2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7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3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7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1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45EE1B-F0C3-4E6E-914B-28920C50B025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2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FA67-63E8-A83E-1AA1-01565A31E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in Data Science (2017-2021)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09343-FEE9-1171-71D3-368E4DFF4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William 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976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4716-0D39-0E09-DDFE-C29845AE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E977C6-18B3-6080-888C-CB5644615EFD}"/>
              </a:ext>
            </a:extLst>
          </p:cNvPr>
          <p:cNvSpPr txBox="1"/>
          <p:nvPr/>
        </p:nvSpPr>
        <p:spPr>
          <a:xfrm rot="5400000">
            <a:off x="10409072" y="3228681"/>
            <a:ext cx="2980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Percentage of respondents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50796D-7D43-E972-85E4-E40148E537F7}"/>
              </a:ext>
            </a:extLst>
          </p:cNvPr>
          <p:cNvSpPr txBox="1"/>
          <p:nvPr/>
        </p:nvSpPr>
        <p:spPr>
          <a:xfrm>
            <a:off x="280011" y="1407725"/>
            <a:ext cx="4342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Traditional ML dominates</a:t>
            </a:r>
            <a:r>
              <a:rPr lang="en-US" sz="2400" dirty="0"/>
              <a:t>: Scikit-learn consistently has the highest adoption rate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Shifts in Deep Learning tools</a:t>
            </a:r>
            <a:r>
              <a:rPr lang="en-US" sz="2400" dirty="0"/>
              <a:t>: </a:t>
            </a:r>
            <a:r>
              <a:rPr lang="en-US" sz="2400" dirty="0" err="1"/>
              <a:t>PyTorch</a:t>
            </a:r>
            <a:r>
              <a:rPr lang="en-US" sz="2400" dirty="0"/>
              <a:t> has gained traction, while TensorFlow &amp; </a:t>
            </a:r>
            <a:r>
              <a:rPr lang="en-US" sz="2400" dirty="0" err="1"/>
              <a:t>Keras</a:t>
            </a:r>
            <a:r>
              <a:rPr lang="en-US" sz="2400" dirty="0"/>
              <a:t> have declined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Low adoption of R-based tools</a:t>
            </a:r>
            <a:r>
              <a:rPr lang="en-US" sz="2400" dirty="0"/>
              <a:t> (Caret &amp; </a:t>
            </a:r>
            <a:r>
              <a:rPr lang="en-US" sz="2400" dirty="0" err="1"/>
              <a:t>Tidymodels</a:t>
            </a:r>
            <a:r>
              <a:rPr lang="en-US" sz="2400" dirty="0"/>
              <a:t>), with Caret declining each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9AE4F-4BA0-7D8A-4EA6-C03C50BBD7A3}"/>
              </a:ext>
            </a:extLst>
          </p:cNvPr>
          <p:cNvSpPr txBox="1"/>
          <p:nvPr/>
        </p:nvSpPr>
        <p:spPr>
          <a:xfrm>
            <a:off x="5569013" y="525323"/>
            <a:ext cx="546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Adoption of Machine Learning Tools (2018 – 2021)</a:t>
            </a:r>
            <a:endParaRPr lang="en-SG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9934A-88BC-C36D-AF37-D6FC9DF7FDB8}"/>
              </a:ext>
            </a:extLst>
          </p:cNvPr>
          <p:cNvSpPr txBox="1"/>
          <p:nvPr/>
        </p:nvSpPr>
        <p:spPr>
          <a:xfrm>
            <a:off x="7670775" y="5885293"/>
            <a:ext cx="63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Year</a:t>
            </a:r>
            <a:endParaRPr lang="en-SG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85A2DD-97B8-2151-10EB-64481C81ED08}"/>
              </a:ext>
            </a:extLst>
          </p:cNvPr>
          <p:cNvCxnSpPr>
            <a:cxnSpLocks/>
          </p:cNvCxnSpPr>
          <p:nvPr/>
        </p:nvCxnSpPr>
        <p:spPr>
          <a:xfrm>
            <a:off x="457812" y="1253851"/>
            <a:ext cx="32701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A96B72D-E80A-C3B8-B40C-BB45B1F33502}"/>
              </a:ext>
            </a:extLst>
          </p:cNvPr>
          <p:cNvSpPr txBox="1">
            <a:spLocks/>
          </p:cNvSpPr>
          <p:nvPr/>
        </p:nvSpPr>
        <p:spPr>
          <a:xfrm>
            <a:off x="387701" y="-153309"/>
            <a:ext cx="372738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Machine Learning Frameworks</a:t>
            </a:r>
            <a:endParaRPr lang="en-SG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4D8E30-4F4C-54FE-FE71-AB7D43E9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62" y="925433"/>
            <a:ext cx="7166670" cy="49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FAE05-8BEC-1373-03DB-32EF625B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BE7943-34D3-7D4F-68A3-F361A5E60F57}"/>
              </a:ext>
            </a:extLst>
          </p:cNvPr>
          <p:cNvSpPr txBox="1"/>
          <p:nvPr/>
        </p:nvSpPr>
        <p:spPr>
          <a:xfrm>
            <a:off x="273702" y="1310681"/>
            <a:ext cx="3288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Higher ML adoption rates</a:t>
            </a:r>
            <a:r>
              <a:rPr lang="en-US" sz="2400" dirty="0"/>
              <a:t> </a:t>
            </a:r>
            <a:r>
              <a:rPr lang="en-US" sz="2400" b="1" dirty="0"/>
              <a:t>among data scientists</a:t>
            </a:r>
            <a:endParaRPr lang="en-US" sz="2400" dirty="0"/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High usage of Scikit-learn in both roles</a:t>
            </a:r>
          </a:p>
          <a:p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Adoption of deep learning tools among data analysts:</a:t>
            </a:r>
            <a:r>
              <a:rPr lang="en-US" sz="2400" dirty="0"/>
              <a:t> ~35% of DAs surveyed each year used at least one of TensorFlow, </a:t>
            </a:r>
            <a:r>
              <a:rPr lang="en-US" sz="2400" dirty="0" err="1"/>
              <a:t>Keras</a:t>
            </a:r>
            <a:r>
              <a:rPr lang="en-US" sz="2400" dirty="0"/>
              <a:t> and </a:t>
            </a:r>
            <a:r>
              <a:rPr lang="en-US" sz="2400" dirty="0" err="1"/>
              <a:t>PyTorch</a:t>
            </a:r>
            <a:endParaRPr lang="en-US" sz="2400" dirty="0"/>
          </a:p>
          <a:p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AD045E-AEAF-0AC1-7BAD-FC21AE601A2E}"/>
              </a:ext>
            </a:extLst>
          </p:cNvPr>
          <p:cNvCxnSpPr>
            <a:cxnSpLocks/>
          </p:cNvCxnSpPr>
          <p:nvPr/>
        </p:nvCxnSpPr>
        <p:spPr>
          <a:xfrm>
            <a:off x="457812" y="1253851"/>
            <a:ext cx="32701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2A0CCC5-1CB6-D1CD-B16F-247D220F50CB}"/>
              </a:ext>
            </a:extLst>
          </p:cNvPr>
          <p:cNvSpPr txBox="1">
            <a:spLocks/>
          </p:cNvSpPr>
          <p:nvPr/>
        </p:nvSpPr>
        <p:spPr>
          <a:xfrm>
            <a:off x="387701" y="-153309"/>
            <a:ext cx="372738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Machine Learning Frameworks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AEDEE-D846-9069-2EC2-9EBA4F1B486D}"/>
              </a:ext>
            </a:extLst>
          </p:cNvPr>
          <p:cNvSpPr txBox="1"/>
          <p:nvPr/>
        </p:nvSpPr>
        <p:spPr>
          <a:xfrm rot="5400000">
            <a:off x="9618792" y="3391122"/>
            <a:ext cx="456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Percentage of respondents within job title</a:t>
            </a:r>
            <a:endParaRPr lang="en-SG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3903F-0B61-8A84-5363-061DEDE2800C}"/>
              </a:ext>
            </a:extLst>
          </p:cNvPr>
          <p:cNvSpPr txBox="1"/>
          <p:nvPr/>
        </p:nvSpPr>
        <p:spPr>
          <a:xfrm>
            <a:off x="5117132" y="329089"/>
            <a:ext cx="5384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Comparison of ML Tool Adoption Rates between </a:t>
            </a:r>
          </a:p>
          <a:p>
            <a:pPr algn="ctr"/>
            <a:r>
              <a:rPr lang="en-US" sz="2000" b="1" dirty="0"/>
              <a:t>Data Analysts &amp; Data Scientists (2018-2021)</a:t>
            </a:r>
            <a:endParaRPr lang="en-S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455E4-CE44-7CE0-8863-38FABB1E9B11}"/>
              </a:ext>
            </a:extLst>
          </p:cNvPr>
          <p:cNvSpPr txBox="1"/>
          <p:nvPr/>
        </p:nvSpPr>
        <p:spPr>
          <a:xfrm>
            <a:off x="7492975" y="5723875"/>
            <a:ext cx="63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Year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E7511-2492-504C-B430-46354B39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91" y="1050208"/>
            <a:ext cx="8022784" cy="45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24F56-8BC7-37D8-A201-AEDB8054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8D80111-441F-9080-FF2E-617D44FC9435}"/>
              </a:ext>
            </a:extLst>
          </p:cNvPr>
          <p:cNvSpPr txBox="1">
            <a:spLocks/>
          </p:cNvSpPr>
          <p:nvPr/>
        </p:nvSpPr>
        <p:spPr>
          <a:xfrm>
            <a:off x="965532" y="121503"/>
            <a:ext cx="67509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Summary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5D67A05-88F4-5C41-4AE2-5EFD7745AC3B}"/>
              </a:ext>
            </a:extLst>
          </p:cNvPr>
          <p:cNvSpPr txBox="1">
            <a:spLocks/>
          </p:cNvSpPr>
          <p:nvPr/>
        </p:nvSpPr>
        <p:spPr>
          <a:xfrm>
            <a:off x="794507" y="1737360"/>
            <a:ext cx="10279893" cy="4142673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Demographics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Male-dominated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Increasingly younger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Advanced degrees becoming less common, but still dominates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Technical Skills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Python &amp; SQL remain dominant in data science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Scikit-learn sees high usage as a foundational ML library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Deep Learning tools see usage by both data analysts and scientists </a:t>
            </a:r>
          </a:p>
        </p:txBody>
      </p:sp>
    </p:spTree>
    <p:extLst>
      <p:ext uri="{BB962C8B-B14F-4D97-AF65-F5344CB8AC3E}">
        <p14:creationId xmlns:p14="http://schemas.microsoft.com/office/powerpoint/2010/main" val="29696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D32F2-6BB9-95B2-BB9B-15B73783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201500-91C4-465F-DCA6-5BBE45DA5DFC}"/>
              </a:ext>
            </a:extLst>
          </p:cNvPr>
          <p:cNvCxnSpPr>
            <a:cxnSpLocks/>
          </p:cNvCxnSpPr>
          <p:nvPr/>
        </p:nvCxnSpPr>
        <p:spPr>
          <a:xfrm>
            <a:off x="521312" y="1095958"/>
            <a:ext cx="1060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BA79401-54E3-86F4-D7CD-4D904D4A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354799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Objectives</a:t>
            </a:r>
            <a:endParaRPr lang="en-SG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DD3B0-860D-920E-47AD-F4CF188F98A5}"/>
              </a:ext>
            </a:extLst>
          </p:cNvPr>
          <p:cNvSpPr txBox="1"/>
          <p:nvPr/>
        </p:nvSpPr>
        <p:spPr>
          <a:xfrm>
            <a:off x="477826" y="2274838"/>
            <a:ext cx="10456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changes in the demographics of Data Science professionals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technical skills and tools used by Data Science professionals in practice </a:t>
            </a:r>
          </a:p>
        </p:txBody>
      </p:sp>
    </p:spTree>
    <p:extLst>
      <p:ext uri="{BB962C8B-B14F-4D97-AF65-F5344CB8AC3E}">
        <p14:creationId xmlns:p14="http://schemas.microsoft.com/office/powerpoint/2010/main" val="27822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BB3F-D1A9-EE15-E334-11D714335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2133FF-205E-14F6-8FA1-5B3F053E18E5}"/>
              </a:ext>
            </a:extLst>
          </p:cNvPr>
          <p:cNvCxnSpPr>
            <a:cxnSpLocks/>
          </p:cNvCxnSpPr>
          <p:nvPr/>
        </p:nvCxnSpPr>
        <p:spPr>
          <a:xfrm>
            <a:off x="521312" y="1095958"/>
            <a:ext cx="1060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9355760-CB9F-F135-4BB4-3C0319AD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354799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  <a:endParaRPr lang="en-SG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1DF96-448B-24DA-3DBE-07EA5F4EEC17}"/>
              </a:ext>
            </a:extLst>
          </p:cNvPr>
          <p:cNvSpPr txBox="1"/>
          <p:nvPr/>
        </p:nvSpPr>
        <p:spPr>
          <a:xfrm>
            <a:off x="292712" y="1173148"/>
            <a:ext cx="923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Annual online survey conducted by Kaggle – a platform for data science enthusiasts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Respondents can include those who are not working in data science, e.g. students, software engineers. Hence, analysis was narrowed to respondents with any of the following job titles: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Scientist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Analyst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Miner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Journalist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8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CFBCC-C1C7-5229-3AF3-8DFADEF9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Demographics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54F5-417B-ABD7-78B8-7EF5BD5DBE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4507" y="2149571"/>
            <a:ext cx="6697663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Gender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Age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Educational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325795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709E0DD-BF21-BF07-4CEE-B3DF9394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08" y="902931"/>
            <a:ext cx="7511280" cy="5200117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FC2D0D-D516-37D1-3FE1-030306E5950C}"/>
              </a:ext>
            </a:extLst>
          </p:cNvPr>
          <p:cNvCxnSpPr>
            <a:cxnSpLocks/>
          </p:cNvCxnSpPr>
          <p:nvPr/>
        </p:nvCxnSpPr>
        <p:spPr>
          <a:xfrm>
            <a:off x="451634" y="1267968"/>
            <a:ext cx="32701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5107802-628D-7088-4896-018F0851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34" y="-265703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Gender</a:t>
            </a:r>
            <a:endParaRPr lang="en-S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4DCE3-D6A4-7E02-C30F-42ED73852852}"/>
              </a:ext>
            </a:extLst>
          </p:cNvPr>
          <p:cNvSpPr txBox="1"/>
          <p:nvPr/>
        </p:nvSpPr>
        <p:spPr>
          <a:xfrm rot="16200000">
            <a:off x="2664502" y="2930512"/>
            <a:ext cx="3029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Percentage of Respondents</a:t>
            </a:r>
            <a:endParaRPr lang="en-SG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FDBE3-59B7-17F6-1DB7-1DC473BD9298}"/>
              </a:ext>
            </a:extLst>
          </p:cNvPr>
          <p:cNvSpPr txBox="1"/>
          <p:nvPr/>
        </p:nvSpPr>
        <p:spPr>
          <a:xfrm>
            <a:off x="7662588" y="5934206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Gender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5AC00-4F9C-A287-98AC-E9F9DA2933CA}"/>
              </a:ext>
            </a:extLst>
          </p:cNvPr>
          <p:cNvSpPr txBox="1"/>
          <p:nvPr/>
        </p:nvSpPr>
        <p:spPr>
          <a:xfrm>
            <a:off x="292712" y="1340410"/>
            <a:ext cx="354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significant changes </a:t>
            </a:r>
            <a:r>
              <a:rPr lang="en-US" sz="2400" dirty="0"/>
              <a:t>in gender distribution throughout the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Male-dominated field: </a:t>
            </a:r>
            <a:r>
              <a:rPr lang="en-US" sz="2400" dirty="0"/>
              <a:t>Males consistently represented ~80% of the data science professionals surveyed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C41AC-E729-E568-F7FD-B8FAB7F5AB8C}"/>
              </a:ext>
            </a:extLst>
          </p:cNvPr>
          <p:cNvSpPr txBox="1"/>
          <p:nvPr/>
        </p:nvSpPr>
        <p:spPr>
          <a:xfrm>
            <a:off x="6586311" y="502821"/>
            <a:ext cx="3636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Gender Distribution (2017-2021)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67015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6936-05AC-7D6F-E891-71099308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C22D2D-E873-91C1-8D68-FC927803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81" y="926301"/>
            <a:ext cx="7248878" cy="49280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943FF2-D924-7787-7741-C2B3B8EC2FB9}"/>
              </a:ext>
            </a:extLst>
          </p:cNvPr>
          <p:cNvCxnSpPr>
            <a:cxnSpLocks/>
          </p:cNvCxnSpPr>
          <p:nvPr/>
        </p:nvCxnSpPr>
        <p:spPr>
          <a:xfrm>
            <a:off x="521312" y="1286458"/>
            <a:ext cx="32701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E503C2-1E94-9AA3-85F2-C0CCF747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193176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Age Distribution</a:t>
            </a:r>
            <a:endParaRPr lang="en-S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75E2B-07A2-050C-3685-D694066FC153}"/>
              </a:ext>
            </a:extLst>
          </p:cNvPr>
          <p:cNvSpPr txBox="1"/>
          <p:nvPr/>
        </p:nvSpPr>
        <p:spPr>
          <a:xfrm rot="16200000">
            <a:off x="2899687" y="3050585"/>
            <a:ext cx="3029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Percentage of Respondents</a:t>
            </a:r>
            <a:endParaRPr lang="en-SG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D944E-975A-2383-C9D1-9171C724284D}"/>
              </a:ext>
            </a:extLst>
          </p:cNvPr>
          <p:cNvSpPr txBox="1"/>
          <p:nvPr/>
        </p:nvSpPr>
        <p:spPr>
          <a:xfrm>
            <a:off x="7836335" y="5835493"/>
            <a:ext cx="1289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Age Group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A4156-176D-391D-30A4-41C7A3EC8C07}"/>
              </a:ext>
            </a:extLst>
          </p:cNvPr>
          <p:cNvSpPr txBox="1"/>
          <p:nvPr/>
        </p:nvSpPr>
        <p:spPr>
          <a:xfrm>
            <a:off x="292712" y="1363648"/>
            <a:ext cx="3727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Majority of data science professionals are 22-34 years old across all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25-29 remains the largest group, albeit forming a smaller percentage in recent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Fastest-growing age group: 18-21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EBAC5-7B27-8A26-6373-CCF8FD41385F}"/>
              </a:ext>
            </a:extLst>
          </p:cNvPr>
          <p:cNvSpPr txBox="1"/>
          <p:nvPr/>
        </p:nvSpPr>
        <p:spPr>
          <a:xfrm>
            <a:off x="6855809" y="526191"/>
            <a:ext cx="3250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Age Distribution (2017-2021)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7430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2089-2D76-F72F-3842-0E3BD97C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D297279-AB61-55FD-534C-4D032803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114" y="1531152"/>
            <a:ext cx="6508973" cy="4120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0ED057-7EC5-AEC7-6A9C-C0A0E92B9BF1}"/>
              </a:ext>
            </a:extLst>
          </p:cNvPr>
          <p:cNvSpPr txBox="1"/>
          <p:nvPr/>
        </p:nvSpPr>
        <p:spPr>
          <a:xfrm>
            <a:off x="6655233" y="5654330"/>
            <a:ext cx="2980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Percentage of respondents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D6747-CF83-CCFE-E662-407E7796B622}"/>
              </a:ext>
            </a:extLst>
          </p:cNvPr>
          <p:cNvSpPr txBox="1"/>
          <p:nvPr/>
        </p:nvSpPr>
        <p:spPr>
          <a:xfrm>
            <a:off x="292712" y="1282701"/>
            <a:ext cx="3727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Preference for advanced degrees</a:t>
            </a:r>
            <a:r>
              <a:rPr lang="en-US" sz="2400" dirty="0"/>
              <a:t>: Majority of respondents (&gt;58%) have a Master’s degree or higher in 2021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DCD8B-0ADB-6999-5DA2-23A125F79C30}"/>
              </a:ext>
            </a:extLst>
          </p:cNvPr>
          <p:cNvCxnSpPr>
            <a:cxnSpLocks/>
          </p:cNvCxnSpPr>
          <p:nvPr/>
        </p:nvCxnSpPr>
        <p:spPr>
          <a:xfrm>
            <a:off x="521312" y="1286458"/>
            <a:ext cx="32701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7293A10-38EA-9C0F-470F-BFE05085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6" y="-160541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Education</a:t>
            </a:r>
            <a:endParaRPr lang="en-SG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42941-104B-B4B9-5634-8615D95A18AB}"/>
              </a:ext>
            </a:extLst>
          </p:cNvPr>
          <p:cNvSpPr txBox="1"/>
          <p:nvPr/>
        </p:nvSpPr>
        <p:spPr>
          <a:xfrm>
            <a:off x="5921065" y="1082646"/>
            <a:ext cx="4501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Highest level of formal education (2021)</a:t>
            </a:r>
            <a:endParaRPr lang="en-SG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F0648-0691-569E-F4AA-E3279991475C}"/>
              </a:ext>
            </a:extLst>
          </p:cNvPr>
          <p:cNvSpPr txBox="1"/>
          <p:nvPr/>
        </p:nvSpPr>
        <p:spPr>
          <a:xfrm>
            <a:off x="292712" y="3454400"/>
            <a:ext cx="3727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Science without an advanced degree has become more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Bachelor’s degree: 28.2%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33.9%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Below bachelor’s degree: 3.2% </a:t>
            </a:r>
            <a:r>
              <a:rPr lang="en-US" sz="2400" dirty="0">
                <a:sym typeface="Wingdings" panose="05000000000000000000" pitchFamily="2" charset="2"/>
              </a:rPr>
              <a:t> 5.6%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30A3BE-BD01-A85D-DC03-AD0575B8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16" y="1528374"/>
            <a:ext cx="7957409" cy="41203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E29739-9F3B-F525-173C-AD91E2DC0047}"/>
              </a:ext>
            </a:extLst>
          </p:cNvPr>
          <p:cNvSpPr txBox="1"/>
          <p:nvPr/>
        </p:nvSpPr>
        <p:spPr>
          <a:xfrm>
            <a:off x="5786211" y="1082646"/>
            <a:ext cx="5041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Highest level of formal education (2017-2021)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9054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AA4C3-8EC4-7675-93BD-8E1E613AF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18BF6-CC3A-4C35-56F0-AC6B4721C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9E675-9ECC-D43B-0891-FC94CB76F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2DA39-A44A-C1BD-F10F-80D5E5D0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91F917-BC37-570B-3606-4DFE4C015D8D}"/>
              </a:ext>
            </a:extLst>
          </p:cNvPr>
          <p:cNvSpPr txBox="1">
            <a:spLocks/>
          </p:cNvSpPr>
          <p:nvPr/>
        </p:nvSpPr>
        <p:spPr>
          <a:xfrm>
            <a:off x="990932" y="286603"/>
            <a:ext cx="67509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Technical Skills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F297DF-F15B-E4DF-0DD5-6D48D712B2D7}"/>
              </a:ext>
            </a:extLst>
          </p:cNvPr>
          <p:cNvSpPr txBox="1">
            <a:spLocks/>
          </p:cNvSpPr>
          <p:nvPr/>
        </p:nvSpPr>
        <p:spPr>
          <a:xfrm>
            <a:off x="794507" y="2149571"/>
            <a:ext cx="6697663" cy="218213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Programming Languages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Machine Learning Frameworks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88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C569-5EB9-255C-9432-8E75ABA7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6BDE036-69E6-39FB-72E4-0DECF2FD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91" y="921380"/>
            <a:ext cx="6660607" cy="47635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9CD23D-F84C-9AAB-BAA3-434ECFEF0721}"/>
              </a:ext>
            </a:extLst>
          </p:cNvPr>
          <p:cNvSpPr txBox="1"/>
          <p:nvPr/>
        </p:nvSpPr>
        <p:spPr>
          <a:xfrm rot="16200000">
            <a:off x="2919915" y="2997454"/>
            <a:ext cx="2980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Percentage of respondents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C0097-53F0-CD4E-196F-9B7D7593641C}"/>
              </a:ext>
            </a:extLst>
          </p:cNvPr>
          <p:cNvSpPr txBox="1"/>
          <p:nvPr/>
        </p:nvSpPr>
        <p:spPr>
          <a:xfrm>
            <a:off x="292710" y="1297448"/>
            <a:ext cx="39173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Consistently highest usage: Python &amp; SQL</a:t>
            </a:r>
            <a:r>
              <a:rPr lang="en-US" sz="2400" dirty="0"/>
              <a:t>, with both usage rates increasing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Significant but decreasing popularity of R:</a:t>
            </a:r>
            <a:r>
              <a:rPr lang="en-US" sz="2400" dirty="0"/>
              <a:t> The 3</a:t>
            </a:r>
            <a:r>
              <a:rPr lang="en-US" sz="2400" baseline="30000" dirty="0"/>
              <a:t>rd</a:t>
            </a:r>
            <a:r>
              <a:rPr lang="en-US" sz="2400" dirty="0"/>
              <a:t> most popular language is seeing decreasing usage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Increase in usage of C and C++</a:t>
            </a:r>
            <a:r>
              <a:rPr lang="en-US" sz="2400" dirty="0"/>
              <a:t>: Possibly indicating higher need for low-level memory management and high-speed ML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03D07-8C55-87D1-C5E0-FE24F9038725}"/>
              </a:ext>
            </a:extLst>
          </p:cNvPr>
          <p:cNvCxnSpPr>
            <a:cxnSpLocks/>
          </p:cNvCxnSpPr>
          <p:nvPr/>
        </p:nvCxnSpPr>
        <p:spPr>
          <a:xfrm>
            <a:off x="457812" y="1253851"/>
            <a:ext cx="32701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B08E22F-FB0D-3F3C-9D92-B7D4632D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1" y="-153309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Programming Languages</a:t>
            </a:r>
            <a:endParaRPr lang="en-SG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64080-00D1-8384-8605-9F7A72D09585}"/>
              </a:ext>
            </a:extLst>
          </p:cNvPr>
          <p:cNvSpPr txBox="1"/>
          <p:nvPr/>
        </p:nvSpPr>
        <p:spPr>
          <a:xfrm>
            <a:off x="5355207" y="572070"/>
            <a:ext cx="574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Regularly used programming languages (2018-2021)</a:t>
            </a:r>
            <a:endParaRPr lang="en-SG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3385E-2816-F38D-32A2-4B24B26C9232}"/>
              </a:ext>
            </a:extLst>
          </p:cNvPr>
          <p:cNvSpPr txBox="1"/>
          <p:nvPr/>
        </p:nvSpPr>
        <p:spPr>
          <a:xfrm>
            <a:off x="6996615" y="5735691"/>
            <a:ext cx="2739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Programming Language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7133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481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Trends in Data Science (2017-2021)</vt:lpstr>
      <vt:lpstr>Objectives</vt:lpstr>
      <vt:lpstr>Dataset</vt:lpstr>
      <vt:lpstr>Demographics</vt:lpstr>
      <vt:lpstr>Gender</vt:lpstr>
      <vt:lpstr>Age Distribution</vt:lpstr>
      <vt:lpstr>Education</vt:lpstr>
      <vt:lpstr>PowerPoint Presentation</vt:lpstr>
      <vt:lpstr>Programming Languages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Ming</dc:creator>
  <cp:lastModifiedBy>William Ming</cp:lastModifiedBy>
  <cp:revision>4</cp:revision>
  <dcterms:created xsi:type="dcterms:W3CDTF">2025-03-27T10:58:13Z</dcterms:created>
  <dcterms:modified xsi:type="dcterms:W3CDTF">2025-03-27T19:59:47Z</dcterms:modified>
</cp:coreProperties>
</file>