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7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9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86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0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32" y="1845734"/>
            <a:ext cx="4247147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82A676-5416-E4E3-A834-49535B239D2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1265" y="286603"/>
            <a:ext cx="6691735" cy="55824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092D9E-8751-1055-3729-D009A929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286603"/>
            <a:ext cx="4247147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4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2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7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3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7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1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45EE1B-F0C3-4E6E-914B-28920C50B025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ADDFF8-146C-44B7-87C6-9FFD536279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2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FA67-63E8-A83E-1AA1-01565A31E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Insights on Data </a:t>
            </a:r>
            <a:r>
              <a:rPr lang="en-SG"/>
              <a:t>Science Skills in the Job Market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9343-FEE9-1171-71D3-368E4DFF4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William 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976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32F2-6BB9-95B2-BB9B-15B73783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201500-91C4-465F-DCA6-5BBE45DA5DFC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BA79401-54E3-86F4-D7CD-4D904D4A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372738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Objectives</a:t>
            </a:r>
            <a:endParaRPr lang="en-SG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DD3B0-860D-920E-47AD-F4CF188F98A5}"/>
              </a:ext>
            </a:extLst>
          </p:cNvPr>
          <p:cNvSpPr txBox="1"/>
          <p:nvPr/>
        </p:nvSpPr>
        <p:spPr>
          <a:xfrm>
            <a:off x="477826" y="2274838"/>
            <a:ext cx="1045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Discover insights and trends for skills in data science roles in the United States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 actionable insights on </a:t>
            </a:r>
            <a:r>
              <a:rPr lang="en-US" sz="2400" dirty="0" err="1"/>
              <a:t>SkillsFuture</a:t>
            </a:r>
            <a:r>
              <a:rPr lang="en-US" sz="2400" dirty="0"/>
              <a:t> Singapore’s funding policies</a:t>
            </a:r>
          </a:p>
        </p:txBody>
      </p:sp>
    </p:spTree>
    <p:extLst>
      <p:ext uri="{BB962C8B-B14F-4D97-AF65-F5344CB8AC3E}">
        <p14:creationId xmlns:p14="http://schemas.microsoft.com/office/powerpoint/2010/main" val="27822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BB3F-D1A9-EE15-E334-11D714335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2133FF-205E-14F6-8FA1-5B3F053E18E5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9355760-CB9F-F135-4BB4-3C0319AD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5618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Dataset &amp; Methodology</a:t>
            </a:r>
            <a:endParaRPr lang="en-SG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1DF96-448B-24DA-3DBE-07EA5F4EEC17}"/>
              </a:ext>
            </a:extLst>
          </p:cNvPr>
          <p:cNvSpPr txBox="1"/>
          <p:nvPr/>
        </p:nvSpPr>
        <p:spPr>
          <a:xfrm>
            <a:off x="292712" y="1173148"/>
            <a:ext cx="839408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Job listings on </a:t>
            </a:r>
            <a:r>
              <a:rPr lang="en-US" sz="2400" dirty="0" err="1"/>
              <a:t>careerbuilder.usa</a:t>
            </a:r>
            <a:r>
              <a:rPr lang="en-US" sz="2400" dirty="0"/>
              <a:t> from 1 Apr 2020 – 30 Jun 202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Narrow the analysis using job titles to include Data Scientist, Data Analyst, and their variants</a:t>
            </a:r>
          </a:p>
          <a:p>
            <a:pPr lvl="1"/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a statistical model (topic modelling with LDA) to discover topics that occur in the job descriptions</a:t>
            </a:r>
          </a:p>
          <a:p>
            <a:pPr lvl="1"/>
            <a:endParaRPr lang="en-US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Examine the topics and select those that correspond to skills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Skills found in the </a:t>
            </a:r>
            <a:r>
              <a:rPr lang="en-US" sz="2400" dirty="0" err="1"/>
              <a:t>careerbuilder</a:t>
            </a:r>
            <a:r>
              <a:rPr lang="en-US" sz="2400" dirty="0"/>
              <a:t> dataset were matched with the </a:t>
            </a:r>
            <a:r>
              <a:rPr lang="en-US" sz="2400" dirty="0" err="1"/>
              <a:t>SkillsFuture’s</a:t>
            </a:r>
            <a:r>
              <a:rPr lang="en-US" sz="2400" dirty="0"/>
              <a:t> dictionary of </a:t>
            </a:r>
            <a:r>
              <a:rPr lang="en-US" sz="2400" dirty="0" err="1"/>
              <a:t>standardised</a:t>
            </a:r>
            <a:r>
              <a:rPr lang="en-US" sz="2400" dirty="0"/>
              <a:t> skills </a:t>
            </a:r>
          </a:p>
        </p:txBody>
      </p:sp>
    </p:spTree>
    <p:extLst>
      <p:ext uri="{BB962C8B-B14F-4D97-AF65-F5344CB8AC3E}">
        <p14:creationId xmlns:p14="http://schemas.microsoft.com/office/powerpoint/2010/main" val="20368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EA0A7-0625-C855-9518-FB526E305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327DE3-E5BF-C4A5-DA9C-06131B70DB2D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EEBAA9-C4E2-00E4-EF7D-603AA50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580323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Topic Modelling</a:t>
            </a:r>
            <a:endParaRPr lang="en-SG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28B4A-8D27-0094-8D82-60DD9F809D61}"/>
              </a:ext>
            </a:extLst>
          </p:cNvPr>
          <p:cNvSpPr txBox="1"/>
          <p:nvPr/>
        </p:nvSpPr>
        <p:spPr>
          <a:xfrm>
            <a:off x="630168" y="1173149"/>
            <a:ext cx="10495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modelling identifies groups of words that occur together frequently within the documents – these are called “topics”,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</a:t>
            </a:r>
            <a:r>
              <a:rPr lang="en-US" sz="2400" dirty="0" err="1"/>
              <a:t>analysing</a:t>
            </a:r>
            <a:r>
              <a:rPr lang="en-US" sz="2400" dirty="0"/>
              <a:t> these groups of words, we can formulate an interpretable topic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example results: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378C78-CC03-24D9-6C60-0FF00488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90418"/>
              </p:ext>
            </p:extLst>
          </p:nvPr>
        </p:nvGraphicFramePr>
        <p:xfrm>
          <a:off x="1288211" y="3224219"/>
          <a:ext cx="26028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59">
                  <a:extLst>
                    <a:ext uri="{9D8B030D-6E8A-4147-A177-3AD203B41FA5}">
                      <a16:colId xmlns:a16="http://schemas.microsoft.com/office/drawing/2014/main" val="287599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Database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9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3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0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36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C57133-6E6F-EB1B-4E0A-927076A90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92544"/>
              </p:ext>
            </p:extLst>
          </p:nvPr>
        </p:nvGraphicFramePr>
        <p:xfrm>
          <a:off x="4440197" y="3224219"/>
          <a:ext cx="26028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59">
                  <a:extLst>
                    <a:ext uri="{9D8B030D-6E8A-4147-A177-3AD203B41FA5}">
                      <a16:colId xmlns:a16="http://schemas.microsoft.com/office/drawing/2014/main" val="287599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Data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Facility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9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Maintain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3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0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36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2401D8-31B3-3E00-D1C3-5B9B52909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88221"/>
              </p:ext>
            </p:extLst>
          </p:nvPr>
        </p:nvGraphicFramePr>
        <p:xfrm>
          <a:off x="7592183" y="3220815"/>
          <a:ext cx="260285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59">
                  <a:extLst>
                    <a:ext uri="{9D8B030D-6E8A-4147-A177-3AD203B41FA5}">
                      <a16:colId xmlns:a16="http://schemas.microsoft.com/office/drawing/2014/main" val="287599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Machine Learning &amp; 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9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3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0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Teaching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8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5B54-86A4-6139-FD61-FF655CB92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6D4135-276F-CDB0-9021-9CA5EBA56540}"/>
              </a:ext>
            </a:extLst>
          </p:cNvPr>
          <p:cNvCxnSpPr>
            <a:cxnSpLocks/>
          </p:cNvCxnSpPr>
          <p:nvPr/>
        </p:nvCxnSpPr>
        <p:spPr>
          <a:xfrm>
            <a:off x="521312" y="1095958"/>
            <a:ext cx="1060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4170231-E964-407E-1856-EB1DD483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7" y="-354799"/>
            <a:ext cx="580323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Key Findings</a:t>
            </a:r>
            <a:endParaRPr lang="en-SG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FEDF2-9E70-84AB-4644-2BBE97375AEC}"/>
              </a:ext>
            </a:extLst>
          </p:cNvPr>
          <p:cNvSpPr txBox="1"/>
          <p:nvPr/>
        </p:nvSpPr>
        <p:spPr>
          <a:xfrm>
            <a:off x="630168" y="1173149"/>
            <a:ext cx="56508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following topics were extracted from the job descriptions via topic modelling:</a:t>
            </a:r>
          </a:p>
          <a:p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Design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&amp; Database Management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Security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 &amp; Deep Learning 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Data Analysis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Working in a team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D666C6-C3D6-2A05-2BE9-6E90008B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21085"/>
              </p:ext>
            </p:extLst>
          </p:nvPr>
        </p:nvGraphicFramePr>
        <p:xfrm>
          <a:off x="6879770" y="2033598"/>
          <a:ext cx="3924587" cy="378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587">
                  <a:extLst>
                    <a:ext uri="{9D8B030D-6E8A-4147-A177-3AD203B41FA5}">
                      <a16:colId xmlns:a16="http://schemas.microsoft.com/office/drawing/2014/main" val="1884387511"/>
                    </a:ext>
                  </a:extLst>
                </a:gridCol>
              </a:tblGrid>
              <a:tr h="603924">
                <a:tc>
                  <a:txBody>
                    <a:bodyPr/>
                    <a:lstStyle/>
                    <a:p>
                      <a:r>
                        <a:rPr lang="en-SG" dirty="0"/>
                        <a:t>Skills from </a:t>
                      </a:r>
                      <a:r>
                        <a:rPr lang="en-SG" dirty="0" err="1"/>
                        <a:t>SkillsFuture’s</a:t>
                      </a:r>
                      <a:r>
                        <a:rPr lang="en-SG" dirty="0"/>
                        <a:t> Standardised Skills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14565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2556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Database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12029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 Governance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91723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Analytics &amp; Computational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953936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Data-mining and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3520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Financial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26626"/>
                  </a:ext>
                </a:extLst>
              </a:tr>
              <a:tr h="44974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80490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33B174-1C01-BF51-9DC1-134D0D592011}"/>
              </a:ext>
            </a:extLst>
          </p:cNvPr>
          <p:cNvCxnSpPr>
            <a:cxnSpLocks/>
          </p:cNvCxnSpPr>
          <p:nvPr/>
        </p:nvCxnSpPr>
        <p:spPr>
          <a:xfrm flipH="1" flipV="1">
            <a:off x="4079851" y="2453869"/>
            <a:ext cx="3080657" cy="4898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939521-1358-41B6-7FC3-95BDBD994050}"/>
              </a:ext>
            </a:extLst>
          </p:cNvPr>
          <p:cNvCxnSpPr>
            <a:cxnSpLocks/>
          </p:cNvCxnSpPr>
          <p:nvPr/>
        </p:nvCxnSpPr>
        <p:spPr>
          <a:xfrm flipH="1" flipV="1">
            <a:off x="5356346" y="3009248"/>
            <a:ext cx="1763197" cy="2697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22811C-608D-44EB-0E6F-20AA145F75DD}"/>
              </a:ext>
            </a:extLst>
          </p:cNvPr>
          <p:cNvCxnSpPr>
            <a:cxnSpLocks/>
          </p:cNvCxnSpPr>
          <p:nvPr/>
        </p:nvCxnSpPr>
        <p:spPr>
          <a:xfrm flipH="1" flipV="1">
            <a:off x="5356346" y="3172039"/>
            <a:ext cx="1763197" cy="5938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C2A43B-0E04-DADF-363D-40E8F2F63D31}"/>
              </a:ext>
            </a:extLst>
          </p:cNvPr>
          <p:cNvCxnSpPr>
            <a:cxnSpLocks/>
          </p:cNvCxnSpPr>
          <p:nvPr/>
        </p:nvCxnSpPr>
        <p:spPr>
          <a:xfrm flipH="1" flipV="1">
            <a:off x="3293792" y="3630826"/>
            <a:ext cx="3825751" cy="2122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18E59C-90BC-3A2C-0820-00914E9119BD}"/>
              </a:ext>
            </a:extLst>
          </p:cNvPr>
          <p:cNvCxnSpPr>
            <a:cxnSpLocks/>
          </p:cNvCxnSpPr>
          <p:nvPr/>
        </p:nvCxnSpPr>
        <p:spPr>
          <a:xfrm flipH="1">
            <a:off x="5965371" y="4224446"/>
            <a:ext cx="1000913" cy="78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C9844E-5FA8-FD06-9964-C40CA0FEED4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463143"/>
            <a:ext cx="870284" cy="2089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F745A9-C93A-4875-1546-BBB105E2A3F3}"/>
              </a:ext>
            </a:extLst>
          </p:cNvPr>
          <p:cNvCxnSpPr>
            <a:cxnSpLocks/>
          </p:cNvCxnSpPr>
          <p:nvPr/>
        </p:nvCxnSpPr>
        <p:spPr>
          <a:xfrm flipH="1" flipV="1">
            <a:off x="4505368" y="4915286"/>
            <a:ext cx="2460916" cy="1732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D30BF8-2571-1EFD-6A4C-1171D2726614}"/>
              </a:ext>
            </a:extLst>
          </p:cNvPr>
          <p:cNvCxnSpPr>
            <a:cxnSpLocks/>
          </p:cNvCxnSpPr>
          <p:nvPr/>
        </p:nvCxnSpPr>
        <p:spPr>
          <a:xfrm flipH="1" flipV="1">
            <a:off x="3885885" y="5588814"/>
            <a:ext cx="3080399" cy="960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24F56-8BC7-37D8-A201-AEDB8054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8D80111-441F-9080-FF2E-617D44FC9435}"/>
              </a:ext>
            </a:extLst>
          </p:cNvPr>
          <p:cNvSpPr txBox="1">
            <a:spLocks/>
          </p:cNvSpPr>
          <p:nvPr/>
        </p:nvSpPr>
        <p:spPr>
          <a:xfrm>
            <a:off x="965532" y="1215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Summary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5D67A05-88F4-5C41-4AE2-5EFD7745AC3B}"/>
              </a:ext>
            </a:extLst>
          </p:cNvPr>
          <p:cNvSpPr txBox="1">
            <a:spLocks/>
          </p:cNvSpPr>
          <p:nvPr/>
        </p:nvSpPr>
        <p:spPr>
          <a:xfrm>
            <a:off x="794507" y="1737360"/>
            <a:ext cx="10279893" cy="3682034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Data Governance skills are in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Many jobs require deeper knowledge in </a:t>
            </a:r>
            <a:r>
              <a:rPr lang="en-US" sz="4000" dirty="0" err="1"/>
              <a:t>specialised</a:t>
            </a:r>
            <a:r>
              <a:rPr lang="en-US" sz="4000" dirty="0"/>
              <a:t> fields, e.g.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Deep learning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Financial Modelling</a:t>
            </a:r>
          </a:p>
        </p:txBody>
      </p:sp>
    </p:spTree>
    <p:extLst>
      <p:ext uri="{BB962C8B-B14F-4D97-AF65-F5344CB8AC3E}">
        <p14:creationId xmlns:p14="http://schemas.microsoft.com/office/powerpoint/2010/main" val="2969651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876</TotalTime>
  <Words>260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Insights on Data Science Skills in the Job Market</vt:lpstr>
      <vt:lpstr>Objectives</vt:lpstr>
      <vt:lpstr>Dataset &amp; Methodology</vt:lpstr>
      <vt:lpstr>Topic Modelling</vt:lpstr>
      <vt:lpstr>Key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Ming</dc:creator>
  <cp:lastModifiedBy>William Ming</cp:lastModifiedBy>
  <cp:revision>5</cp:revision>
  <dcterms:created xsi:type="dcterms:W3CDTF">2025-03-27T10:58:13Z</dcterms:created>
  <dcterms:modified xsi:type="dcterms:W3CDTF">2025-03-28T05:58:01Z</dcterms:modified>
</cp:coreProperties>
</file>