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notesMasterIdLst>
    <p:notesMasterId r:id="rId9"/>
  </p:notesMasterIdLst>
  <p:sldIdLst>
    <p:sldId id="271" r:id="rId2"/>
    <p:sldId id="272" r:id="rId3"/>
    <p:sldId id="273" r:id="rId4"/>
    <p:sldId id="274" r:id="rId5"/>
    <p:sldId id="276" r:id="rId6"/>
    <p:sldId id="277" r:id="rId7"/>
    <p:sldId id="27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136" userDrawn="1">
          <p15:clr>
            <a:srgbClr val="FBAE40"/>
          </p15:clr>
        </p15:guide>
        <p15:guide id="4" pos="5624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orient="horz" pos="527" userDrawn="1">
          <p15:clr>
            <a:srgbClr val="FBAE40"/>
          </p15:clr>
        </p15:guide>
        <p15:guide id="7" orient="horz" pos="4178" userDrawn="1">
          <p15:clr>
            <a:srgbClr val="FBAE4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1038" y="78"/>
      </p:cViewPr>
      <p:guideLst>
        <p:guide orient="horz" pos="2160"/>
        <p:guide pos="2880"/>
        <p:guide pos="136"/>
        <p:guide pos="5624"/>
        <p:guide orient="horz" pos="142"/>
        <p:guide orient="horz" pos="527"/>
        <p:guide orient="horz" pos="417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82C05-3BF9-4AD3-A8F9-4C4BBAE50692}" type="datetimeFigureOut">
              <a:rPr lang="de-DE" smtClean="0"/>
              <a:t>28.10.2016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9DE6E-F4A8-46F9-A644-FB34CE7F7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9588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9DE6E-F4A8-46F9-A644-FB34CE7F71F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7091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1"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 userDrawn="1"/>
        </p:nvSpPr>
        <p:spPr>
          <a:xfrm>
            <a:off x="1" y="1467907"/>
            <a:ext cx="9143999" cy="196109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00" y="1764240"/>
            <a:ext cx="8712200" cy="136842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>
                <a:solidFill>
                  <a:schemeClr val="accent1"/>
                </a:solidFill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1303" y="6595534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595535"/>
            <a:ext cx="8356600" cy="279400"/>
          </a:xfrm>
          <a:prstGeom prst="rect">
            <a:avLst/>
          </a:prstGeom>
        </p:spPr>
        <p:txBody>
          <a:bodyPr anchor="ctr"/>
          <a:lstStyle>
            <a:lvl1pPr>
              <a:defRPr sz="10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44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pos="5624" userDrawn="1">
          <p15:clr>
            <a:srgbClr val="FBAE40"/>
          </p15:clr>
        </p15:guide>
        <p15:guide id="4" pos="136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orient="horz" pos="4178" userDrawn="1">
          <p15:clr>
            <a:srgbClr val="FBAE40"/>
          </p15:clr>
        </p15:guide>
        <p15:guide id="7" orient="horz" pos="52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blank"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00" y="1764240"/>
            <a:ext cx="8712200" cy="136842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>
                <a:solidFill>
                  <a:schemeClr val="accent1"/>
                </a:solidFill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1303" y="6595534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595535"/>
            <a:ext cx="8356600" cy="279400"/>
          </a:xfrm>
          <a:prstGeom prst="rect">
            <a:avLst/>
          </a:prstGeom>
        </p:spPr>
        <p:txBody>
          <a:bodyPr anchor="ctr"/>
          <a:lstStyle>
            <a:lvl1pPr>
              <a:defRPr sz="10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00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42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527" userDrawn="1">
          <p15:clr>
            <a:srgbClr val="FBAE40"/>
          </p15:clr>
        </p15:guide>
        <p15:guide id="6" pos="136" userDrawn="1">
          <p15:clr>
            <a:srgbClr val="FBAE40"/>
          </p15:clr>
        </p15:guide>
        <p15:guide id="7" pos="562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ide"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 userDrawn="1"/>
        </p:nvSpPr>
        <p:spPr>
          <a:xfrm>
            <a:off x="1" y="836613"/>
            <a:ext cx="4571999" cy="579596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00" y="836613"/>
            <a:ext cx="4165600" cy="57959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>
                <a:solidFill>
                  <a:schemeClr val="accent1"/>
                </a:solidFill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1303" y="6595534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595535"/>
            <a:ext cx="8356600" cy="279400"/>
          </a:xfrm>
          <a:prstGeom prst="rect">
            <a:avLst/>
          </a:prstGeom>
        </p:spPr>
        <p:txBody>
          <a:bodyPr anchor="ctr"/>
          <a:lstStyle>
            <a:lvl1pPr>
              <a:defRPr sz="10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36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5624">
          <p15:clr>
            <a:srgbClr val="FBAE40"/>
          </p15:clr>
        </p15:guide>
        <p15:guide id="4" pos="136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orient="horz" pos="4178">
          <p15:clr>
            <a:srgbClr val="FBAE40"/>
          </p15:clr>
        </p15:guide>
        <p15:guide id="7" orient="horz" pos="52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splitted"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1951170"/>
            <a:ext cx="9144000" cy="466976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000" b="1" dirty="0">
              <a:solidFill>
                <a:srgbClr val="CC0C0F"/>
              </a:solidFill>
            </a:endParaRPr>
          </a:p>
        </p:txBody>
      </p:sp>
      <p:sp>
        <p:nvSpPr>
          <p:cNvPr id="11" name="Rechteck 10"/>
          <p:cNvSpPr/>
          <p:nvPr userDrawn="1"/>
        </p:nvSpPr>
        <p:spPr>
          <a:xfrm>
            <a:off x="0" y="836613"/>
            <a:ext cx="9144000" cy="100374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000" b="1" dirty="0">
              <a:solidFill>
                <a:srgbClr val="CC0C0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" y="836613"/>
            <a:ext cx="8712200" cy="1003741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900" y="2041454"/>
            <a:ext cx="8712200" cy="4416495"/>
          </a:xfrm>
          <a:prstGeom prst="rect">
            <a:avLst/>
          </a:prstGeom>
        </p:spPr>
        <p:txBody>
          <a:bodyPr/>
          <a:lstStyle>
            <a:lvl1pPr>
              <a:buSzPct val="100000"/>
              <a:defRPr sz="1800">
                <a:solidFill>
                  <a:schemeClr val="tx1"/>
                </a:solidFill>
              </a:defRPr>
            </a:lvl1pPr>
            <a:lvl2pPr>
              <a:buSzPct val="100000"/>
              <a:defRPr sz="1600">
                <a:solidFill>
                  <a:schemeClr val="tx1"/>
                </a:solidFill>
              </a:defRPr>
            </a:lvl2pPr>
            <a:lvl3pPr>
              <a:buSzPct val="100000"/>
              <a:defRPr sz="1400">
                <a:solidFill>
                  <a:schemeClr val="tx1"/>
                </a:solidFill>
              </a:defRPr>
            </a:lvl3pPr>
            <a:lvl4pPr>
              <a:buSzPct val="100000"/>
              <a:defRPr sz="1200">
                <a:solidFill>
                  <a:schemeClr val="tx1"/>
                </a:solidFill>
              </a:defRPr>
            </a:lvl4pPr>
            <a:lvl5pPr>
              <a:buSzPct val="100000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8" name="Rechteck 7"/>
          <p:cNvSpPr/>
          <p:nvPr userDrawn="1"/>
        </p:nvSpPr>
        <p:spPr>
          <a:xfrm>
            <a:off x="0" y="225425"/>
            <a:ext cx="4571997" cy="50037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rgbClr val="CC0C0F"/>
              </a:solidFill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0"/>
          </p:nvPr>
        </p:nvSpPr>
        <p:spPr>
          <a:xfrm>
            <a:off x="120580" y="225425"/>
            <a:ext cx="4451417" cy="50037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1303" y="6595534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595535"/>
            <a:ext cx="8356600" cy="279400"/>
          </a:xfrm>
          <a:prstGeom prst="rect">
            <a:avLst/>
          </a:prstGeom>
        </p:spPr>
        <p:txBody>
          <a:bodyPr anchor="ctr"/>
          <a:lstStyle>
            <a:lvl1pPr>
              <a:defRPr sz="10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39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5624" userDrawn="1">
          <p15:clr>
            <a:srgbClr val="FBAE40"/>
          </p15:clr>
        </p15:guide>
        <p15:guide id="4" pos="136" userDrawn="1">
          <p15:clr>
            <a:srgbClr val="FBAE40"/>
          </p15:clr>
        </p15:guide>
        <p15:guide id="5" orient="horz" pos="4178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  <p15:guide id="7" orient="horz" pos="1275" userDrawn="1">
          <p15:clr>
            <a:srgbClr val="FBAE40"/>
          </p15:clr>
        </p15:guide>
        <p15:guide id="8" orient="horz" pos="408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combined"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836613"/>
            <a:ext cx="9144000" cy="579596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000" b="1" dirty="0">
              <a:solidFill>
                <a:srgbClr val="CC0C0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" y="836613"/>
            <a:ext cx="8712200" cy="1003741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900" y="2041454"/>
            <a:ext cx="8712200" cy="4416495"/>
          </a:xfrm>
          <a:prstGeom prst="rect">
            <a:avLst/>
          </a:prstGeom>
        </p:spPr>
        <p:txBody>
          <a:bodyPr/>
          <a:lstStyle>
            <a:lvl1pPr>
              <a:buSzPct val="100000"/>
              <a:defRPr sz="1800">
                <a:solidFill>
                  <a:schemeClr val="tx1"/>
                </a:solidFill>
              </a:defRPr>
            </a:lvl1pPr>
            <a:lvl2pPr>
              <a:buSzPct val="100000"/>
              <a:defRPr sz="1600">
                <a:solidFill>
                  <a:schemeClr val="tx1"/>
                </a:solidFill>
              </a:defRPr>
            </a:lvl2pPr>
            <a:lvl3pPr>
              <a:buSzPct val="100000"/>
              <a:defRPr sz="1400">
                <a:solidFill>
                  <a:schemeClr val="tx1"/>
                </a:solidFill>
              </a:defRPr>
            </a:lvl3pPr>
            <a:lvl4pPr>
              <a:buSzPct val="100000"/>
              <a:defRPr sz="1200">
                <a:solidFill>
                  <a:schemeClr val="tx1"/>
                </a:solidFill>
              </a:defRPr>
            </a:lvl4pPr>
            <a:lvl5pPr>
              <a:buSzPct val="100000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Rechteck 6"/>
          <p:cNvSpPr/>
          <p:nvPr userDrawn="1"/>
        </p:nvSpPr>
        <p:spPr>
          <a:xfrm>
            <a:off x="0" y="225425"/>
            <a:ext cx="4571997" cy="50037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rgbClr val="CC0C0F"/>
              </a:solidFill>
            </a:endParaRPr>
          </a:p>
        </p:txBody>
      </p:sp>
      <p:sp>
        <p:nvSpPr>
          <p:cNvPr id="10" name="Subtitle 2"/>
          <p:cNvSpPr>
            <a:spLocks noGrp="1"/>
          </p:cNvSpPr>
          <p:nvPr>
            <p:ph type="subTitle" idx="10"/>
          </p:nvPr>
        </p:nvSpPr>
        <p:spPr>
          <a:xfrm>
            <a:off x="120580" y="225425"/>
            <a:ext cx="4451417" cy="50037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1303" y="6595534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595535"/>
            <a:ext cx="8356600" cy="279400"/>
          </a:xfrm>
          <a:prstGeom prst="rect">
            <a:avLst/>
          </a:prstGeom>
        </p:spPr>
        <p:txBody>
          <a:bodyPr anchor="ctr"/>
          <a:lstStyle>
            <a:lvl1pPr>
              <a:defRPr sz="10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7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5624">
          <p15:clr>
            <a:srgbClr val="FBAE40"/>
          </p15:clr>
        </p15:guide>
        <p15:guide id="4" pos="136">
          <p15:clr>
            <a:srgbClr val="FBAE40"/>
          </p15:clr>
        </p15:guide>
        <p15:guide id="5" orient="horz" pos="4178">
          <p15:clr>
            <a:srgbClr val="FBAE40"/>
          </p15:clr>
        </p15:guide>
        <p15:guide id="6" orient="horz" pos="142">
          <p15:clr>
            <a:srgbClr val="FBAE40"/>
          </p15:clr>
        </p15:guide>
        <p15:guide id="7" orient="horz" pos="1275" userDrawn="1">
          <p15:clr>
            <a:srgbClr val="FBAE40"/>
          </p15:clr>
        </p15:guide>
        <p15:guide id="8" orient="horz" pos="408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side"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836613"/>
            <a:ext cx="4572000" cy="579596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000" b="1" dirty="0">
              <a:solidFill>
                <a:srgbClr val="CC0C0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" y="939800"/>
            <a:ext cx="4228085" cy="900554"/>
          </a:xfrm>
          <a:prstGeom prst="rect">
            <a:avLst/>
          </a:prstGeom>
        </p:spPr>
        <p:txBody>
          <a:bodyPr anchor="ctr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900" y="2041454"/>
            <a:ext cx="4228085" cy="4416495"/>
          </a:xfrm>
          <a:prstGeom prst="rect">
            <a:avLst/>
          </a:prstGeom>
        </p:spPr>
        <p:txBody>
          <a:bodyPr/>
          <a:lstStyle>
            <a:lvl1pPr>
              <a:buSzPct val="100000"/>
              <a:defRPr sz="1800">
                <a:solidFill>
                  <a:schemeClr val="tx1"/>
                </a:solidFill>
              </a:defRPr>
            </a:lvl1pPr>
            <a:lvl2pPr>
              <a:buSzPct val="100000"/>
              <a:defRPr sz="1600">
                <a:solidFill>
                  <a:schemeClr val="tx1"/>
                </a:solidFill>
              </a:defRPr>
            </a:lvl2pPr>
            <a:lvl3pPr>
              <a:buSzPct val="100000"/>
              <a:defRPr sz="1400">
                <a:solidFill>
                  <a:schemeClr val="tx1"/>
                </a:solidFill>
              </a:defRPr>
            </a:lvl3pPr>
            <a:lvl4pPr>
              <a:buSzPct val="100000"/>
              <a:defRPr sz="1200">
                <a:solidFill>
                  <a:schemeClr val="tx1"/>
                </a:solidFill>
              </a:defRPr>
            </a:lvl4pPr>
            <a:lvl5pPr>
              <a:buSzPct val="100000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Rechteck 6"/>
          <p:cNvSpPr/>
          <p:nvPr userDrawn="1"/>
        </p:nvSpPr>
        <p:spPr>
          <a:xfrm>
            <a:off x="0" y="225425"/>
            <a:ext cx="4571997" cy="50037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rgbClr val="CC0C0F"/>
              </a:solidFill>
            </a:endParaRPr>
          </a:p>
        </p:txBody>
      </p:sp>
      <p:sp>
        <p:nvSpPr>
          <p:cNvPr id="10" name="Subtitle 2"/>
          <p:cNvSpPr>
            <a:spLocks noGrp="1"/>
          </p:cNvSpPr>
          <p:nvPr>
            <p:ph type="subTitle" idx="10"/>
          </p:nvPr>
        </p:nvSpPr>
        <p:spPr>
          <a:xfrm>
            <a:off x="120580" y="225425"/>
            <a:ext cx="4451417" cy="50037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1303" y="6595534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595535"/>
            <a:ext cx="8356600" cy="279400"/>
          </a:xfrm>
          <a:prstGeom prst="rect">
            <a:avLst/>
          </a:prstGeom>
        </p:spPr>
        <p:txBody>
          <a:bodyPr anchor="ctr"/>
          <a:lstStyle>
            <a:lvl1pPr>
              <a:defRPr sz="10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98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5624">
          <p15:clr>
            <a:srgbClr val="FBAE40"/>
          </p15:clr>
        </p15:guide>
        <p15:guide id="4" pos="136">
          <p15:clr>
            <a:srgbClr val="FBAE40"/>
          </p15:clr>
        </p15:guide>
        <p15:guide id="5" orient="horz" pos="4178">
          <p15:clr>
            <a:srgbClr val="FBAE40"/>
          </p15:clr>
        </p15:guide>
        <p15:guide id="6" orient="horz" pos="142">
          <p15:clr>
            <a:srgbClr val="FBAE40"/>
          </p15:clr>
        </p15:guide>
        <p15:guide id="7" orient="horz" pos="1275" userDrawn="1">
          <p15:clr>
            <a:srgbClr val="FBAE40"/>
          </p15:clr>
        </p15:guide>
        <p15:guide id="8" orient="horz" pos="408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double"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836613"/>
            <a:ext cx="4572000" cy="579596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000" b="1" dirty="0">
              <a:solidFill>
                <a:srgbClr val="CC0C0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" y="939800"/>
            <a:ext cx="4228085" cy="900554"/>
          </a:xfrm>
          <a:prstGeom prst="rect">
            <a:avLst/>
          </a:prstGeom>
        </p:spPr>
        <p:txBody>
          <a:bodyPr anchor="ctr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900" y="2041454"/>
            <a:ext cx="4228085" cy="4416495"/>
          </a:xfrm>
          <a:prstGeom prst="rect">
            <a:avLst/>
          </a:prstGeom>
        </p:spPr>
        <p:txBody>
          <a:bodyPr/>
          <a:lstStyle>
            <a:lvl1pPr>
              <a:buSzPct val="100000"/>
              <a:defRPr sz="1800">
                <a:solidFill>
                  <a:schemeClr val="tx1"/>
                </a:solidFill>
              </a:defRPr>
            </a:lvl1pPr>
            <a:lvl2pPr>
              <a:buSzPct val="100000"/>
              <a:defRPr sz="1600">
                <a:solidFill>
                  <a:schemeClr val="tx1"/>
                </a:solidFill>
              </a:defRPr>
            </a:lvl2pPr>
            <a:lvl3pPr>
              <a:buSzPct val="100000"/>
              <a:defRPr sz="1400">
                <a:solidFill>
                  <a:schemeClr val="tx1"/>
                </a:solidFill>
              </a:defRPr>
            </a:lvl3pPr>
            <a:lvl4pPr>
              <a:buSzPct val="100000"/>
              <a:defRPr sz="1200">
                <a:solidFill>
                  <a:schemeClr val="tx1"/>
                </a:solidFill>
              </a:defRPr>
            </a:lvl4pPr>
            <a:lvl5pPr>
              <a:buSzPct val="100000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Rechteck 6"/>
          <p:cNvSpPr/>
          <p:nvPr userDrawn="1"/>
        </p:nvSpPr>
        <p:spPr>
          <a:xfrm>
            <a:off x="4659884" y="836613"/>
            <a:ext cx="4484115" cy="579596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000" b="1" dirty="0">
              <a:solidFill>
                <a:srgbClr val="CC0C0F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4787900" y="939799"/>
            <a:ext cx="4140200" cy="5518149"/>
          </a:xfrm>
          <a:prstGeom prst="rect">
            <a:avLst/>
          </a:prstGeom>
        </p:spPr>
        <p:txBody>
          <a:bodyPr/>
          <a:lstStyle>
            <a:lvl1pPr>
              <a:buSzPct val="100000"/>
              <a:defRPr sz="1800">
                <a:solidFill>
                  <a:schemeClr val="tx1"/>
                </a:solidFill>
              </a:defRPr>
            </a:lvl1pPr>
            <a:lvl2pPr>
              <a:buSzPct val="100000"/>
              <a:defRPr sz="1600">
                <a:solidFill>
                  <a:schemeClr val="tx1"/>
                </a:solidFill>
              </a:defRPr>
            </a:lvl2pPr>
            <a:lvl3pPr>
              <a:buSzPct val="100000"/>
              <a:defRPr sz="1400">
                <a:solidFill>
                  <a:schemeClr val="tx1"/>
                </a:solidFill>
              </a:defRPr>
            </a:lvl3pPr>
            <a:lvl4pPr>
              <a:buSzPct val="100000"/>
              <a:defRPr sz="1200">
                <a:solidFill>
                  <a:schemeClr val="tx1"/>
                </a:solidFill>
              </a:defRPr>
            </a:lvl4pPr>
            <a:lvl5pPr>
              <a:buSzPct val="100000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2" name="Rechteck 11"/>
          <p:cNvSpPr/>
          <p:nvPr userDrawn="1"/>
        </p:nvSpPr>
        <p:spPr>
          <a:xfrm>
            <a:off x="0" y="225425"/>
            <a:ext cx="4571997" cy="50037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rgbClr val="CC0C0F"/>
              </a:solidFill>
            </a:endParaRPr>
          </a:p>
        </p:txBody>
      </p:sp>
      <p:sp>
        <p:nvSpPr>
          <p:cNvPr id="13" name="Subtitle 2"/>
          <p:cNvSpPr>
            <a:spLocks noGrp="1"/>
          </p:cNvSpPr>
          <p:nvPr>
            <p:ph type="subTitle" idx="10"/>
          </p:nvPr>
        </p:nvSpPr>
        <p:spPr>
          <a:xfrm>
            <a:off x="120580" y="225425"/>
            <a:ext cx="4451417" cy="50037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1303" y="6595534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152400" y="6595535"/>
            <a:ext cx="8356600" cy="279400"/>
          </a:xfrm>
          <a:prstGeom prst="rect">
            <a:avLst/>
          </a:prstGeom>
        </p:spPr>
        <p:txBody>
          <a:bodyPr anchor="ctr"/>
          <a:lstStyle>
            <a:lvl1pPr>
              <a:defRPr sz="10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14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5624">
          <p15:clr>
            <a:srgbClr val="FBAE40"/>
          </p15:clr>
        </p15:guide>
        <p15:guide id="4" pos="136">
          <p15:clr>
            <a:srgbClr val="FBAE40"/>
          </p15:clr>
        </p15:guide>
        <p15:guide id="5" orient="horz" pos="4178">
          <p15:clr>
            <a:srgbClr val="FBAE40"/>
          </p15:clr>
        </p15:guide>
        <p15:guide id="6" orient="horz" pos="142">
          <p15:clr>
            <a:srgbClr val="FBAE40"/>
          </p15:clr>
        </p15:guide>
        <p15:guide id="7" orient="horz" pos="1275" userDrawn="1">
          <p15:clr>
            <a:srgbClr val="FBAE40"/>
          </p15:clr>
        </p15:guide>
        <p15:guide id="8" orient="horz" pos="4088" userDrawn="1">
          <p15:clr>
            <a:srgbClr val="FBAE40"/>
          </p15:clr>
        </p15:guide>
        <p15:guide id="9" pos="2812" userDrawn="1">
          <p15:clr>
            <a:srgbClr val="FBAE40"/>
          </p15:clr>
        </p15:guide>
        <p15:guide id="10" pos="301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I:\Executive\International Marketing\04_Coco\Coco Design Manual\Logo\COMPAREX_COCO_Logo on Shield_4c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446" y="188497"/>
            <a:ext cx="1614607" cy="58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45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89" r:id="rId2"/>
    <p:sldLayoutId id="2147483688" r:id="rId3"/>
    <p:sldLayoutId id="2147483672" r:id="rId4"/>
    <p:sldLayoutId id="2147483691" r:id="rId5"/>
    <p:sldLayoutId id="2147483692" r:id="rId6"/>
    <p:sldLayoutId id="2147483693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1" y="1467907"/>
            <a:ext cx="9143999" cy="196109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5900" y="1444712"/>
            <a:ext cx="8712200" cy="1003741"/>
          </a:xfrm>
        </p:spPr>
        <p:txBody>
          <a:bodyPr/>
          <a:lstStyle/>
          <a:p>
            <a:r>
              <a:rPr lang="de-DE" sz="3400" dirty="0" smtClean="0"/>
              <a:t>Was ist dieses Flow-Design?</a:t>
            </a:r>
            <a:endParaRPr lang="de-DE" sz="3400" dirty="0"/>
          </a:p>
        </p:txBody>
      </p:sp>
      <p:pic>
        <p:nvPicPr>
          <p:cNvPr id="5124" name="Picture 4" descr="Min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224" y="3429000"/>
            <a:ext cx="3076575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215900" y="314325"/>
            <a:ext cx="4265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Flow-Design am praktischen Beispiel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907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773200" y="4702269"/>
            <a:ext cx="6201642" cy="974092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1026" name="Picture 2" descr="Bildergebnis für stromfluss transform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93" y="1173280"/>
            <a:ext cx="8732924" cy="508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81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606829" y="1105593"/>
            <a:ext cx="820466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b="1" dirty="0">
                <a:solidFill>
                  <a:schemeClr val="accent1"/>
                </a:solidFill>
              </a:rPr>
              <a:t>Flow Design = Denkweise von </a:t>
            </a:r>
            <a:r>
              <a:rPr lang="de-DE" sz="2200" b="1" dirty="0" smtClean="0">
                <a:solidFill>
                  <a:schemeClr val="accent1"/>
                </a:solidFill>
              </a:rPr>
              <a:t>funktionaler Programmierung</a:t>
            </a:r>
          </a:p>
          <a:p>
            <a:pPr algn="ctr"/>
            <a:endParaRPr lang="de-DE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Funktionen </a:t>
            </a:r>
            <a:r>
              <a:rPr lang="de-DE" dirty="0"/>
              <a:t>mit Input und Output (Anzahl von Input und Output beliebig)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Funktionen werden verbunden =&gt; </a:t>
            </a:r>
            <a:r>
              <a:rPr lang="de-DE" dirty="0"/>
              <a:t>Daten </a:t>
            </a:r>
            <a:r>
              <a:rPr lang="de-DE" dirty="0" smtClean="0"/>
              <a:t>fließen </a:t>
            </a:r>
            <a:endParaRPr lang="de-DE" dirty="0"/>
          </a:p>
          <a:p>
            <a:endParaRPr lang="de-DE" dirty="0"/>
          </a:p>
          <a:p>
            <a:r>
              <a:rPr lang="de-DE" dirty="0"/>
              <a:t>Am besten stellt man sich das als eine </a:t>
            </a:r>
            <a:r>
              <a:rPr lang="de-DE" dirty="0" smtClean="0"/>
              <a:t>elektrische </a:t>
            </a:r>
            <a:r>
              <a:rPr lang="de-DE" dirty="0"/>
              <a:t>Verdrahtung vor. </a:t>
            </a:r>
          </a:p>
          <a:p>
            <a:r>
              <a:rPr lang="de-DE" dirty="0"/>
              <a:t>Die Daten fließen durch die Funktionen, werden also </a:t>
            </a:r>
            <a:r>
              <a:rPr lang="de-DE" sz="2600" b="1" dirty="0" smtClean="0"/>
              <a:t>transformiert </a:t>
            </a:r>
            <a:r>
              <a:rPr lang="de-DE" dirty="0" smtClean="0"/>
              <a:t>und  der </a:t>
            </a:r>
            <a:r>
              <a:rPr lang="de-DE" sz="2600" b="1" dirty="0"/>
              <a:t>Output</a:t>
            </a:r>
            <a:r>
              <a:rPr lang="de-DE" dirty="0" smtClean="0"/>
              <a:t> an die </a:t>
            </a:r>
            <a:r>
              <a:rPr lang="de-DE" sz="2600" b="1" dirty="0" smtClean="0"/>
              <a:t>nächste</a:t>
            </a:r>
            <a:r>
              <a:rPr lang="de-DE" dirty="0" smtClean="0"/>
              <a:t> Funktion weiter gereicht.</a:t>
            </a:r>
            <a:r>
              <a:rPr lang="de-DE" b="1" dirty="0" smtClean="0"/>
              <a:t> </a:t>
            </a:r>
            <a:endParaRPr lang="de-DE" b="1" dirty="0"/>
          </a:p>
          <a:p>
            <a:endParaRPr lang="de-DE" dirty="0" smtClean="0"/>
          </a:p>
          <a:p>
            <a:endParaRPr lang="de-DE" dirty="0" smtClean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de-DE" dirty="0" smtClean="0"/>
              <a:t>Einfacher den Überblick über komplexe Vorgänge behalten und </a:t>
            </a:r>
            <a:r>
              <a:rPr lang="de-DE" sz="2600" b="1" dirty="0" smtClean="0"/>
              <a:t>kleine/</a:t>
            </a:r>
            <a:r>
              <a:rPr lang="de-DE" sz="2600" b="1" u="sng" dirty="0" err="1" smtClean="0"/>
              <a:t>testbare</a:t>
            </a:r>
            <a:r>
              <a:rPr lang="de-DE" dirty="0" smtClean="0"/>
              <a:t> Funktionseinheiten verbinden (Komplexität minimieren)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de-DE" dirty="0" smtClean="0"/>
              <a:t>Code ist wandelbar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566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50" name="Picture 2" descr="Office Lens_20151022_124826_proces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4" y="0"/>
            <a:ext cx="5610225" cy="705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56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Jetzt wird’s praktisch…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 smtClean="0"/>
              <a:t>Wir entwerfen…</a:t>
            </a:r>
            <a:endParaRPr lang="de-DE" dirty="0"/>
          </a:p>
        </p:txBody>
      </p:sp>
      <p:pic>
        <p:nvPicPr>
          <p:cNvPr id="6146" name="Picture 2" descr="Bildergebnis für minion progr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2568192"/>
            <a:ext cx="3136900" cy="388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18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098" name="Picture 2" descr="Office Lens_20151112_150753_proces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201637"/>
            <a:ext cx="4686300" cy="645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45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074" name="Picture 2" descr="Office Lens_20151022_162028_proces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321631"/>
            <a:ext cx="6991924" cy="95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8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P_PRES_CPX_2014_DE">
  <a:themeElements>
    <a:clrScheme name="CPX_2014_DOC_colors">
      <a:dk1>
        <a:srgbClr val="3C3C3B"/>
      </a:dk1>
      <a:lt1>
        <a:srgbClr val="FFFFFF"/>
      </a:lt1>
      <a:dk2>
        <a:srgbClr val="575757"/>
      </a:dk2>
      <a:lt2>
        <a:srgbClr val="FFFFFF"/>
      </a:lt2>
      <a:accent1>
        <a:srgbClr val="B41311"/>
      </a:accent1>
      <a:accent2>
        <a:srgbClr val="B2B2B1"/>
      </a:accent2>
      <a:accent3>
        <a:srgbClr val="C14109"/>
      </a:accent3>
      <a:accent4>
        <a:srgbClr val="41BD44"/>
      </a:accent4>
      <a:accent5>
        <a:srgbClr val="FFCD00"/>
      </a:accent5>
      <a:accent6>
        <a:srgbClr val="195781"/>
      </a:accent6>
      <a:hlink>
        <a:srgbClr val="B41311"/>
      </a:hlink>
      <a:folHlink>
        <a:srgbClr val="800080"/>
      </a:folHlink>
    </a:clrScheme>
    <a:fontScheme name="COMPAREX Grou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Verbundene Kant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 w="3175"/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Blank.potx" id="{A6EE8619-9C25-4D41-B1D8-BAD744B901AF}" vid="{108D2414-0F2B-48F1-BEEA-DF653005098C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93</Words>
  <Application>Microsoft Office PowerPoint</Application>
  <PresentationFormat>Bildschirmpräsentation (4:3)</PresentationFormat>
  <Paragraphs>16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Symbol</vt:lpstr>
      <vt:lpstr>TEMP_PRES_CPX_2014_DE</vt:lpstr>
      <vt:lpstr>Was ist dieses Flow-Design?</vt:lpstr>
      <vt:lpstr>PowerPoint-Präsentation</vt:lpstr>
      <vt:lpstr>PowerPoint-Präsentation</vt:lpstr>
      <vt:lpstr>PowerPoint-Präsentation</vt:lpstr>
      <vt:lpstr>Jetzt wird’s praktisch…</vt:lpstr>
      <vt:lpstr>PowerPoint-Präsentation</vt:lpstr>
      <vt:lpstr>PowerPoint-Präsentation</vt:lpstr>
    </vt:vector>
  </TitlesOfParts>
  <Company>COMPAREX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 ist dieses Flow-Design?</dc:title>
  <dc:creator>Hehr, Jana</dc:creator>
  <cp:keywords>PowerPoint; template; PPT; general</cp:keywords>
  <cp:lastModifiedBy>Hehr, Jana</cp:lastModifiedBy>
  <cp:revision>6</cp:revision>
  <dcterms:created xsi:type="dcterms:W3CDTF">2016-10-28T05:27:53Z</dcterms:created>
  <dcterms:modified xsi:type="dcterms:W3CDTF">2016-10-28T14:32:23Z</dcterms:modified>
</cp:coreProperties>
</file>