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4"/>
  </p:notesMasterIdLst>
  <p:sldIdLst>
    <p:sldId id="258" r:id="rId3"/>
    <p:sldId id="259" r:id="rId4"/>
    <p:sldId id="279" r:id="rId5"/>
    <p:sldId id="257" r:id="rId6"/>
    <p:sldId id="280" r:id="rId7"/>
    <p:sldId id="274" r:id="rId8"/>
    <p:sldId id="286" r:id="rId9"/>
    <p:sldId id="287" r:id="rId10"/>
    <p:sldId id="288" r:id="rId11"/>
    <p:sldId id="289" r:id="rId12"/>
    <p:sldId id="28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B3A0"/>
    <a:srgbClr val="63BBAA"/>
    <a:srgbClr val="3E8F84"/>
    <a:srgbClr val="A67346"/>
    <a:srgbClr val="419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9AAC1-6BAE-4DCD-BE89-F44087C22D34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B9DA6-1F8D-4F5D-B0A5-05E44FD06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1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B9DA6-1F8D-4F5D-B0A5-05E44FD064A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65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B9DA6-1F8D-4F5D-B0A5-05E44FD064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84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B9DA6-1F8D-4F5D-B0A5-05E44FD064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6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B9DA6-1F8D-4F5D-B0A5-05E44FD064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112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B9DA6-1F8D-4F5D-B0A5-05E44FD064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09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B9DA6-1F8D-4F5D-B0A5-05E44FD064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37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B9DA6-1F8D-4F5D-B0A5-05E44FD064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643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B9DA6-1F8D-4F5D-B0A5-05E44FD064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65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B9DA6-1F8D-4F5D-B0A5-05E44FD064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42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B9DA6-1F8D-4F5D-B0A5-05E44FD064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 userDrawn="1"/>
        </p:nvPicPr>
        <p:blipFill>
          <a:blip r:embed="rId2"/>
          <a:srcRect b="2049"/>
          <a:stretch>
            <a:fillRect/>
          </a:stretch>
        </p:blipFill>
        <p:spPr>
          <a:xfrm>
            <a:off x="-19685" y="-4445"/>
            <a:ext cx="12217400" cy="68922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 userDrawn="1"/>
        </p:nvPicPr>
        <p:blipFill>
          <a:blip r:embed="rId2"/>
          <a:srcRect b="2049"/>
          <a:stretch>
            <a:fillRect/>
          </a:stretch>
        </p:blipFill>
        <p:spPr>
          <a:xfrm>
            <a:off x="-19685" y="-4445"/>
            <a:ext cx="12217400" cy="68922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56879" y="818515"/>
            <a:ext cx="8138160" cy="5494020"/>
            <a:chOff x="3279" y="1289"/>
            <a:chExt cx="12816" cy="8652"/>
          </a:xfrm>
        </p:grpSpPr>
        <p:sp>
          <p:nvSpPr>
            <p:cNvPr id="8" name="菱形 7"/>
            <p:cNvSpPr/>
            <p:nvPr/>
          </p:nvSpPr>
          <p:spPr>
            <a:xfrm>
              <a:off x="3279" y="1289"/>
              <a:ext cx="12816" cy="8653"/>
            </a:xfrm>
            <a:prstGeom prst="diamond">
              <a:avLst/>
            </a:prstGeom>
            <a:solidFill>
              <a:schemeClr val="bg1">
                <a:alpha val="99000"/>
              </a:schemeClr>
            </a:solidFill>
            <a:ln w="12700">
              <a:solidFill>
                <a:srgbClr val="A673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菱形 1"/>
            <p:cNvSpPr/>
            <p:nvPr/>
          </p:nvSpPr>
          <p:spPr>
            <a:xfrm>
              <a:off x="3631" y="1508"/>
              <a:ext cx="12137" cy="8195"/>
            </a:xfrm>
            <a:prstGeom prst="diamond">
              <a:avLst/>
            </a:prstGeom>
            <a:solidFill>
              <a:schemeClr val="bg1">
                <a:alpha val="99000"/>
              </a:schemeClr>
            </a:solidFill>
            <a:ln w="12700">
              <a:solidFill>
                <a:srgbClr val="419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957969" y="2721952"/>
            <a:ext cx="5883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A67346"/>
                </a:solidFill>
                <a:latin typeface="微软雅黑" charset="0"/>
                <a:ea typeface="微软雅黑" charset="0"/>
              </a:rPr>
              <a:t>Vue-</a:t>
            </a:r>
            <a:r>
              <a:rPr lang="zh-CN" altLang="en-US" sz="4800" b="1" dirty="0">
                <a:solidFill>
                  <a:srgbClr val="A67346"/>
                </a:solidFill>
                <a:latin typeface="微软雅黑" charset="0"/>
                <a:ea typeface="微软雅黑" charset="0"/>
              </a:rPr>
              <a:t>生命周期</a:t>
            </a:r>
          </a:p>
        </p:txBody>
      </p:sp>
      <p:cxnSp>
        <p:nvCxnSpPr>
          <p:cNvPr id="13" name="直接连接符 12"/>
          <p:cNvCxnSpPr>
            <a:cxnSpLocks/>
          </p:cNvCxnSpPr>
          <p:nvPr/>
        </p:nvCxnSpPr>
        <p:spPr>
          <a:xfrm>
            <a:off x="3608844" y="3936365"/>
            <a:ext cx="3672840" cy="0"/>
          </a:xfrm>
          <a:prstGeom prst="line">
            <a:avLst/>
          </a:prstGeom>
          <a:ln>
            <a:solidFill>
              <a:srgbClr val="4192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281684" y="3936365"/>
            <a:ext cx="793115" cy="0"/>
          </a:xfrm>
          <a:prstGeom prst="line">
            <a:avLst/>
          </a:prstGeom>
          <a:ln>
            <a:solidFill>
              <a:srgbClr val="4192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8070FC-0685-4F76-8A95-5C22FEC84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9" y="-275963"/>
            <a:ext cx="5019921" cy="7635512"/>
          </a:xfrm>
        </p:spPr>
      </p:pic>
    </p:spTree>
    <p:extLst>
      <p:ext uri="{BB962C8B-B14F-4D97-AF65-F5344CB8AC3E}">
        <p14:creationId xmlns:p14="http://schemas.microsoft.com/office/powerpoint/2010/main" val="122697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082165" y="818515"/>
            <a:ext cx="8138160" cy="5494020"/>
            <a:chOff x="3279" y="1289"/>
            <a:chExt cx="12816" cy="8652"/>
          </a:xfrm>
        </p:grpSpPr>
        <p:sp>
          <p:nvSpPr>
            <p:cNvPr id="8" name="菱形 7"/>
            <p:cNvSpPr/>
            <p:nvPr/>
          </p:nvSpPr>
          <p:spPr>
            <a:xfrm>
              <a:off x="3279" y="1289"/>
              <a:ext cx="12816" cy="8653"/>
            </a:xfrm>
            <a:prstGeom prst="diamond">
              <a:avLst/>
            </a:prstGeom>
            <a:solidFill>
              <a:schemeClr val="bg1">
                <a:alpha val="99000"/>
              </a:schemeClr>
            </a:solidFill>
            <a:ln w="12700">
              <a:solidFill>
                <a:srgbClr val="A673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菱形 1"/>
            <p:cNvSpPr/>
            <p:nvPr/>
          </p:nvSpPr>
          <p:spPr>
            <a:xfrm>
              <a:off x="3631" y="1508"/>
              <a:ext cx="12137" cy="8195"/>
            </a:xfrm>
            <a:prstGeom prst="diamond">
              <a:avLst/>
            </a:prstGeom>
            <a:solidFill>
              <a:schemeClr val="bg1">
                <a:alpha val="99000"/>
              </a:schemeClr>
            </a:solidFill>
            <a:ln w="12700">
              <a:solidFill>
                <a:srgbClr val="419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3521710" y="2882900"/>
            <a:ext cx="5314950" cy="1407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noProof="0" dirty="0">
                <a:ln>
                  <a:noFill/>
                </a:ln>
                <a:solidFill>
                  <a:srgbClr val="A67346"/>
                </a:solidFill>
                <a:uLnTx/>
                <a:uFillTx/>
                <a:latin typeface="Mangal" charset="0"/>
                <a:ea typeface="方正舒体" pitchFamily="2" charset="-122"/>
                <a:sym typeface="+mn-ea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-405765" y="-515620"/>
            <a:ext cx="3069590" cy="3069590"/>
            <a:chOff x="5274" y="1265"/>
            <a:chExt cx="8608" cy="8608"/>
          </a:xfrm>
        </p:grpSpPr>
        <p:sp>
          <p:nvSpPr>
            <p:cNvPr id="44" name="椭圆 43"/>
            <p:cNvSpPr/>
            <p:nvPr/>
          </p:nvSpPr>
          <p:spPr>
            <a:xfrm>
              <a:off x="5274" y="1265"/>
              <a:ext cx="8609" cy="86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19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480" y="1489"/>
              <a:ext cx="8210" cy="8210"/>
            </a:xfrm>
            <a:prstGeom prst="ellipse">
              <a:avLst/>
            </a:prstGeom>
            <a:noFill/>
            <a:ln w="9525">
              <a:solidFill>
                <a:srgbClr val="A67346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695065" y="-172719"/>
            <a:ext cx="7594847" cy="7594848"/>
            <a:chOff x="5274" y="1265"/>
            <a:chExt cx="8609" cy="8609"/>
          </a:xfrm>
        </p:grpSpPr>
        <p:sp>
          <p:nvSpPr>
            <p:cNvPr id="23" name="椭圆 22"/>
            <p:cNvSpPr/>
            <p:nvPr/>
          </p:nvSpPr>
          <p:spPr>
            <a:xfrm>
              <a:off x="5274" y="1265"/>
              <a:ext cx="8609" cy="86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19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5480" y="1489"/>
              <a:ext cx="8210" cy="8210"/>
            </a:xfrm>
            <a:prstGeom prst="ellipse">
              <a:avLst/>
            </a:prstGeom>
            <a:noFill/>
            <a:ln w="9525">
              <a:solidFill>
                <a:srgbClr val="A67346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83210" y="1347470"/>
            <a:ext cx="165925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>
                <a:solidFill>
                  <a:srgbClr val="A67346"/>
                </a:solidFill>
                <a:latin typeface="微软雅黑" charset="0"/>
                <a:ea typeface="微软雅黑" charset="0"/>
                <a:sym typeface="+mn-ea"/>
              </a:rPr>
              <a:t>CONTENTS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07645" y="478790"/>
            <a:ext cx="1798955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rgbClr val="A67346"/>
                </a:solidFill>
                <a:latin typeface="微软雅黑" charset="0"/>
                <a:ea typeface="微软雅黑" charset="0"/>
                <a:sym typeface="+mn-ea"/>
              </a:rPr>
              <a:t>目 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25285" y="2020570"/>
            <a:ext cx="3369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A67346"/>
                </a:solidFill>
                <a:latin typeface="微软雅黑" charset="0"/>
                <a:ea typeface="微软雅黑" charset="0"/>
              </a:rPr>
              <a:t>Vue</a:t>
            </a:r>
            <a:r>
              <a:rPr lang="zh-CN" altLang="en-US" sz="3200" dirty="0">
                <a:solidFill>
                  <a:srgbClr val="A67346"/>
                </a:solidFill>
                <a:latin typeface="微软雅黑" charset="0"/>
                <a:ea typeface="微软雅黑" charset="0"/>
              </a:rPr>
              <a:t>生命周期简介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895975" y="1974850"/>
            <a:ext cx="553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rgbClr val="A67346"/>
                </a:solidFill>
                <a:uLnTx/>
                <a:uFillTx/>
                <a:latin typeface="Impact" pitchFamily="34" charset="0"/>
                <a:ea typeface="方正舒体" pitchFamily="2" charset="-122"/>
                <a:sym typeface="+mn-ea"/>
              </a:rPr>
              <a:t>01</a:t>
            </a:r>
            <a:endParaRPr lang="en-US" altLang="zh-CN" sz="2800" b="1" noProof="0" dirty="0">
              <a:ln>
                <a:noFill/>
              </a:ln>
              <a:solidFill>
                <a:srgbClr val="A67346"/>
              </a:solidFill>
              <a:uLnTx/>
              <a:uFillTx/>
              <a:latin typeface="Impact" pitchFamily="34" charset="0"/>
              <a:ea typeface="方正舒体" pitchFamily="2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855651" y="3422092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rgbClr val="A67346"/>
                </a:solidFill>
                <a:uLnTx/>
                <a:uFillTx/>
                <a:latin typeface="Impact" pitchFamily="34" charset="0"/>
                <a:ea typeface="方正舒体" pitchFamily="2" charset="-122"/>
                <a:sym typeface="+mn-ea"/>
              </a:rPr>
              <a:t>02</a:t>
            </a:r>
            <a:endParaRPr lang="en-US" altLang="zh-CN" sz="2800" b="1" noProof="0" dirty="0">
              <a:ln>
                <a:noFill/>
              </a:ln>
              <a:solidFill>
                <a:srgbClr val="A67346"/>
              </a:solidFill>
              <a:uLnTx/>
              <a:uFillTx/>
              <a:latin typeface="Impact" pitchFamily="34" charset="0"/>
              <a:ea typeface="方正舒体" pitchFamily="2" charset="-122"/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834379" y="1893210"/>
            <a:ext cx="672465" cy="566420"/>
            <a:chOff x="9202" y="2983"/>
            <a:chExt cx="1059" cy="892"/>
          </a:xfrm>
        </p:grpSpPr>
        <p:pic>
          <p:nvPicPr>
            <p:cNvPr id="25" name="图片 24" descr="VI方案666]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2" y="2983"/>
              <a:ext cx="1059" cy="889"/>
            </a:xfrm>
            <a:prstGeom prst="rect">
              <a:avLst/>
            </a:prstGeom>
          </p:spPr>
        </p:pic>
        <p:cxnSp>
          <p:nvCxnSpPr>
            <p:cNvPr id="29" name="直接连接符 28"/>
            <p:cNvCxnSpPr/>
            <p:nvPr/>
          </p:nvCxnSpPr>
          <p:spPr>
            <a:xfrm>
              <a:off x="9296" y="3875"/>
              <a:ext cx="831" cy="0"/>
            </a:xfrm>
            <a:prstGeom prst="line">
              <a:avLst/>
            </a:prstGeom>
            <a:ln>
              <a:solidFill>
                <a:srgbClr val="3E8F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5834379" y="3363108"/>
            <a:ext cx="672465" cy="566420"/>
            <a:chOff x="9202" y="2983"/>
            <a:chExt cx="1059" cy="892"/>
          </a:xfrm>
        </p:grpSpPr>
        <p:pic>
          <p:nvPicPr>
            <p:cNvPr id="32" name="图片 31" descr="VI方案666]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2" y="2983"/>
              <a:ext cx="1059" cy="889"/>
            </a:xfrm>
            <a:prstGeom prst="rect">
              <a:avLst/>
            </a:prstGeom>
          </p:spPr>
        </p:pic>
        <p:cxnSp>
          <p:nvCxnSpPr>
            <p:cNvPr id="34" name="直接连接符 33"/>
            <p:cNvCxnSpPr/>
            <p:nvPr/>
          </p:nvCxnSpPr>
          <p:spPr>
            <a:xfrm>
              <a:off x="9296" y="3875"/>
              <a:ext cx="831" cy="0"/>
            </a:xfrm>
            <a:prstGeom prst="line">
              <a:avLst/>
            </a:prstGeom>
            <a:ln>
              <a:solidFill>
                <a:srgbClr val="3E8F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B2D41618-52EB-42DB-B9F9-69BDD877AA35}"/>
              </a:ext>
            </a:extLst>
          </p:cNvPr>
          <p:cNvSpPr txBox="1"/>
          <p:nvPr/>
        </p:nvSpPr>
        <p:spPr>
          <a:xfrm>
            <a:off x="6725285" y="3390690"/>
            <a:ext cx="3550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A67346"/>
                </a:solidFill>
                <a:latin typeface="微软雅黑" charset="0"/>
                <a:ea typeface="微软雅黑" charset="0"/>
              </a:rPr>
              <a:t>生命周期图示说明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082165" y="818515"/>
            <a:ext cx="8138160" cy="5494020"/>
            <a:chOff x="3279" y="1289"/>
            <a:chExt cx="12816" cy="8652"/>
          </a:xfrm>
        </p:grpSpPr>
        <p:sp>
          <p:nvSpPr>
            <p:cNvPr id="8" name="菱形 7"/>
            <p:cNvSpPr/>
            <p:nvPr/>
          </p:nvSpPr>
          <p:spPr>
            <a:xfrm>
              <a:off x="3279" y="1289"/>
              <a:ext cx="12816" cy="8653"/>
            </a:xfrm>
            <a:prstGeom prst="diamond">
              <a:avLst/>
            </a:prstGeom>
            <a:solidFill>
              <a:schemeClr val="bg1">
                <a:alpha val="99000"/>
              </a:schemeClr>
            </a:solidFill>
            <a:ln w="12700">
              <a:solidFill>
                <a:srgbClr val="A673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菱形 1"/>
            <p:cNvSpPr/>
            <p:nvPr/>
          </p:nvSpPr>
          <p:spPr>
            <a:xfrm>
              <a:off x="3631" y="1508"/>
              <a:ext cx="12137" cy="8195"/>
            </a:xfrm>
            <a:prstGeom prst="diamond">
              <a:avLst/>
            </a:prstGeom>
            <a:solidFill>
              <a:schemeClr val="bg1">
                <a:alpha val="99000"/>
              </a:schemeClr>
            </a:solidFill>
            <a:ln w="12700">
              <a:solidFill>
                <a:srgbClr val="419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977765" y="1698625"/>
            <a:ext cx="2362835" cy="184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500" noProof="0" dirty="0">
                <a:ln>
                  <a:noFill/>
                </a:ln>
                <a:solidFill>
                  <a:srgbClr val="A67346"/>
                </a:solidFill>
                <a:uLnTx/>
                <a:uFillTx/>
                <a:latin typeface="Iskoola Pota" charset="0"/>
                <a:ea typeface="方正舒体" pitchFamily="2" charset="-122"/>
                <a:sym typeface="+mn-ea"/>
              </a:rPr>
              <a:t>01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12720" y="3267710"/>
            <a:ext cx="692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A67346"/>
                </a:solidFill>
                <a:latin typeface="微软雅黑" charset="0"/>
                <a:ea typeface="微软雅黑" charset="0"/>
                <a:sym typeface="+mn-ea"/>
              </a:rPr>
              <a:t>Vue</a:t>
            </a:r>
            <a:r>
              <a:rPr lang="zh-CN" altLang="en-US" sz="4800" b="1" dirty="0">
                <a:solidFill>
                  <a:srgbClr val="A67346"/>
                </a:solidFill>
                <a:latin typeface="微软雅黑" charset="0"/>
                <a:ea typeface="微软雅黑" charset="0"/>
                <a:sym typeface="+mn-ea"/>
              </a:rPr>
              <a:t>生命周期简介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73685" y="228600"/>
            <a:ext cx="3015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生命周期简介</a:t>
            </a:r>
          </a:p>
        </p:txBody>
      </p:sp>
      <p:sp>
        <p:nvSpPr>
          <p:cNvPr id="6" name="矩形 5"/>
          <p:cNvSpPr/>
          <p:nvPr/>
        </p:nvSpPr>
        <p:spPr>
          <a:xfrm>
            <a:off x="-3175" y="236220"/>
            <a:ext cx="11938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795" y="236220"/>
            <a:ext cx="9779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832600" y="1132368"/>
            <a:ext cx="3683000" cy="120032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/>
            <a:r>
              <a:rPr lang="zh-CN" altLang="en-US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什么是生命周期：从</a:t>
            </a:r>
            <a:r>
              <a:rPr lang="en-US" altLang="zh-CN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Vue</a:t>
            </a:r>
            <a:r>
              <a:rPr lang="zh-CN" altLang="en-US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实例创建、运行、到销毁期间，总是伴随着各种各样的事件，这些事件，统称为生命周期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6808469" y="2890601"/>
            <a:ext cx="3683000" cy="120032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/>
            <a:r>
              <a:rPr lang="zh-CN" altLang="en-US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生命周期钩子：即生命周期事件的别称，也叫生命周期函数，</a:t>
            </a:r>
            <a:r>
              <a:rPr lang="zh-CN" altLang="en-US" b="0" i="0" dirty="0">
                <a:solidFill>
                  <a:srgbClr val="304455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给了用户在不同阶段添加自己的代码的机会</a:t>
            </a:r>
            <a:endParaRPr lang="zh-CN" altLang="en-US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813644" y="4648835"/>
            <a:ext cx="3677825" cy="92333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/>
            <a:r>
              <a:rPr lang="zh-CN" altLang="en-US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生命周期函数主要分为创建期间、运行期间和销毁期间的生命周期函数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096000" y="3023656"/>
            <a:ext cx="586740" cy="586740"/>
            <a:chOff x="1698" y="3659"/>
            <a:chExt cx="1160" cy="1160"/>
          </a:xfrm>
        </p:grpSpPr>
        <p:sp>
          <p:nvSpPr>
            <p:cNvPr id="10" name="椭圆 9"/>
            <p:cNvSpPr/>
            <p:nvPr/>
          </p:nvSpPr>
          <p:spPr>
            <a:xfrm>
              <a:off x="1698" y="3659"/>
              <a:ext cx="1161" cy="1161"/>
            </a:xfrm>
            <a:prstGeom prst="ellipse">
              <a:avLst/>
            </a:prstGeom>
            <a:solidFill>
              <a:srgbClr val="A67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>
            <a:xfrm>
              <a:off x="1842" y="3781"/>
              <a:ext cx="939" cy="779"/>
            </a:xfrm>
            <a:custGeom>
              <a:avLst/>
              <a:gdLst/>
              <a:ahLst/>
              <a:cxnLst>
                <a:cxn ang="0">
                  <a:pos x="344263" y="103523"/>
                </a:cxn>
                <a:cxn ang="0">
                  <a:pos x="323077" y="124759"/>
                </a:cxn>
                <a:cxn ang="0">
                  <a:pos x="344263" y="147322"/>
                </a:cxn>
                <a:cxn ang="0">
                  <a:pos x="366772" y="124759"/>
                </a:cxn>
                <a:cxn ang="0">
                  <a:pos x="344263" y="103523"/>
                </a:cxn>
                <a:cxn ang="0">
                  <a:pos x="35750" y="103523"/>
                </a:cxn>
                <a:cxn ang="0">
                  <a:pos x="14565" y="124759"/>
                </a:cxn>
                <a:cxn ang="0">
                  <a:pos x="35750" y="147322"/>
                </a:cxn>
                <a:cxn ang="0">
                  <a:pos x="56936" y="124759"/>
                </a:cxn>
                <a:cxn ang="0">
                  <a:pos x="35750" y="103523"/>
                </a:cxn>
                <a:cxn ang="0">
                  <a:pos x="280706" y="65034"/>
                </a:cxn>
                <a:cxn ang="0">
                  <a:pos x="248928" y="96887"/>
                </a:cxn>
                <a:cxn ang="0">
                  <a:pos x="280706" y="128741"/>
                </a:cxn>
                <a:cxn ang="0">
                  <a:pos x="312485" y="96887"/>
                </a:cxn>
                <a:cxn ang="0">
                  <a:pos x="280706" y="65034"/>
                </a:cxn>
                <a:cxn ang="0">
                  <a:pos x="380013" y="260136"/>
                </a:cxn>
                <a:cxn ang="0">
                  <a:pos x="342939" y="260136"/>
                </a:cxn>
                <a:cxn ang="0">
                  <a:pos x="342939" y="192447"/>
                </a:cxn>
                <a:cxn ang="0">
                  <a:pos x="334994" y="160594"/>
                </a:cxn>
                <a:cxn ang="0">
                  <a:pos x="344263" y="159267"/>
                </a:cxn>
                <a:cxn ang="0">
                  <a:pos x="380013" y="195102"/>
                </a:cxn>
                <a:cxn ang="0">
                  <a:pos x="380013" y="260136"/>
                </a:cxn>
                <a:cxn ang="0">
                  <a:pos x="99307" y="65034"/>
                </a:cxn>
                <a:cxn ang="0">
                  <a:pos x="67528" y="96887"/>
                </a:cxn>
                <a:cxn ang="0">
                  <a:pos x="99307" y="128741"/>
                </a:cxn>
                <a:cxn ang="0">
                  <a:pos x="131085" y="96887"/>
                </a:cxn>
                <a:cxn ang="0">
                  <a:pos x="99307" y="65034"/>
                </a:cxn>
                <a:cxn ang="0">
                  <a:pos x="35750" y="159267"/>
                </a:cxn>
                <a:cxn ang="0">
                  <a:pos x="45019" y="160594"/>
                </a:cxn>
                <a:cxn ang="0">
                  <a:pos x="37074" y="192447"/>
                </a:cxn>
                <a:cxn ang="0">
                  <a:pos x="37074" y="260136"/>
                </a:cxn>
                <a:cxn ang="0">
                  <a:pos x="0" y="260136"/>
                </a:cxn>
                <a:cxn ang="0">
                  <a:pos x="0" y="195102"/>
                </a:cxn>
                <a:cxn ang="0">
                  <a:pos x="35750" y="159267"/>
                </a:cxn>
                <a:cxn ang="0">
                  <a:pos x="190669" y="0"/>
                </a:cxn>
                <a:cxn ang="0">
                  <a:pos x="143001" y="47780"/>
                </a:cxn>
                <a:cxn ang="0">
                  <a:pos x="190669" y="95560"/>
                </a:cxn>
                <a:cxn ang="0">
                  <a:pos x="237012" y="47780"/>
                </a:cxn>
                <a:cxn ang="0">
                  <a:pos x="190669" y="0"/>
                </a:cxn>
                <a:cxn ang="0">
                  <a:pos x="332346" y="284026"/>
                </a:cxn>
                <a:cxn ang="0">
                  <a:pos x="275410" y="284026"/>
                </a:cxn>
                <a:cxn ang="0">
                  <a:pos x="275410" y="181830"/>
                </a:cxn>
                <a:cxn ang="0">
                  <a:pos x="266142" y="143340"/>
                </a:cxn>
                <a:cxn ang="0">
                  <a:pos x="280706" y="140686"/>
                </a:cxn>
                <a:cxn ang="0">
                  <a:pos x="332346" y="192447"/>
                </a:cxn>
                <a:cxn ang="0">
                  <a:pos x="332346" y="284026"/>
                </a:cxn>
                <a:cxn ang="0">
                  <a:pos x="104603" y="181830"/>
                </a:cxn>
                <a:cxn ang="0">
                  <a:pos x="104603" y="284026"/>
                </a:cxn>
                <a:cxn ang="0">
                  <a:pos x="48991" y="284026"/>
                </a:cxn>
                <a:cxn ang="0">
                  <a:pos x="48991" y="192447"/>
                </a:cxn>
                <a:cxn ang="0">
                  <a:pos x="99307" y="140686"/>
                </a:cxn>
                <a:cxn ang="0">
                  <a:pos x="113871" y="143340"/>
                </a:cxn>
                <a:cxn ang="0">
                  <a:pos x="104603" y="181830"/>
                </a:cxn>
                <a:cxn ang="0">
                  <a:pos x="116520" y="314552"/>
                </a:cxn>
                <a:cxn ang="0">
                  <a:pos x="264817" y="314552"/>
                </a:cxn>
                <a:cxn ang="0">
                  <a:pos x="264817" y="181830"/>
                </a:cxn>
                <a:cxn ang="0">
                  <a:pos x="190669" y="107505"/>
                </a:cxn>
                <a:cxn ang="0">
                  <a:pos x="116520" y="181830"/>
                </a:cxn>
                <a:cxn ang="0">
                  <a:pos x="116520" y="314552"/>
                </a:cxn>
              </a:cxnLst>
              <a:rect l="0" t="0" r="0" b="0"/>
              <a:pathLst>
                <a:path w="287" h="237">
                  <a:moveTo>
                    <a:pt x="260" y="78"/>
                  </a:moveTo>
                  <a:cubicBezTo>
                    <a:pt x="251" y="78"/>
                    <a:pt x="244" y="85"/>
                    <a:pt x="244" y="94"/>
                  </a:cubicBezTo>
                  <a:cubicBezTo>
                    <a:pt x="244" y="103"/>
                    <a:pt x="251" y="111"/>
                    <a:pt x="260" y="111"/>
                  </a:cubicBezTo>
                  <a:cubicBezTo>
                    <a:pt x="269" y="111"/>
                    <a:pt x="277" y="103"/>
                    <a:pt x="277" y="94"/>
                  </a:cubicBezTo>
                  <a:cubicBezTo>
                    <a:pt x="277" y="85"/>
                    <a:pt x="269" y="78"/>
                    <a:pt x="260" y="78"/>
                  </a:cubicBezTo>
                  <a:close/>
                  <a:moveTo>
                    <a:pt x="27" y="78"/>
                  </a:moveTo>
                  <a:cubicBezTo>
                    <a:pt x="18" y="78"/>
                    <a:pt x="11" y="85"/>
                    <a:pt x="11" y="94"/>
                  </a:cubicBezTo>
                  <a:cubicBezTo>
                    <a:pt x="11" y="103"/>
                    <a:pt x="18" y="111"/>
                    <a:pt x="27" y="111"/>
                  </a:cubicBezTo>
                  <a:cubicBezTo>
                    <a:pt x="36" y="111"/>
                    <a:pt x="43" y="103"/>
                    <a:pt x="43" y="94"/>
                  </a:cubicBezTo>
                  <a:cubicBezTo>
                    <a:pt x="43" y="85"/>
                    <a:pt x="36" y="78"/>
                    <a:pt x="27" y="78"/>
                  </a:cubicBezTo>
                  <a:close/>
                  <a:moveTo>
                    <a:pt x="212" y="49"/>
                  </a:moveTo>
                  <a:cubicBezTo>
                    <a:pt x="199" y="49"/>
                    <a:pt x="188" y="59"/>
                    <a:pt x="188" y="73"/>
                  </a:cubicBezTo>
                  <a:cubicBezTo>
                    <a:pt x="188" y="86"/>
                    <a:pt x="199" y="97"/>
                    <a:pt x="212" y="97"/>
                  </a:cubicBezTo>
                  <a:cubicBezTo>
                    <a:pt x="225" y="97"/>
                    <a:pt x="236" y="86"/>
                    <a:pt x="236" y="73"/>
                  </a:cubicBezTo>
                  <a:cubicBezTo>
                    <a:pt x="236" y="59"/>
                    <a:pt x="225" y="49"/>
                    <a:pt x="212" y="49"/>
                  </a:cubicBezTo>
                  <a:close/>
                  <a:moveTo>
                    <a:pt x="287" y="196"/>
                  </a:moveTo>
                  <a:cubicBezTo>
                    <a:pt x="259" y="196"/>
                    <a:pt x="259" y="196"/>
                    <a:pt x="259" y="196"/>
                  </a:cubicBezTo>
                  <a:cubicBezTo>
                    <a:pt x="259" y="145"/>
                    <a:pt x="259" y="145"/>
                    <a:pt x="259" y="145"/>
                  </a:cubicBezTo>
                  <a:cubicBezTo>
                    <a:pt x="259" y="136"/>
                    <a:pt x="257" y="128"/>
                    <a:pt x="253" y="121"/>
                  </a:cubicBezTo>
                  <a:cubicBezTo>
                    <a:pt x="255" y="120"/>
                    <a:pt x="258" y="120"/>
                    <a:pt x="260" y="120"/>
                  </a:cubicBezTo>
                  <a:cubicBezTo>
                    <a:pt x="275" y="120"/>
                    <a:pt x="287" y="132"/>
                    <a:pt x="287" y="147"/>
                  </a:cubicBezTo>
                  <a:lnTo>
                    <a:pt x="287" y="196"/>
                  </a:lnTo>
                  <a:close/>
                  <a:moveTo>
                    <a:pt x="75" y="49"/>
                  </a:moveTo>
                  <a:cubicBezTo>
                    <a:pt x="62" y="49"/>
                    <a:pt x="51" y="59"/>
                    <a:pt x="51" y="73"/>
                  </a:cubicBezTo>
                  <a:cubicBezTo>
                    <a:pt x="51" y="86"/>
                    <a:pt x="62" y="97"/>
                    <a:pt x="75" y="97"/>
                  </a:cubicBezTo>
                  <a:cubicBezTo>
                    <a:pt x="88" y="97"/>
                    <a:pt x="99" y="86"/>
                    <a:pt x="99" y="73"/>
                  </a:cubicBezTo>
                  <a:cubicBezTo>
                    <a:pt x="99" y="59"/>
                    <a:pt x="88" y="49"/>
                    <a:pt x="75" y="49"/>
                  </a:cubicBezTo>
                  <a:close/>
                  <a:moveTo>
                    <a:pt x="27" y="120"/>
                  </a:moveTo>
                  <a:cubicBezTo>
                    <a:pt x="29" y="120"/>
                    <a:pt x="32" y="120"/>
                    <a:pt x="34" y="121"/>
                  </a:cubicBezTo>
                  <a:cubicBezTo>
                    <a:pt x="30" y="128"/>
                    <a:pt x="28" y="136"/>
                    <a:pt x="28" y="145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32"/>
                    <a:pt x="12" y="120"/>
                    <a:pt x="27" y="120"/>
                  </a:cubicBezTo>
                  <a:close/>
                  <a:moveTo>
                    <a:pt x="144" y="0"/>
                  </a:moveTo>
                  <a:cubicBezTo>
                    <a:pt x="124" y="0"/>
                    <a:pt x="108" y="16"/>
                    <a:pt x="108" y="36"/>
                  </a:cubicBezTo>
                  <a:cubicBezTo>
                    <a:pt x="108" y="56"/>
                    <a:pt x="124" y="72"/>
                    <a:pt x="144" y="72"/>
                  </a:cubicBezTo>
                  <a:cubicBezTo>
                    <a:pt x="163" y="72"/>
                    <a:pt x="179" y="56"/>
                    <a:pt x="179" y="36"/>
                  </a:cubicBezTo>
                  <a:cubicBezTo>
                    <a:pt x="179" y="16"/>
                    <a:pt x="163" y="0"/>
                    <a:pt x="144" y="0"/>
                  </a:cubicBezTo>
                  <a:close/>
                  <a:moveTo>
                    <a:pt x="251" y="214"/>
                  </a:moveTo>
                  <a:cubicBezTo>
                    <a:pt x="208" y="214"/>
                    <a:pt x="208" y="214"/>
                    <a:pt x="208" y="214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8" y="127"/>
                    <a:pt x="206" y="117"/>
                    <a:pt x="201" y="108"/>
                  </a:cubicBezTo>
                  <a:cubicBezTo>
                    <a:pt x="205" y="107"/>
                    <a:pt x="208" y="106"/>
                    <a:pt x="212" y="106"/>
                  </a:cubicBezTo>
                  <a:cubicBezTo>
                    <a:pt x="233" y="106"/>
                    <a:pt x="251" y="124"/>
                    <a:pt x="251" y="145"/>
                  </a:cubicBezTo>
                  <a:lnTo>
                    <a:pt x="251" y="214"/>
                  </a:lnTo>
                  <a:close/>
                  <a:moveTo>
                    <a:pt x="79" y="137"/>
                  </a:moveTo>
                  <a:cubicBezTo>
                    <a:pt x="79" y="214"/>
                    <a:pt x="79" y="214"/>
                    <a:pt x="79" y="214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37" y="124"/>
                    <a:pt x="54" y="106"/>
                    <a:pt x="75" y="106"/>
                  </a:cubicBezTo>
                  <a:cubicBezTo>
                    <a:pt x="79" y="106"/>
                    <a:pt x="83" y="107"/>
                    <a:pt x="86" y="108"/>
                  </a:cubicBezTo>
                  <a:cubicBezTo>
                    <a:pt x="81" y="117"/>
                    <a:pt x="79" y="127"/>
                    <a:pt x="79" y="137"/>
                  </a:cubicBezTo>
                  <a:close/>
                  <a:moveTo>
                    <a:pt x="88" y="237"/>
                  </a:moveTo>
                  <a:cubicBezTo>
                    <a:pt x="200" y="237"/>
                    <a:pt x="200" y="237"/>
                    <a:pt x="200" y="2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0" y="106"/>
                    <a:pt x="174" y="81"/>
                    <a:pt x="144" y="81"/>
                  </a:cubicBezTo>
                  <a:cubicBezTo>
                    <a:pt x="113" y="81"/>
                    <a:pt x="88" y="106"/>
                    <a:pt x="88" y="137"/>
                  </a:cubicBezTo>
                  <a:lnTo>
                    <a:pt x="88" y="2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20130" y="1438910"/>
            <a:ext cx="586740" cy="586740"/>
            <a:chOff x="1733" y="2211"/>
            <a:chExt cx="1160" cy="1160"/>
          </a:xfrm>
        </p:grpSpPr>
        <p:sp>
          <p:nvSpPr>
            <p:cNvPr id="15" name="椭圆 14"/>
            <p:cNvSpPr/>
            <p:nvPr/>
          </p:nvSpPr>
          <p:spPr>
            <a:xfrm>
              <a:off x="1733" y="2211"/>
              <a:ext cx="1161" cy="1161"/>
            </a:xfrm>
            <a:prstGeom prst="ellipse">
              <a:avLst/>
            </a:prstGeom>
            <a:solidFill>
              <a:srgbClr val="3E8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稻壳儿小白白(http://dwz.cn/Wu2UP)"/>
            <p:cNvSpPr>
              <a:spLocks noEditPoints="1"/>
            </p:cNvSpPr>
            <p:nvPr/>
          </p:nvSpPr>
          <p:spPr>
            <a:xfrm>
              <a:off x="1880" y="2393"/>
              <a:ext cx="733" cy="733"/>
            </a:xfrm>
            <a:custGeom>
              <a:avLst/>
              <a:gdLst/>
              <a:ahLst/>
              <a:cxnLst>
                <a:cxn ang="0">
                  <a:pos x="1479576135" y="12226576"/>
                </a:cxn>
                <a:cxn ang="0">
                  <a:pos x="1455122931" y="0"/>
                </a:cxn>
                <a:cxn ang="0">
                  <a:pos x="1430665982" y="12226576"/>
                </a:cxn>
                <a:cxn ang="0">
                  <a:pos x="24456949" y="941543682"/>
                </a:cxn>
                <a:cxn ang="0">
                  <a:pos x="0" y="990457474"/>
                </a:cxn>
                <a:cxn ang="0">
                  <a:pos x="24456949" y="1027140945"/>
                </a:cxn>
                <a:cxn ang="0">
                  <a:pos x="391292460" y="1173874831"/>
                </a:cxn>
                <a:cxn ang="0">
                  <a:pos x="562483613" y="1479569178"/>
                </a:cxn>
                <a:cxn ang="0">
                  <a:pos x="611393766" y="1504026074"/>
                </a:cxn>
                <a:cxn ang="0">
                  <a:pos x="611393766" y="1504026074"/>
                </a:cxn>
                <a:cxn ang="0">
                  <a:pos x="648081062" y="1479569178"/>
                </a:cxn>
                <a:cxn ang="0">
                  <a:pos x="745901369" y="1308382141"/>
                </a:cxn>
                <a:cxn ang="0">
                  <a:pos x="1198334329" y="1491799499"/>
                </a:cxn>
                <a:cxn ang="0">
                  <a:pos x="1222791278" y="1504026074"/>
                </a:cxn>
                <a:cxn ang="0">
                  <a:pos x="1235017880" y="1491799499"/>
                </a:cxn>
                <a:cxn ang="0">
                  <a:pos x="1259474829" y="1455116027"/>
                </a:cxn>
                <a:cxn ang="0">
                  <a:pos x="1504033084" y="48910047"/>
                </a:cxn>
                <a:cxn ang="0">
                  <a:pos x="1479576135" y="12226576"/>
                </a:cxn>
                <a:cxn ang="0">
                  <a:pos x="146734204" y="978227154"/>
                </a:cxn>
                <a:cxn ang="0">
                  <a:pos x="1235017880" y="244557725"/>
                </a:cxn>
                <a:cxn ang="0">
                  <a:pos x="440206358" y="1088277568"/>
                </a:cxn>
                <a:cxn ang="0">
                  <a:pos x="427976011" y="1088277568"/>
                </a:cxn>
                <a:cxn ang="0">
                  <a:pos x="146734204" y="978227154"/>
                </a:cxn>
                <a:cxn ang="0">
                  <a:pos x="476889909" y="1124961039"/>
                </a:cxn>
                <a:cxn ang="0">
                  <a:pos x="476889909" y="1124961039"/>
                </a:cxn>
                <a:cxn ang="0">
                  <a:pos x="1369525482" y="171190782"/>
                </a:cxn>
                <a:cxn ang="0">
                  <a:pos x="611393766" y="1357292188"/>
                </a:cxn>
                <a:cxn ang="0">
                  <a:pos x="476889909" y="1124961039"/>
                </a:cxn>
                <a:cxn ang="0">
                  <a:pos x="1186107726" y="1381749084"/>
                </a:cxn>
                <a:cxn ang="0">
                  <a:pos x="782584920" y="1222784878"/>
                </a:cxn>
                <a:cxn ang="0">
                  <a:pos x="745901369" y="1222784878"/>
                </a:cxn>
                <a:cxn ang="0">
                  <a:pos x="1369525482" y="269014620"/>
                </a:cxn>
                <a:cxn ang="0">
                  <a:pos x="1186107726" y="1381749084"/>
                </a:cxn>
                <a:cxn ang="0">
                  <a:pos x="1186107726" y="1381749084"/>
                </a:cxn>
                <a:cxn ang="0">
                  <a:pos x="1186107726" y="1381749084"/>
                </a:cxn>
              </a:cxnLst>
              <a:rect l="0" t="0" r="0" b="0"/>
              <a:pathLst>
                <a:path w="123" h="123">
                  <a:moveTo>
                    <a:pt x="121" y="1"/>
                  </a:moveTo>
                  <a:cubicBezTo>
                    <a:pt x="120" y="0"/>
                    <a:pt x="119" y="0"/>
                    <a:pt x="119" y="0"/>
                  </a:cubicBezTo>
                  <a:cubicBezTo>
                    <a:pt x="118" y="0"/>
                    <a:pt x="117" y="0"/>
                    <a:pt x="117" y="1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8"/>
                    <a:pt x="0" y="79"/>
                    <a:pt x="0" y="81"/>
                  </a:cubicBezTo>
                  <a:cubicBezTo>
                    <a:pt x="0" y="82"/>
                    <a:pt x="1" y="83"/>
                    <a:pt x="2" y="84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47" y="122"/>
                    <a:pt x="48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2" y="122"/>
                    <a:pt x="53" y="12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9" y="123"/>
                    <a:pt x="99" y="123"/>
                    <a:pt x="100" y="123"/>
                  </a:cubicBezTo>
                  <a:cubicBezTo>
                    <a:pt x="100" y="123"/>
                    <a:pt x="101" y="122"/>
                    <a:pt x="101" y="122"/>
                  </a:cubicBezTo>
                  <a:cubicBezTo>
                    <a:pt x="102" y="122"/>
                    <a:pt x="103" y="121"/>
                    <a:pt x="103" y="119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3"/>
                    <a:pt x="122" y="1"/>
                    <a:pt x="121" y="1"/>
                  </a:cubicBezTo>
                  <a:close/>
                  <a:moveTo>
                    <a:pt x="12" y="80"/>
                  </a:moveTo>
                  <a:cubicBezTo>
                    <a:pt x="101" y="20"/>
                    <a:pt x="101" y="20"/>
                    <a:pt x="101" y="2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5" y="89"/>
                    <a:pt x="35" y="89"/>
                  </a:cubicBezTo>
                  <a:lnTo>
                    <a:pt x="12" y="80"/>
                  </a:lnTo>
                  <a:close/>
                  <a:moveTo>
                    <a:pt x="39" y="9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50" y="111"/>
                    <a:pt x="50" y="111"/>
                    <a:pt x="50" y="111"/>
                  </a:cubicBezTo>
                  <a:lnTo>
                    <a:pt x="39" y="92"/>
                  </a:lnTo>
                  <a:close/>
                  <a:moveTo>
                    <a:pt x="97" y="113"/>
                  </a:moveTo>
                  <a:cubicBezTo>
                    <a:pt x="64" y="100"/>
                    <a:pt x="64" y="100"/>
                    <a:pt x="64" y="100"/>
                  </a:cubicBezTo>
                  <a:cubicBezTo>
                    <a:pt x="63" y="100"/>
                    <a:pt x="62" y="100"/>
                    <a:pt x="61" y="100"/>
                  </a:cubicBezTo>
                  <a:cubicBezTo>
                    <a:pt x="112" y="22"/>
                    <a:pt x="112" y="22"/>
                    <a:pt x="112" y="22"/>
                  </a:cubicBezTo>
                  <a:lnTo>
                    <a:pt x="97" y="113"/>
                  </a:lnTo>
                  <a:close/>
                  <a:moveTo>
                    <a:pt x="97" y="113"/>
                  </a:moveTo>
                  <a:cubicBezTo>
                    <a:pt x="97" y="113"/>
                    <a:pt x="97" y="113"/>
                    <a:pt x="97" y="113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6000" y="4717195"/>
            <a:ext cx="586740" cy="586740"/>
            <a:chOff x="1648" y="5039"/>
            <a:chExt cx="1160" cy="1160"/>
          </a:xfrm>
        </p:grpSpPr>
        <p:sp>
          <p:nvSpPr>
            <p:cNvPr id="25" name="椭圆 24"/>
            <p:cNvSpPr/>
            <p:nvPr/>
          </p:nvSpPr>
          <p:spPr>
            <a:xfrm>
              <a:off x="1648" y="5039"/>
              <a:ext cx="1161" cy="1161"/>
            </a:xfrm>
            <a:prstGeom prst="ellipse">
              <a:avLst/>
            </a:prstGeom>
            <a:solidFill>
              <a:srgbClr val="3E8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稻壳儿小白白(http://dwz.cn/Wu2UP)"/>
            <p:cNvSpPr>
              <a:spLocks noEditPoints="1"/>
            </p:cNvSpPr>
            <p:nvPr/>
          </p:nvSpPr>
          <p:spPr>
            <a:xfrm>
              <a:off x="1757" y="5184"/>
              <a:ext cx="744" cy="637"/>
            </a:xfrm>
            <a:custGeom>
              <a:avLst/>
              <a:gdLst/>
              <a:ahLst/>
              <a:cxnLst>
                <a:cxn ang="0">
                  <a:pos x="48184" y="283619"/>
                </a:cxn>
                <a:cxn ang="0">
                  <a:pos x="41301" y="283619"/>
                </a:cxn>
                <a:cxn ang="0">
                  <a:pos x="6883" y="283619"/>
                </a:cxn>
                <a:cxn ang="0">
                  <a:pos x="0" y="283619"/>
                </a:cxn>
                <a:cxn ang="0">
                  <a:pos x="0" y="242114"/>
                </a:cxn>
                <a:cxn ang="0">
                  <a:pos x="6883" y="242114"/>
                </a:cxn>
                <a:cxn ang="0">
                  <a:pos x="41301" y="242114"/>
                </a:cxn>
                <a:cxn ang="0">
                  <a:pos x="48184" y="242114"/>
                </a:cxn>
                <a:cxn ang="0">
                  <a:pos x="48184" y="283619"/>
                </a:cxn>
                <a:cxn ang="0">
                  <a:pos x="117018" y="283619"/>
                </a:cxn>
                <a:cxn ang="0">
                  <a:pos x="117018" y="283619"/>
                </a:cxn>
                <a:cxn ang="0">
                  <a:pos x="75718" y="283619"/>
                </a:cxn>
                <a:cxn ang="0">
                  <a:pos x="75718" y="283619"/>
                </a:cxn>
                <a:cxn ang="0">
                  <a:pos x="75718" y="221361"/>
                </a:cxn>
                <a:cxn ang="0">
                  <a:pos x="75718" y="214444"/>
                </a:cxn>
                <a:cxn ang="0">
                  <a:pos x="117018" y="214444"/>
                </a:cxn>
                <a:cxn ang="0">
                  <a:pos x="117018" y="221361"/>
                </a:cxn>
                <a:cxn ang="0">
                  <a:pos x="117018" y="283619"/>
                </a:cxn>
                <a:cxn ang="0">
                  <a:pos x="192736" y="283619"/>
                </a:cxn>
                <a:cxn ang="0">
                  <a:pos x="185852" y="283619"/>
                </a:cxn>
                <a:cxn ang="0">
                  <a:pos x="151435" y="283619"/>
                </a:cxn>
                <a:cxn ang="0">
                  <a:pos x="144552" y="283619"/>
                </a:cxn>
                <a:cxn ang="0">
                  <a:pos x="144552" y="172938"/>
                </a:cxn>
                <a:cxn ang="0">
                  <a:pos x="151435" y="166021"/>
                </a:cxn>
                <a:cxn ang="0">
                  <a:pos x="185852" y="166021"/>
                </a:cxn>
                <a:cxn ang="0">
                  <a:pos x="192736" y="172938"/>
                </a:cxn>
                <a:cxn ang="0">
                  <a:pos x="192736" y="283619"/>
                </a:cxn>
                <a:cxn ang="0">
                  <a:pos x="261570" y="283619"/>
                </a:cxn>
                <a:cxn ang="0">
                  <a:pos x="254686" y="283619"/>
                </a:cxn>
                <a:cxn ang="0">
                  <a:pos x="220269" y="283619"/>
                </a:cxn>
                <a:cxn ang="0">
                  <a:pos x="213386" y="283619"/>
                </a:cxn>
                <a:cxn ang="0">
                  <a:pos x="213386" y="103763"/>
                </a:cxn>
                <a:cxn ang="0">
                  <a:pos x="220269" y="96846"/>
                </a:cxn>
                <a:cxn ang="0">
                  <a:pos x="254686" y="96846"/>
                </a:cxn>
                <a:cxn ang="0">
                  <a:pos x="261570" y="103763"/>
                </a:cxn>
                <a:cxn ang="0">
                  <a:pos x="261570" y="283619"/>
                </a:cxn>
                <a:cxn ang="0">
                  <a:pos x="330404" y="283619"/>
                </a:cxn>
                <a:cxn ang="0">
                  <a:pos x="323521" y="283619"/>
                </a:cxn>
                <a:cxn ang="0">
                  <a:pos x="289104" y="283619"/>
                </a:cxn>
                <a:cxn ang="0">
                  <a:pos x="282220" y="283619"/>
                </a:cxn>
                <a:cxn ang="0">
                  <a:pos x="282220" y="6918"/>
                </a:cxn>
                <a:cxn ang="0">
                  <a:pos x="289104" y="0"/>
                </a:cxn>
                <a:cxn ang="0">
                  <a:pos x="323521" y="0"/>
                </a:cxn>
                <a:cxn ang="0">
                  <a:pos x="330404" y="6918"/>
                </a:cxn>
                <a:cxn ang="0">
                  <a:pos x="330404" y="283619"/>
                </a:cxn>
              </a:cxnLst>
              <a:rect l="0" t="0" r="0" b="0"/>
              <a:pathLst>
                <a:path w="48" h="41">
                  <a:moveTo>
                    <a:pt x="7" y="41"/>
                  </a:moveTo>
                  <a:cubicBezTo>
                    <a:pt x="7" y="41"/>
                    <a:pt x="7" y="41"/>
                    <a:pt x="6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0" y="41"/>
                    <a:pt x="0" y="4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1" y="35"/>
                    <a:pt x="1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7" y="35"/>
                    <a:pt x="7" y="35"/>
                    <a:pt x="7" y="35"/>
                  </a:cubicBezTo>
                  <a:lnTo>
                    <a:pt x="7" y="41"/>
                  </a:lnTo>
                  <a:close/>
                  <a:moveTo>
                    <a:pt x="17" y="41"/>
                  </a:moveTo>
                  <a:cubicBezTo>
                    <a:pt x="17" y="41"/>
                    <a:pt x="17" y="41"/>
                    <a:pt x="17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2"/>
                    <a:pt x="11" y="31"/>
                    <a:pt x="11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2"/>
                    <a:pt x="17" y="32"/>
                  </a:cubicBezTo>
                  <a:lnTo>
                    <a:pt x="17" y="41"/>
                  </a:lnTo>
                  <a:close/>
                  <a:moveTo>
                    <a:pt x="28" y="41"/>
                  </a:moveTo>
                  <a:cubicBezTo>
                    <a:pt x="28" y="41"/>
                    <a:pt x="27" y="41"/>
                    <a:pt x="27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4"/>
                    <a:pt x="22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28" y="25"/>
                  </a:cubicBezTo>
                  <a:lnTo>
                    <a:pt x="28" y="41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7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1" y="41"/>
                    <a:pt x="31" y="4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8" y="14"/>
                    <a:pt x="38" y="14"/>
                    <a:pt x="38" y="15"/>
                  </a:cubicBezTo>
                  <a:lnTo>
                    <a:pt x="38" y="41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7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1" y="41"/>
                    <a:pt x="41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2" y="0"/>
                    <a:pt x="4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1"/>
                    <a:pt x="48" y="1"/>
                  </a:cubicBezTo>
                  <a:lnTo>
                    <a:pt x="48" y="4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050" name="Picture 2" descr="vue logo">
            <a:extLst>
              <a:ext uri="{FF2B5EF4-FFF2-40B4-BE49-F238E27FC236}">
                <a16:creationId xmlns:a16="http://schemas.microsoft.com/office/drawing/2014/main" id="{ABF83353-8332-447A-8B09-2F838A4B7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43" y="150732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082165" y="818515"/>
            <a:ext cx="8138160" cy="5494020"/>
            <a:chOff x="3279" y="1289"/>
            <a:chExt cx="12816" cy="8652"/>
          </a:xfrm>
        </p:grpSpPr>
        <p:sp>
          <p:nvSpPr>
            <p:cNvPr id="8" name="菱形 7"/>
            <p:cNvSpPr/>
            <p:nvPr/>
          </p:nvSpPr>
          <p:spPr>
            <a:xfrm>
              <a:off x="3279" y="1289"/>
              <a:ext cx="12816" cy="8653"/>
            </a:xfrm>
            <a:prstGeom prst="diamond">
              <a:avLst/>
            </a:prstGeom>
            <a:solidFill>
              <a:schemeClr val="bg1">
                <a:alpha val="99000"/>
              </a:schemeClr>
            </a:solidFill>
            <a:ln w="12700">
              <a:solidFill>
                <a:srgbClr val="A673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菱形 1"/>
            <p:cNvSpPr/>
            <p:nvPr/>
          </p:nvSpPr>
          <p:spPr>
            <a:xfrm>
              <a:off x="3631" y="1508"/>
              <a:ext cx="12137" cy="8195"/>
            </a:xfrm>
            <a:prstGeom prst="diamond">
              <a:avLst/>
            </a:prstGeom>
            <a:solidFill>
              <a:schemeClr val="bg1">
                <a:alpha val="99000"/>
              </a:schemeClr>
            </a:solidFill>
            <a:ln w="12700">
              <a:solidFill>
                <a:srgbClr val="419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977765" y="1671955"/>
            <a:ext cx="2362835" cy="184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500" noProof="0" dirty="0">
                <a:ln>
                  <a:noFill/>
                </a:ln>
                <a:solidFill>
                  <a:srgbClr val="A67346"/>
                </a:solidFill>
                <a:uLnTx/>
                <a:uFillTx/>
                <a:latin typeface="Iskoola Pota" charset="0"/>
                <a:ea typeface="方正舒体" pitchFamily="2" charset="-122"/>
                <a:sym typeface="+mn-ea"/>
              </a:rPr>
              <a:t>02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12720" y="3241040"/>
            <a:ext cx="692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A67346"/>
                </a:solidFill>
                <a:latin typeface="微软雅黑" charset="0"/>
                <a:ea typeface="微软雅黑" charset="0"/>
                <a:sym typeface="+mn-ea"/>
              </a:rPr>
              <a:t>生命周期图示说明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73685" y="228600"/>
            <a:ext cx="334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创建阶段生命周期函数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-3175" y="236220"/>
            <a:ext cx="11938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795" y="236220"/>
            <a:ext cx="9779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9D5FE5-60D9-4129-A065-3D31B1270F4F}"/>
              </a:ext>
            </a:extLst>
          </p:cNvPr>
          <p:cNvSpPr txBox="1"/>
          <p:nvPr/>
        </p:nvSpPr>
        <p:spPr>
          <a:xfrm>
            <a:off x="971550" y="982980"/>
            <a:ext cx="2088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beforeCreate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D3A6535-D5AA-44CD-898F-DEF1A065418E}"/>
              </a:ext>
            </a:extLst>
          </p:cNvPr>
          <p:cNvSpPr txBox="1"/>
          <p:nvPr/>
        </p:nvSpPr>
        <p:spPr>
          <a:xfrm>
            <a:off x="1781491" y="2089339"/>
            <a:ext cx="97449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详细：</a:t>
            </a:r>
            <a:endParaRPr lang="en-US" altLang="zh-CN" sz="2000" dirty="0"/>
          </a:p>
          <a:p>
            <a:endParaRPr lang="en-US" altLang="zh-CN" sz="2000" b="0" i="0" dirty="0">
              <a:solidFill>
                <a:srgbClr val="304455"/>
              </a:solidFill>
              <a:effectLst/>
              <a:latin typeface="Source Sans Pro" panose="020B0503030403020204" pitchFamily="34" charset="0"/>
            </a:endParaRPr>
          </a:p>
          <a:p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在实例初始化之后，数据观测 </a:t>
            </a:r>
            <a:r>
              <a:rPr lang="en-US" altLang="zh-CN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(data observer) </a:t>
            </a:r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和 </a:t>
            </a:r>
            <a:r>
              <a:rPr lang="en-US" altLang="zh-CN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event/watcher </a:t>
            </a:r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事件配置之前被调用。</a:t>
            </a:r>
            <a:endParaRPr lang="zh-CN" altLang="en-US" sz="2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E27A29F-FC1A-400B-BE65-76C89980F46B}"/>
              </a:ext>
            </a:extLst>
          </p:cNvPr>
          <p:cNvSpPr txBox="1"/>
          <p:nvPr/>
        </p:nvSpPr>
        <p:spPr>
          <a:xfrm>
            <a:off x="975872" y="3688141"/>
            <a:ext cx="1286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created</a:t>
            </a:r>
            <a:endParaRPr lang="zh-CN" altLang="en-US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4D7647-9AF5-4F09-8BFD-C2199DBD6B74}"/>
              </a:ext>
            </a:extLst>
          </p:cNvPr>
          <p:cNvSpPr txBox="1"/>
          <p:nvPr/>
        </p:nvSpPr>
        <p:spPr>
          <a:xfrm>
            <a:off x="1781491" y="4430843"/>
            <a:ext cx="86196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详细：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在实例创建完成后被立即调用。在这一步，实例已完成以下的配置：</a:t>
            </a:r>
            <a:endParaRPr lang="en-US" altLang="zh-CN" sz="2000" b="0" i="0" dirty="0">
              <a:solidFill>
                <a:srgbClr val="304455"/>
              </a:solidFill>
              <a:effectLst/>
              <a:latin typeface="Source Sans Pro" panose="020B0503030403020204" pitchFamily="34" charset="0"/>
            </a:endParaRPr>
          </a:p>
          <a:p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数据观测 </a:t>
            </a:r>
            <a:r>
              <a:rPr lang="en-US" altLang="zh-CN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(data observer)</a:t>
            </a:r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，</a:t>
            </a:r>
            <a:r>
              <a:rPr lang="en-US" altLang="zh-CN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property </a:t>
            </a:r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和方法的运算，</a:t>
            </a:r>
            <a:r>
              <a:rPr lang="en-US" altLang="zh-CN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watch/event </a:t>
            </a:r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事件回调。</a:t>
            </a:r>
            <a:endParaRPr lang="en-US" altLang="zh-CN" sz="2000" b="0" i="0" dirty="0">
              <a:solidFill>
                <a:srgbClr val="304455"/>
              </a:solidFill>
              <a:effectLst/>
              <a:latin typeface="Source Sans Pro" panose="020B0503030403020204" pitchFamily="34" charset="0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73685" y="228600"/>
            <a:ext cx="334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创建阶段生命周期函数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-3175" y="236220"/>
            <a:ext cx="11938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795" y="236220"/>
            <a:ext cx="9779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9D5FE5-60D9-4129-A065-3D31B1270F4F}"/>
              </a:ext>
            </a:extLst>
          </p:cNvPr>
          <p:cNvSpPr txBox="1"/>
          <p:nvPr/>
        </p:nvSpPr>
        <p:spPr>
          <a:xfrm>
            <a:off x="971550" y="982980"/>
            <a:ext cx="2129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beforeMount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D3A6535-D5AA-44CD-898F-DEF1A065418E}"/>
              </a:ext>
            </a:extLst>
          </p:cNvPr>
          <p:cNvSpPr txBox="1"/>
          <p:nvPr/>
        </p:nvSpPr>
        <p:spPr>
          <a:xfrm>
            <a:off x="1781491" y="2089339"/>
            <a:ext cx="65437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详细：</a:t>
            </a:r>
            <a:endParaRPr lang="en-US" altLang="zh-CN" sz="2000" dirty="0"/>
          </a:p>
          <a:p>
            <a:endParaRPr lang="en-US" altLang="zh-CN" sz="2000" b="0" i="0" dirty="0">
              <a:solidFill>
                <a:srgbClr val="304455"/>
              </a:solidFill>
              <a:effectLst/>
              <a:latin typeface="Source Sans Pro" panose="020B0503030403020204" pitchFamily="34" charset="0"/>
            </a:endParaRPr>
          </a:p>
          <a:p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在挂载开始之前被调用：相关的</a:t>
            </a:r>
            <a:r>
              <a:rPr lang="en-US" altLang="zh-CN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render</a:t>
            </a:r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函数首次被调用。</a:t>
            </a:r>
            <a:endParaRPr lang="en-US" altLang="zh-CN" sz="2000" b="0" i="0" dirty="0">
              <a:solidFill>
                <a:srgbClr val="304455"/>
              </a:solidFill>
              <a:effectLst/>
              <a:latin typeface="Source Sans Pro" panose="020B0503030403020204" pitchFamily="34" charset="0"/>
            </a:endParaRPr>
          </a:p>
          <a:p>
            <a:r>
              <a:rPr lang="zh-CN" altLang="en-US" sz="2000" b="1" i="0" dirty="0">
                <a:solidFill>
                  <a:srgbClr val="273849"/>
                </a:solidFill>
                <a:effectLst/>
                <a:latin typeface="Source Sans Pro" panose="020B0503030403020204" pitchFamily="34" charset="0"/>
              </a:rPr>
              <a:t>该钩子在服务器端渲染期间不被调用。</a:t>
            </a:r>
            <a:endParaRPr lang="zh-CN" altLang="en-US" sz="2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E27A29F-FC1A-400B-BE65-76C89980F46B}"/>
              </a:ext>
            </a:extLst>
          </p:cNvPr>
          <p:cNvSpPr txBox="1"/>
          <p:nvPr/>
        </p:nvSpPr>
        <p:spPr>
          <a:xfrm>
            <a:off x="975872" y="3688141"/>
            <a:ext cx="1519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mounted</a:t>
            </a:r>
            <a:endParaRPr lang="zh-CN" altLang="en-US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4D7647-9AF5-4F09-8BFD-C2199DBD6B74}"/>
              </a:ext>
            </a:extLst>
          </p:cNvPr>
          <p:cNvSpPr txBox="1"/>
          <p:nvPr/>
        </p:nvSpPr>
        <p:spPr>
          <a:xfrm>
            <a:off x="1781491" y="4430843"/>
            <a:ext cx="958627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详细：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实例被挂载后调用，这时</a:t>
            </a:r>
            <a:r>
              <a:rPr lang="en-US" altLang="zh-CN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el </a:t>
            </a:r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被新创建的 </a:t>
            </a:r>
            <a:r>
              <a:rPr lang="en-US" altLang="zh-CN" sz="2000" b="0" i="0" dirty="0" err="1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vm.sel</a:t>
            </a:r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替换了。</a:t>
            </a:r>
            <a:endParaRPr lang="en-US" altLang="zh-CN" sz="2000" b="0" i="0" dirty="0">
              <a:solidFill>
                <a:srgbClr val="304455"/>
              </a:solidFill>
              <a:effectLst/>
              <a:latin typeface="Source Sans Pro" panose="020B0503030403020204" pitchFamily="34" charset="0"/>
            </a:endParaRPr>
          </a:p>
          <a:p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如果根实例挂载到了一个文档内的元素上，当</a:t>
            </a:r>
            <a:r>
              <a:rPr lang="en-US" altLang="zh-CN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mounted</a:t>
            </a:r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被调用时</a:t>
            </a:r>
            <a:r>
              <a:rPr lang="en-US" altLang="zh-CN" sz="2000" b="0" i="0" dirty="0" err="1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vm</a:t>
            </a:r>
            <a:r>
              <a:rPr lang="en-US" altLang="zh-CN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.$el</a:t>
            </a:r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也在文档内。</a:t>
            </a:r>
            <a:endParaRPr lang="en-US" altLang="zh-CN" sz="2000" b="0" i="0" dirty="0">
              <a:solidFill>
                <a:srgbClr val="304455"/>
              </a:solidFill>
              <a:effectLst/>
              <a:latin typeface="Source Sans Pro" panose="020B0503030403020204" pitchFamily="34" charset="0"/>
            </a:endParaRPr>
          </a:p>
          <a:p>
            <a:r>
              <a:rPr lang="zh-CN" altLang="en-US" sz="2000" dirty="0"/>
              <a:t>注意</a:t>
            </a:r>
            <a:r>
              <a:rPr lang="en-US" altLang="zh-CN" sz="2000" dirty="0"/>
              <a:t>mounted</a:t>
            </a:r>
            <a:r>
              <a:rPr lang="zh-CN" altLang="en-US" sz="2000" dirty="0"/>
              <a:t>不会保证所有的子组件也都一起被挂载。</a:t>
            </a:r>
          </a:p>
        </p:txBody>
      </p:sp>
    </p:spTree>
    <p:extLst>
      <p:ext uri="{BB962C8B-B14F-4D97-AF65-F5344CB8AC3E}">
        <p14:creationId xmlns:p14="http://schemas.microsoft.com/office/powerpoint/2010/main" val="278074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73685" y="228600"/>
            <a:ext cx="334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运行阶段生命周期函数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-3175" y="236220"/>
            <a:ext cx="11938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795" y="236220"/>
            <a:ext cx="9779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9D5FE5-60D9-4129-A065-3D31B1270F4F}"/>
              </a:ext>
            </a:extLst>
          </p:cNvPr>
          <p:cNvSpPr txBox="1"/>
          <p:nvPr/>
        </p:nvSpPr>
        <p:spPr>
          <a:xfrm>
            <a:off x="971550" y="982980"/>
            <a:ext cx="2209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beforeUpdate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D3A6535-D5AA-44CD-898F-DEF1A065418E}"/>
              </a:ext>
            </a:extLst>
          </p:cNvPr>
          <p:cNvSpPr txBox="1"/>
          <p:nvPr/>
        </p:nvSpPr>
        <p:spPr>
          <a:xfrm>
            <a:off x="1781491" y="1798915"/>
            <a:ext cx="87014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详细：</a:t>
            </a:r>
            <a:endParaRPr lang="en-US" altLang="zh-CN" sz="2000" dirty="0"/>
          </a:p>
          <a:p>
            <a:endParaRPr lang="en-US" altLang="zh-CN" sz="2000" b="0" i="0" dirty="0">
              <a:solidFill>
                <a:srgbClr val="304455"/>
              </a:solidFill>
              <a:effectLst/>
              <a:latin typeface="Source Sans Pro" panose="020B0503030403020204" pitchFamily="34" charset="0"/>
            </a:endParaRPr>
          </a:p>
          <a:p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数据更新时调用，发生在虚拟 </a:t>
            </a:r>
            <a:r>
              <a:rPr lang="en-US" altLang="zh-CN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DOM </a:t>
            </a:r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打补丁之前。</a:t>
            </a:r>
            <a:endParaRPr lang="en-US" altLang="zh-CN" sz="2000" b="0" i="0" dirty="0">
              <a:solidFill>
                <a:srgbClr val="304455"/>
              </a:solidFill>
              <a:effectLst/>
              <a:latin typeface="Source Sans Pro" panose="020B0503030403020204" pitchFamily="34" charset="0"/>
            </a:endParaRPr>
          </a:p>
          <a:p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这里适合在更新之前访问现有的 </a:t>
            </a:r>
            <a:r>
              <a:rPr lang="en-US" altLang="zh-CN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DOM</a:t>
            </a:r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，比如手动移除已添加的事件监听器。</a:t>
            </a:r>
            <a:endParaRPr lang="en-US" altLang="zh-CN" sz="2000" b="0" i="0" dirty="0">
              <a:solidFill>
                <a:srgbClr val="304455"/>
              </a:solidFill>
              <a:effectLst/>
              <a:latin typeface="Source Sans Pro" panose="020B0503030403020204" pitchFamily="34" charset="0"/>
            </a:endParaRPr>
          </a:p>
          <a:p>
            <a:endParaRPr lang="en-US" altLang="zh-CN" sz="2000" b="0" i="0" dirty="0">
              <a:solidFill>
                <a:srgbClr val="304455"/>
              </a:solidFill>
              <a:effectLst/>
              <a:latin typeface="Source Sans Pro" panose="020B0503030403020204" pitchFamily="34" charset="0"/>
            </a:endParaRPr>
          </a:p>
          <a:p>
            <a:r>
              <a:rPr lang="zh-CN" altLang="en-US" sz="2000" b="1" i="0" dirty="0">
                <a:solidFill>
                  <a:srgbClr val="273849"/>
                </a:solidFill>
                <a:effectLst/>
                <a:latin typeface="Source Sans Pro" panose="020B0503030403020204" pitchFamily="34" charset="0"/>
              </a:rPr>
              <a:t>该钩子在服务器端渲染期间不被调用，因为只有初次渲染会在服务端进行。</a:t>
            </a:r>
            <a:endParaRPr lang="zh-CN" altLang="en-US" sz="2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E27A29F-FC1A-400B-BE65-76C89980F46B}"/>
              </a:ext>
            </a:extLst>
          </p:cNvPr>
          <p:cNvSpPr txBox="1"/>
          <p:nvPr/>
        </p:nvSpPr>
        <p:spPr>
          <a:xfrm>
            <a:off x="975872" y="3688141"/>
            <a:ext cx="1403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updated</a:t>
            </a:r>
            <a:endParaRPr lang="zh-CN" altLang="en-US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4D7647-9AF5-4F09-8BFD-C2199DBD6B74}"/>
              </a:ext>
            </a:extLst>
          </p:cNvPr>
          <p:cNvSpPr txBox="1"/>
          <p:nvPr/>
        </p:nvSpPr>
        <p:spPr>
          <a:xfrm>
            <a:off x="1781491" y="4430843"/>
            <a:ext cx="9879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详细：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由于数据更改导致的虚拟 </a:t>
            </a:r>
            <a:r>
              <a:rPr lang="en-US" altLang="zh-CN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DOM </a:t>
            </a:r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重新渲染和打补丁，在这之后会调用该钩子。</a:t>
            </a:r>
            <a:endParaRPr lang="en-US" altLang="zh-CN" sz="2000" b="0" i="0" dirty="0">
              <a:solidFill>
                <a:srgbClr val="304455"/>
              </a:solidFill>
              <a:effectLst/>
              <a:latin typeface="Source Sans Pro" panose="020B0503030403020204" pitchFamily="34" charset="0"/>
            </a:endParaRPr>
          </a:p>
          <a:p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当这个钩子被调用时，组件 </a:t>
            </a:r>
            <a:r>
              <a:rPr lang="en-US" altLang="zh-CN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DOM </a:t>
            </a:r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已经更新，所以你现在可以执行依赖于 </a:t>
            </a:r>
            <a:r>
              <a:rPr lang="en-US" altLang="zh-CN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DOM </a:t>
            </a:r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的操作。</a:t>
            </a:r>
            <a:endParaRPr lang="en-US" altLang="zh-CN" sz="2000" b="0" i="0" dirty="0">
              <a:solidFill>
                <a:srgbClr val="304455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8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73685" y="228600"/>
            <a:ext cx="334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销毁阶段生命周期函数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-3175" y="236220"/>
            <a:ext cx="11938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795" y="236220"/>
            <a:ext cx="9779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9D5FE5-60D9-4129-A065-3D31B1270F4F}"/>
              </a:ext>
            </a:extLst>
          </p:cNvPr>
          <p:cNvSpPr txBox="1"/>
          <p:nvPr/>
        </p:nvSpPr>
        <p:spPr>
          <a:xfrm>
            <a:off x="971550" y="982980"/>
            <a:ext cx="2262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beforeDestroy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D3A6535-D5AA-44CD-898F-DEF1A065418E}"/>
              </a:ext>
            </a:extLst>
          </p:cNvPr>
          <p:cNvSpPr txBox="1"/>
          <p:nvPr/>
        </p:nvSpPr>
        <p:spPr>
          <a:xfrm>
            <a:off x="1781491" y="1798915"/>
            <a:ext cx="60837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详细：</a:t>
            </a:r>
            <a:endParaRPr lang="en-US" altLang="zh-CN" sz="2000" dirty="0"/>
          </a:p>
          <a:p>
            <a:endParaRPr lang="en-US" altLang="zh-CN" sz="2000" b="0" i="0" dirty="0">
              <a:solidFill>
                <a:srgbClr val="304455"/>
              </a:solidFill>
              <a:effectLst/>
              <a:latin typeface="Source Sans Pro" panose="020B0503030403020204" pitchFamily="34" charset="0"/>
            </a:endParaRPr>
          </a:p>
          <a:p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实例销毁之前调用。在这一步，实例仍然完全可用。</a:t>
            </a:r>
            <a:endParaRPr lang="zh-CN" altLang="en-US" sz="2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E27A29F-FC1A-400B-BE65-76C89980F46B}"/>
              </a:ext>
            </a:extLst>
          </p:cNvPr>
          <p:cNvSpPr txBox="1"/>
          <p:nvPr/>
        </p:nvSpPr>
        <p:spPr>
          <a:xfrm>
            <a:off x="975872" y="3688141"/>
            <a:ext cx="1640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destroyed</a:t>
            </a:r>
            <a:endParaRPr lang="zh-CN" altLang="en-US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4D7647-9AF5-4F09-8BFD-C2199DBD6B74}"/>
              </a:ext>
            </a:extLst>
          </p:cNvPr>
          <p:cNvSpPr txBox="1"/>
          <p:nvPr/>
        </p:nvSpPr>
        <p:spPr>
          <a:xfrm>
            <a:off x="1781491" y="4430843"/>
            <a:ext cx="8379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详细：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实例销毁后调用。该钩子被调用后，对应 </a:t>
            </a:r>
            <a:r>
              <a:rPr lang="en-US" altLang="zh-CN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Vue </a:t>
            </a:r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实例的所有指令都被解绑，</a:t>
            </a:r>
            <a:endParaRPr lang="en-US" altLang="zh-CN" sz="2000" b="0" i="0" dirty="0">
              <a:solidFill>
                <a:srgbClr val="304455"/>
              </a:solidFill>
              <a:effectLst/>
              <a:latin typeface="Source Sans Pro" panose="020B0503030403020204" pitchFamily="34" charset="0"/>
            </a:endParaRPr>
          </a:p>
          <a:p>
            <a:r>
              <a:rPr lang="zh-CN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所有的事件监听器被移除，所有的子实例也都被销毁。</a:t>
            </a:r>
            <a:endParaRPr lang="en-US" altLang="zh-CN" sz="2000" b="0" i="0" dirty="0">
              <a:solidFill>
                <a:srgbClr val="304455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56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440</Words>
  <Application>Microsoft Office PowerPoint</Application>
  <PresentationFormat>宽屏</PresentationFormat>
  <Paragraphs>71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华文中宋</vt:lpstr>
      <vt:lpstr>微软雅黑</vt:lpstr>
      <vt:lpstr>Arial</vt:lpstr>
      <vt:lpstr>Calibri</vt:lpstr>
      <vt:lpstr>Calibri Light</vt:lpstr>
      <vt:lpstr>Impact</vt:lpstr>
      <vt:lpstr>Iskoola Pota</vt:lpstr>
      <vt:lpstr>Mangal</vt:lpstr>
      <vt:lpstr>Source Sans Pro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>PPT之家www.52ppt.com; PPT之家</cp:keywords>
  <dc:description>http://www.52ppt.com</dc:description>
  <cp:lastModifiedBy>George V</cp:lastModifiedBy>
  <cp:revision>64</cp:revision>
  <dcterms:created xsi:type="dcterms:W3CDTF">2016-04-11T05:14:00Z</dcterms:created>
  <dcterms:modified xsi:type="dcterms:W3CDTF">2020-11-09T13:15:12Z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