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25"/>
  </p:notesMasterIdLst>
  <p:handoutMasterIdLst>
    <p:handoutMasterId r:id="rId26"/>
  </p:handoutMasterIdLst>
  <p:sldIdLst>
    <p:sldId id="502" r:id="rId2"/>
    <p:sldId id="486" r:id="rId3"/>
    <p:sldId id="527" r:id="rId4"/>
    <p:sldId id="275" r:id="rId5"/>
    <p:sldId id="524" r:id="rId6"/>
    <p:sldId id="525" r:id="rId7"/>
    <p:sldId id="528" r:id="rId8"/>
    <p:sldId id="407" r:id="rId9"/>
    <p:sldId id="517" r:id="rId10"/>
    <p:sldId id="518" r:id="rId11"/>
    <p:sldId id="519" r:id="rId12"/>
    <p:sldId id="508" r:id="rId13"/>
    <p:sldId id="520" r:id="rId14"/>
    <p:sldId id="509" r:id="rId15"/>
    <p:sldId id="521" r:id="rId16"/>
    <p:sldId id="522" r:id="rId17"/>
    <p:sldId id="523" r:id="rId18"/>
    <p:sldId id="510" r:id="rId19"/>
    <p:sldId id="529" r:id="rId20"/>
    <p:sldId id="513" r:id="rId21"/>
    <p:sldId id="514" r:id="rId22"/>
    <p:sldId id="526" r:id="rId23"/>
    <p:sldId id="503" r:id="rId24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75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EC3"/>
    <a:srgbClr val="4A91E1"/>
    <a:srgbClr val="0FA292"/>
    <a:srgbClr val="006CB5"/>
    <a:srgbClr val="071F65"/>
    <a:srgbClr val="F39700"/>
    <a:srgbClr val="909090"/>
    <a:srgbClr val="454545"/>
    <a:srgbClr val="FF860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7" autoAdjust="0"/>
    <p:restoredTop sz="95494" autoAdjust="0"/>
  </p:normalViewPr>
  <p:slideViewPr>
    <p:cSldViewPr snapToGrid="0" snapToObjects="1">
      <p:cViewPr varScale="1">
        <p:scale>
          <a:sx n="110" d="100"/>
          <a:sy n="110" d="100"/>
        </p:scale>
        <p:origin x="470" y="62"/>
      </p:cViewPr>
      <p:guideLst>
        <p:guide orient="horz" pos="2160"/>
        <p:guide pos="3840"/>
        <p:guide orient="horz" pos="1621"/>
        <p:guide orient="horz" pos="680"/>
        <p:guide orient="horz" pos="2927"/>
        <p:guide pos="2875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pPr/>
              <a:t>2020/10/21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96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pPr/>
              <a:t>2020/10/21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02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546F7-2DA6-41A2-8059-4F1510DEE3D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44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51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737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6509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723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162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812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59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912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634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13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029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02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708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978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546F7-2DA6-41A2-8059-4F1510DEE3D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6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58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26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66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39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65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39205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392802762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87259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686928" y="43356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3156"/>
            <a:ext cx="9144000" cy="51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2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0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5" r:id="rId2"/>
    <p:sldLayoutId id="2147483724" r:id="rId3"/>
    <p:sldLayoutId id="2147483726" r:id="rId4"/>
  </p:sldLayoutIdLst>
  <p:transition spd="slow" advClick="0" advTm="0">
    <p:wip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/>
        </p:nvSpPr>
        <p:spPr bwMode="auto">
          <a:xfrm>
            <a:off x="2533174" y="1277205"/>
            <a:ext cx="6627019" cy="2202656"/>
          </a:xfrm>
          <a:custGeom>
            <a:avLst/>
            <a:gdLst>
              <a:gd name="T0" fmla="*/ 368 w 5566"/>
              <a:gd name="T1" fmla="*/ 0 h 1850"/>
              <a:gd name="T2" fmla="*/ 5566 w 5566"/>
              <a:gd name="T3" fmla="*/ 0 h 1850"/>
              <a:gd name="T4" fmla="*/ 5566 w 5566"/>
              <a:gd name="T5" fmla="*/ 1850 h 1850"/>
              <a:gd name="T6" fmla="*/ 0 w 5566"/>
              <a:gd name="T7" fmla="*/ 1850 h 1850"/>
              <a:gd name="T8" fmla="*/ 368 w 5566"/>
              <a:gd name="T9" fmla="*/ 0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1850">
                <a:moveTo>
                  <a:pt x="368" y="0"/>
                </a:moveTo>
                <a:lnTo>
                  <a:pt x="5566" y="0"/>
                </a:lnTo>
                <a:lnTo>
                  <a:pt x="5566" y="1850"/>
                </a:lnTo>
                <a:lnTo>
                  <a:pt x="0" y="1850"/>
                </a:lnTo>
                <a:lnTo>
                  <a:pt x="368" y="0"/>
                </a:lnTo>
                <a:close/>
              </a:path>
            </a:pathLst>
          </a:custGeom>
          <a:solidFill>
            <a:srgbClr val="2248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sp>
        <p:nvSpPr>
          <p:cNvPr id="21" name="矩形 20"/>
          <p:cNvSpPr/>
          <p:nvPr/>
        </p:nvSpPr>
        <p:spPr>
          <a:xfrm>
            <a:off x="0" y="-11286"/>
            <a:ext cx="9144000" cy="124939"/>
          </a:xfrm>
          <a:prstGeom prst="rect">
            <a:avLst/>
          </a:prstGeom>
          <a:solidFill>
            <a:srgbClr val="E1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0" y="-11286"/>
            <a:ext cx="1208315" cy="973289"/>
          </a:xfrm>
          <a:custGeom>
            <a:avLst/>
            <a:gdLst>
              <a:gd name="T0" fmla="*/ 1095 w 1311"/>
              <a:gd name="T1" fmla="*/ 1056 h 1056"/>
              <a:gd name="T2" fmla="*/ 0 w 1311"/>
              <a:gd name="T3" fmla="*/ 1056 h 1056"/>
              <a:gd name="T4" fmla="*/ 0 w 1311"/>
              <a:gd name="T5" fmla="*/ 0 h 1056"/>
              <a:gd name="T6" fmla="*/ 1311 w 1311"/>
              <a:gd name="T7" fmla="*/ 0 h 1056"/>
              <a:gd name="T8" fmla="*/ 1095 w 1311"/>
              <a:gd name="T9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1" h="1056">
                <a:moveTo>
                  <a:pt x="1095" y="1056"/>
                </a:moveTo>
                <a:lnTo>
                  <a:pt x="0" y="1056"/>
                </a:lnTo>
                <a:lnTo>
                  <a:pt x="0" y="0"/>
                </a:lnTo>
                <a:lnTo>
                  <a:pt x="1311" y="0"/>
                </a:lnTo>
                <a:lnTo>
                  <a:pt x="1095" y="1056"/>
                </a:lnTo>
                <a:close/>
              </a:path>
            </a:pathLst>
          </a:custGeom>
          <a:solidFill>
            <a:srgbClr val="22498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 dirty="0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1277205"/>
            <a:ext cx="2743200" cy="2202656"/>
          </a:xfrm>
          <a:custGeom>
            <a:avLst/>
            <a:gdLst>
              <a:gd name="T0" fmla="*/ 1936 w 2304"/>
              <a:gd name="T1" fmla="*/ 1850 h 1850"/>
              <a:gd name="T2" fmla="*/ 0 w 2304"/>
              <a:gd name="T3" fmla="*/ 1850 h 1850"/>
              <a:gd name="T4" fmla="*/ 0 w 2304"/>
              <a:gd name="T5" fmla="*/ 0 h 1850"/>
              <a:gd name="T6" fmla="*/ 2304 w 2304"/>
              <a:gd name="T7" fmla="*/ 0 h 1850"/>
              <a:gd name="T8" fmla="*/ 1936 w 2304"/>
              <a:gd name="T9" fmla="*/ 1850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4" h="1850">
                <a:moveTo>
                  <a:pt x="1936" y="1850"/>
                </a:moveTo>
                <a:lnTo>
                  <a:pt x="0" y="1850"/>
                </a:lnTo>
                <a:lnTo>
                  <a:pt x="0" y="0"/>
                </a:lnTo>
                <a:lnTo>
                  <a:pt x="2304" y="0"/>
                </a:lnTo>
                <a:lnTo>
                  <a:pt x="1936" y="1850"/>
                </a:lnTo>
                <a:close/>
              </a:path>
            </a:pathLst>
          </a:custGeom>
          <a:solidFill>
            <a:srgbClr val="C4CD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2529007" y="3369728"/>
            <a:ext cx="6627019" cy="111919"/>
          </a:xfrm>
          <a:custGeom>
            <a:avLst/>
            <a:gdLst>
              <a:gd name="T0" fmla="*/ 5566 w 5566"/>
              <a:gd name="T1" fmla="*/ 0 h 94"/>
              <a:gd name="T2" fmla="*/ 18 w 5566"/>
              <a:gd name="T3" fmla="*/ 0 h 94"/>
              <a:gd name="T4" fmla="*/ 0 w 5566"/>
              <a:gd name="T5" fmla="*/ 94 h 94"/>
              <a:gd name="T6" fmla="*/ 5566 w 5566"/>
              <a:gd name="T7" fmla="*/ 94 h 94"/>
              <a:gd name="T8" fmla="*/ 5566 w 5566"/>
              <a:gd name="T9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4">
                <a:moveTo>
                  <a:pt x="5566" y="0"/>
                </a:moveTo>
                <a:lnTo>
                  <a:pt x="18" y="0"/>
                </a:lnTo>
                <a:lnTo>
                  <a:pt x="0" y="94"/>
                </a:lnTo>
                <a:lnTo>
                  <a:pt x="5566" y="94"/>
                </a:lnTo>
                <a:lnTo>
                  <a:pt x="5566" y="0"/>
                </a:lnTo>
                <a:close/>
              </a:path>
            </a:pathLst>
          </a:custGeom>
          <a:solidFill>
            <a:srgbClr val="C7D0E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30" y="1819281"/>
            <a:ext cx="1931401" cy="16263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267" y="1920511"/>
            <a:ext cx="1312174" cy="2540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267" y="1324658"/>
            <a:ext cx="1655529" cy="11917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4922044"/>
            <a:ext cx="9144000" cy="221456"/>
          </a:xfrm>
          <a:prstGeom prst="rect">
            <a:avLst/>
          </a:prstGeom>
          <a:solidFill>
            <a:srgbClr val="E1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90534" y="1690594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异步请求技术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4602" y="3596861"/>
            <a:ext cx="184731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725" dirty="0">
              <a:solidFill>
                <a:srgbClr val="565656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9581661" y="434045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延时符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448850" y="3647040"/>
            <a:ext cx="283369" cy="283369"/>
            <a:chOff x="4312082" y="5380063"/>
            <a:chExt cx="377825" cy="377825"/>
          </a:xfrm>
        </p:grpSpPr>
        <p:sp>
          <p:nvSpPr>
            <p:cNvPr id="29" name="椭圆 28"/>
            <p:cNvSpPr/>
            <p:nvPr/>
          </p:nvSpPr>
          <p:spPr>
            <a:xfrm>
              <a:off x="4312082" y="5380063"/>
              <a:ext cx="377825" cy="377825"/>
            </a:xfrm>
            <a:prstGeom prst="ellipse">
              <a:avLst/>
            </a:prstGeom>
            <a:solidFill>
              <a:srgbClr val="224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30" name="Freeform 25"/>
            <p:cNvSpPr>
              <a:spLocks noEditPoints="1" noChangeArrowheads="1"/>
            </p:cNvSpPr>
            <p:nvPr/>
          </p:nvSpPr>
          <p:spPr bwMode="auto">
            <a:xfrm>
              <a:off x="4400212" y="5409544"/>
              <a:ext cx="207179" cy="299426"/>
            </a:xfrm>
            <a:custGeom>
              <a:avLst/>
              <a:gdLst>
                <a:gd name="T0" fmla="*/ 21 w 78"/>
                <a:gd name="T1" fmla="*/ 36 h 112"/>
                <a:gd name="T2" fmla="*/ 21 w 78"/>
                <a:gd name="T3" fmla="*/ 11 h 112"/>
                <a:gd name="T4" fmla="*/ 58 w 78"/>
                <a:gd name="T5" fmla="*/ 11 h 112"/>
                <a:gd name="T6" fmla="*/ 57 w 78"/>
                <a:gd name="T7" fmla="*/ 36 h 112"/>
                <a:gd name="T8" fmla="*/ 53 w 78"/>
                <a:gd name="T9" fmla="*/ 47 h 112"/>
                <a:gd name="T10" fmla="*/ 39 w 78"/>
                <a:gd name="T11" fmla="*/ 53 h 112"/>
                <a:gd name="T12" fmla="*/ 39 w 78"/>
                <a:gd name="T13" fmla="*/ 53 h 112"/>
                <a:gd name="T14" fmla="*/ 26 w 78"/>
                <a:gd name="T15" fmla="*/ 47 h 112"/>
                <a:gd name="T16" fmla="*/ 21 w 78"/>
                <a:gd name="T17" fmla="*/ 36 h 112"/>
                <a:gd name="T18" fmla="*/ 13 w 78"/>
                <a:gd name="T19" fmla="*/ 107 h 112"/>
                <a:gd name="T20" fmla="*/ 67 w 78"/>
                <a:gd name="T21" fmla="*/ 107 h 112"/>
                <a:gd name="T22" fmla="*/ 64 w 78"/>
                <a:gd name="T23" fmla="*/ 112 h 112"/>
                <a:gd name="T24" fmla="*/ 16 w 78"/>
                <a:gd name="T25" fmla="*/ 112 h 112"/>
                <a:gd name="T26" fmla="*/ 13 w 78"/>
                <a:gd name="T27" fmla="*/ 107 h 112"/>
                <a:gd name="T28" fmla="*/ 70 w 78"/>
                <a:gd name="T29" fmla="*/ 67 h 112"/>
                <a:gd name="T30" fmla="*/ 76 w 78"/>
                <a:gd name="T31" fmla="*/ 90 h 112"/>
                <a:gd name="T32" fmla="*/ 68 w 78"/>
                <a:gd name="T33" fmla="*/ 103 h 112"/>
                <a:gd name="T34" fmla="*/ 66 w 78"/>
                <a:gd name="T35" fmla="*/ 103 h 112"/>
                <a:gd name="T36" fmla="*/ 66 w 78"/>
                <a:gd name="T37" fmla="*/ 72 h 112"/>
                <a:gd name="T38" fmla="*/ 42 w 78"/>
                <a:gd name="T39" fmla="*/ 72 h 112"/>
                <a:gd name="T40" fmla="*/ 49 w 78"/>
                <a:gd name="T41" fmla="*/ 56 h 112"/>
                <a:gd name="T42" fmla="*/ 51 w 78"/>
                <a:gd name="T43" fmla="*/ 54 h 112"/>
                <a:gd name="T44" fmla="*/ 65 w 78"/>
                <a:gd name="T45" fmla="*/ 57 h 112"/>
                <a:gd name="T46" fmla="*/ 66 w 78"/>
                <a:gd name="T47" fmla="*/ 57 h 112"/>
                <a:gd name="T48" fmla="*/ 66 w 78"/>
                <a:gd name="T49" fmla="*/ 58 h 112"/>
                <a:gd name="T50" fmla="*/ 70 w 78"/>
                <a:gd name="T51" fmla="*/ 67 h 112"/>
                <a:gd name="T52" fmla="*/ 70 w 78"/>
                <a:gd name="T53" fmla="*/ 67 h 112"/>
                <a:gd name="T54" fmla="*/ 14 w 78"/>
                <a:gd name="T55" fmla="*/ 103 h 112"/>
                <a:gd name="T56" fmla="*/ 11 w 78"/>
                <a:gd name="T57" fmla="*/ 103 h 112"/>
                <a:gd name="T58" fmla="*/ 3 w 78"/>
                <a:gd name="T59" fmla="*/ 90 h 112"/>
                <a:gd name="T60" fmla="*/ 9 w 78"/>
                <a:gd name="T61" fmla="*/ 67 h 112"/>
                <a:gd name="T62" fmla="*/ 14 w 78"/>
                <a:gd name="T63" fmla="*/ 58 h 112"/>
                <a:gd name="T64" fmla="*/ 14 w 78"/>
                <a:gd name="T65" fmla="*/ 57 h 112"/>
                <a:gd name="T66" fmla="*/ 14 w 78"/>
                <a:gd name="T67" fmla="*/ 57 h 112"/>
                <a:gd name="T68" fmla="*/ 28 w 78"/>
                <a:gd name="T69" fmla="*/ 54 h 112"/>
                <a:gd name="T70" fmla="*/ 30 w 78"/>
                <a:gd name="T71" fmla="*/ 56 h 112"/>
                <a:gd name="T72" fmla="*/ 38 w 78"/>
                <a:gd name="T73" fmla="*/ 72 h 112"/>
                <a:gd name="T74" fmla="*/ 14 w 78"/>
                <a:gd name="T75" fmla="*/ 72 h 112"/>
                <a:gd name="T76" fmla="*/ 14 w 78"/>
                <a:gd name="T77" fmla="*/ 103 h 11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8"/>
                <a:gd name="T118" fmla="*/ 0 h 112"/>
                <a:gd name="T119" fmla="*/ 78 w 78"/>
                <a:gd name="T120" fmla="*/ 112 h 11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8" h="112">
                  <a:moveTo>
                    <a:pt x="21" y="36"/>
                  </a:moveTo>
                  <a:cubicBezTo>
                    <a:pt x="20" y="27"/>
                    <a:pt x="20" y="19"/>
                    <a:pt x="21" y="11"/>
                  </a:cubicBezTo>
                  <a:cubicBezTo>
                    <a:pt x="37" y="0"/>
                    <a:pt x="45" y="13"/>
                    <a:pt x="58" y="11"/>
                  </a:cubicBezTo>
                  <a:cubicBezTo>
                    <a:pt x="59" y="19"/>
                    <a:pt x="59" y="29"/>
                    <a:pt x="57" y="36"/>
                  </a:cubicBezTo>
                  <a:cubicBezTo>
                    <a:pt x="57" y="40"/>
                    <a:pt x="55" y="44"/>
                    <a:pt x="53" y="47"/>
                  </a:cubicBezTo>
                  <a:cubicBezTo>
                    <a:pt x="49" y="51"/>
                    <a:pt x="44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4" y="53"/>
                    <a:pt x="29" y="51"/>
                    <a:pt x="26" y="47"/>
                  </a:cubicBezTo>
                  <a:cubicBezTo>
                    <a:pt x="24" y="44"/>
                    <a:pt x="22" y="40"/>
                    <a:pt x="21" y="36"/>
                  </a:cubicBezTo>
                  <a:close/>
                  <a:moveTo>
                    <a:pt x="13" y="107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07"/>
                    <a:pt x="13" y="107"/>
                    <a:pt x="13" y="107"/>
                  </a:cubicBezTo>
                  <a:close/>
                  <a:moveTo>
                    <a:pt x="70" y="67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78" y="98"/>
                    <a:pt x="77" y="103"/>
                    <a:pt x="68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8" y="61"/>
                    <a:pt x="69" y="64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lose/>
                  <a:moveTo>
                    <a:pt x="1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" y="103"/>
                    <a:pt x="0" y="98"/>
                    <a:pt x="3" y="9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3"/>
                    <a:pt x="11" y="60"/>
                    <a:pt x="14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14" y="72"/>
                    <a:pt x="14" y="72"/>
                    <a:pt x="14" y="72"/>
                  </a:cubicBezTo>
                  <a:lnTo>
                    <a:pt x="14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zh-CN" sz="1013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34" name="文本框 18"/>
          <p:cNvSpPr txBox="1"/>
          <p:nvPr/>
        </p:nvSpPr>
        <p:spPr>
          <a:xfrm>
            <a:off x="3895022" y="3589089"/>
            <a:ext cx="2258952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25" dirty="0" smtClean="0">
                <a:solidFill>
                  <a:srgbClr val="565656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2017110403</a:t>
            </a:r>
            <a:r>
              <a:rPr lang="zh-CN" altLang="en-US" sz="1725" dirty="0" smtClean="0">
                <a:solidFill>
                  <a:srgbClr val="565656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陈鹏元</a:t>
            </a:r>
            <a:endParaRPr lang="zh-CN" altLang="en-US" sz="1725" dirty="0">
              <a:solidFill>
                <a:srgbClr val="565656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2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428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428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2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4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0" grpId="0" animBg="1"/>
      <p:bldP spid="15" grpId="0"/>
      <p:bldP spid="19" grpId="0"/>
      <p:bldP spid="39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3"/>
          <p:cNvSpPr txBox="1"/>
          <p:nvPr/>
        </p:nvSpPr>
        <p:spPr>
          <a:xfrm>
            <a:off x="221673" y="908239"/>
            <a:ext cx="637629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下载到本地引入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92625" y="177842"/>
            <a:ext cx="32850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rgbClr val="006CB5"/>
                </a:solidFill>
              </a:rPr>
              <a:t>AXIOS</a:t>
            </a:r>
            <a:r>
              <a:rPr lang="zh-CN" altLang="en-US" sz="3200" b="1" dirty="0" smtClean="0">
                <a:solidFill>
                  <a:srgbClr val="006CB5"/>
                </a:solidFill>
              </a:rPr>
              <a:t>安装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360612" y="120820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6870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221672" y="1568364"/>
            <a:ext cx="6376295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https://cdn.jsdelivr.net/npm/axios/dist/axios.min.js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066" y="2976560"/>
            <a:ext cx="176118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066" y="3497380"/>
            <a:ext cx="6616388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yarn add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551062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3"/>
          <p:cNvSpPr txBox="1"/>
          <p:nvPr/>
        </p:nvSpPr>
        <p:spPr>
          <a:xfrm>
            <a:off x="221673" y="908239"/>
            <a:ext cx="637629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（推荐）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92625" y="177842"/>
            <a:ext cx="32850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rgbClr val="006CB5"/>
                </a:solidFill>
              </a:rPr>
              <a:t>AXIOS</a:t>
            </a:r>
            <a:r>
              <a:rPr lang="zh-CN" altLang="en-US" sz="3200" b="1" dirty="0" smtClean="0">
                <a:solidFill>
                  <a:srgbClr val="006CB5"/>
                </a:solidFill>
              </a:rPr>
              <a:t>安装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360612" y="120820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6870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221672" y="1568364"/>
            <a:ext cx="6376295" cy="237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&lt;</a:t>
            </a:r>
            <a:r>
              <a:rPr lang="en-US" altLang="zh-CN" sz="2400" dirty="0">
                <a:latin typeface="+mn-ea"/>
              </a:rPr>
              <a:t>script </a:t>
            </a:r>
            <a:r>
              <a:rPr lang="en-US" altLang="zh-CN" sz="2400" dirty="0" err="1">
                <a:latin typeface="+mn-ea"/>
              </a:rPr>
              <a:t>src</a:t>
            </a:r>
            <a:r>
              <a:rPr lang="en-US" altLang="zh-CN" sz="2400" dirty="0" smtClean="0">
                <a:latin typeface="+mn-ea"/>
              </a:rPr>
              <a:t>=“https</a:t>
            </a:r>
            <a:r>
              <a:rPr lang="en-US" altLang="zh-CN" sz="2400" dirty="0">
                <a:latin typeface="+mn-ea"/>
              </a:rPr>
              <a:t>://</a:t>
            </a:r>
            <a:r>
              <a:rPr lang="en-US" altLang="zh-CN" sz="2400" dirty="0" smtClean="0">
                <a:latin typeface="+mn-ea"/>
              </a:rPr>
              <a:t>cdn.jsdelivr.net/</a:t>
            </a:r>
            <a:r>
              <a:rPr lang="en-US" altLang="zh-CN" sz="2400" dirty="0" err="1" smtClean="0">
                <a:latin typeface="+mn-ea"/>
              </a:rPr>
              <a:t>npm</a:t>
            </a:r>
            <a:r>
              <a:rPr lang="en-US" altLang="zh-CN" sz="2400" dirty="0" smtClean="0">
                <a:latin typeface="+mn-ea"/>
              </a:rPr>
              <a:t>/vue@2.5.16/</a:t>
            </a:r>
            <a:r>
              <a:rPr lang="en-US" altLang="zh-CN" sz="2400" dirty="0" err="1" smtClean="0">
                <a:latin typeface="+mn-ea"/>
              </a:rPr>
              <a:t>dist</a:t>
            </a:r>
            <a:r>
              <a:rPr lang="en-US" altLang="zh-CN" sz="2400" dirty="0" smtClean="0">
                <a:latin typeface="+mn-ea"/>
              </a:rPr>
              <a:t>/vue.js”&gt;&lt;/script&gt;</a:t>
            </a:r>
          </a:p>
          <a:p>
            <a:r>
              <a:rPr lang="zh-CN" altLang="en-US" sz="2400" dirty="0" smtClean="0">
                <a:latin typeface="+mn-ea"/>
              </a:rPr>
              <a:t>或者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&lt;script </a:t>
            </a:r>
            <a:r>
              <a:rPr lang="en-US" altLang="zh-CN" sz="2400" dirty="0" err="1">
                <a:latin typeface="+mn-ea"/>
              </a:rPr>
              <a:t>src</a:t>
            </a:r>
            <a:r>
              <a:rPr lang="en-US" altLang="zh-CN" sz="2400" dirty="0">
                <a:latin typeface="+mn-ea"/>
              </a:rPr>
              <a:t>="https://unpkg.com/</a:t>
            </a:r>
            <a:r>
              <a:rPr lang="en-US" altLang="zh-CN" sz="2400" dirty="0" err="1">
                <a:latin typeface="+mn-ea"/>
              </a:rPr>
              <a:t>axios</a:t>
            </a:r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dirty="0" err="1">
                <a:latin typeface="+mn-ea"/>
              </a:rPr>
              <a:t>dist</a:t>
            </a:r>
            <a:r>
              <a:rPr lang="en-US" altLang="zh-CN" sz="2400" dirty="0">
                <a:latin typeface="+mn-ea"/>
              </a:rPr>
              <a:t>/axios.min.js"&gt;&lt;/script&gt;</a:t>
            </a:r>
          </a:p>
          <a:p>
            <a:pPr lvl="0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066" y="2976560"/>
            <a:ext cx="184731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066" y="3497380"/>
            <a:ext cx="6616388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366531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77503" y="828553"/>
            <a:ext cx="9145588" cy="3727449"/>
          </a:xfrm>
          <a:prstGeom prst="rect">
            <a:avLst/>
          </a:prstGeom>
          <a:solidFill>
            <a:srgbClr val="006C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517650" y="992187"/>
            <a:ext cx="2255837" cy="2265363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1406525" y="2114550"/>
            <a:ext cx="2478087" cy="1254125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FF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3857290" y="2032000"/>
            <a:ext cx="179388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10"/>
          <p:cNvSpPr>
            <a:spLocks noChangeAspect="1" noChangeArrowheads="1"/>
          </p:cNvSpPr>
          <p:nvPr/>
        </p:nvSpPr>
        <p:spPr bwMode="auto">
          <a:xfrm>
            <a:off x="1314450" y="2032000"/>
            <a:ext cx="177800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0" name="直接连接符 20"/>
          <p:cNvCxnSpPr>
            <a:cxnSpLocks noChangeShapeType="1"/>
          </p:cNvCxnSpPr>
          <p:nvPr/>
        </p:nvCxnSpPr>
        <p:spPr bwMode="auto">
          <a:xfrm>
            <a:off x="1428750" y="3617118"/>
            <a:ext cx="2509837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5419393" y="2032000"/>
            <a:ext cx="28969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axios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使用方式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53"/>
          <p:cNvCxnSpPr>
            <a:cxnSpLocks noChangeShapeType="1"/>
          </p:cNvCxnSpPr>
          <p:nvPr/>
        </p:nvCxnSpPr>
        <p:spPr bwMode="auto">
          <a:xfrm>
            <a:off x="4066232" y="1572824"/>
            <a:ext cx="0" cy="1385888"/>
          </a:xfrm>
          <a:prstGeom prst="line">
            <a:avLst/>
          </a:prstGeom>
          <a:noFill/>
          <a:ln w="12700">
            <a:solidFill>
              <a:srgbClr val="CFDEF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39"/>
          <p:cNvSpPr>
            <a:spLocks noChangeAspect="1" noChangeArrowheads="1"/>
          </p:cNvSpPr>
          <p:nvPr/>
        </p:nvSpPr>
        <p:spPr bwMode="auto">
          <a:xfrm>
            <a:off x="3994001" y="1397700"/>
            <a:ext cx="144463" cy="1460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1" name="Oval 41"/>
          <p:cNvSpPr>
            <a:spLocks noChangeAspect="1" noChangeArrowheads="1"/>
          </p:cNvSpPr>
          <p:nvPr/>
        </p:nvSpPr>
        <p:spPr bwMode="auto">
          <a:xfrm>
            <a:off x="3998911" y="2955896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650297" y="2045947"/>
            <a:ext cx="470000" cy="64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3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52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6061">
        <p14:doors dir="vert"/>
      </p:transition>
    </mc:Choice>
    <mc:Fallback xmlns="">
      <p:transition spd="slow" advClick="0" advTm="60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32099E-6 L -0.00434 0.05062 L -0.01753 0.11328 C -0.02691 0.13179 -0.03611 0.17007 -0.05503 0.19105 C -0.06597 0.20957 -0.07066 0.21544 -0.08316 0.22439 C -0.09566 0.23334 -0.11302 0.24383 -0.13003 0.24476 C -0.15174 0.25031 -0.17101 0.23766 -0.18524 0.22994 C -0.19948 0.22223 -0.20434 0.21636 -0.21545 0.19846 C -0.22656 0.18056 -0.24358 0.14599 -0.25191 0.12254 L -0.26563 0.05679 L -0.26962 -4.32099E-6 " pathEditMode="relative" rAng="0" ptsTypes="FAfaafaaFAF">
                                      <p:cBhvr>
                                        <p:cTn id="17" dur="2000" spd="-99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49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0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 autoUpdateAnimBg="0"/>
      <p:bldP spid="37" grpId="1" animBg="1" autoUpdateAnimBg="0"/>
      <p:bldP spid="38" grpId="0" animBg="1" autoUpdateAnimBg="0"/>
      <p:bldP spid="41" grpId="0" autoUpdateAnimBg="0"/>
      <p:bldP spid="19" grpId="0" animBg="1" autoUpdateAnimBg="0"/>
      <p:bldP spid="21" grpId="0" animBg="1" autoUpdateAnimBg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792625" y="177842"/>
            <a:ext cx="38981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3200" b="1" dirty="0" err="1" smtClean="0">
                <a:solidFill>
                  <a:srgbClr val="006CB5"/>
                </a:solidFill>
              </a:rPr>
              <a:t>axios</a:t>
            </a:r>
            <a:r>
              <a:rPr lang="zh-CN" altLang="en-US" sz="3200" b="1" dirty="0" smtClean="0">
                <a:solidFill>
                  <a:srgbClr val="006CB5"/>
                </a:solidFill>
              </a:rPr>
              <a:t>四种常用</a:t>
            </a:r>
            <a:r>
              <a:rPr lang="en-US" altLang="zh-CN" sz="3200" b="1" dirty="0" smtClean="0">
                <a:solidFill>
                  <a:srgbClr val="006CB5"/>
                </a:solidFill>
              </a:rPr>
              <a:t>API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404948" y="66879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0592" y="1122218"/>
            <a:ext cx="4787092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Get: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一般多用于获取数据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4174" y="2640049"/>
            <a:ext cx="3501280" cy="52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Put: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对数据全部进行更新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6513" y="1925608"/>
            <a:ext cx="4886274" cy="823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Post: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主要提交表单数据和上传文件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9941" y="3389929"/>
            <a:ext cx="2392001" cy="52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Delete: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删除请求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242815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792625" y="177842"/>
            <a:ext cx="38981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3200" b="1" dirty="0" err="1" smtClean="0">
                <a:solidFill>
                  <a:srgbClr val="006CB5"/>
                </a:solidFill>
              </a:rPr>
              <a:t>axios</a:t>
            </a:r>
            <a:r>
              <a:rPr lang="zh-CN" altLang="en-US" sz="3200" b="1" dirty="0" smtClean="0">
                <a:solidFill>
                  <a:srgbClr val="006CB5"/>
                </a:solidFill>
              </a:rPr>
              <a:t>四种常用</a:t>
            </a:r>
            <a:r>
              <a:rPr lang="en-US" altLang="zh-CN" sz="3200" b="1" dirty="0" smtClean="0">
                <a:solidFill>
                  <a:srgbClr val="006CB5"/>
                </a:solidFill>
              </a:rPr>
              <a:t>API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404948" y="66879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3870" y="1204332"/>
            <a:ext cx="6623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 smtClean="0"/>
              <a:t>eg:axios.Get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不带参数：</a:t>
            </a:r>
            <a:endParaRPr lang="en-US" altLang="zh-CN" dirty="0" smtClean="0"/>
          </a:p>
          <a:p>
            <a:r>
              <a:rPr lang="en-US" altLang="zh-CN" dirty="0" err="1" smtClean="0"/>
              <a:t>axios.get</a:t>
            </a:r>
            <a:r>
              <a:rPr lang="en-US" altLang="zh-CN" dirty="0"/>
              <a:t>('http://localhost:8080/</a:t>
            </a:r>
            <a:r>
              <a:rPr lang="en-US" altLang="zh-CN" dirty="0" err="1"/>
              <a:t>axios</a:t>
            </a:r>
            <a:r>
              <a:rPr lang="en-US" altLang="zh-CN" dirty="0"/>
              <a:t>/</a:t>
            </a:r>
            <a:r>
              <a:rPr lang="en-US" altLang="zh-CN" dirty="0" err="1"/>
              <a:t>cpy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                   .then(ret =&gt; {</a:t>
            </a:r>
          </a:p>
          <a:p>
            <a:r>
              <a:rPr lang="en-US" altLang="zh-CN" dirty="0"/>
              <a:t>                       console.log(</a:t>
            </a:r>
            <a:r>
              <a:rPr lang="en-US" altLang="zh-CN" dirty="0" err="1"/>
              <a:t>ret.data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   })</a:t>
            </a:r>
          </a:p>
        </p:txBody>
      </p:sp>
      <p:sp>
        <p:nvSpPr>
          <p:cNvPr id="5" name="矩形 4"/>
          <p:cNvSpPr/>
          <p:nvPr/>
        </p:nvSpPr>
        <p:spPr>
          <a:xfrm>
            <a:off x="860109" y="2798639"/>
            <a:ext cx="2206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eg:axios.Get</a:t>
            </a:r>
            <a:r>
              <a:rPr lang="en-US" altLang="zh-CN" dirty="0" smtClean="0"/>
              <a:t>()</a:t>
            </a:r>
            <a:r>
              <a:rPr lang="zh-CN" altLang="en-US" dirty="0"/>
              <a:t>携带</a:t>
            </a:r>
            <a:r>
              <a:rPr lang="zh-CN" altLang="en-US" dirty="0" smtClean="0"/>
              <a:t>参数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13870" y="3067273"/>
            <a:ext cx="73763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axios.get</a:t>
            </a:r>
            <a:r>
              <a:rPr lang="en-US" altLang="zh-CN" dirty="0"/>
              <a:t>('http://localhost:8080/</a:t>
            </a:r>
            <a:r>
              <a:rPr lang="en-US" altLang="zh-CN" dirty="0" err="1"/>
              <a:t>axios</a:t>
            </a:r>
            <a:r>
              <a:rPr lang="en-US" altLang="zh-CN" dirty="0"/>
              <a:t>/</a:t>
            </a:r>
            <a:r>
              <a:rPr lang="en-US" altLang="zh-CN" dirty="0" err="1"/>
              <a:t>getName</a:t>
            </a:r>
            <a:r>
              <a:rPr lang="en-US" altLang="zh-CN" dirty="0"/>
              <a:t>',{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params</a:t>
            </a:r>
            <a:r>
              <a:rPr lang="en-US" altLang="zh-CN" dirty="0"/>
              <a:t>:{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smtClean="0"/>
              <a:t>name:</a:t>
            </a:r>
            <a:r>
              <a:rPr lang="zh-CN" altLang="en-US" dirty="0" smtClean="0"/>
              <a:t>“呵呵”</a:t>
            </a:r>
            <a:endParaRPr lang="en-US" altLang="zh-CN" dirty="0"/>
          </a:p>
          <a:p>
            <a:r>
              <a:rPr lang="en-US" altLang="zh-CN" dirty="0"/>
              <a:t>                    }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    })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        .then(ret =&gt; {</a:t>
            </a:r>
          </a:p>
          <a:p>
            <a:r>
              <a:rPr lang="en-US" altLang="zh-CN" dirty="0"/>
              <a:t>                        console.log(</a:t>
            </a:r>
            <a:r>
              <a:rPr lang="en-US" altLang="zh-CN" dirty="0" err="1"/>
              <a:t>ret.data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    })</a:t>
            </a:r>
          </a:p>
        </p:txBody>
      </p:sp>
    </p:spTree>
    <p:extLst>
      <p:ext uri="{BB962C8B-B14F-4D97-AF65-F5344CB8AC3E}">
        <p14:creationId xmlns:p14="http://schemas.microsoft.com/office/powerpoint/2010/main" val="2718356371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792625" y="177842"/>
            <a:ext cx="38981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3200" b="1" dirty="0" err="1" smtClean="0">
                <a:solidFill>
                  <a:srgbClr val="006CB5"/>
                </a:solidFill>
              </a:rPr>
              <a:t>axios</a:t>
            </a:r>
            <a:r>
              <a:rPr lang="zh-CN" altLang="en-US" sz="3200" b="1" dirty="0" smtClean="0">
                <a:solidFill>
                  <a:srgbClr val="006CB5"/>
                </a:solidFill>
              </a:rPr>
              <a:t>四种常用</a:t>
            </a:r>
            <a:r>
              <a:rPr lang="en-US" altLang="zh-CN" sz="3200" b="1" dirty="0" smtClean="0">
                <a:solidFill>
                  <a:srgbClr val="006CB5"/>
                </a:solidFill>
              </a:rPr>
              <a:t>API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404948" y="66879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3870" y="1204332"/>
            <a:ext cx="6623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 smtClean="0"/>
              <a:t>eg:axios.Post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不带参数：</a:t>
            </a:r>
            <a:endParaRPr lang="en-US" altLang="zh-CN" dirty="0" smtClean="0"/>
          </a:p>
          <a:p>
            <a:r>
              <a:rPr lang="en-US" altLang="zh-CN" dirty="0" err="1" smtClean="0"/>
              <a:t>axios.Post</a:t>
            </a:r>
            <a:r>
              <a:rPr lang="en-US" altLang="zh-CN" dirty="0" smtClean="0"/>
              <a:t>(</a:t>
            </a:r>
            <a:r>
              <a:rPr lang="en-US" altLang="zh-CN" dirty="0"/>
              <a:t>'http://localhost:8080/</a:t>
            </a:r>
            <a:r>
              <a:rPr lang="en-US" altLang="zh-CN" dirty="0" err="1"/>
              <a:t>axios</a:t>
            </a:r>
            <a:r>
              <a:rPr lang="en-US" altLang="zh-CN" dirty="0"/>
              <a:t>/</a:t>
            </a:r>
            <a:r>
              <a:rPr lang="en-US" altLang="zh-CN" dirty="0" err="1"/>
              <a:t>cpy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                   .then(ret =&gt; {</a:t>
            </a:r>
          </a:p>
          <a:p>
            <a:r>
              <a:rPr lang="en-US" altLang="zh-CN" dirty="0"/>
              <a:t>                       console.log(</a:t>
            </a:r>
            <a:r>
              <a:rPr lang="en-US" altLang="zh-CN" dirty="0" err="1"/>
              <a:t>ret.data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   })</a:t>
            </a:r>
          </a:p>
        </p:txBody>
      </p:sp>
      <p:sp>
        <p:nvSpPr>
          <p:cNvPr id="5" name="矩形 4"/>
          <p:cNvSpPr/>
          <p:nvPr/>
        </p:nvSpPr>
        <p:spPr>
          <a:xfrm>
            <a:off x="860109" y="2798639"/>
            <a:ext cx="2276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eg:axios.Post</a:t>
            </a:r>
            <a:r>
              <a:rPr lang="en-US" altLang="zh-CN" dirty="0" smtClean="0"/>
              <a:t>()</a:t>
            </a:r>
            <a:r>
              <a:rPr lang="zh-CN" altLang="en-US" dirty="0"/>
              <a:t>携带</a:t>
            </a:r>
            <a:r>
              <a:rPr lang="zh-CN" altLang="en-US" dirty="0" smtClean="0"/>
              <a:t>参数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13870" y="3067273"/>
            <a:ext cx="73763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axios.get</a:t>
            </a:r>
            <a:r>
              <a:rPr lang="en-US" altLang="zh-CN" dirty="0"/>
              <a:t>('http://localhost:8080/</a:t>
            </a:r>
            <a:r>
              <a:rPr lang="en-US" altLang="zh-CN" dirty="0" err="1"/>
              <a:t>axios</a:t>
            </a:r>
            <a:r>
              <a:rPr lang="en-US" altLang="zh-CN" dirty="0"/>
              <a:t>/</a:t>
            </a:r>
            <a:r>
              <a:rPr lang="en-US" altLang="zh-CN" dirty="0" err="1"/>
              <a:t>getName</a:t>
            </a:r>
            <a:r>
              <a:rPr lang="en-US" altLang="zh-CN" dirty="0"/>
              <a:t>',{</a:t>
            </a:r>
          </a:p>
          <a:p>
            <a:r>
              <a:rPr lang="en-US" altLang="zh-CN" dirty="0" smtClean="0"/>
              <a:t>                                           name:</a:t>
            </a:r>
            <a:r>
              <a:rPr lang="zh-CN" altLang="en-US" dirty="0" smtClean="0"/>
              <a:t>“呵呵”</a:t>
            </a:r>
            <a:endParaRPr lang="en-US" altLang="zh-CN" dirty="0" smtClean="0"/>
          </a:p>
          <a:p>
            <a:r>
              <a:rPr lang="en-US" altLang="zh-CN" dirty="0"/>
              <a:t>                    }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    })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        .then(ret =&gt; {</a:t>
            </a:r>
          </a:p>
          <a:p>
            <a:r>
              <a:rPr lang="en-US" altLang="zh-CN" dirty="0"/>
              <a:t>                        console.log(</a:t>
            </a:r>
            <a:r>
              <a:rPr lang="en-US" altLang="zh-CN" dirty="0" err="1"/>
              <a:t>ret.data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    })</a:t>
            </a:r>
          </a:p>
        </p:txBody>
      </p:sp>
    </p:spTree>
    <p:extLst>
      <p:ext uri="{BB962C8B-B14F-4D97-AF65-F5344CB8AC3E}">
        <p14:creationId xmlns:p14="http://schemas.microsoft.com/office/powerpoint/2010/main" val="35760822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792625" y="177842"/>
            <a:ext cx="38981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3200" b="1" dirty="0" err="1" smtClean="0">
                <a:solidFill>
                  <a:srgbClr val="006CB5"/>
                </a:solidFill>
              </a:rPr>
              <a:t>axios</a:t>
            </a:r>
            <a:r>
              <a:rPr lang="zh-CN" altLang="en-US" sz="3200" b="1" dirty="0" smtClean="0">
                <a:solidFill>
                  <a:srgbClr val="006CB5"/>
                </a:solidFill>
              </a:rPr>
              <a:t>四种常用</a:t>
            </a:r>
            <a:r>
              <a:rPr lang="en-US" altLang="zh-CN" sz="3200" b="1" dirty="0" smtClean="0">
                <a:solidFill>
                  <a:srgbClr val="006CB5"/>
                </a:solidFill>
              </a:rPr>
              <a:t>API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404948" y="66879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3870" y="1204332"/>
            <a:ext cx="6623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 smtClean="0"/>
              <a:t>eg:axios.Put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不带参数：</a:t>
            </a:r>
            <a:endParaRPr lang="en-US" altLang="zh-CN" dirty="0" smtClean="0"/>
          </a:p>
          <a:p>
            <a:r>
              <a:rPr lang="en-US" altLang="zh-CN" dirty="0" err="1" smtClean="0"/>
              <a:t>axios.get</a:t>
            </a:r>
            <a:r>
              <a:rPr lang="en-US" altLang="zh-CN" dirty="0"/>
              <a:t>('http://localhost:8080/</a:t>
            </a:r>
            <a:r>
              <a:rPr lang="en-US" altLang="zh-CN" dirty="0" err="1"/>
              <a:t>axios</a:t>
            </a:r>
            <a:r>
              <a:rPr lang="en-US" altLang="zh-CN" dirty="0"/>
              <a:t>/</a:t>
            </a:r>
            <a:r>
              <a:rPr lang="en-US" altLang="zh-CN" dirty="0" err="1"/>
              <a:t>cpy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                   .then(ret =&gt; {</a:t>
            </a:r>
          </a:p>
          <a:p>
            <a:r>
              <a:rPr lang="en-US" altLang="zh-CN" dirty="0"/>
              <a:t>                       console.log(</a:t>
            </a:r>
            <a:r>
              <a:rPr lang="en-US" altLang="zh-CN" dirty="0" err="1"/>
              <a:t>ret.data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   })</a:t>
            </a:r>
          </a:p>
        </p:txBody>
      </p:sp>
      <p:sp>
        <p:nvSpPr>
          <p:cNvPr id="5" name="矩形 4"/>
          <p:cNvSpPr/>
          <p:nvPr/>
        </p:nvSpPr>
        <p:spPr>
          <a:xfrm>
            <a:off x="860109" y="2798639"/>
            <a:ext cx="2186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eg:axios.Put</a:t>
            </a:r>
            <a:r>
              <a:rPr lang="en-US" altLang="zh-CN" dirty="0" smtClean="0"/>
              <a:t>()</a:t>
            </a:r>
            <a:r>
              <a:rPr lang="zh-CN" altLang="en-US" dirty="0"/>
              <a:t>携带</a:t>
            </a:r>
            <a:r>
              <a:rPr lang="zh-CN" altLang="en-US" dirty="0" smtClean="0"/>
              <a:t>参数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13870" y="3067273"/>
            <a:ext cx="73763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axios.get</a:t>
            </a:r>
            <a:r>
              <a:rPr lang="en-US" altLang="zh-CN" dirty="0"/>
              <a:t>('http://localhost:8080/</a:t>
            </a:r>
            <a:r>
              <a:rPr lang="en-US" altLang="zh-CN" dirty="0" err="1"/>
              <a:t>axios</a:t>
            </a:r>
            <a:r>
              <a:rPr lang="en-US" altLang="zh-CN" dirty="0"/>
              <a:t>/</a:t>
            </a:r>
            <a:r>
              <a:rPr lang="en-US" altLang="zh-CN" dirty="0" err="1"/>
              <a:t>getName</a:t>
            </a:r>
            <a:r>
              <a:rPr lang="en-US" altLang="zh-CN" dirty="0"/>
              <a:t>',{</a:t>
            </a:r>
          </a:p>
          <a:p>
            <a:r>
              <a:rPr lang="en-US" altLang="zh-CN" dirty="0"/>
              <a:t>                  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smtClean="0"/>
              <a:t>name:</a:t>
            </a:r>
            <a:r>
              <a:rPr lang="zh-CN" altLang="en-US" dirty="0" smtClean="0"/>
              <a:t>“呵呵”</a:t>
            </a:r>
            <a:endParaRPr lang="en-US" altLang="zh-CN" dirty="0"/>
          </a:p>
          <a:p>
            <a:r>
              <a:rPr lang="en-US" altLang="zh-CN" dirty="0"/>
              <a:t>                    }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    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        .then(ret =&gt; {</a:t>
            </a:r>
          </a:p>
          <a:p>
            <a:r>
              <a:rPr lang="en-US" altLang="zh-CN" dirty="0"/>
              <a:t>                        console.log(</a:t>
            </a:r>
            <a:r>
              <a:rPr lang="en-US" altLang="zh-CN" dirty="0" err="1"/>
              <a:t>ret.data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    })</a:t>
            </a:r>
          </a:p>
        </p:txBody>
      </p:sp>
    </p:spTree>
    <p:extLst>
      <p:ext uri="{BB962C8B-B14F-4D97-AF65-F5344CB8AC3E}">
        <p14:creationId xmlns:p14="http://schemas.microsoft.com/office/powerpoint/2010/main" val="4188047012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792625" y="177842"/>
            <a:ext cx="38981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3200" b="1" dirty="0" err="1" smtClean="0">
                <a:solidFill>
                  <a:srgbClr val="006CB5"/>
                </a:solidFill>
              </a:rPr>
              <a:t>axios</a:t>
            </a:r>
            <a:r>
              <a:rPr lang="zh-CN" altLang="en-US" sz="3200" b="1" dirty="0" smtClean="0">
                <a:solidFill>
                  <a:srgbClr val="006CB5"/>
                </a:solidFill>
              </a:rPr>
              <a:t>四种常用</a:t>
            </a:r>
            <a:r>
              <a:rPr lang="en-US" altLang="zh-CN" sz="3200" b="1" dirty="0" smtClean="0">
                <a:solidFill>
                  <a:srgbClr val="006CB5"/>
                </a:solidFill>
              </a:rPr>
              <a:t>API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404948" y="66879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3870" y="1204332"/>
            <a:ext cx="6623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 smtClean="0"/>
              <a:t>eg:axios.delete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不带参数：</a:t>
            </a:r>
            <a:endParaRPr lang="en-US" altLang="zh-CN" dirty="0" smtClean="0"/>
          </a:p>
          <a:p>
            <a:r>
              <a:rPr lang="en-US" altLang="zh-CN" dirty="0" err="1" smtClean="0"/>
              <a:t>axios.delete</a:t>
            </a:r>
            <a:r>
              <a:rPr lang="en-US" altLang="zh-CN" dirty="0" smtClean="0"/>
              <a:t>(</a:t>
            </a:r>
            <a:r>
              <a:rPr lang="en-US" altLang="zh-CN" dirty="0"/>
              <a:t>'http://localhost:8080/</a:t>
            </a:r>
            <a:r>
              <a:rPr lang="en-US" altLang="zh-CN" dirty="0" err="1"/>
              <a:t>axios</a:t>
            </a:r>
            <a:r>
              <a:rPr lang="en-US" altLang="zh-CN" dirty="0"/>
              <a:t>/</a:t>
            </a:r>
            <a:r>
              <a:rPr lang="en-US" altLang="zh-CN" dirty="0" err="1"/>
              <a:t>cpy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                   .then(ret =&gt; {</a:t>
            </a:r>
          </a:p>
          <a:p>
            <a:r>
              <a:rPr lang="en-US" altLang="zh-CN" dirty="0"/>
              <a:t>                       console.log(</a:t>
            </a:r>
            <a:r>
              <a:rPr lang="en-US" altLang="zh-CN" dirty="0" err="1"/>
              <a:t>ret.data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   })</a:t>
            </a:r>
          </a:p>
        </p:txBody>
      </p:sp>
      <p:sp>
        <p:nvSpPr>
          <p:cNvPr id="5" name="矩形 4"/>
          <p:cNvSpPr/>
          <p:nvPr/>
        </p:nvSpPr>
        <p:spPr>
          <a:xfrm>
            <a:off x="860109" y="2798639"/>
            <a:ext cx="2454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eg:axios.deletet</a:t>
            </a:r>
            <a:r>
              <a:rPr lang="en-US" altLang="zh-CN" dirty="0" smtClean="0"/>
              <a:t>()</a:t>
            </a:r>
            <a:r>
              <a:rPr lang="zh-CN" altLang="en-US" dirty="0"/>
              <a:t>携带</a:t>
            </a:r>
            <a:r>
              <a:rPr lang="zh-CN" altLang="en-US" dirty="0" smtClean="0"/>
              <a:t>参数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13870" y="3067273"/>
            <a:ext cx="73763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 smtClean="0"/>
              <a:t>axios.deletet</a:t>
            </a:r>
            <a:r>
              <a:rPr lang="en-US" altLang="zh-CN" dirty="0"/>
              <a:t>('http://localhost:8080/</a:t>
            </a:r>
            <a:r>
              <a:rPr lang="en-US" altLang="zh-CN" dirty="0" err="1"/>
              <a:t>axios</a:t>
            </a:r>
            <a:r>
              <a:rPr lang="en-US" altLang="zh-CN" dirty="0"/>
              <a:t>/</a:t>
            </a:r>
            <a:r>
              <a:rPr lang="en-US" altLang="zh-CN" dirty="0" err="1"/>
              <a:t>getName</a:t>
            </a:r>
            <a:r>
              <a:rPr lang="en-US" altLang="zh-CN" dirty="0"/>
              <a:t>',{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params</a:t>
            </a:r>
            <a:r>
              <a:rPr lang="en-US" altLang="zh-CN" dirty="0"/>
              <a:t>:{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smtClean="0"/>
              <a:t>name:</a:t>
            </a:r>
            <a:r>
              <a:rPr lang="zh-CN" altLang="en-US" dirty="0" smtClean="0"/>
              <a:t>“呵呵”</a:t>
            </a:r>
            <a:endParaRPr lang="en-US" altLang="zh-CN" dirty="0"/>
          </a:p>
          <a:p>
            <a:r>
              <a:rPr lang="en-US" altLang="zh-CN" dirty="0"/>
              <a:t>                    }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    })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        .then(ret =&gt; {</a:t>
            </a:r>
          </a:p>
          <a:p>
            <a:r>
              <a:rPr lang="en-US" altLang="zh-CN" dirty="0"/>
              <a:t>                        console.log(</a:t>
            </a:r>
            <a:r>
              <a:rPr lang="en-US" altLang="zh-CN" dirty="0" err="1"/>
              <a:t>ret.data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    })</a:t>
            </a:r>
          </a:p>
        </p:txBody>
      </p:sp>
    </p:spTree>
    <p:extLst>
      <p:ext uri="{BB962C8B-B14F-4D97-AF65-F5344CB8AC3E}">
        <p14:creationId xmlns:p14="http://schemas.microsoft.com/office/powerpoint/2010/main" val="1922100514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14140" y="196266"/>
            <a:ext cx="405501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rgbClr val="006CB5"/>
                </a:solidFill>
              </a:rPr>
              <a:t>响应结果的主要属性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404948" y="66879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1376" y="1037063"/>
            <a:ext cx="4560848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data: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实际响应回来的数据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303" y="1693428"/>
            <a:ext cx="292259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headers: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响应头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5" name="矩形 4"/>
          <p:cNvSpPr/>
          <p:nvPr/>
        </p:nvSpPr>
        <p:spPr>
          <a:xfrm>
            <a:off x="714303" y="2396970"/>
            <a:ext cx="2629246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status: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响应状态码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03" y="3100512"/>
            <a:ext cx="3561744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statusText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响应状态信息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091497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77503" y="828553"/>
            <a:ext cx="9145588" cy="3727449"/>
          </a:xfrm>
          <a:prstGeom prst="rect">
            <a:avLst/>
          </a:prstGeom>
          <a:solidFill>
            <a:srgbClr val="006C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517650" y="992187"/>
            <a:ext cx="2255837" cy="2265363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1406525" y="2114550"/>
            <a:ext cx="2478087" cy="1254125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FF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3857290" y="2032000"/>
            <a:ext cx="179388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10"/>
          <p:cNvSpPr>
            <a:spLocks noChangeAspect="1" noChangeArrowheads="1"/>
          </p:cNvSpPr>
          <p:nvPr/>
        </p:nvSpPr>
        <p:spPr bwMode="auto">
          <a:xfrm>
            <a:off x="1314450" y="2032000"/>
            <a:ext cx="177800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0" name="直接连接符 20"/>
          <p:cNvCxnSpPr>
            <a:cxnSpLocks noChangeShapeType="1"/>
          </p:cNvCxnSpPr>
          <p:nvPr/>
        </p:nvCxnSpPr>
        <p:spPr bwMode="auto">
          <a:xfrm>
            <a:off x="1428750" y="3617118"/>
            <a:ext cx="2509837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5419393" y="2032000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并发请求与配置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53"/>
          <p:cNvCxnSpPr>
            <a:cxnSpLocks noChangeShapeType="1"/>
          </p:cNvCxnSpPr>
          <p:nvPr/>
        </p:nvCxnSpPr>
        <p:spPr bwMode="auto">
          <a:xfrm>
            <a:off x="4066232" y="1572824"/>
            <a:ext cx="0" cy="1385888"/>
          </a:xfrm>
          <a:prstGeom prst="line">
            <a:avLst/>
          </a:prstGeom>
          <a:noFill/>
          <a:ln w="12700">
            <a:solidFill>
              <a:srgbClr val="CFDEF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39"/>
          <p:cNvSpPr>
            <a:spLocks noChangeAspect="1" noChangeArrowheads="1"/>
          </p:cNvSpPr>
          <p:nvPr/>
        </p:nvSpPr>
        <p:spPr bwMode="auto">
          <a:xfrm>
            <a:off x="3994001" y="1397700"/>
            <a:ext cx="144463" cy="1460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1" name="Oval 41"/>
          <p:cNvSpPr>
            <a:spLocks noChangeAspect="1" noChangeArrowheads="1"/>
          </p:cNvSpPr>
          <p:nvPr/>
        </p:nvSpPr>
        <p:spPr bwMode="auto">
          <a:xfrm>
            <a:off x="3998911" y="2955896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650297" y="2045947"/>
            <a:ext cx="470000" cy="64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3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49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6061">
        <p14:doors dir="vert"/>
      </p:transition>
    </mc:Choice>
    <mc:Fallback xmlns="">
      <p:transition spd="slow" advClick="0" advTm="60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32099E-6 L -0.00434 0.05062 L -0.01753 0.11328 C -0.02691 0.13179 -0.03611 0.17007 -0.05503 0.19105 C -0.06597 0.20957 -0.07066 0.21544 -0.08316 0.22439 C -0.09566 0.23334 -0.11302 0.24383 -0.13003 0.24476 C -0.15174 0.25031 -0.17101 0.23766 -0.18524 0.22994 C -0.19948 0.22223 -0.20434 0.21636 -0.21545 0.19846 C -0.22656 0.18056 -0.24358 0.14599 -0.25191 0.12254 L -0.26563 0.05679 L -0.26962 -4.32099E-6 " pathEditMode="relative" rAng="0" ptsTypes="FAfaafaaFAF">
                                      <p:cBhvr>
                                        <p:cTn id="17" dur="2000" spd="-99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49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 autoUpdateAnimBg="0"/>
      <p:bldP spid="37" grpId="1" animBg="1" autoUpdateAnimBg="0"/>
      <p:bldP spid="38" grpId="0" animBg="1" autoUpdateAnimBg="0"/>
      <p:bldP spid="41" grpId="0" autoUpdateAnimBg="0"/>
      <p:bldP spid="19" grpId="0" animBg="1" autoUpdateAnimBg="0"/>
      <p:bldP spid="21" grpId="0" animBg="1" autoUpdateAnimBg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5"/>
          <p:cNvSpPr/>
          <p:nvPr/>
        </p:nvSpPr>
        <p:spPr>
          <a:xfrm>
            <a:off x="3147180" y="-10001"/>
            <a:ext cx="809625" cy="557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noFill/>
          <a:ln w="10" cap="flat" cmpd="sng">
            <a:solidFill>
              <a:srgbClr val="2E2C2C">
                <a:alpha val="100000"/>
              </a:srgbClr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47" name="组合 246"/>
          <p:cNvGrpSpPr/>
          <p:nvPr/>
        </p:nvGrpSpPr>
        <p:grpSpPr>
          <a:xfrm>
            <a:off x="3428566" y="928410"/>
            <a:ext cx="4101958" cy="561446"/>
            <a:chOff x="5526988" y="887716"/>
            <a:chExt cx="4833680" cy="648258"/>
          </a:xfrm>
          <a:solidFill>
            <a:srgbClr val="C4261D"/>
          </a:solidFill>
        </p:grpSpPr>
        <p:sp>
          <p:nvSpPr>
            <p:cNvPr id="248" name="Freeform 13"/>
            <p:cNvSpPr/>
            <p:nvPr/>
          </p:nvSpPr>
          <p:spPr bwMode="auto">
            <a:xfrm>
              <a:off x="5526988" y="887716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016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ea"/>
              </a:endParaRPr>
            </a:p>
          </p:txBody>
        </p:sp>
        <p:sp>
          <p:nvSpPr>
            <p:cNvPr id="249" name="Freeform 15"/>
            <p:cNvSpPr>
              <a:spLocks noEditPoints="1"/>
            </p:cNvSpPr>
            <p:nvPr/>
          </p:nvSpPr>
          <p:spPr bwMode="auto">
            <a:xfrm>
              <a:off x="9853697" y="1070558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016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ea"/>
              </a:endParaRPr>
            </a:p>
          </p:txBody>
        </p:sp>
      </p:grpSp>
      <p:sp>
        <p:nvSpPr>
          <p:cNvPr id="250" name="TextBox 88"/>
          <p:cNvSpPr txBox="1"/>
          <p:nvPr/>
        </p:nvSpPr>
        <p:spPr>
          <a:xfrm>
            <a:off x="3724499" y="959828"/>
            <a:ext cx="2031325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4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为什么要使用</a:t>
            </a:r>
            <a:endParaRPr lang="zh-CN" altLang="en-US" sz="24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1" name="Oval 12"/>
          <p:cNvSpPr/>
          <p:nvPr/>
        </p:nvSpPr>
        <p:spPr>
          <a:xfrm>
            <a:off x="2876774" y="921728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2" name="TextBox 8"/>
          <p:cNvSpPr txBox="1"/>
          <p:nvPr/>
        </p:nvSpPr>
        <p:spPr>
          <a:xfrm>
            <a:off x="2928870" y="978878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3" name="组合 252"/>
          <p:cNvGrpSpPr/>
          <p:nvPr/>
        </p:nvGrpSpPr>
        <p:grpSpPr>
          <a:xfrm>
            <a:off x="3639241" y="1865395"/>
            <a:ext cx="4101958" cy="561445"/>
            <a:chOff x="5526988" y="887716"/>
            <a:chExt cx="4833680" cy="648258"/>
          </a:xfrm>
          <a:solidFill>
            <a:srgbClr val="C4261D"/>
          </a:solidFill>
        </p:grpSpPr>
        <p:sp>
          <p:nvSpPr>
            <p:cNvPr id="254" name="Freeform 13"/>
            <p:cNvSpPr/>
            <p:nvPr/>
          </p:nvSpPr>
          <p:spPr bwMode="auto">
            <a:xfrm>
              <a:off x="5526988" y="887716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016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ea"/>
              </a:endParaRPr>
            </a:p>
          </p:txBody>
        </p:sp>
        <p:sp>
          <p:nvSpPr>
            <p:cNvPr id="255" name="Freeform 15"/>
            <p:cNvSpPr>
              <a:spLocks noEditPoints="1"/>
            </p:cNvSpPr>
            <p:nvPr/>
          </p:nvSpPr>
          <p:spPr bwMode="auto">
            <a:xfrm>
              <a:off x="9853697" y="1070558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016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ea"/>
              </a:endParaRPr>
            </a:p>
          </p:txBody>
        </p:sp>
      </p:grpSp>
      <p:sp>
        <p:nvSpPr>
          <p:cNvPr id="256" name="TextBox 108"/>
          <p:cNvSpPr txBox="1"/>
          <p:nvPr/>
        </p:nvSpPr>
        <p:spPr>
          <a:xfrm>
            <a:off x="3878386" y="1903234"/>
            <a:ext cx="173316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24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AXIOS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4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7" name="Oval 12"/>
          <p:cNvSpPr/>
          <p:nvPr/>
        </p:nvSpPr>
        <p:spPr>
          <a:xfrm>
            <a:off x="3086755" y="1857646"/>
            <a:ext cx="597075" cy="606489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8" name="TextBox 111"/>
          <p:cNvSpPr txBox="1"/>
          <p:nvPr/>
        </p:nvSpPr>
        <p:spPr>
          <a:xfrm>
            <a:off x="3154614" y="1916384"/>
            <a:ext cx="506870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9" name="组合 258"/>
          <p:cNvGrpSpPr/>
          <p:nvPr/>
        </p:nvGrpSpPr>
        <p:grpSpPr>
          <a:xfrm>
            <a:off x="3666404" y="2780273"/>
            <a:ext cx="4101954" cy="561445"/>
            <a:chOff x="5526988" y="887716"/>
            <a:chExt cx="4833680" cy="648258"/>
          </a:xfrm>
          <a:solidFill>
            <a:srgbClr val="C4261D"/>
          </a:solidFill>
        </p:grpSpPr>
        <p:sp>
          <p:nvSpPr>
            <p:cNvPr id="260" name="Freeform 13"/>
            <p:cNvSpPr/>
            <p:nvPr/>
          </p:nvSpPr>
          <p:spPr bwMode="auto">
            <a:xfrm>
              <a:off x="5526988" y="887716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016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ea"/>
              </a:endParaRPr>
            </a:p>
          </p:txBody>
        </p:sp>
        <p:sp>
          <p:nvSpPr>
            <p:cNvPr id="261" name="Freeform 15"/>
            <p:cNvSpPr>
              <a:spLocks noEditPoints="1"/>
            </p:cNvSpPr>
            <p:nvPr/>
          </p:nvSpPr>
          <p:spPr bwMode="auto">
            <a:xfrm>
              <a:off x="9853697" y="1070558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016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ea"/>
              </a:endParaRPr>
            </a:p>
          </p:txBody>
        </p:sp>
      </p:grpSp>
      <p:sp>
        <p:nvSpPr>
          <p:cNvPr id="262" name="TextBox 115"/>
          <p:cNvSpPr txBox="1"/>
          <p:nvPr/>
        </p:nvSpPr>
        <p:spPr>
          <a:xfrm>
            <a:off x="3968028" y="2797721"/>
            <a:ext cx="1415772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4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使用方式</a:t>
            </a:r>
            <a:endParaRPr lang="zh-CN" altLang="en-US" sz="24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3" name="Oval 12"/>
          <p:cNvSpPr/>
          <p:nvPr/>
        </p:nvSpPr>
        <p:spPr>
          <a:xfrm>
            <a:off x="3118715" y="2759621"/>
            <a:ext cx="597075" cy="607833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4" name="TextBox 118"/>
          <p:cNvSpPr txBox="1"/>
          <p:nvPr/>
        </p:nvSpPr>
        <p:spPr>
          <a:xfrm>
            <a:off x="3186574" y="2818359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5" name="组合 264"/>
          <p:cNvGrpSpPr/>
          <p:nvPr/>
        </p:nvGrpSpPr>
        <p:grpSpPr>
          <a:xfrm>
            <a:off x="3521766" y="3662773"/>
            <a:ext cx="4101958" cy="561445"/>
            <a:chOff x="5526988" y="887716"/>
            <a:chExt cx="4833680" cy="648258"/>
          </a:xfrm>
          <a:solidFill>
            <a:srgbClr val="C4261D"/>
          </a:solidFill>
        </p:grpSpPr>
        <p:sp>
          <p:nvSpPr>
            <p:cNvPr id="266" name="Freeform 13"/>
            <p:cNvSpPr/>
            <p:nvPr/>
          </p:nvSpPr>
          <p:spPr bwMode="auto">
            <a:xfrm>
              <a:off x="5526988" y="887716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016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ea"/>
              </a:endParaRPr>
            </a:p>
          </p:txBody>
        </p:sp>
        <p:sp>
          <p:nvSpPr>
            <p:cNvPr id="267" name="Freeform 15"/>
            <p:cNvSpPr>
              <a:spLocks noEditPoints="1"/>
            </p:cNvSpPr>
            <p:nvPr/>
          </p:nvSpPr>
          <p:spPr bwMode="auto">
            <a:xfrm>
              <a:off x="9853697" y="1070558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016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ea"/>
              </a:endParaRPr>
            </a:p>
          </p:txBody>
        </p:sp>
      </p:grpSp>
      <p:sp>
        <p:nvSpPr>
          <p:cNvPr id="269" name="Oval 12"/>
          <p:cNvSpPr/>
          <p:nvPr/>
        </p:nvSpPr>
        <p:spPr>
          <a:xfrm>
            <a:off x="2969280" y="3649578"/>
            <a:ext cx="597075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0" name="TextBox 125"/>
          <p:cNvSpPr txBox="1"/>
          <p:nvPr/>
        </p:nvSpPr>
        <p:spPr>
          <a:xfrm>
            <a:off x="3030051" y="3706728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7" name="Freeform 6"/>
          <p:cNvSpPr/>
          <p:nvPr/>
        </p:nvSpPr>
        <p:spPr>
          <a:xfrm flipH="1">
            <a:off x="-1" y="1771862"/>
            <a:ext cx="1187953" cy="1834356"/>
          </a:xfrm>
          <a:custGeom>
            <a:avLst/>
            <a:gdLst/>
            <a:ahLst/>
            <a:cxnLst>
              <a:cxn ang="0">
                <a:pos x="1636437" y="0"/>
              </a:cxn>
              <a:cxn ang="0">
                <a:pos x="157125" y="0"/>
              </a:cxn>
              <a:cxn ang="0">
                <a:pos x="680372" y="1200182"/>
              </a:cxn>
              <a:cxn ang="0">
                <a:pos x="0" y="2527747"/>
              </a:cxn>
              <a:cxn ang="0">
                <a:pos x="1636437" y="2527747"/>
              </a:cxn>
            </a:cxnLst>
            <a:rect l="0" t="0" r="0" b="0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lnTo>
                  <a:pt x="1636805" y="0"/>
                </a:lnTo>
                <a:close/>
              </a:path>
            </a:pathLst>
          </a:custGeom>
          <a:solidFill>
            <a:srgbClr val="016EC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8" name="Freeform 6"/>
          <p:cNvSpPr/>
          <p:nvPr/>
        </p:nvSpPr>
        <p:spPr>
          <a:xfrm flipH="1">
            <a:off x="8931274" y="1771862"/>
            <a:ext cx="212725" cy="1839256"/>
          </a:xfrm>
          <a:custGeom>
            <a:avLst/>
            <a:gdLst/>
            <a:ahLst/>
            <a:cxnLst>
              <a:cxn ang="0">
                <a:pos x="4787225" y="0"/>
              </a:cxn>
              <a:cxn ang="0">
                <a:pos x="0" y="0"/>
              </a:cxn>
              <a:cxn ang="0">
                <a:pos x="0" y="2527747"/>
              </a:cxn>
              <a:cxn ang="0">
                <a:pos x="4787225" y="2527747"/>
              </a:cxn>
            </a:cxnLst>
            <a:rect l="0" t="0" r="0" b="0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lnTo>
                  <a:pt x="621232" y="0"/>
                </a:lnTo>
                <a:close/>
              </a:path>
            </a:pathLst>
          </a:custGeom>
          <a:solidFill>
            <a:srgbClr val="016EC3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9" name="组合 278"/>
          <p:cNvGrpSpPr/>
          <p:nvPr/>
        </p:nvGrpSpPr>
        <p:grpSpPr>
          <a:xfrm>
            <a:off x="1009543" y="1574083"/>
            <a:ext cx="2137637" cy="2145430"/>
            <a:chOff x="1371105" y="1840526"/>
            <a:chExt cx="3048726" cy="3057872"/>
          </a:xfrm>
        </p:grpSpPr>
        <p:sp>
          <p:nvSpPr>
            <p:cNvPr id="280" name="Oval 5"/>
            <p:cNvSpPr/>
            <p:nvPr/>
          </p:nvSpPr>
          <p:spPr>
            <a:xfrm>
              <a:off x="1371105" y="1840526"/>
              <a:ext cx="3048726" cy="3057872"/>
            </a:xfrm>
            <a:prstGeom prst="ellipse">
              <a:avLst/>
            </a:prstGeom>
            <a:solidFill>
              <a:srgbClr val="016EC3"/>
            </a:solidFill>
            <a:ln w="9525">
              <a:noFill/>
            </a:ln>
          </p:spPr>
          <p:txBody>
            <a:bodyPr/>
            <a:lstStyle/>
            <a:p>
              <a:pPr lvl="0" eaLnBrk="0" hangingPunct="0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1" name="Oval 5"/>
            <p:cNvSpPr/>
            <p:nvPr/>
          </p:nvSpPr>
          <p:spPr>
            <a:xfrm>
              <a:off x="1505539" y="1975363"/>
              <a:ext cx="2779858" cy="2788198"/>
            </a:xfrm>
            <a:prstGeom prst="ellipse">
              <a:avLst/>
            </a:prstGeom>
            <a:solidFill>
              <a:srgbClr val="016EC3"/>
            </a:solidFill>
            <a:ln w="9525" cap="flat" cmpd="sng">
              <a:solidFill>
                <a:srgbClr val="F8F8F8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0" hangingPunct="0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82" name="Freeform 6"/>
          <p:cNvSpPr>
            <a:spLocks noEditPoints="1"/>
          </p:cNvSpPr>
          <p:nvPr/>
        </p:nvSpPr>
        <p:spPr>
          <a:xfrm>
            <a:off x="1800782" y="1793877"/>
            <a:ext cx="555157" cy="76041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3" name="TextBox 47"/>
          <p:cNvSpPr txBox="1"/>
          <p:nvPr/>
        </p:nvSpPr>
        <p:spPr>
          <a:xfrm>
            <a:off x="1586363" y="2911476"/>
            <a:ext cx="1358083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dist" eaLnBrk="0" hangingPunct="0"/>
            <a:r>
              <a:rPr lang="zh-CN" altLang="en-US" sz="28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流程：</a:t>
            </a:r>
          </a:p>
        </p:txBody>
      </p:sp>
      <p:sp>
        <p:nvSpPr>
          <p:cNvPr id="284" name="TextBox 49"/>
          <p:cNvSpPr txBox="1"/>
          <p:nvPr/>
        </p:nvSpPr>
        <p:spPr>
          <a:xfrm>
            <a:off x="1662564" y="2597151"/>
            <a:ext cx="1166813" cy="3857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08"/>
          <p:cNvSpPr txBox="1"/>
          <p:nvPr/>
        </p:nvSpPr>
        <p:spPr>
          <a:xfrm>
            <a:off x="3890030" y="3656334"/>
            <a:ext cx="2339102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4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并发请求与配置</a:t>
            </a:r>
            <a:endParaRPr lang="zh-CN" altLang="en-US" sz="24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8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0505">
        <p14:doors dir="vert"/>
      </p:transition>
    </mc:Choice>
    <mc:Fallback xmlns="">
      <p:transition spd="slow" advClick="0" advTm="105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5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6467 0.1487 L -2.66337E-6 2.22942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0" y="-74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7053 -2.67345E-6 L -5.12887E-7 -2.67345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5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8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5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65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150"/>
                            </p:stCondLst>
                            <p:childTnLst>
                              <p:par>
                                <p:cTn id="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45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950"/>
                            </p:stCondLst>
                            <p:childTnLst>
                              <p:par>
                                <p:cTn id="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ldLvl="0"/>
      <p:bldP spid="251" grpId="0" bldLvl="0" animBg="1"/>
      <p:bldP spid="251" grpId="1" bldLvl="0" animBg="1"/>
      <p:bldP spid="252" grpId="0"/>
      <p:bldP spid="256" grpId="0" bldLvl="0"/>
      <p:bldP spid="257" grpId="0" bldLvl="0" animBg="1"/>
      <p:bldP spid="257" grpId="1" bldLvl="0" animBg="1"/>
      <p:bldP spid="258" grpId="0"/>
      <p:bldP spid="262" grpId="0" bldLvl="0"/>
      <p:bldP spid="263" grpId="0" bldLvl="0" animBg="1"/>
      <p:bldP spid="263" grpId="1" bldLvl="0" animBg="1"/>
      <p:bldP spid="264" grpId="0"/>
      <p:bldP spid="269" grpId="0" bldLvl="0" animBg="1"/>
      <p:bldP spid="269" grpId="1" bldLvl="0" animBg="1"/>
      <p:bldP spid="270" grpId="0"/>
      <p:bldP spid="283" grpId="0"/>
      <p:bldP spid="284" grpId="0"/>
      <p:bldP spid="41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14140" y="196266"/>
            <a:ext cx="32850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rgbClr val="006CB5"/>
                </a:solidFill>
              </a:rPr>
              <a:t>并发请求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404948" y="66879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259" y="970156"/>
            <a:ext cx="7515921" cy="10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场景：一个页面的数据来源于多个互不关联的请求，需要统一处理后然后呈现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694" y="2118732"/>
            <a:ext cx="754448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用到的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1.axios.all(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iterable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)   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参数：请求数组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1376" y="2988527"/>
            <a:ext cx="835226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2.axios.spread(callback) 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参数：对应请求返回值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483983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14140" y="196266"/>
            <a:ext cx="32850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rgbClr val="006CB5"/>
                </a:solidFill>
              </a:rPr>
              <a:t>并发请求代码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404948" y="66879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617" y="775577"/>
            <a:ext cx="9365673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Consolas" panose="020B0609020204030204" pitchFamily="49" charset="0"/>
              </a:rPr>
              <a:t>&lt;!DOCTYPE html&gt;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&lt;html </a:t>
            </a:r>
            <a:r>
              <a:rPr lang="en-US" altLang="zh-CN" sz="1050" dirty="0" err="1">
                <a:latin typeface="Consolas" panose="020B0609020204030204" pitchFamily="49" charset="0"/>
              </a:rPr>
              <a:t>lang</a:t>
            </a:r>
            <a:r>
              <a:rPr lang="en-US" altLang="zh-CN" sz="1050" dirty="0">
                <a:latin typeface="Consolas" panose="020B0609020204030204" pitchFamily="49" charset="0"/>
              </a:rPr>
              <a:t>="</a:t>
            </a:r>
            <a:r>
              <a:rPr lang="en-US" altLang="zh-CN" sz="1050" dirty="0" err="1">
                <a:latin typeface="Consolas" panose="020B0609020204030204" pitchFamily="49" charset="0"/>
              </a:rPr>
              <a:t>en</a:t>
            </a:r>
            <a:r>
              <a:rPr lang="en-US" altLang="zh-CN" sz="105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&lt;meta charset="UTF-8"&gt;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&lt;meta name="viewport" content="width=device-width, initial-scale=1.0"&gt;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&lt;title&gt;Document&lt;/title&gt;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&lt;script </a:t>
            </a:r>
            <a:r>
              <a:rPr lang="en-US" altLang="zh-CN" sz="1050" dirty="0" err="1">
                <a:latin typeface="Consolas" panose="020B0609020204030204" pitchFamily="49" charset="0"/>
              </a:rPr>
              <a:t>src</a:t>
            </a:r>
            <a:r>
              <a:rPr lang="en-US" altLang="zh-CN" sz="1050" dirty="0">
                <a:latin typeface="Consolas" panose="020B0609020204030204" pitchFamily="49" charset="0"/>
              </a:rPr>
              <a:t>="https://cdn.jsdelivr.net/</a:t>
            </a:r>
            <a:r>
              <a:rPr lang="en-US" altLang="zh-CN" sz="1050" dirty="0" err="1">
                <a:latin typeface="Consolas" panose="020B0609020204030204" pitchFamily="49" charset="0"/>
              </a:rPr>
              <a:t>npm</a:t>
            </a:r>
            <a:r>
              <a:rPr lang="en-US" altLang="zh-CN" sz="1050" dirty="0">
                <a:latin typeface="Consolas" panose="020B0609020204030204" pitchFamily="49" charset="0"/>
              </a:rPr>
              <a:t>/vue@2.5.16/</a:t>
            </a:r>
            <a:r>
              <a:rPr lang="en-US" altLang="zh-CN" sz="1050" dirty="0" err="1">
                <a:latin typeface="Consolas" panose="020B0609020204030204" pitchFamily="49" charset="0"/>
              </a:rPr>
              <a:t>dist</a:t>
            </a:r>
            <a:r>
              <a:rPr lang="en-US" altLang="zh-CN" sz="1050" dirty="0">
                <a:latin typeface="Consolas" panose="020B0609020204030204" pitchFamily="49" charset="0"/>
              </a:rPr>
              <a:t>/vue.js"&gt;&lt;/script&gt;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&lt;script </a:t>
            </a:r>
            <a:r>
              <a:rPr lang="en-US" altLang="zh-CN" sz="1050" dirty="0" err="1">
                <a:latin typeface="Consolas" panose="020B0609020204030204" pitchFamily="49" charset="0"/>
              </a:rPr>
              <a:t>src</a:t>
            </a:r>
            <a:r>
              <a:rPr lang="en-US" altLang="zh-CN" sz="1050" dirty="0">
                <a:latin typeface="Consolas" panose="020B0609020204030204" pitchFamily="49" charset="0"/>
              </a:rPr>
              <a:t>="https://unpkg.com/</a:t>
            </a:r>
            <a:r>
              <a:rPr lang="en-US" altLang="zh-CN" sz="1050" dirty="0" err="1">
                <a:latin typeface="Consolas" panose="020B0609020204030204" pitchFamily="49" charset="0"/>
              </a:rPr>
              <a:t>axios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dist</a:t>
            </a:r>
            <a:r>
              <a:rPr lang="en-US" altLang="zh-CN" sz="1050" dirty="0">
                <a:latin typeface="Consolas" panose="020B0609020204030204" pitchFamily="49" charset="0"/>
              </a:rPr>
              <a:t>/axios.min.js"&gt;&lt;/script&gt;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&lt;script&gt;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</a:t>
            </a:r>
            <a:r>
              <a:rPr lang="en-US" altLang="zh-CN" sz="1050" dirty="0" err="1">
                <a:latin typeface="Consolas" panose="020B0609020204030204" pitchFamily="49" charset="0"/>
              </a:rPr>
              <a:t>axios.all</a:t>
            </a:r>
            <a:r>
              <a:rPr lang="en-US" altLang="zh-CN" sz="1050" dirty="0">
                <a:latin typeface="Consolas" panose="020B0609020204030204" pitchFamily="49" charset="0"/>
              </a:rPr>
              <a:t>([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</a:t>
            </a:r>
            <a:r>
              <a:rPr lang="en-US" altLang="zh-CN" sz="1050" dirty="0" err="1">
                <a:latin typeface="Consolas" panose="020B0609020204030204" pitchFamily="49" charset="0"/>
              </a:rPr>
              <a:t>axios.get</a:t>
            </a:r>
            <a:r>
              <a:rPr lang="en-US" altLang="zh-CN" sz="1050" dirty="0">
                <a:latin typeface="Consolas" panose="020B0609020204030204" pitchFamily="49" charset="0"/>
              </a:rPr>
              <a:t>("http://localhost:8080/</a:t>
            </a:r>
            <a:r>
              <a:rPr lang="en-US" altLang="zh-CN" sz="1050" dirty="0" err="1">
                <a:latin typeface="Consolas" panose="020B0609020204030204" pitchFamily="49" charset="0"/>
              </a:rPr>
              <a:t>axios</a:t>
            </a:r>
            <a:r>
              <a:rPr lang="en-US" altLang="zh-CN" sz="1050" dirty="0">
                <a:latin typeface="Consolas" panose="020B0609020204030204" pitchFamily="49" charset="0"/>
              </a:rPr>
              <a:t>/noparams1", {  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}),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</a:t>
            </a:r>
            <a:r>
              <a:rPr lang="en-US" altLang="zh-CN" sz="1050" dirty="0" err="1">
                <a:latin typeface="Consolas" panose="020B0609020204030204" pitchFamily="49" charset="0"/>
              </a:rPr>
              <a:t>axios.post</a:t>
            </a:r>
            <a:r>
              <a:rPr lang="en-US" altLang="zh-CN" sz="1050" dirty="0">
                <a:latin typeface="Consolas" panose="020B0609020204030204" pitchFamily="49" charset="0"/>
              </a:rPr>
              <a:t>('http://localhost:8080/</a:t>
            </a:r>
            <a:r>
              <a:rPr lang="en-US" altLang="zh-CN" sz="1050" dirty="0" err="1">
                <a:latin typeface="Consolas" panose="020B0609020204030204" pitchFamily="49" charset="0"/>
              </a:rPr>
              <a:t>axios</a:t>
            </a:r>
            <a:r>
              <a:rPr lang="en-US" altLang="zh-CN" sz="1050" dirty="0">
                <a:latin typeface="Consolas" panose="020B0609020204030204" pitchFamily="49" charset="0"/>
              </a:rPr>
              <a:t>/noparams2') 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]).then(</a:t>
            </a:r>
            <a:r>
              <a:rPr lang="en-US" altLang="zh-CN" sz="1050" dirty="0" err="1">
                <a:latin typeface="Consolas" panose="020B0609020204030204" pitchFamily="49" charset="0"/>
              </a:rPr>
              <a:t>axios.spread</a:t>
            </a:r>
            <a:r>
              <a:rPr lang="en-US" altLang="zh-CN" sz="1050" dirty="0">
                <a:latin typeface="Consolas" panose="020B0609020204030204" pitchFamily="49" charset="0"/>
              </a:rPr>
              <a:t>((</a:t>
            </a:r>
            <a:r>
              <a:rPr lang="en-US" altLang="zh-CN" sz="1050" dirty="0" err="1">
                <a:latin typeface="Consolas" panose="020B0609020204030204" pitchFamily="49" charset="0"/>
              </a:rPr>
              <a:t>resdata</a:t>
            </a:r>
            <a:r>
              <a:rPr lang="en-US" altLang="zh-CN" sz="1050" dirty="0">
                <a:latin typeface="Consolas" panose="020B0609020204030204" pitchFamily="49" charset="0"/>
              </a:rPr>
              <a:t>, </a:t>
            </a:r>
            <a:r>
              <a:rPr lang="en-US" altLang="zh-CN" sz="1050" dirty="0" err="1">
                <a:latin typeface="Consolas" panose="020B0609020204030204" pitchFamily="49" charset="0"/>
              </a:rPr>
              <a:t>rescity</a:t>
            </a:r>
            <a:r>
              <a:rPr lang="en-US" altLang="zh-CN" sz="1050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// </a:t>
            </a:r>
            <a:r>
              <a:rPr lang="zh-CN" altLang="en-US" sz="1050" dirty="0">
                <a:latin typeface="Consolas" panose="020B0609020204030204" pitchFamily="49" charset="0"/>
              </a:rPr>
              <a:t>上面两个请求都完成后，才按顺序执行这个回调方法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      </a:t>
            </a:r>
            <a:r>
              <a:rPr lang="en-US" altLang="zh-CN" sz="1050" dirty="0">
                <a:latin typeface="Consolas" panose="020B0609020204030204" pitchFamily="49" charset="0"/>
              </a:rPr>
              <a:t>console.log('</a:t>
            </a:r>
            <a:r>
              <a:rPr lang="en-US" altLang="zh-CN" sz="1050" dirty="0" err="1">
                <a:latin typeface="Consolas" panose="020B0609020204030204" pitchFamily="49" charset="0"/>
              </a:rPr>
              <a:t>resdata</a:t>
            </a:r>
            <a:r>
              <a:rPr lang="en-US" altLang="zh-CN" sz="1050" dirty="0">
                <a:latin typeface="Consolas" panose="020B0609020204030204" pitchFamily="49" charset="0"/>
              </a:rPr>
              <a:t>', </a:t>
            </a:r>
            <a:r>
              <a:rPr lang="en-US" altLang="zh-CN" sz="1050" dirty="0" err="1">
                <a:latin typeface="Consolas" panose="020B0609020204030204" pitchFamily="49" charset="0"/>
              </a:rPr>
              <a:t>resdata</a:t>
            </a:r>
            <a:r>
              <a:rPr lang="en-US" altLang="zh-CN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console.log('</a:t>
            </a:r>
            <a:r>
              <a:rPr lang="en-US" altLang="zh-CN" sz="1050" dirty="0" err="1">
                <a:latin typeface="Consolas" panose="020B0609020204030204" pitchFamily="49" charset="0"/>
              </a:rPr>
              <a:t>rescity</a:t>
            </a:r>
            <a:r>
              <a:rPr lang="en-US" altLang="zh-CN" sz="1050" dirty="0">
                <a:latin typeface="Consolas" panose="020B0609020204030204" pitchFamily="49" charset="0"/>
              </a:rPr>
              <a:t>', </a:t>
            </a:r>
            <a:r>
              <a:rPr lang="en-US" altLang="zh-CN" sz="1050" dirty="0" err="1">
                <a:latin typeface="Consolas" panose="020B0609020204030204" pitchFamily="49" charset="0"/>
              </a:rPr>
              <a:t>rescity</a:t>
            </a:r>
            <a:r>
              <a:rPr lang="en-US" altLang="zh-CN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}))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&lt;/script&gt;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&lt;/html&gt;</a:t>
            </a:r>
            <a:endParaRPr lang="en-US" altLang="zh-CN" sz="105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05219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814140" y="196266"/>
            <a:ext cx="32850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rgbClr val="006CB5"/>
                </a:solidFill>
              </a:rPr>
              <a:t>请求配置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404948" y="66879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2873" y="1773213"/>
            <a:ext cx="78839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url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: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用于请求服务器的</a:t>
            </a:r>
            <a:r>
              <a:rPr lang="en-US" altLang="zh-CN" sz="20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url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Method: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发出请求时的请求方法，默认为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get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baseURL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基础域名的设置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Headers: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要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发送的自定义请求头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Params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要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发送的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参数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Timeout: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如果请求的时间超过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timeout,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请求被终止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responseTyple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默认为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字符串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maxRedirects:5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定义在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NODE.JS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中要遵循的重定向最大数量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2727" y="1046018"/>
            <a:ext cx="608620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发出请求可用的配置选项，只有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url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是必须的，如果未指定方法，请求将默认为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GET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890302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/>
        </p:nvSpPr>
        <p:spPr bwMode="auto">
          <a:xfrm>
            <a:off x="2533174" y="1277205"/>
            <a:ext cx="6627019" cy="2202656"/>
          </a:xfrm>
          <a:custGeom>
            <a:avLst/>
            <a:gdLst>
              <a:gd name="T0" fmla="*/ 368 w 5566"/>
              <a:gd name="T1" fmla="*/ 0 h 1850"/>
              <a:gd name="T2" fmla="*/ 5566 w 5566"/>
              <a:gd name="T3" fmla="*/ 0 h 1850"/>
              <a:gd name="T4" fmla="*/ 5566 w 5566"/>
              <a:gd name="T5" fmla="*/ 1850 h 1850"/>
              <a:gd name="T6" fmla="*/ 0 w 5566"/>
              <a:gd name="T7" fmla="*/ 1850 h 1850"/>
              <a:gd name="T8" fmla="*/ 368 w 5566"/>
              <a:gd name="T9" fmla="*/ 0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1850">
                <a:moveTo>
                  <a:pt x="368" y="0"/>
                </a:moveTo>
                <a:lnTo>
                  <a:pt x="5566" y="0"/>
                </a:lnTo>
                <a:lnTo>
                  <a:pt x="5566" y="1850"/>
                </a:lnTo>
                <a:lnTo>
                  <a:pt x="0" y="1850"/>
                </a:lnTo>
                <a:lnTo>
                  <a:pt x="368" y="0"/>
                </a:lnTo>
                <a:close/>
              </a:path>
            </a:pathLst>
          </a:custGeom>
          <a:solidFill>
            <a:srgbClr val="2248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sp>
        <p:nvSpPr>
          <p:cNvPr id="21" name="矩形 20"/>
          <p:cNvSpPr/>
          <p:nvPr/>
        </p:nvSpPr>
        <p:spPr>
          <a:xfrm>
            <a:off x="0" y="-11286"/>
            <a:ext cx="9144000" cy="124939"/>
          </a:xfrm>
          <a:prstGeom prst="rect">
            <a:avLst/>
          </a:prstGeom>
          <a:solidFill>
            <a:srgbClr val="E1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0" y="-11286"/>
            <a:ext cx="1208315" cy="973289"/>
          </a:xfrm>
          <a:custGeom>
            <a:avLst/>
            <a:gdLst>
              <a:gd name="T0" fmla="*/ 1095 w 1311"/>
              <a:gd name="T1" fmla="*/ 1056 h 1056"/>
              <a:gd name="T2" fmla="*/ 0 w 1311"/>
              <a:gd name="T3" fmla="*/ 1056 h 1056"/>
              <a:gd name="T4" fmla="*/ 0 w 1311"/>
              <a:gd name="T5" fmla="*/ 0 h 1056"/>
              <a:gd name="T6" fmla="*/ 1311 w 1311"/>
              <a:gd name="T7" fmla="*/ 0 h 1056"/>
              <a:gd name="T8" fmla="*/ 1095 w 1311"/>
              <a:gd name="T9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1" h="1056">
                <a:moveTo>
                  <a:pt x="1095" y="1056"/>
                </a:moveTo>
                <a:lnTo>
                  <a:pt x="0" y="1056"/>
                </a:lnTo>
                <a:lnTo>
                  <a:pt x="0" y="0"/>
                </a:lnTo>
                <a:lnTo>
                  <a:pt x="1311" y="0"/>
                </a:lnTo>
                <a:lnTo>
                  <a:pt x="1095" y="1056"/>
                </a:lnTo>
                <a:close/>
              </a:path>
            </a:pathLst>
          </a:custGeom>
          <a:solidFill>
            <a:srgbClr val="22498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 dirty="0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1277205"/>
            <a:ext cx="2743200" cy="2202656"/>
          </a:xfrm>
          <a:custGeom>
            <a:avLst/>
            <a:gdLst>
              <a:gd name="T0" fmla="*/ 1936 w 2304"/>
              <a:gd name="T1" fmla="*/ 1850 h 1850"/>
              <a:gd name="T2" fmla="*/ 0 w 2304"/>
              <a:gd name="T3" fmla="*/ 1850 h 1850"/>
              <a:gd name="T4" fmla="*/ 0 w 2304"/>
              <a:gd name="T5" fmla="*/ 0 h 1850"/>
              <a:gd name="T6" fmla="*/ 2304 w 2304"/>
              <a:gd name="T7" fmla="*/ 0 h 1850"/>
              <a:gd name="T8" fmla="*/ 1936 w 2304"/>
              <a:gd name="T9" fmla="*/ 1850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4" h="1850">
                <a:moveTo>
                  <a:pt x="1936" y="1850"/>
                </a:moveTo>
                <a:lnTo>
                  <a:pt x="0" y="1850"/>
                </a:lnTo>
                <a:lnTo>
                  <a:pt x="0" y="0"/>
                </a:lnTo>
                <a:lnTo>
                  <a:pt x="2304" y="0"/>
                </a:lnTo>
                <a:lnTo>
                  <a:pt x="1936" y="1850"/>
                </a:lnTo>
                <a:close/>
              </a:path>
            </a:pathLst>
          </a:custGeom>
          <a:solidFill>
            <a:srgbClr val="C4CD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2529007" y="3369728"/>
            <a:ext cx="6627019" cy="111919"/>
          </a:xfrm>
          <a:custGeom>
            <a:avLst/>
            <a:gdLst>
              <a:gd name="T0" fmla="*/ 5566 w 5566"/>
              <a:gd name="T1" fmla="*/ 0 h 94"/>
              <a:gd name="T2" fmla="*/ 18 w 5566"/>
              <a:gd name="T3" fmla="*/ 0 h 94"/>
              <a:gd name="T4" fmla="*/ 0 w 5566"/>
              <a:gd name="T5" fmla="*/ 94 h 94"/>
              <a:gd name="T6" fmla="*/ 5566 w 5566"/>
              <a:gd name="T7" fmla="*/ 94 h 94"/>
              <a:gd name="T8" fmla="*/ 5566 w 5566"/>
              <a:gd name="T9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4">
                <a:moveTo>
                  <a:pt x="5566" y="0"/>
                </a:moveTo>
                <a:lnTo>
                  <a:pt x="18" y="0"/>
                </a:lnTo>
                <a:lnTo>
                  <a:pt x="0" y="94"/>
                </a:lnTo>
                <a:lnTo>
                  <a:pt x="5566" y="94"/>
                </a:lnTo>
                <a:lnTo>
                  <a:pt x="5566" y="0"/>
                </a:lnTo>
                <a:close/>
              </a:path>
            </a:pathLst>
          </a:custGeom>
          <a:solidFill>
            <a:srgbClr val="C7D0E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30" y="1819281"/>
            <a:ext cx="1931401" cy="16263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267" y="1920511"/>
            <a:ext cx="1312174" cy="2540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267" y="1324658"/>
            <a:ext cx="1655529" cy="11917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4922044"/>
            <a:ext cx="9144000" cy="221456"/>
          </a:xfrm>
          <a:prstGeom prst="rect">
            <a:avLst/>
          </a:prstGeom>
          <a:solidFill>
            <a:srgbClr val="E1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15" name="文本框 14"/>
          <p:cNvSpPr txBox="1"/>
          <p:nvPr/>
        </p:nvSpPr>
        <p:spPr>
          <a:xfrm>
            <a:off x="4017210" y="16343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感谢观看！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38882" y="2788650"/>
            <a:ext cx="274947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2017110403</a:t>
            </a:r>
            <a:r>
              <a:rPr lang="zh-CN" altLang="en-US" sz="22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陈鹏元</a:t>
            </a:r>
            <a:endParaRPr lang="zh-CN" altLang="en-US" sz="22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49716" y="3709791"/>
            <a:ext cx="363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4982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最后感谢老师的耐心指导！</a:t>
            </a:r>
            <a:endParaRPr lang="zh-CN" altLang="en-US" sz="2400" dirty="0">
              <a:solidFill>
                <a:srgbClr val="565656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9581661" y="434045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4257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428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428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90"/>
                            </p:stCondLst>
                            <p:childTnLst>
                              <p:par>
                                <p:cTn id="3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7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4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15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0" grpId="0" animBg="1"/>
      <p:bldP spid="15" grpId="0"/>
      <p:bldP spid="16" grpId="0"/>
      <p:bldP spid="19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77503" y="828553"/>
            <a:ext cx="9145588" cy="3727449"/>
          </a:xfrm>
          <a:prstGeom prst="rect">
            <a:avLst/>
          </a:prstGeom>
          <a:solidFill>
            <a:srgbClr val="006C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517650" y="992187"/>
            <a:ext cx="2255837" cy="2265363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1406525" y="2114550"/>
            <a:ext cx="2478087" cy="1254125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FF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3857290" y="2032000"/>
            <a:ext cx="179388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10"/>
          <p:cNvSpPr>
            <a:spLocks noChangeAspect="1" noChangeArrowheads="1"/>
          </p:cNvSpPr>
          <p:nvPr/>
        </p:nvSpPr>
        <p:spPr bwMode="auto">
          <a:xfrm>
            <a:off x="1314450" y="2032000"/>
            <a:ext cx="177800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0" name="直接连接符 20"/>
          <p:cNvCxnSpPr>
            <a:cxnSpLocks noChangeShapeType="1"/>
          </p:cNvCxnSpPr>
          <p:nvPr/>
        </p:nvCxnSpPr>
        <p:spPr bwMode="auto">
          <a:xfrm>
            <a:off x="1428750" y="3617118"/>
            <a:ext cx="2509837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5419393" y="203200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为什么要使用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53"/>
          <p:cNvCxnSpPr>
            <a:cxnSpLocks noChangeShapeType="1"/>
          </p:cNvCxnSpPr>
          <p:nvPr/>
        </p:nvCxnSpPr>
        <p:spPr bwMode="auto">
          <a:xfrm>
            <a:off x="4066232" y="1572824"/>
            <a:ext cx="0" cy="1385888"/>
          </a:xfrm>
          <a:prstGeom prst="line">
            <a:avLst/>
          </a:prstGeom>
          <a:noFill/>
          <a:ln w="12700">
            <a:solidFill>
              <a:srgbClr val="CFDEF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39"/>
          <p:cNvSpPr>
            <a:spLocks noChangeAspect="1" noChangeArrowheads="1"/>
          </p:cNvSpPr>
          <p:nvPr/>
        </p:nvSpPr>
        <p:spPr bwMode="auto">
          <a:xfrm>
            <a:off x="3994001" y="1397700"/>
            <a:ext cx="144463" cy="1460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1" name="Oval 41"/>
          <p:cNvSpPr>
            <a:spLocks noChangeAspect="1" noChangeArrowheads="1"/>
          </p:cNvSpPr>
          <p:nvPr/>
        </p:nvSpPr>
        <p:spPr bwMode="auto">
          <a:xfrm>
            <a:off x="3998911" y="2955896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650297" y="2045947"/>
            <a:ext cx="470000" cy="64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3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1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6061">
        <p14:doors dir="vert"/>
      </p:transition>
    </mc:Choice>
    <mc:Fallback xmlns="">
      <p:transition spd="slow" advClick="0" advTm="60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32099E-6 L -0.00434 0.05062 L -0.01753 0.11328 C -0.02691 0.13179 -0.03611 0.17007 -0.05503 0.19105 C -0.06597 0.20957 -0.07066 0.21544 -0.08316 0.22439 C -0.09566 0.23334 -0.11302 0.24383 -0.13003 0.24476 C -0.15174 0.25031 -0.17101 0.23766 -0.18524 0.22994 C -0.19948 0.22223 -0.20434 0.21636 -0.21545 0.19846 C -0.22656 0.18056 -0.24358 0.14599 -0.25191 0.12254 L -0.26563 0.05679 L -0.26962 -4.32099E-6 " pathEditMode="relative" rAng="0" ptsTypes="FAfaafaaFAF">
                                      <p:cBhvr>
                                        <p:cTn id="17" dur="2000" spd="-99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49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 autoUpdateAnimBg="0"/>
      <p:bldP spid="37" grpId="1" animBg="1" autoUpdateAnimBg="0"/>
      <p:bldP spid="38" grpId="0" animBg="1" autoUpdateAnimBg="0"/>
      <p:bldP spid="41" grpId="0" autoUpdateAnimBg="0"/>
      <p:bldP spid="19" grpId="0" animBg="1" autoUpdateAnimBg="0"/>
      <p:bldP spid="21" grpId="0" animBg="1" autoUpdateAnimBg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398880" y="391133"/>
            <a:ext cx="309112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rgbClr val="006CB5"/>
                </a:solidFill>
              </a:rPr>
              <a:t>为什么要使用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058166" y="550481"/>
            <a:ext cx="4268739" cy="173748"/>
            <a:chOff x="2447279" y="1384504"/>
            <a:chExt cx="3903303" cy="158874"/>
          </a:xfrm>
        </p:grpSpPr>
        <p:grpSp>
          <p:nvGrpSpPr>
            <p:cNvPr id="37" name="组合 36"/>
            <p:cNvGrpSpPr/>
            <p:nvPr/>
          </p:nvGrpSpPr>
          <p:grpSpPr>
            <a:xfrm>
              <a:off x="2447279" y="1384504"/>
              <a:ext cx="792088" cy="158874"/>
              <a:chOff x="1584983" y="5074890"/>
              <a:chExt cx="792088" cy="158874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H="1">
                <a:off x="1584983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1799692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1979711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Oval 12"/>
          <p:cNvSpPr/>
          <p:nvPr/>
        </p:nvSpPr>
        <p:spPr>
          <a:xfrm>
            <a:off x="3007517" y="334112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3071937" y="406522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472" y="1405898"/>
            <a:ext cx="6672146" cy="8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原生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AJAX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使用复杂，且本身是针对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MVC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的编程，不符合现在前端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MVVM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的浪潮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8472" y="2245507"/>
            <a:ext cx="6429692" cy="8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2.JQUERY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整个包太大，如果单纯只使用其中的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AJAX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却要导入整个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JQUERY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非常的不合理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03786"/>
      </p:ext>
    </p:extLst>
  </p:cSld>
  <p:clrMapOvr>
    <a:masterClrMapping/>
  </p:clrMapOvr>
  <p:transition spd="slow" advClick="0" advTm="33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 bldLvl="0" animBg="1"/>
      <p:bldP spid="28" grpId="1" bldLvl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398880" y="391133"/>
            <a:ext cx="309112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rgbClr val="006CB5"/>
                </a:solidFill>
              </a:rPr>
              <a:t>前端</a:t>
            </a:r>
            <a:r>
              <a:rPr lang="en-US" altLang="zh-CN" sz="3200" b="1" dirty="0" smtClean="0">
                <a:solidFill>
                  <a:srgbClr val="006CB5"/>
                </a:solidFill>
              </a:rPr>
              <a:t>MVC</a:t>
            </a:r>
            <a:r>
              <a:rPr lang="zh-CN" altLang="en-US" sz="3200" b="1" dirty="0" smtClean="0">
                <a:solidFill>
                  <a:srgbClr val="006CB5"/>
                </a:solidFill>
              </a:rPr>
              <a:t>案例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058166" y="550481"/>
            <a:ext cx="4268739" cy="173748"/>
            <a:chOff x="2447279" y="1384504"/>
            <a:chExt cx="3903303" cy="158874"/>
          </a:xfrm>
        </p:grpSpPr>
        <p:grpSp>
          <p:nvGrpSpPr>
            <p:cNvPr id="37" name="组合 36"/>
            <p:cNvGrpSpPr/>
            <p:nvPr/>
          </p:nvGrpSpPr>
          <p:grpSpPr>
            <a:xfrm>
              <a:off x="2447279" y="1384504"/>
              <a:ext cx="792088" cy="158874"/>
              <a:chOff x="1584983" y="5074890"/>
              <a:chExt cx="792088" cy="158874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H="1">
                <a:off x="1584983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1799692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1979711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Oval 12"/>
          <p:cNvSpPr/>
          <p:nvPr/>
        </p:nvSpPr>
        <p:spPr>
          <a:xfrm>
            <a:off x="3007517" y="334112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3071937" y="406522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29798"/>
            <a:ext cx="931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Consolas" panose="020B0609020204030204" pitchFamily="49" charset="0"/>
              </a:rPr>
              <a:t>&lt;!DOCTYPE html&gt;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&lt;html </a:t>
            </a:r>
            <a:r>
              <a:rPr lang="en-US" altLang="zh-CN" sz="1050" dirty="0" err="1">
                <a:latin typeface="Consolas" panose="020B0609020204030204" pitchFamily="49" charset="0"/>
              </a:rPr>
              <a:t>lang</a:t>
            </a:r>
            <a:r>
              <a:rPr lang="en-US" altLang="zh-CN" sz="1050" dirty="0">
                <a:latin typeface="Consolas" panose="020B0609020204030204" pitchFamily="49" charset="0"/>
              </a:rPr>
              <a:t>="</a:t>
            </a:r>
            <a:r>
              <a:rPr lang="en-US" altLang="zh-CN" sz="1050" dirty="0" err="1">
                <a:latin typeface="Consolas" panose="020B0609020204030204" pitchFamily="49" charset="0"/>
              </a:rPr>
              <a:t>en</a:t>
            </a:r>
            <a:r>
              <a:rPr lang="en-US" altLang="zh-CN" sz="105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&lt;meta charset="UTF-8"&gt;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&lt;meta name="viewport" content="width=device-width, initial-scale=1.0"&gt;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&lt;title&gt;Document&lt;/title&gt;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&lt;script </a:t>
            </a:r>
            <a:r>
              <a:rPr lang="en-US" altLang="zh-CN" sz="1050" dirty="0" err="1">
                <a:latin typeface="Consolas" panose="020B0609020204030204" pitchFamily="49" charset="0"/>
              </a:rPr>
              <a:t>src</a:t>
            </a:r>
            <a:r>
              <a:rPr lang="en-US" altLang="zh-CN" sz="1050" dirty="0">
                <a:latin typeface="Consolas" panose="020B0609020204030204" pitchFamily="49" charset="0"/>
              </a:rPr>
              <a:t>="vue.js"&gt;&lt;/script&gt;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 &lt;div&gt;&lt;/div&gt;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 &lt;input type="text"&gt;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/>
            </a:r>
            <a:br>
              <a:rPr lang="en-US" altLang="zh-CN" sz="1050" dirty="0">
                <a:latin typeface="Consolas" panose="020B0609020204030204" pitchFamily="49" charset="0"/>
              </a:rPr>
            </a:br>
            <a:r>
              <a:rPr lang="en-US" altLang="zh-CN" sz="1050" dirty="0">
                <a:latin typeface="Consolas" panose="020B0609020204030204" pitchFamily="49" charset="0"/>
              </a:rPr>
              <a:t/>
            </a:r>
            <a:br>
              <a:rPr lang="en-US" altLang="zh-CN" sz="1050" dirty="0">
                <a:latin typeface="Consolas" panose="020B0609020204030204" pitchFamily="49" charset="0"/>
              </a:rPr>
            </a:br>
            <a:r>
              <a:rPr lang="en-US" altLang="zh-CN" sz="1050" dirty="0">
                <a:latin typeface="Consolas" panose="020B0609020204030204" pitchFamily="49" charset="0"/>
              </a:rPr>
              <a:t>    &lt;script&gt;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</a:t>
            </a:r>
            <a:r>
              <a:rPr lang="en-US" altLang="zh-CN" sz="1050" dirty="0" err="1">
                <a:latin typeface="Consolas" panose="020B0609020204030204" pitchFamily="49" charset="0"/>
              </a:rPr>
              <a:t>var</a:t>
            </a:r>
            <a:r>
              <a:rPr lang="en-US" altLang="zh-CN" sz="1050" dirty="0">
                <a:latin typeface="Consolas" panose="020B0609020204030204" pitchFamily="49" charset="0"/>
              </a:rPr>
              <a:t> input = </a:t>
            </a:r>
            <a:r>
              <a:rPr lang="en-US" altLang="zh-CN" sz="1050" dirty="0" err="1">
                <a:latin typeface="Consolas" panose="020B0609020204030204" pitchFamily="49" charset="0"/>
              </a:rPr>
              <a:t>document.querySelector</a:t>
            </a:r>
            <a:r>
              <a:rPr lang="en-US" altLang="zh-CN" sz="1050" dirty="0">
                <a:latin typeface="Consolas" panose="020B0609020204030204" pitchFamily="49" charset="0"/>
              </a:rPr>
              <a:t>('input');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</a:t>
            </a:r>
            <a:r>
              <a:rPr lang="en-US" altLang="zh-CN" sz="1050" dirty="0" err="1">
                <a:latin typeface="Consolas" panose="020B0609020204030204" pitchFamily="49" charset="0"/>
              </a:rPr>
              <a:t>var</a:t>
            </a:r>
            <a:r>
              <a:rPr lang="en-US" altLang="zh-CN" sz="1050" dirty="0">
                <a:latin typeface="Consolas" panose="020B0609020204030204" pitchFamily="49" charset="0"/>
              </a:rPr>
              <a:t> div = </a:t>
            </a:r>
            <a:r>
              <a:rPr lang="en-US" altLang="zh-CN" sz="1050" dirty="0" err="1">
                <a:latin typeface="Consolas" panose="020B0609020204030204" pitchFamily="49" charset="0"/>
              </a:rPr>
              <a:t>document.querySelector</a:t>
            </a:r>
            <a:r>
              <a:rPr lang="en-US" altLang="zh-CN" sz="1050" dirty="0">
                <a:latin typeface="Consolas" panose="020B0609020204030204" pitchFamily="49" charset="0"/>
              </a:rPr>
              <a:t>('div');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</a:t>
            </a:r>
            <a:r>
              <a:rPr lang="en-US" altLang="zh-CN" sz="1050" dirty="0" err="1">
                <a:latin typeface="Consolas" panose="020B0609020204030204" pitchFamily="49" charset="0"/>
              </a:rPr>
              <a:t>document.onkeyup</a:t>
            </a:r>
            <a:r>
              <a:rPr lang="en-US" altLang="zh-CN" sz="1050" dirty="0">
                <a:latin typeface="Consolas" panose="020B0609020204030204" pitchFamily="49" charset="0"/>
              </a:rPr>
              <a:t> = function(e) {   //</a:t>
            </a:r>
            <a:r>
              <a:rPr lang="zh-CN" altLang="en-US" sz="1050" dirty="0">
                <a:latin typeface="Consolas" panose="020B0609020204030204" pitchFamily="49" charset="0"/>
              </a:rPr>
              <a:t>通过</a:t>
            </a:r>
            <a:r>
              <a:rPr lang="en-US" altLang="zh-CN" sz="1050" dirty="0">
                <a:latin typeface="Consolas" panose="020B0609020204030204" pitchFamily="49" charset="0"/>
              </a:rPr>
              <a:t>DOM</a:t>
            </a:r>
            <a:r>
              <a:rPr lang="zh-CN" altLang="en-US" sz="1050" dirty="0">
                <a:latin typeface="Consolas" panose="020B0609020204030204" pitchFamily="49" charset="0"/>
              </a:rPr>
              <a:t>操作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            </a:t>
            </a:r>
            <a:r>
              <a:rPr lang="en-US" altLang="zh-CN" sz="1050" dirty="0" err="1">
                <a:latin typeface="Consolas" panose="020B0609020204030204" pitchFamily="49" charset="0"/>
              </a:rPr>
              <a:t>var</a:t>
            </a:r>
            <a:r>
              <a:rPr lang="en-US" altLang="zh-CN" sz="1050" dirty="0">
                <a:latin typeface="Consolas" panose="020B0609020204030204" pitchFamily="49" charset="0"/>
              </a:rPr>
              <a:t> html = </a:t>
            </a:r>
            <a:r>
              <a:rPr lang="en-US" altLang="zh-CN" sz="1050" dirty="0" err="1">
                <a:latin typeface="Consolas" panose="020B0609020204030204" pitchFamily="49" charset="0"/>
              </a:rPr>
              <a:t>input.value</a:t>
            </a:r>
            <a:r>
              <a:rPr lang="en-US" altLang="zh-CN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     </a:t>
            </a:r>
            <a:r>
              <a:rPr lang="en-US" altLang="zh-CN" sz="1050" dirty="0" err="1">
                <a:latin typeface="Consolas" panose="020B0609020204030204" pitchFamily="49" charset="0"/>
              </a:rPr>
              <a:t>div.innerHTML</a:t>
            </a:r>
            <a:r>
              <a:rPr lang="en-US" altLang="zh-CN" sz="1050" dirty="0">
                <a:latin typeface="Consolas" panose="020B0609020204030204" pitchFamily="49" charset="0"/>
              </a:rPr>
              <a:t> = html;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}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&lt;/script&gt;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&lt;/html&gt;</a:t>
            </a:r>
            <a:endParaRPr lang="en-US" altLang="zh-CN" sz="105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70163"/>
      </p:ext>
    </p:extLst>
  </p:cSld>
  <p:clrMapOvr>
    <a:masterClrMapping/>
  </p:clrMapOvr>
  <p:transition spd="slow" advClick="0" advTm="33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 bldLvl="0" animBg="1"/>
      <p:bldP spid="28" grpId="1" bldLvl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738316" y="391133"/>
            <a:ext cx="309112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rgbClr val="006CB5"/>
                </a:solidFill>
              </a:rPr>
              <a:t>前端</a:t>
            </a:r>
            <a:r>
              <a:rPr lang="en-US" altLang="zh-CN" sz="3200" b="1" dirty="0" smtClean="0">
                <a:solidFill>
                  <a:srgbClr val="006CB5"/>
                </a:solidFill>
              </a:rPr>
              <a:t>MVVM</a:t>
            </a:r>
            <a:r>
              <a:rPr lang="zh-CN" altLang="en-US" sz="3200" b="1" dirty="0" smtClean="0">
                <a:solidFill>
                  <a:srgbClr val="006CB5"/>
                </a:solidFill>
              </a:rPr>
              <a:t>案例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809646" y="550480"/>
            <a:ext cx="4268739" cy="173748"/>
            <a:chOff x="2447279" y="1384504"/>
            <a:chExt cx="3903303" cy="158874"/>
          </a:xfrm>
        </p:grpSpPr>
        <p:grpSp>
          <p:nvGrpSpPr>
            <p:cNvPr id="37" name="组合 36"/>
            <p:cNvGrpSpPr/>
            <p:nvPr/>
          </p:nvGrpSpPr>
          <p:grpSpPr>
            <a:xfrm>
              <a:off x="2447279" y="1384504"/>
              <a:ext cx="792088" cy="158874"/>
              <a:chOff x="1584983" y="5074890"/>
              <a:chExt cx="792088" cy="158874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H="1">
                <a:off x="1584983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1799692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1979711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Oval 12"/>
          <p:cNvSpPr/>
          <p:nvPr/>
        </p:nvSpPr>
        <p:spPr>
          <a:xfrm>
            <a:off x="3007517" y="334112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3071937" y="406522"/>
            <a:ext cx="505267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5138" y="1013010"/>
            <a:ext cx="4572000" cy="41319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50" dirty="0">
                <a:latin typeface="Consolas" panose="020B0609020204030204" pitchFamily="49" charset="0"/>
              </a:rPr>
              <a:t>&lt;!DOCTYPE html&gt;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&lt;html </a:t>
            </a:r>
            <a:r>
              <a:rPr lang="en-US" altLang="zh-CN" sz="1050" dirty="0" err="1">
                <a:latin typeface="Consolas" panose="020B0609020204030204" pitchFamily="49" charset="0"/>
              </a:rPr>
              <a:t>lang</a:t>
            </a:r>
            <a:r>
              <a:rPr lang="en-US" altLang="zh-CN" sz="1050" dirty="0">
                <a:latin typeface="Consolas" panose="020B0609020204030204" pitchFamily="49" charset="0"/>
              </a:rPr>
              <a:t>="</a:t>
            </a:r>
            <a:r>
              <a:rPr lang="en-US" altLang="zh-CN" sz="1050" dirty="0" err="1">
                <a:latin typeface="Consolas" panose="020B0609020204030204" pitchFamily="49" charset="0"/>
              </a:rPr>
              <a:t>en</a:t>
            </a:r>
            <a:r>
              <a:rPr lang="en-US" altLang="zh-CN" sz="105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&lt;meta charset="UTF-8"&gt;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&lt;meta name="viewport" content="width=device-width, initial-scale=1.0"&gt;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&lt;title&gt;Document&lt;/title&gt;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&lt;script </a:t>
            </a:r>
            <a:r>
              <a:rPr lang="en-US" altLang="zh-CN" sz="1050" dirty="0" err="1">
                <a:latin typeface="Consolas" panose="020B0609020204030204" pitchFamily="49" charset="0"/>
              </a:rPr>
              <a:t>src</a:t>
            </a:r>
            <a:r>
              <a:rPr lang="en-US" altLang="zh-CN" sz="1050" dirty="0">
                <a:latin typeface="Consolas" panose="020B0609020204030204" pitchFamily="49" charset="0"/>
              </a:rPr>
              <a:t>="vue.js"&gt;&lt;/script&gt;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&lt;div id="app"&gt;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 &lt;div&gt;{{</a:t>
            </a:r>
            <a:r>
              <a:rPr lang="en-US" altLang="zh-CN" sz="1050" dirty="0" err="1">
                <a:latin typeface="Consolas" panose="020B0609020204030204" pitchFamily="49" charset="0"/>
              </a:rPr>
              <a:t>msg</a:t>
            </a:r>
            <a:r>
              <a:rPr lang="en-US" altLang="zh-CN" sz="1050" dirty="0">
                <a:latin typeface="Consolas" panose="020B0609020204030204" pitchFamily="49" charset="0"/>
              </a:rPr>
              <a:t>}}&lt;/div&gt;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 &lt;input type="text" v-model='</a:t>
            </a:r>
            <a:r>
              <a:rPr lang="en-US" altLang="zh-CN" sz="1050" dirty="0" err="1">
                <a:latin typeface="Consolas" panose="020B0609020204030204" pitchFamily="49" charset="0"/>
              </a:rPr>
              <a:t>msg</a:t>
            </a:r>
            <a:r>
              <a:rPr lang="en-US" altLang="zh-CN" sz="1050" dirty="0">
                <a:latin typeface="Consolas" panose="020B0609020204030204" pitchFamily="49" charset="0"/>
              </a:rPr>
              <a:t>'&gt;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/>
            </a:r>
            <a:br>
              <a:rPr lang="en-US" altLang="zh-CN" sz="1050" dirty="0">
                <a:latin typeface="Consolas" panose="020B0609020204030204" pitchFamily="49" charset="0"/>
              </a:rPr>
            </a:br>
            <a:r>
              <a:rPr lang="en-US" altLang="zh-CN" sz="1050" dirty="0">
                <a:latin typeface="Consolas" panose="020B0609020204030204" pitchFamily="49" charset="0"/>
              </a:rPr>
              <a:t>    &lt;script&gt;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 </a:t>
            </a:r>
            <a:r>
              <a:rPr lang="en-US" altLang="zh-CN" sz="1050" dirty="0" err="1">
                <a:latin typeface="Consolas" panose="020B0609020204030204" pitchFamily="49" charset="0"/>
              </a:rPr>
              <a:t>var</a:t>
            </a:r>
            <a:r>
              <a:rPr lang="en-US" altLang="zh-CN" sz="1050" dirty="0">
                <a:latin typeface="Consolas" panose="020B0609020204030204" pitchFamily="49" charset="0"/>
              </a:rPr>
              <a:t> </a:t>
            </a:r>
            <a:r>
              <a:rPr lang="en-US" altLang="zh-CN" sz="1050" dirty="0" err="1">
                <a:latin typeface="Consolas" panose="020B0609020204030204" pitchFamily="49" charset="0"/>
              </a:rPr>
              <a:t>vm</a:t>
            </a:r>
            <a:r>
              <a:rPr lang="en-US" altLang="zh-CN" sz="1050" dirty="0">
                <a:latin typeface="Consolas" panose="020B0609020204030204" pitchFamily="49" charset="0"/>
              </a:rPr>
              <a:t> = new </a:t>
            </a:r>
            <a:r>
              <a:rPr lang="en-US" altLang="zh-CN" sz="1050" dirty="0" err="1">
                <a:latin typeface="Consolas" panose="020B0609020204030204" pitchFamily="49" charset="0"/>
              </a:rPr>
              <a:t>Vue</a:t>
            </a:r>
            <a:r>
              <a:rPr lang="en-US" altLang="zh-CN" sz="1050" dirty="0"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     el:'#app',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     data:{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050" dirty="0" err="1">
                <a:latin typeface="Consolas" panose="020B0609020204030204" pitchFamily="49" charset="0"/>
              </a:rPr>
              <a:t>msg</a:t>
            </a:r>
            <a:r>
              <a:rPr lang="en-US" altLang="zh-CN" sz="1050" dirty="0">
                <a:latin typeface="Consolas" panose="020B0609020204030204" pitchFamily="49" charset="0"/>
              </a:rPr>
              <a:t>:''   //</a:t>
            </a:r>
            <a:r>
              <a:rPr lang="zh-CN" altLang="en-US" sz="1050" dirty="0">
                <a:latin typeface="Consolas" panose="020B0609020204030204" pitchFamily="49" charset="0"/>
              </a:rPr>
              <a:t>通过双向数据绑定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            </a:t>
            </a:r>
            <a:r>
              <a:rPr lang="en-US" altLang="zh-CN" sz="105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    })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    &lt;/script&gt;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&lt;/html&gt;</a:t>
            </a:r>
            <a:endParaRPr lang="en-US" altLang="zh-CN" sz="105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45179"/>
      </p:ext>
    </p:extLst>
  </p:cSld>
  <p:clrMapOvr>
    <a:masterClrMapping/>
  </p:clrMapOvr>
  <p:transition spd="slow" advClick="0" advTm="335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 bldLvl="0" animBg="1"/>
      <p:bldP spid="28" grpId="1" bldLvl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77503" y="828553"/>
            <a:ext cx="9145588" cy="3727449"/>
          </a:xfrm>
          <a:prstGeom prst="rect">
            <a:avLst/>
          </a:prstGeom>
          <a:solidFill>
            <a:srgbClr val="006C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517650" y="992187"/>
            <a:ext cx="2255837" cy="2265363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1406525" y="2114550"/>
            <a:ext cx="2478087" cy="1254125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FF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3857290" y="2032000"/>
            <a:ext cx="179388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10"/>
          <p:cNvSpPr>
            <a:spLocks noChangeAspect="1" noChangeArrowheads="1"/>
          </p:cNvSpPr>
          <p:nvPr/>
        </p:nvSpPr>
        <p:spPr bwMode="auto">
          <a:xfrm>
            <a:off x="1314450" y="2032000"/>
            <a:ext cx="177800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0" name="直接连接符 20"/>
          <p:cNvCxnSpPr>
            <a:cxnSpLocks noChangeShapeType="1"/>
          </p:cNvCxnSpPr>
          <p:nvPr/>
        </p:nvCxnSpPr>
        <p:spPr bwMode="auto">
          <a:xfrm>
            <a:off x="1428750" y="3617118"/>
            <a:ext cx="2509837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5419393" y="2032000"/>
            <a:ext cx="2323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AXIOS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53"/>
          <p:cNvCxnSpPr>
            <a:cxnSpLocks noChangeShapeType="1"/>
          </p:cNvCxnSpPr>
          <p:nvPr/>
        </p:nvCxnSpPr>
        <p:spPr bwMode="auto">
          <a:xfrm>
            <a:off x="4066232" y="1572824"/>
            <a:ext cx="0" cy="1385888"/>
          </a:xfrm>
          <a:prstGeom prst="line">
            <a:avLst/>
          </a:prstGeom>
          <a:noFill/>
          <a:ln w="12700">
            <a:solidFill>
              <a:srgbClr val="CFDEF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39"/>
          <p:cNvSpPr>
            <a:spLocks noChangeAspect="1" noChangeArrowheads="1"/>
          </p:cNvSpPr>
          <p:nvPr/>
        </p:nvSpPr>
        <p:spPr bwMode="auto">
          <a:xfrm>
            <a:off x="3994001" y="1397700"/>
            <a:ext cx="144463" cy="1460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1" name="Oval 41"/>
          <p:cNvSpPr>
            <a:spLocks noChangeAspect="1" noChangeArrowheads="1"/>
          </p:cNvSpPr>
          <p:nvPr/>
        </p:nvSpPr>
        <p:spPr bwMode="auto">
          <a:xfrm>
            <a:off x="3998911" y="2955896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650297" y="2045947"/>
            <a:ext cx="470000" cy="64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3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4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6061">
        <p14:doors dir="vert"/>
      </p:transition>
    </mc:Choice>
    <mc:Fallback xmlns="">
      <p:transition spd="slow" advClick="0" advTm="60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32099E-6 L -0.00434 0.05062 L -0.01753 0.11328 C -0.02691 0.13179 -0.03611 0.17007 -0.05503 0.19105 C -0.06597 0.20957 -0.07066 0.21544 -0.08316 0.22439 C -0.09566 0.23334 -0.11302 0.24383 -0.13003 0.24476 C -0.15174 0.25031 -0.17101 0.23766 -0.18524 0.22994 C -0.19948 0.22223 -0.20434 0.21636 -0.21545 0.19846 C -0.22656 0.18056 -0.24358 0.14599 -0.25191 0.12254 L -0.26563 0.05679 L -0.26962 -4.32099E-6 " pathEditMode="relative" rAng="0" ptsTypes="FAfaafaaFAF">
                                      <p:cBhvr>
                                        <p:cTn id="17" dur="2000" spd="-99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49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 autoUpdateAnimBg="0"/>
      <p:bldP spid="37" grpId="1" animBg="1" autoUpdateAnimBg="0"/>
      <p:bldP spid="38" grpId="0" animBg="1" autoUpdateAnimBg="0"/>
      <p:bldP spid="41" grpId="0" autoUpdateAnimBg="0"/>
      <p:bldP spid="19" grpId="0" animBg="1" autoUpdateAnimBg="0"/>
      <p:bldP spid="21" grpId="0" animBg="1" autoUpdateAnimBg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3"/>
          <p:cNvSpPr txBox="1"/>
          <p:nvPr/>
        </p:nvSpPr>
        <p:spPr>
          <a:xfrm>
            <a:off x="1340686" y="908239"/>
            <a:ext cx="63762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种异步请求技术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，其原理是基于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XMLHttpequest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对象向后台发送请求进行数据交互。异步请求的特点： 请求发送后页面不发生改变，当请求响应以后再更新页面数据，一个页面可以有多个请求并且互不影响。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92625" y="177842"/>
            <a:ext cx="32850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rgbClr val="006CB5"/>
                </a:solidFill>
              </a:rPr>
              <a:t>AXIOS</a:t>
            </a:r>
            <a:r>
              <a:rPr lang="zh-CN" altLang="en-US" sz="3200" b="1" dirty="0" smtClean="0">
                <a:solidFill>
                  <a:srgbClr val="006CB5"/>
                </a:solidFill>
              </a:rPr>
              <a:t>简介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360612" y="120820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6870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594083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3"/>
          <p:cNvSpPr txBox="1"/>
          <p:nvPr/>
        </p:nvSpPr>
        <p:spPr>
          <a:xfrm>
            <a:off x="119329" y="1067582"/>
            <a:ext cx="63762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的方式引入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92625" y="177842"/>
            <a:ext cx="32850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rgbClr val="006CB5"/>
                </a:solidFill>
              </a:rPr>
              <a:t>AXIOS</a:t>
            </a:r>
            <a:r>
              <a:rPr lang="zh-CN" altLang="en-US" sz="3200" b="1" dirty="0" smtClean="0">
                <a:solidFill>
                  <a:srgbClr val="006CB5"/>
                </a:solidFill>
              </a:rPr>
              <a:t>安装</a:t>
            </a:r>
            <a:endParaRPr lang="zh-CN" altLang="en-US" sz="3200" b="1" dirty="0">
              <a:solidFill>
                <a:srgbClr val="006CB5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440592" y="337180"/>
            <a:ext cx="5338340" cy="173761"/>
            <a:chOff x="2111063" y="1384505"/>
            <a:chExt cx="4881338" cy="158887"/>
          </a:xfrm>
        </p:grpSpPr>
        <p:grpSp>
          <p:nvGrpSpPr>
            <p:cNvPr id="50" name="组合 36"/>
            <p:cNvGrpSpPr/>
            <p:nvPr/>
          </p:nvGrpSpPr>
          <p:grpSpPr>
            <a:xfrm>
              <a:off x="2111063" y="1384508"/>
              <a:ext cx="797899" cy="158884"/>
              <a:chOff x="1248767" y="5074894"/>
              <a:chExt cx="797899" cy="158884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248767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470602" y="5074894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49086" y="5233778"/>
                <a:ext cx="396045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37"/>
            <p:cNvGrpSpPr/>
            <p:nvPr/>
          </p:nvGrpSpPr>
          <p:grpSpPr>
            <a:xfrm rot="10800000">
              <a:off x="6200313" y="1384505"/>
              <a:ext cx="792088" cy="158874"/>
              <a:chOff x="1265885" y="5074889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265885" y="5154328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481910" y="5074889"/>
                <a:ext cx="576063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1661929" y="5233763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12"/>
          <p:cNvSpPr/>
          <p:nvPr/>
        </p:nvSpPr>
        <p:spPr>
          <a:xfrm>
            <a:off x="2360612" y="120820"/>
            <a:ext cx="595731" cy="606488"/>
          </a:xfrm>
          <a:prstGeom prst="ellipse">
            <a:avLst/>
          </a:prstGeom>
          <a:solidFill>
            <a:srgbClr val="016EC3"/>
          </a:solidFill>
          <a:ln w="9525">
            <a:noFill/>
          </a:ln>
        </p:spPr>
        <p:txBody>
          <a:bodyPr/>
          <a:lstStyle/>
          <a:p>
            <a:pPr lvl="0" eaLnBrk="0" hangingPunct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2404948" y="177842"/>
            <a:ext cx="506870" cy="4770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5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329" y="2825753"/>
            <a:ext cx="4572000" cy="10525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bower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方式引入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bower install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362539"/>
      </p:ext>
    </p:extLst>
  </p:cSld>
  <p:clrMapOvr>
    <a:masterClrMapping/>
  </p:clrMapOvr>
  <p:transition spd="slow" advClick="0" advTm="52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8 0.28492 L -9.16428E-7 -1.3043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bldLvl="0" animBg="1"/>
      <p:bldP spid="58" grpId="1" bldLvl="0" animBg="1"/>
      <p:bldP spid="5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"/>
</p:tagLst>
</file>

<file path=ppt/theme/theme1.xml><?xml version="1.0" encoding="utf-8"?>
<a:theme xmlns:a="http://schemas.openxmlformats.org/drawingml/2006/main" name="第一PPT，www.1ppt.com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9590</TotalTime>
  <Words>513</Words>
  <Application>Microsoft Office PowerPoint</Application>
  <PresentationFormat>全屏显示(16:9)</PresentationFormat>
  <Paragraphs>240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方正兰亭中黑_GBK</vt:lpstr>
      <vt:lpstr>宋体</vt:lpstr>
      <vt:lpstr>微软雅黑</vt:lpstr>
      <vt:lpstr>幼圆</vt:lpstr>
      <vt:lpstr>Arial</vt:lpstr>
      <vt:lpstr>Arial Black</vt:lpstr>
      <vt:lpstr>Calibri</vt:lpstr>
      <vt:lpstr>Consolas</vt:lpstr>
      <vt:lpstr>Wingdings 2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515</cp:revision>
  <dcterms:created xsi:type="dcterms:W3CDTF">2014-06-03T07:56:23Z</dcterms:created>
  <dcterms:modified xsi:type="dcterms:W3CDTF">2020-10-22T09:26:27Z</dcterms:modified>
</cp:coreProperties>
</file>