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3" r:id="rId7"/>
    <p:sldId id="275" r:id="rId8"/>
    <p:sldId id="288" r:id="rId9"/>
    <p:sldId id="289" r:id="rId10"/>
    <p:sldId id="302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04756F"/>
    <a:srgbClr val="D90000"/>
    <a:srgbClr val="F8F9F9"/>
    <a:srgbClr val="F6F6F6"/>
    <a:srgbClr val="F0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F3F3-7EF3-4910-8B21-5BC1ABC521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3341-2FD8-49FA-B0E6-66161DC261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F3F3-7EF3-4910-8B21-5BC1ABC521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3341-2FD8-49FA-B0E6-66161DC261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F3F3-7EF3-4910-8B21-5BC1ABC521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3341-2FD8-49FA-B0E6-66161DC261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F3F3-7EF3-4910-8B21-5BC1ABC521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3341-2FD8-49FA-B0E6-66161DC261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F3F3-7EF3-4910-8B21-5BC1ABC521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3341-2FD8-49FA-B0E6-66161DC261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F3F3-7EF3-4910-8B21-5BC1ABC521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3341-2FD8-49FA-B0E6-66161DC261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F3F3-7EF3-4910-8B21-5BC1ABC521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3341-2FD8-49FA-B0E6-66161DC261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F3F3-7EF3-4910-8B21-5BC1ABC521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3341-2FD8-49FA-B0E6-66161DC261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F3F3-7EF3-4910-8B21-5BC1ABC521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3341-2FD8-49FA-B0E6-66161DC261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F3F3-7EF3-4910-8B21-5BC1ABC521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3341-2FD8-49FA-B0E6-66161DC261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F3F3-7EF3-4910-8B21-5BC1ABC521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3341-2FD8-49FA-B0E6-66161DC261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9F3F3-7EF3-4910-8B21-5BC1ABC521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3341-2FD8-49FA-B0E6-66161DC261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238" y="70848"/>
            <a:ext cx="12060000" cy="6732000"/>
          </a:xfrm>
          <a:prstGeom prst="rect">
            <a:avLst/>
          </a:prstGeom>
          <a:noFill/>
          <a:ln w="19050">
            <a:solidFill>
              <a:srgbClr val="0475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415654" cy="24156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76346" y="4442346"/>
            <a:ext cx="2415654" cy="2415654"/>
          </a:xfrm>
          <a:prstGeom prst="rect">
            <a:avLst/>
          </a:prstGeom>
        </p:spPr>
      </p:pic>
      <p:sp>
        <p:nvSpPr>
          <p:cNvPr id="43" name="副标题 2"/>
          <p:cNvSpPr>
            <a:spLocks noGrp="1"/>
          </p:cNvSpPr>
          <p:nvPr>
            <p:ph type="subTitle" idx="1"/>
          </p:nvPr>
        </p:nvSpPr>
        <p:spPr>
          <a:xfrm>
            <a:off x="3545308" y="1844754"/>
            <a:ext cx="5551700" cy="1606218"/>
          </a:xfrm>
        </p:spPr>
        <p:txBody>
          <a:bodyPr>
            <a:noAutofit/>
          </a:bodyPr>
          <a:lstStyle/>
          <a:p>
            <a:pPr algn="dist"/>
            <a:r>
              <a:rPr lang="en-US" altLang="zh-CN" sz="4800" b="1" dirty="0">
                <a:solidFill>
                  <a:srgbClr val="04756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vue</a:t>
            </a:r>
            <a:r>
              <a:rPr lang="zh-CN" altLang="en-US" sz="4800" b="1" dirty="0">
                <a:solidFill>
                  <a:srgbClr val="04756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4800" b="1" dirty="0">
                <a:solidFill>
                  <a:srgbClr val="04756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UI</a:t>
            </a:r>
            <a:r>
              <a:rPr lang="zh-CN" altLang="en-US" sz="4800" b="1" dirty="0">
                <a:solidFill>
                  <a:srgbClr val="04756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框架</a:t>
            </a:r>
            <a:endParaRPr lang="zh-CN" altLang="en-US" sz="4800" b="1" dirty="0">
              <a:solidFill>
                <a:srgbClr val="04756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4" name="副标题 2"/>
          <p:cNvSpPr txBox="1"/>
          <p:nvPr/>
        </p:nvSpPr>
        <p:spPr>
          <a:xfrm>
            <a:off x="5352024" y="4942226"/>
            <a:ext cx="2809336" cy="513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b="1" dirty="0">
                <a:solidFill>
                  <a:srgbClr val="0475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r>
              <a:rPr lang="zh-CN" altLang="en-US" sz="2200" b="1" dirty="0">
                <a:solidFill>
                  <a:srgbClr val="0475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2200" b="1" dirty="0">
                <a:solidFill>
                  <a:srgbClr val="0475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：白翔</a:t>
            </a:r>
            <a:endParaRPr lang="en-US" altLang="zh-CN" sz="2200" b="1" dirty="0">
              <a:solidFill>
                <a:srgbClr val="0475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200" b="1" dirty="0">
              <a:solidFill>
                <a:srgbClr val="0475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439227" y="1552502"/>
            <a:ext cx="5904000" cy="1440000"/>
          </a:xfrm>
          <a:prstGeom prst="rect">
            <a:avLst/>
          </a:prstGeom>
          <a:noFill/>
          <a:ln>
            <a:solidFill>
              <a:srgbClr val="04756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5"/>
          <p:cNvSpPr>
            <a:spLocks noEditPoints="1"/>
          </p:cNvSpPr>
          <p:nvPr/>
        </p:nvSpPr>
        <p:spPr bwMode="auto">
          <a:xfrm>
            <a:off x="4723512" y="4938614"/>
            <a:ext cx="347315" cy="346534"/>
          </a:xfrm>
          <a:custGeom>
            <a:avLst/>
            <a:gdLst>
              <a:gd name="T0" fmla="*/ 2687 w 2734"/>
              <a:gd name="T1" fmla="*/ 14 h 2727"/>
              <a:gd name="T2" fmla="*/ 2632 w 2734"/>
              <a:gd name="T3" fmla="*/ 0 h 2727"/>
              <a:gd name="T4" fmla="*/ 2584 w 2734"/>
              <a:gd name="T5" fmla="*/ 14 h 2727"/>
              <a:gd name="T6" fmla="*/ 48 w 2734"/>
              <a:gd name="T7" fmla="*/ 1473 h 2727"/>
              <a:gd name="T8" fmla="*/ 0 w 2734"/>
              <a:gd name="T9" fmla="*/ 1561 h 2727"/>
              <a:gd name="T10" fmla="*/ 61 w 2734"/>
              <a:gd name="T11" fmla="*/ 1643 h 2727"/>
              <a:gd name="T12" fmla="*/ 661 w 2734"/>
              <a:gd name="T13" fmla="*/ 1889 h 2727"/>
              <a:gd name="T14" fmla="*/ 2291 w 2734"/>
              <a:gd name="T15" fmla="*/ 484 h 2727"/>
              <a:gd name="T16" fmla="*/ 975 w 2734"/>
              <a:gd name="T17" fmla="*/ 2100 h 2727"/>
              <a:gd name="T18" fmla="*/ 975 w 2734"/>
              <a:gd name="T19" fmla="*/ 2632 h 2727"/>
              <a:gd name="T20" fmla="*/ 1036 w 2734"/>
              <a:gd name="T21" fmla="*/ 2721 h 2727"/>
              <a:gd name="T22" fmla="*/ 1071 w 2734"/>
              <a:gd name="T23" fmla="*/ 2727 h 2727"/>
              <a:gd name="T24" fmla="*/ 1146 w 2734"/>
              <a:gd name="T25" fmla="*/ 2693 h 2727"/>
              <a:gd name="T26" fmla="*/ 1514 w 2734"/>
              <a:gd name="T27" fmla="*/ 2243 h 2727"/>
              <a:gd name="T28" fmla="*/ 2202 w 2734"/>
              <a:gd name="T29" fmla="*/ 2523 h 2727"/>
              <a:gd name="T30" fmla="*/ 2237 w 2734"/>
              <a:gd name="T31" fmla="*/ 2530 h 2727"/>
              <a:gd name="T32" fmla="*/ 2284 w 2734"/>
              <a:gd name="T33" fmla="*/ 2516 h 2727"/>
              <a:gd name="T34" fmla="*/ 2332 w 2734"/>
              <a:gd name="T35" fmla="*/ 2448 h 2727"/>
              <a:gd name="T36" fmla="*/ 2728 w 2734"/>
              <a:gd name="T37" fmla="*/ 116 h 2727"/>
              <a:gd name="T38" fmla="*/ 2687 w 2734"/>
              <a:gd name="T39" fmla="*/ 14 h 2727"/>
              <a:gd name="T40" fmla="*/ 2687 w 2734"/>
              <a:gd name="T41" fmla="*/ 14 h 2727"/>
              <a:gd name="T42" fmla="*/ 2687 w 2734"/>
              <a:gd name="T43" fmla="*/ 14 h 2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34" h="2727">
                <a:moveTo>
                  <a:pt x="2687" y="14"/>
                </a:moveTo>
                <a:cubicBezTo>
                  <a:pt x="2673" y="0"/>
                  <a:pt x="2652" y="0"/>
                  <a:pt x="2632" y="0"/>
                </a:cubicBezTo>
                <a:cubicBezTo>
                  <a:pt x="2618" y="0"/>
                  <a:pt x="2598" y="7"/>
                  <a:pt x="2584" y="14"/>
                </a:cubicBezTo>
                <a:cubicBezTo>
                  <a:pt x="48" y="1473"/>
                  <a:pt x="48" y="1473"/>
                  <a:pt x="48" y="1473"/>
                </a:cubicBezTo>
                <a:cubicBezTo>
                  <a:pt x="14" y="1493"/>
                  <a:pt x="0" y="1527"/>
                  <a:pt x="0" y="1561"/>
                </a:cubicBezTo>
                <a:cubicBezTo>
                  <a:pt x="0" y="1602"/>
                  <a:pt x="27" y="1630"/>
                  <a:pt x="61" y="1643"/>
                </a:cubicBezTo>
                <a:cubicBezTo>
                  <a:pt x="661" y="1889"/>
                  <a:pt x="661" y="1889"/>
                  <a:pt x="661" y="1889"/>
                </a:cubicBezTo>
                <a:cubicBezTo>
                  <a:pt x="2291" y="484"/>
                  <a:pt x="2291" y="484"/>
                  <a:pt x="2291" y="484"/>
                </a:cubicBezTo>
                <a:cubicBezTo>
                  <a:pt x="975" y="2100"/>
                  <a:pt x="975" y="2100"/>
                  <a:pt x="975" y="2100"/>
                </a:cubicBezTo>
                <a:cubicBezTo>
                  <a:pt x="975" y="2632"/>
                  <a:pt x="975" y="2632"/>
                  <a:pt x="975" y="2632"/>
                </a:cubicBezTo>
                <a:cubicBezTo>
                  <a:pt x="975" y="2673"/>
                  <a:pt x="1002" y="2707"/>
                  <a:pt x="1036" y="2721"/>
                </a:cubicBezTo>
                <a:cubicBezTo>
                  <a:pt x="1050" y="2727"/>
                  <a:pt x="1057" y="2727"/>
                  <a:pt x="1071" y="2727"/>
                </a:cubicBezTo>
                <a:cubicBezTo>
                  <a:pt x="1098" y="2727"/>
                  <a:pt x="1125" y="2714"/>
                  <a:pt x="1146" y="2693"/>
                </a:cubicBezTo>
                <a:cubicBezTo>
                  <a:pt x="1514" y="2243"/>
                  <a:pt x="1514" y="2243"/>
                  <a:pt x="1514" y="2243"/>
                </a:cubicBezTo>
                <a:cubicBezTo>
                  <a:pt x="2202" y="2523"/>
                  <a:pt x="2202" y="2523"/>
                  <a:pt x="2202" y="2523"/>
                </a:cubicBezTo>
                <a:cubicBezTo>
                  <a:pt x="2213" y="2528"/>
                  <a:pt x="2225" y="2530"/>
                  <a:pt x="2237" y="2530"/>
                </a:cubicBezTo>
                <a:cubicBezTo>
                  <a:pt x="2250" y="2530"/>
                  <a:pt x="2271" y="2523"/>
                  <a:pt x="2284" y="2516"/>
                </a:cubicBezTo>
                <a:cubicBezTo>
                  <a:pt x="2312" y="2502"/>
                  <a:pt x="2325" y="2475"/>
                  <a:pt x="2332" y="2448"/>
                </a:cubicBezTo>
                <a:cubicBezTo>
                  <a:pt x="2728" y="116"/>
                  <a:pt x="2728" y="116"/>
                  <a:pt x="2728" y="116"/>
                </a:cubicBezTo>
                <a:cubicBezTo>
                  <a:pt x="2734" y="75"/>
                  <a:pt x="2714" y="41"/>
                  <a:pt x="2687" y="14"/>
                </a:cubicBezTo>
                <a:close/>
                <a:moveTo>
                  <a:pt x="2687" y="14"/>
                </a:moveTo>
                <a:cubicBezTo>
                  <a:pt x="2687" y="14"/>
                  <a:pt x="2687" y="14"/>
                  <a:pt x="2687" y="14"/>
                </a:cubicBezTo>
              </a:path>
            </a:pathLst>
          </a:custGeom>
          <a:solidFill>
            <a:srgbClr val="04756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73260" y="1472888"/>
            <a:ext cx="6048000" cy="1584000"/>
          </a:xfrm>
          <a:prstGeom prst="rect">
            <a:avLst/>
          </a:prstGeom>
          <a:noFill/>
          <a:ln>
            <a:solidFill>
              <a:srgbClr val="0475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227" y="1556356"/>
            <a:ext cx="288000" cy="28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96903" y="2740500"/>
            <a:ext cx="252000" cy="2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92321" cy="16923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499679" y="5165679"/>
            <a:ext cx="1692321" cy="1692321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973455" y="2209165"/>
            <a:ext cx="2832100" cy="1684020"/>
          </a:xfrm>
        </p:spPr>
        <p:txBody>
          <a:bodyPr>
            <a:normAutofit/>
          </a:bodyPr>
          <a:lstStyle/>
          <a:p>
            <a:pPr marL="0" indent="0">
              <a:lnSpc>
                <a:spcPts val="3300"/>
              </a:lnSpc>
              <a:buNone/>
            </a:pPr>
            <a:r>
              <a:rPr lang="zh-CN" altLang="en-US" sz="4400" dirty="0">
                <a:solidFill>
                  <a:srgbClr val="0475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4400" dirty="0">
                <a:solidFill>
                  <a:srgbClr val="0475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en-US" altLang="zh-CN" sz="4400" dirty="0">
              <a:solidFill>
                <a:srgbClr val="0475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238" y="70848"/>
            <a:ext cx="12060000" cy="6732000"/>
          </a:xfrm>
          <a:prstGeom prst="rect">
            <a:avLst/>
          </a:prstGeom>
          <a:noFill/>
          <a:ln w="19050">
            <a:solidFill>
              <a:srgbClr val="0475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泪滴形 11"/>
          <p:cNvSpPr/>
          <p:nvPr/>
        </p:nvSpPr>
        <p:spPr>
          <a:xfrm>
            <a:off x="3961293" y="3491009"/>
            <a:ext cx="1422778" cy="1293435"/>
          </a:xfrm>
          <a:prstGeom prst="teardrop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泪滴形 16"/>
          <p:cNvSpPr/>
          <p:nvPr/>
        </p:nvSpPr>
        <p:spPr>
          <a:xfrm flipV="1">
            <a:off x="3961293" y="1756896"/>
            <a:ext cx="1422778" cy="1422778"/>
          </a:xfrm>
          <a:prstGeom prst="teardrop">
            <a:avLst/>
          </a:prstGeom>
          <a:solidFill>
            <a:srgbClr val="047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泪滴形 17"/>
          <p:cNvSpPr/>
          <p:nvPr/>
        </p:nvSpPr>
        <p:spPr>
          <a:xfrm flipH="1" flipV="1">
            <a:off x="5660433" y="1756896"/>
            <a:ext cx="1422778" cy="1422778"/>
          </a:xfrm>
          <a:prstGeom prst="teardrop">
            <a:avLst/>
          </a:prstGeom>
          <a:solidFill>
            <a:srgbClr val="D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泪滴形 18"/>
          <p:cNvSpPr/>
          <p:nvPr/>
        </p:nvSpPr>
        <p:spPr>
          <a:xfrm flipH="1">
            <a:off x="5660433" y="3491009"/>
            <a:ext cx="1422778" cy="1293435"/>
          </a:xfrm>
          <a:prstGeom prst="teardrop">
            <a:avLst/>
          </a:prstGeom>
          <a:solidFill>
            <a:srgbClr val="047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副标题 2"/>
          <p:cNvSpPr txBox="1"/>
          <p:nvPr/>
        </p:nvSpPr>
        <p:spPr>
          <a:xfrm>
            <a:off x="4407114" y="2209405"/>
            <a:ext cx="2805757" cy="2438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1      2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3      4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内容占位符 2"/>
          <p:cNvSpPr>
            <a:spLocks noGrp="1"/>
          </p:cNvSpPr>
          <p:nvPr/>
        </p:nvSpPr>
        <p:spPr>
          <a:xfrm>
            <a:off x="7354570" y="2209165"/>
            <a:ext cx="4688840" cy="1224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300"/>
              </a:lnSpc>
              <a:buNone/>
            </a:pPr>
            <a:r>
              <a:rPr lang="zh-CN" altLang="en-US" sz="4890" dirty="0">
                <a:solidFill>
                  <a:srgbClr val="0475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4890" dirty="0">
                <a:solidFill>
                  <a:srgbClr val="0475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4890" dirty="0">
                <a:solidFill>
                  <a:srgbClr val="0475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框架的好处</a:t>
            </a:r>
            <a:endParaRPr lang="zh-CN" altLang="en-US" sz="4890" dirty="0">
              <a:solidFill>
                <a:srgbClr val="0475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9605" y="3626485"/>
            <a:ext cx="2832100" cy="1684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4400" dirty="0">
                <a:solidFill>
                  <a:srgbClr val="0475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4400" dirty="0">
                <a:solidFill>
                  <a:srgbClr val="0475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sz="4400" dirty="0">
                <a:solidFill>
                  <a:srgbClr val="0475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4400" dirty="0">
                <a:solidFill>
                  <a:srgbClr val="0475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4400" dirty="0">
              <a:solidFill>
                <a:srgbClr val="0475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7667625" y="3626485"/>
            <a:ext cx="3678555" cy="1684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4400" dirty="0">
                <a:solidFill>
                  <a:srgbClr val="0475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两大框架优缺点</a:t>
            </a:r>
            <a:r>
              <a:rPr lang="zh-CN" altLang="en-US" sz="4400" dirty="0">
                <a:solidFill>
                  <a:srgbClr val="0475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sz="4400" dirty="0">
              <a:solidFill>
                <a:srgbClr val="0475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92321" cy="16923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9765" y="5485765"/>
            <a:ext cx="1372235" cy="13722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238" y="70848"/>
            <a:ext cx="12060000" cy="6732000"/>
          </a:xfrm>
          <a:prstGeom prst="rect">
            <a:avLst/>
          </a:prstGeom>
          <a:noFill/>
          <a:ln w="19050">
            <a:solidFill>
              <a:srgbClr val="0475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副标题 2"/>
          <p:cNvSpPr txBox="1"/>
          <p:nvPr/>
        </p:nvSpPr>
        <p:spPr>
          <a:xfrm>
            <a:off x="4970728" y="729300"/>
            <a:ext cx="2699320" cy="81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zh-CN" altLang="en-US" sz="4500" b="1" dirty="0">
                <a:solidFill>
                  <a:srgbClr val="04756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什么是</a:t>
            </a:r>
            <a:r>
              <a:rPr lang="en-US" altLang="zh-CN" sz="4500" b="1" dirty="0">
                <a:solidFill>
                  <a:srgbClr val="04756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UI</a:t>
            </a:r>
            <a:endParaRPr lang="en-US" altLang="zh-CN" sz="4500" b="1" dirty="0">
              <a:solidFill>
                <a:srgbClr val="04756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8221" y="657715"/>
            <a:ext cx="3528437" cy="863157"/>
          </a:xfrm>
          <a:prstGeom prst="rect">
            <a:avLst/>
          </a:prstGeom>
          <a:noFill/>
          <a:ln>
            <a:solidFill>
              <a:srgbClr val="04756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42254" y="591749"/>
            <a:ext cx="3672000" cy="1008000"/>
          </a:xfrm>
          <a:prstGeom prst="rect">
            <a:avLst/>
          </a:prstGeom>
          <a:noFill/>
          <a:ln>
            <a:solidFill>
              <a:srgbClr val="0475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21" y="661569"/>
            <a:ext cx="288000" cy="28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91963" y="1268872"/>
            <a:ext cx="252000" cy="252000"/>
          </a:xfrm>
          <a:prstGeom prst="rect">
            <a:avLst/>
          </a:prstGeom>
        </p:spPr>
      </p:pic>
      <p:sp>
        <p:nvSpPr>
          <p:cNvPr id="27" name="文本框 38"/>
          <p:cNvSpPr txBox="1"/>
          <p:nvPr/>
        </p:nvSpPr>
        <p:spPr>
          <a:xfrm>
            <a:off x="861695" y="1771015"/>
            <a:ext cx="10864215" cy="466915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ts val="2000"/>
              </a:lnSpc>
              <a:spcAft>
                <a:spcPts val="0"/>
              </a:spcAft>
            </a:pPr>
            <a:r>
              <a:rPr lang="zh-CN" sz="20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UI，这俩字母是 User Interface 的缩写，一般翻译成“用户界面”。UI 最主要的功能就是建立用户和系统后台之间的联系，系统后台通过 UI 把数据转换成可视化的内容展示给用户，同时用户也要通过 UI 把操作指令（包括数据）传给系统后台。</a:t>
            </a:r>
            <a:endParaRPr lang="zh-CN" sz="20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Aft>
                <a:spcPts val="0"/>
              </a:spcAft>
            </a:pPr>
            <a:endParaRPr lang="zh-CN" sz="20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Aft>
                <a:spcPts val="0"/>
              </a:spcAft>
            </a:pPr>
            <a:r>
              <a:rPr lang="zh-CN" sz="20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 UI 不太熟悉的同学一听到这个概念，可能会觉得它的作用就是怎么把一个产品做的漂亮，所以 UI 设计师经常被人叫成美工。而事实上 UI 应该是负责“交互”和“视觉”这两方面的工作，这两部分内容构成了产品的用户体验。</a:t>
            </a:r>
            <a:endParaRPr lang="zh-CN" sz="20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Aft>
                <a:spcPts val="0"/>
              </a:spcAft>
            </a:pPr>
            <a:endParaRPr lang="zh-CN" sz="20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Aft>
                <a:spcPts val="0"/>
              </a:spcAft>
            </a:pPr>
            <a:r>
              <a:rPr lang="zh-CN" sz="20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体验里最重要的应该是这个产品好不好用，也就是“交互”这部分，这其中包括产品功能是否完善，产品流程是否设计的合理，使用是否方便，操作是否流畅等。在一些大公司里，为了保证产品好用，还会专门设置交互设计师这个职位，专门做交互部分的设计工作。</a:t>
            </a:r>
            <a:endParaRPr lang="zh-CN" sz="20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Aft>
                <a:spcPts val="0"/>
              </a:spcAft>
            </a:pPr>
            <a:endParaRPr lang="zh-CN" sz="20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Aft>
                <a:spcPts val="0"/>
              </a:spcAft>
            </a:pPr>
            <a:r>
              <a:rPr lang="zh-CN" sz="20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视觉”在用户体验中也很重要，但它一定要建立在好用的基础上。如果一个用户在使用产品的功能上出现问题，这个用户很可能就流失了。但如果产品用起来没问题，只是界面不那么漂亮，一般也就是被吐槽一下，不会造成功能缺失所导致的那么严重的后果。</a:t>
            </a:r>
            <a:endParaRPr lang="zh-CN" sz="20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92321" cy="16923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9765" y="5485765"/>
            <a:ext cx="1372235" cy="13722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238" y="70848"/>
            <a:ext cx="12060000" cy="6732000"/>
          </a:xfrm>
          <a:prstGeom prst="rect">
            <a:avLst/>
          </a:prstGeom>
          <a:noFill/>
          <a:ln w="19050">
            <a:solidFill>
              <a:srgbClr val="0475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副标题 2"/>
          <p:cNvSpPr txBox="1"/>
          <p:nvPr/>
        </p:nvSpPr>
        <p:spPr>
          <a:xfrm>
            <a:off x="3550285" y="436245"/>
            <a:ext cx="5376545" cy="1139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zh-CN" altLang="en-US" sz="4800" b="1" dirty="0">
                <a:solidFill>
                  <a:srgbClr val="04756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4800" b="1" dirty="0">
                <a:solidFill>
                  <a:srgbClr val="04756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UI</a:t>
            </a:r>
            <a:r>
              <a:rPr lang="zh-CN" altLang="en-US" sz="4800" b="1" dirty="0">
                <a:solidFill>
                  <a:srgbClr val="04756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框架的好处</a:t>
            </a:r>
            <a:endParaRPr lang="zh-CN" altLang="en-US" sz="4800" b="1" dirty="0">
              <a:solidFill>
                <a:srgbClr val="04756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95" y="354330"/>
            <a:ext cx="5916295" cy="1337945"/>
          </a:xfrm>
          <a:prstGeom prst="rect">
            <a:avLst/>
          </a:prstGeom>
          <a:noFill/>
          <a:ln>
            <a:solidFill>
              <a:srgbClr val="04756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104515" y="256540"/>
            <a:ext cx="6229985" cy="1567180"/>
          </a:xfrm>
          <a:prstGeom prst="rect">
            <a:avLst/>
          </a:prstGeom>
          <a:noFill/>
          <a:ln>
            <a:solidFill>
              <a:srgbClr val="0475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046" y="354229"/>
            <a:ext cx="288000" cy="28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26403" y="1449847"/>
            <a:ext cx="252000" cy="252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91590" y="2333625"/>
            <a:ext cx="9856470" cy="4041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2000"/>
              </a:lnSpc>
              <a:spcAft>
                <a:spcPts val="0"/>
              </a:spcAft>
            </a:pPr>
            <a:r>
              <a:rPr lang="en-US" altLang="zh-CN" sz="4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1.</a:t>
            </a:r>
            <a:r>
              <a:rPr lang="zh-CN" altLang="en-US" sz="4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开箱即用，节约时间成本。</a:t>
            </a:r>
            <a:endParaRPr lang="zh-CN" altLang="en-US" sz="4000" b="1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Aft>
                <a:spcPts val="0"/>
              </a:spcAft>
            </a:pPr>
            <a:endParaRPr lang="en-US" altLang="zh-CN" sz="4000" b="1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Aft>
                <a:spcPts val="0"/>
              </a:spcAft>
            </a:pPr>
            <a:endParaRPr lang="en-US" altLang="zh-CN" sz="4000" b="1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Aft>
                <a:spcPts val="0"/>
              </a:spcAft>
            </a:pPr>
            <a:r>
              <a:rPr lang="en-US" altLang="zh-CN" sz="4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2.</a:t>
            </a:r>
            <a:r>
              <a:rPr lang="zh-CN" altLang="en-US" sz="4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大量丰富精美的界面皮肤可供选择。</a:t>
            </a:r>
            <a:endParaRPr lang="zh-CN" altLang="en-US" sz="4000" b="1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Aft>
                <a:spcPts val="0"/>
              </a:spcAft>
            </a:pPr>
            <a:endParaRPr lang="en-US" altLang="zh-CN" sz="4000" b="1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Aft>
                <a:spcPts val="0"/>
              </a:spcAft>
            </a:pPr>
            <a:endParaRPr lang="en-US" altLang="zh-CN" sz="4000" b="1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Aft>
                <a:spcPts val="0"/>
              </a:spcAft>
            </a:pPr>
            <a:r>
              <a:rPr lang="en-US" altLang="zh-CN" sz="4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3.</a:t>
            </a:r>
            <a:r>
              <a:rPr lang="zh-CN" altLang="en-US" sz="4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上手容易，对初学者比较友好。</a:t>
            </a:r>
            <a:endParaRPr lang="zh-CN" altLang="en-US" sz="4000" b="1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Aft>
                <a:spcPts val="0"/>
              </a:spcAft>
            </a:pPr>
            <a:endParaRPr lang="zh-CN" altLang="en-US" sz="4000" b="1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Aft>
                <a:spcPts val="0"/>
              </a:spcAft>
            </a:pPr>
            <a:endParaRPr lang="zh-CN" altLang="en-US" sz="4000" b="1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Aft>
                <a:spcPts val="0"/>
              </a:spcAft>
            </a:pPr>
            <a:r>
              <a:rPr lang="en-US" altLang="zh-CN" sz="4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4.组件的每一个功能点都有详细的讲解</a:t>
            </a:r>
            <a:endParaRPr lang="en-US" altLang="zh-CN" sz="4000" b="1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Aft>
                <a:spcPts val="0"/>
              </a:spcAft>
            </a:pPr>
            <a:endParaRPr lang="en-US" altLang="zh-CN" sz="4000" b="1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Aft>
                <a:spcPts val="0"/>
              </a:spcAft>
            </a:pPr>
            <a:endParaRPr lang="en-US" altLang="zh-CN" sz="4000" b="1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Aft>
                <a:spcPts val="0"/>
              </a:spcAft>
            </a:pPr>
            <a:r>
              <a:rPr lang="en-US" altLang="zh-CN" sz="4000" b="1" kern="1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和代码示例</a:t>
            </a:r>
            <a:r>
              <a:rPr lang="zh-CN" altLang="en-US" sz="4000" b="1" kern="1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，便于开发过程中随时查阅</a:t>
            </a:r>
            <a:endParaRPr lang="zh-CN" altLang="en-US" sz="40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92321" cy="16923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9765" y="5485765"/>
            <a:ext cx="1372235" cy="13722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238" y="70848"/>
            <a:ext cx="12060000" cy="6732000"/>
          </a:xfrm>
          <a:prstGeom prst="rect">
            <a:avLst/>
          </a:prstGeom>
          <a:noFill/>
          <a:ln w="19050">
            <a:solidFill>
              <a:srgbClr val="0475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副标题 2"/>
          <p:cNvSpPr txBox="1"/>
          <p:nvPr/>
        </p:nvSpPr>
        <p:spPr>
          <a:xfrm>
            <a:off x="3550285" y="436245"/>
            <a:ext cx="4993005" cy="996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4800" b="1" dirty="0">
                <a:solidFill>
                  <a:srgbClr val="04756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Element</a:t>
            </a:r>
            <a:endParaRPr lang="en-US" sz="4800" b="1" dirty="0">
              <a:solidFill>
                <a:srgbClr val="04756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95" y="354330"/>
            <a:ext cx="5494655" cy="1169670"/>
          </a:xfrm>
          <a:prstGeom prst="rect">
            <a:avLst/>
          </a:prstGeom>
          <a:noFill/>
          <a:ln>
            <a:solidFill>
              <a:srgbClr val="04756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104515" y="256540"/>
            <a:ext cx="5810250" cy="1435735"/>
          </a:xfrm>
          <a:prstGeom prst="rect">
            <a:avLst/>
          </a:prstGeom>
          <a:noFill/>
          <a:ln>
            <a:solidFill>
              <a:srgbClr val="0475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95" y="354330"/>
            <a:ext cx="267970" cy="2679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22335" y="1289685"/>
            <a:ext cx="234315" cy="234315"/>
          </a:xfrm>
          <a:prstGeom prst="rect">
            <a:avLst/>
          </a:prstGeom>
        </p:spPr>
      </p:pic>
      <p:sp>
        <p:nvSpPr>
          <p:cNvPr id="16" name="文本框 38"/>
          <p:cNvSpPr txBox="1"/>
          <p:nvPr/>
        </p:nvSpPr>
        <p:spPr>
          <a:xfrm>
            <a:off x="1299210" y="1866900"/>
            <a:ext cx="9520555" cy="410781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p>
            <a:pPr algn="l">
              <a:lnSpc>
                <a:spcPts val="2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Element </a:t>
            </a:r>
            <a:r>
              <a:rPr lang="zh-CN" altLang="en-US" sz="24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饿了么</a:t>
            </a:r>
            <a:r>
              <a:rPr lang="zh-CN" altLang="en-US" sz="24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公司</a:t>
            </a:r>
            <a:r>
              <a:rPr lang="en-US" altLang="zh-CN" sz="24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出品的一套 基于 Vue 2.0 的桌面端组件库</a:t>
            </a:r>
            <a:endParaRPr lang="en-US" altLang="zh-CN" sz="24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000"/>
              </a:lnSpc>
              <a:spcAft>
                <a:spcPts val="0"/>
              </a:spcAft>
            </a:pPr>
            <a:endParaRPr lang="en-US" altLang="zh-CN" sz="24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Element</a:t>
            </a:r>
            <a:r>
              <a:rPr lang="zh-CN" altLang="en-US" sz="24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官网</a:t>
            </a:r>
            <a:r>
              <a:rPr lang="en-US" altLang="zh-CN" sz="24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:https://element.eleme.cn/#/zh-CN</a:t>
            </a:r>
            <a:endParaRPr lang="en-US" altLang="zh-CN" sz="24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000"/>
              </a:lnSpc>
              <a:spcAft>
                <a:spcPts val="0"/>
              </a:spcAft>
            </a:pPr>
            <a:endParaRPr lang="en-US" altLang="zh-CN" sz="2400" b="1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&lt;!-- 引入vue.js文件 --&gt;</a:t>
            </a:r>
            <a:endParaRPr lang="en-US" altLang="zh-CN" sz="2400" b="1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&lt;script src="vue.js"&gt;&lt;/script&gt;</a:t>
            </a:r>
            <a:endParaRPr lang="en-US" altLang="zh-CN" sz="2400" b="1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&lt;!-- 引入element-ui样式文件 --&gt;</a:t>
            </a:r>
            <a:endParaRPr lang="en-US" altLang="zh-CN" sz="2400" b="1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&lt;link rel="stylesheet" href="https://unpkg.com/element-ui/lib/theme-chalk/index.css"&gt;</a:t>
            </a:r>
            <a:endParaRPr lang="en-US" altLang="zh-CN" sz="2400" b="1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&lt;!-- 引入element-ui的JS文件 --&gt;</a:t>
            </a:r>
            <a:endParaRPr lang="en-US" altLang="zh-CN" sz="2400" b="1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&lt;script src="https://unpkg.com/element-ui/lib/index.js"&gt;&lt;/script&gt;</a:t>
            </a:r>
            <a:endParaRPr lang="en-US" altLang="zh-CN" sz="2400" b="1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92321" cy="16923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9765" y="5485765"/>
            <a:ext cx="1372235" cy="13722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238" y="70848"/>
            <a:ext cx="12060000" cy="6732000"/>
          </a:xfrm>
          <a:prstGeom prst="rect">
            <a:avLst/>
          </a:prstGeom>
          <a:noFill/>
          <a:ln w="19050">
            <a:solidFill>
              <a:srgbClr val="0475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副标题 2"/>
          <p:cNvSpPr txBox="1"/>
          <p:nvPr/>
        </p:nvSpPr>
        <p:spPr>
          <a:xfrm>
            <a:off x="3550285" y="436245"/>
            <a:ext cx="4993005" cy="996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4800" b="1" dirty="0">
                <a:solidFill>
                  <a:srgbClr val="04756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Mint-UI</a:t>
            </a:r>
            <a:endParaRPr lang="en-US" sz="4800" b="1" dirty="0">
              <a:solidFill>
                <a:srgbClr val="04756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95" y="354330"/>
            <a:ext cx="5494655" cy="1169670"/>
          </a:xfrm>
          <a:prstGeom prst="rect">
            <a:avLst/>
          </a:prstGeom>
          <a:noFill/>
          <a:ln>
            <a:solidFill>
              <a:srgbClr val="04756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104515" y="256540"/>
            <a:ext cx="5810250" cy="1435735"/>
          </a:xfrm>
          <a:prstGeom prst="rect">
            <a:avLst/>
          </a:prstGeom>
          <a:noFill/>
          <a:ln>
            <a:solidFill>
              <a:srgbClr val="0475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95" y="354330"/>
            <a:ext cx="267970" cy="2679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22335" y="1289685"/>
            <a:ext cx="234315" cy="234315"/>
          </a:xfrm>
          <a:prstGeom prst="rect">
            <a:avLst/>
          </a:prstGeom>
        </p:spPr>
      </p:pic>
      <p:sp>
        <p:nvSpPr>
          <p:cNvPr id="16" name="文本框 38"/>
          <p:cNvSpPr txBox="1"/>
          <p:nvPr/>
        </p:nvSpPr>
        <p:spPr>
          <a:xfrm>
            <a:off x="1299210" y="1866900"/>
            <a:ext cx="9520555" cy="410781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p>
            <a:pPr algn="l">
              <a:lnSpc>
                <a:spcPts val="2000"/>
              </a:lnSpc>
              <a:spcAft>
                <a:spcPts val="0"/>
              </a:spcAft>
            </a:pPr>
            <a:r>
              <a:rPr sz="24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Mint UI </a:t>
            </a:r>
            <a:r>
              <a:rPr lang="zh-CN" sz="24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是饿了么公司</a:t>
            </a:r>
            <a:r>
              <a:rPr sz="24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 Vue.js 的移动端组件库</a:t>
            </a:r>
            <a:endParaRPr sz="24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000"/>
              </a:lnSpc>
              <a:spcAft>
                <a:spcPts val="0"/>
              </a:spcAft>
            </a:pPr>
            <a:endParaRPr sz="24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Mint UI</a:t>
            </a:r>
            <a:r>
              <a:rPr lang="zh-CN" altLang="en-US" sz="24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官网</a:t>
            </a:r>
            <a:r>
              <a:rPr lang="en-US" altLang="zh-CN" sz="24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:https://mint-ui.github.io/#!/zh-cn</a:t>
            </a:r>
            <a:endParaRPr lang="en-US" altLang="zh-CN" sz="24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000"/>
              </a:lnSpc>
              <a:spcAft>
                <a:spcPts val="0"/>
              </a:spcAft>
            </a:pPr>
            <a:endParaRPr lang="en-US" altLang="zh-CN" sz="24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&lt;!-- 引入vue.js文件 --&gt;</a:t>
            </a:r>
            <a:endParaRPr lang="en-US" altLang="zh-CN" sz="24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&lt;script src="vue.js"&gt;&lt;/script&gt;</a:t>
            </a:r>
            <a:endParaRPr lang="en-US" altLang="zh-CN" sz="24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&lt;!-- 引入Mint UI样式 --&gt;</a:t>
            </a:r>
            <a:endParaRPr lang="en-US" altLang="zh-CN" sz="24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&lt;link rel="stylesheet" href="https://unpkg.com/mint-ui/lib/style.css"&gt;</a:t>
            </a:r>
            <a:endParaRPr lang="en-US" altLang="zh-CN" sz="24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&lt;!-- 引入Mint UI组件库 --&gt;</a:t>
            </a:r>
            <a:endParaRPr lang="en-US" altLang="zh-CN" sz="24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&lt;script src="https://unpkg.com/mint-ui/lib/index.js"&gt;&lt;/script&gt;</a:t>
            </a:r>
            <a:endParaRPr lang="en-US" altLang="zh-CN" sz="24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92321" cy="16923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9765" y="5485765"/>
            <a:ext cx="1372235" cy="13722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238" y="70848"/>
            <a:ext cx="12060000" cy="6732000"/>
          </a:xfrm>
          <a:prstGeom prst="rect">
            <a:avLst/>
          </a:prstGeom>
          <a:noFill/>
          <a:ln w="19050">
            <a:solidFill>
              <a:srgbClr val="0475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副标题 2"/>
          <p:cNvSpPr txBox="1"/>
          <p:nvPr/>
        </p:nvSpPr>
        <p:spPr>
          <a:xfrm>
            <a:off x="3550285" y="436245"/>
            <a:ext cx="4993005" cy="996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4800" b="1" dirty="0">
                <a:solidFill>
                  <a:srgbClr val="04756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Vuetify</a:t>
            </a:r>
            <a:endParaRPr lang="en-US" sz="4800" b="1" dirty="0">
              <a:solidFill>
                <a:srgbClr val="04756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95" y="354330"/>
            <a:ext cx="5494655" cy="1169670"/>
          </a:xfrm>
          <a:prstGeom prst="rect">
            <a:avLst/>
          </a:prstGeom>
          <a:noFill/>
          <a:ln>
            <a:solidFill>
              <a:srgbClr val="04756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104515" y="256540"/>
            <a:ext cx="5810250" cy="1435735"/>
          </a:xfrm>
          <a:prstGeom prst="rect">
            <a:avLst/>
          </a:prstGeom>
          <a:noFill/>
          <a:ln>
            <a:solidFill>
              <a:srgbClr val="0475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95" y="354330"/>
            <a:ext cx="267970" cy="2679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22335" y="1289685"/>
            <a:ext cx="234315" cy="234315"/>
          </a:xfrm>
          <a:prstGeom prst="rect">
            <a:avLst/>
          </a:prstGeom>
        </p:spPr>
      </p:pic>
      <p:sp>
        <p:nvSpPr>
          <p:cNvPr id="16" name="文本框 38"/>
          <p:cNvSpPr txBox="1"/>
          <p:nvPr/>
        </p:nvSpPr>
        <p:spPr>
          <a:xfrm>
            <a:off x="1299210" y="1866900"/>
            <a:ext cx="10586085" cy="465899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p>
            <a:pPr algn="l">
              <a:lnSpc>
                <a:spcPts val="2000"/>
              </a:lnSpc>
              <a:spcAft>
                <a:spcPts val="0"/>
              </a:spcAft>
            </a:pPr>
            <a:endParaRPr lang="en-US" sz="32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000"/>
              </a:lnSpc>
              <a:spcAft>
                <a:spcPts val="0"/>
              </a:spcAft>
            </a:pPr>
            <a:r>
              <a:rPr lang="en-US" sz="32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Vuetify</a:t>
            </a:r>
            <a:r>
              <a:rPr lang="zh-CN" altLang="en-US" sz="32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是国外某公司</a:t>
            </a:r>
            <a:r>
              <a:rPr sz="32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基于Vue.js构建的完整UI框架。</a:t>
            </a:r>
            <a:endParaRPr sz="32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000"/>
              </a:lnSpc>
              <a:spcAft>
                <a:spcPts val="0"/>
              </a:spcAft>
            </a:pPr>
            <a:endParaRPr lang="en-US" altLang="zh-CN" sz="32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000"/>
              </a:lnSpc>
              <a:spcAft>
                <a:spcPts val="0"/>
              </a:spcAft>
            </a:pPr>
            <a:r>
              <a:rPr lang="en-US" altLang="zh-CN" sz="32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Vuetify</a:t>
            </a:r>
            <a:r>
              <a:rPr lang="zh-CN" altLang="en-US" sz="32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官网</a:t>
            </a:r>
            <a:r>
              <a:rPr lang="en-US" altLang="zh-CN" sz="32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:https://vuetifyjs.com/zh-Hans/</a:t>
            </a:r>
            <a:endParaRPr lang="en-US" altLang="zh-CN" sz="32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000"/>
              </a:lnSpc>
              <a:spcAft>
                <a:spcPts val="0"/>
              </a:spcAft>
            </a:pPr>
            <a:endParaRPr lang="en-US" altLang="zh-CN" sz="16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000"/>
              </a:lnSpc>
              <a:spcAft>
                <a:spcPts val="0"/>
              </a:spcAft>
            </a:pPr>
            <a:r>
              <a:rPr lang="en-US" altLang="zh-CN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&lt;!-- 引入vue.js文件 --&gt;</a:t>
            </a:r>
            <a:endParaRPr lang="en-US" altLang="zh-CN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000"/>
              </a:lnSpc>
              <a:spcAft>
                <a:spcPts val="0"/>
              </a:spcAft>
            </a:pPr>
            <a:r>
              <a:rPr lang="en-US" altLang="zh-CN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&lt;script src="vue.js"&gt;&lt;/script&gt;</a:t>
            </a:r>
            <a:endParaRPr lang="en-US" altLang="zh-CN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000"/>
              </a:lnSpc>
              <a:spcAft>
                <a:spcPts val="0"/>
              </a:spcAft>
            </a:pPr>
            <a:r>
              <a:rPr lang="en-US" altLang="zh-CN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&lt;!-- 引入vuetify框架 --&gt;</a:t>
            </a:r>
            <a:endParaRPr lang="en-US" altLang="zh-CN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000"/>
              </a:lnSpc>
              <a:spcAft>
                <a:spcPts val="0"/>
              </a:spcAft>
            </a:pPr>
            <a:r>
              <a:rPr lang="en-US" altLang="zh-CN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&lt;link href="https://fonts.googleapis.com/css?family=Roboto:100,300,400,500,700,900" rel="stylesheet"&gt;</a:t>
            </a:r>
            <a:endParaRPr lang="en-US" altLang="zh-CN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000"/>
              </a:lnSpc>
              <a:spcAft>
                <a:spcPts val="0"/>
              </a:spcAft>
            </a:pPr>
            <a:r>
              <a:rPr lang="en-US" altLang="zh-CN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&lt;link href="https://cdn.jsdelivr.net/npm/@mdi/font@4.x/css/materialdesignicons.min.css" rel="stylesheet"&gt;</a:t>
            </a:r>
            <a:endParaRPr lang="en-US" altLang="zh-CN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000"/>
              </a:lnSpc>
              <a:spcAft>
                <a:spcPts val="0"/>
              </a:spcAft>
            </a:pPr>
            <a:r>
              <a:rPr lang="en-US" altLang="zh-CN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&lt;link href="https://cdn.jsdelivr.net/npm/vuetify@2.x/dist/vuetify.min.css" rel="stylesheet"&gt;</a:t>
            </a:r>
            <a:endParaRPr lang="en-US" altLang="zh-CN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000"/>
              </a:lnSpc>
              <a:spcAft>
                <a:spcPts val="0"/>
              </a:spcAft>
            </a:pPr>
            <a:r>
              <a:rPr lang="en-US" altLang="zh-CN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&lt;script src="https://cdn.jsdelivr.net/npm/vue@2.x/dist/vue.js"&gt;&lt;/script&gt;</a:t>
            </a:r>
            <a:endParaRPr lang="en-US" altLang="zh-CN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000"/>
              </a:lnSpc>
              <a:spcAft>
                <a:spcPts val="0"/>
              </a:spcAft>
            </a:pPr>
            <a:r>
              <a:rPr lang="en-US" altLang="zh-CN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&lt;script src="https://cdn.jsdelivr.net/npm/vuetify@2.x/dist/vuetify.js"&gt;&lt;/script&gt;</a:t>
            </a:r>
            <a:endParaRPr lang="en-US" altLang="zh-CN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92321" cy="16923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9765" y="5485765"/>
            <a:ext cx="1372235" cy="13722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238" y="70848"/>
            <a:ext cx="12060000" cy="6732000"/>
          </a:xfrm>
          <a:prstGeom prst="rect">
            <a:avLst/>
          </a:prstGeom>
          <a:noFill/>
          <a:ln w="19050">
            <a:solidFill>
              <a:srgbClr val="0475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副标题 2"/>
          <p:cNvSpPr txBox="1"/>
          <p:nvPr/>
        </p:nvSpPr>
        <p:spPr>
          <a:xfrm>
            <a:off x="3529330" y="293370"/>
            <a:ext cx="4993005" cy="996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4400" b="1" dirty="0">
                <a:solidFill>
                  <a:srgbClr val="04756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element</a:t>
            </a:r>
            <a:r>
              <a:rPr lang="zh-CN" altLang="en-US" sz="4400" b="1" dirty="0">
                <a:solidFill>
                  <a:srgbClr val="04756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4400" b="1" dirty="0">
                <a:solidFill>
                  <a:srgbClr val="04756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vuetify</a:t>
            </a:r>
            <a:r>
              <a:rPr lang="zh-CN" altLang="en-US" sz="4400" b="1" dirty="0">
                <a:solidFill>
                  <a:srgbClr val="04756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两者对比</a:t>
            </a:r>
            <a:endParaRPr lang="zh-CN" altLang="en-US" sz="4400" b="1" dirty="0">
              <a:solidFill>
                <a:srgbClr val="04756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95" y="354330"/>
            <a:ext cx="5494655" cy="1169670"/>
          </a:xfrm>
          <a:prstGeom prst="rect">
            <a:avLst/>
          </a:prstGeom>
          <a:noFill/>
          <a:ln>
            <a:solidFill>
              <a:srgbClr val="04756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104515" y="256540"/>
            <a:ext cx="5810250" cy="1435735"/>
          </a:xfrm>
          <a:prstGeom prst="rect">
            <a:avLst/>
          </a:prstGeom>
          <a:noFill/>
          <a:ln>
            <a:solidFill>
              <a:srgbClr val="0475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95" y="354330"/>
            <a:ext cx="267970" cy="2679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22335" y="1289685"/>
            <a:ext cx="234315" cy="234315"/>
          </a:xfrm>
          <a:prstGeom prst="rect">
            <a:avLst/>
          </a:prstGeom>
        </p:spPr>
      </p:pic>
      <p:sp>
        <p:nvSpPr>
          <p:cNvPr id="16" name="文本框 38"/>
          <p:cNvSpPr txBox="1"/>
          <p:nvPr/>
        </p:nvSpPr>
        <p:spPr>
          <a:xfrm>
            <a:off x="1272540" y="1755140"/>
            <a:ext cx="10586085" cy="465899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sz="3000" b="1" kern="1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Element</a:t>
            </a:r>
            <a:r>
              <a:rPr lang="en-US" altLang="zh-CN" sz="3000" b="1" kern="1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</a:t>
            </a:r>
            <a:br>
              <a:rPr lang="en-US" altLang="zh-CN" sz="3000" b="1" kern="1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</a:br>
            <a:r>
              <a:rPr lang="zh-CN" altLang="en-US" sz="3000" b="1" kern="1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优点</a:t>
            </a:r>
            <a:r>
              <a:rPr lang="en-US" altLang="zh-CN" sz="3000" b="1" kern="1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</a:t>
            </a:r>
            <a:r>
              <a:rPr lang="zh-CN" altLang="en-US" sz="3000" b="1" kern="1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整个ui风格简约，上手快，国内大多数vue开发应该都是选择element，社区做的比较完整，不懂的可以在网上找到很多博客和解答。因为是国内开发的所以有大量中文文档以供学习。 </a:t>
            </a:r>
            <a:endParaRPr lang="zh-CN" altLang="en-US" sz="3000" b="1" kern="1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sz="3000" b="1" kern="1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缺点</a:t>
            </a:r>
            <a:r>
              <a:rPr lang="en-US" altLang="zh-CN" sz="3000" b="1" kern="1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</a:t>
            </a:r>
            <a:r>
              <a:rPr lang="zh-CN" altLang="en-US" sz="3000" b="1" kern="1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组件较少。</a:t>
            </a:r>
            <a:endParaRPr lang="zh-CN" altLang="en-US" sz="3000" b="1" kern="1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3000" b="1" kern="1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Vuetify:</a:t>
            </a:r>
            <a:endParaRPr lang="en-US" altLang="zh-CN" sz="3000" b="1" kern="1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sz="3000" b="1" kern="1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优点</a:t>
            </a:r>
            <a:r>
              <a:rPr lang="en-US" altLang="zh-CN" sz="3000" b="1" kern="1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</a:t>
            </a:r>
            <a:r>
              <a:rPr lang="zh-CN" altLang="en-US" sz="3000" b="1" kern="1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源码质量高，组件更丰富，效果也更华丽。符合 Google Material Design 设计规范，风格统一，自适应移动端。</a:t>
            </a:r>
            <a:endParaRPr lang="zh-CN" altLang="en-US" sz="3000" b="1" kern="1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sz="3000" b="1" kern="1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缺点</a:t>
            </a:r>
            <a:r>
              <a:rPr lang="en-US" altLang="zh-CN" sz="3000" b="1" kern="1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</a:t>
            </a:r>
            <a:r>
              <a:rPr lang="zh-CN" altLang="en-US" sz="3000" b="1" kern="1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没有完善的中文文档。</a:t>
            </a:r>
            <a:endParaRPr lang="zh-CN" altLang="en-US" sz="3000" b="1" kern="1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238" y="70848"/>
            <a:ext cx="12060000" cy="6732000"/>
          </a:xfrm>
          <a:prstGeom prst="rect">
            <a:avLst/>
          </a:prstGeom>
          <a:noFill/>
          <a:ln w="19050">
            <a:solidFill>
              <a:srgbClr val="0475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415654" cy="24156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76346" y="4442346"/>
            <a:ext cx="2415654" cy="2415654"/>
          </a:xfrm>
          <a:prstGeom prst="rect">
            <a:avLst/>
          </a:prstGeom>
        </p:spPr>
      </p:pic>
      <p:sp>
        <p:nvSpPr>
          <p:cNvPr id="5" name="副标题 2"/>
          <p:cNvSpPr txBox="1"/>
          <p:nvPr/>
        </p:nvSpPr>
        <p:spPr>
          <a:xfrm>
            <a:off x="3592298" y="1774215"/>
            <a:ext cx="5504605" cy="805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zh-CN" altLang="en-US" sz="4800" b="1" dirty="0">
                <a:solidFill>
                  <a:srgbClr val="04756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感谢各位领导聆听！</a:t>
            </a:r>
            <a:endParaRPr lang="zh-CN" altLang="en-US" sz="4800" b="1" dirty="0">
              <a:solidFill>
                <a:srgbClr val="04756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39227" y="1552502"/>
            <a:ext cx="5904000" cy="1187998"/>
          </a:xfrm>
          <a:prstGeom prst="rect">
            <a:avLst/>
          </a:prstGeom>
          <a:noFill/>
          <a:ln>
            <a:solidFill>
              <a:srgbClr val="04756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73260" y="1472888"/>
            <a:ext cx="6048000" cy="1365846"/>
          </a:xfrm>
          <a:prstGeom prst="rect">
            <a:avLst/>
          </a:prstGeom>
          <a:noFill/>
          <a:ln>
            <a:solidFill>
              <a:srgbClr val="0475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227" y="1556356"/>
            <a:ext cx="288000" cy="28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96903" y="2494836"/>
            <a:ext cx="252000" cy="252000"/>
          </a:xfrm>
          <a:prstGeom prst="rect">
            <a:avLst/>
          </a:prstGeom>
        </p:spPr>
      </p:pic>
      <p:sp>
        <p:nvSpPr>
          <p:cNvPr id="10" name="副标题 2"/>
          <p:cNvSpPr txBox="1"/>
          <p:nvPr/>
        </p:nvSpPr>
        <p:spPr>
          <a:xfrm>
            <a:off x="4261428" y="3089595"/>
            <a:ext cx="4405118" cy="42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800" i="1" dirty="0">
                <a:solidFill>
                  <a:srgbClr val="0475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leaders for listening</a:t>
            </a:r>
            <a:endParaRPr lang="zh-CN" altLang="en-US" sz="1800" i="1" dirty="0">
              <a:solidFill>
                <a:srgbClr val="0475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2194</Words>
  <Application>WPS 演示</Application>
  <PresentationFormat>宽屏</PresentationFormat>
  <Paragraphs>97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华文中宋</vt:lpstr>
      <vt:lpstr>微软雅黑</vt:lpstr>
      <vt:lpstr>Times New Roman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情缘素材：https://haosc.taobao.com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10429</cp:lastModifiedBy>
  <cp:revision>58</cp:revision>
  <dcterms:created xsi:type="dcterms:W3CDTF">2017-10-12T03:17:00Z</dcterms:created>
  <dcterms:modified xsi:type="dcterms:W3CDTF">2020-10-22T12:33:30Z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