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83" r:id="rId4"/>
    <p:sldId id="257" r:id="rId5"/>
    <p:sldId id="258" r:id="rId6"/>
    <p:sldId id="259" r:id="rId7"/>
    <p:sldId id="282" r:id="rId8"/>
    <p:sldId id="263" r:id="rId9"/>
    <p:sldId id="264" r:id="rId10"/>
    <p:sldId id="284" r:id="rId11"/>
    <p:sldId id="260" r:id="rId12"/>
    <p:sldId id="261" r:id="rId13"/>
    <p:sldId id="265" r:id="rId14"/>
    <p:sldId id="268" r:id="rId15"/>
    <p:sldId id="269" r:id="rId16"/>
    <p:sldId id="262" r:id="rId17"/>
    <p:sldId id="272" r:id="rId18"/>
    <p:sldId id="274" r:id="rId19"/>
    <p:sldId id="279" r:id="rId20"/>
    <p:sldId id="280" r:id="rId21"/>
    <p:sldId id="281" r:id="rId22"/>
    <p:sldId id="278" r:id="rId23"/>
    <p:sldId id="275" r:id="rId24"/>
    <p:sldId id="277" r:id="rId25"/>
  </p:sldIdLst>
  <p:sldSz cx="12192000" cy="6858000"/>
  <p:notesSz cx="6858000" cy="9144000"/>
  <p:embeddedFontLst>
    <p:embeddedFont>
      <p:font typeface="Malgun Gothic" panose="020B0503020000020004" pitchFamily="50" charset="-127"/>
      <p:regular r:id="rId27"/>
      <p:bold r:id="rId28"/>
    </p:embeddedFont>
    <p:embeddedFont>
      <p:font typeface="Abadi" panose="020B0604020104020204" pitchFamily="34" charset="0"/>
      <p:regular r:id="rId29"/>
    </p:embeddedFont>
    <p:embeddedFont>
      <p:font typeface="Noto Sans" panose="020B050204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S4bpQn030YdEShu1qVeCakmQW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7"/>
    <a:srgbClr val="425166"/>
    <a:srgbClr val="5E7290"/>
    <a:srgbClr val="2B7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28" autoAdjust="0"/>
  </p:normalViewPr>
  <p:slideViewPr>
    <p:cSldViewPr snapToGrid="0">
      <p:cViewPr>
        <p:scale>
          <a:sx n="100" d="100"/>
          <a:sy n="100" d="100"/>
        </p:scale>
        <p:origin x="45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안녕하세요. AI 기반 스마트 부표 광학 센서 바이오 </a:t>
            </a:r>
            <a:r>
              <a:rPr lang="ko-KR" dirty="0" err="1"/>
              <a:t>파울링</a:t>
            </a:r>
            <a:r>
              <a:rPr lang="ko-KR" dirty="0"/>
              <a:t>  이상탐지 서비스 프로젝트의 중간 발표를 </a:t>
            </a:r>
            <a:r>
              <a:rPr lang="ko-KR" dirty="0" err="1"/>
              <a:t>맡게된</a:t>
            </a:r>
            <a:r>
              <a:rPr lang="ko-KR" dirty="0"/>
              <a:t> 4팀 발표자 박영찬입니다.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 슬라이드에서 보이듯이 저희는 원래 식이 영양 관리용 AI 솔루션을 진행중이었는데요. </a:t>
            </a:r>
            <a:r>
              <a:rPr lang="ko-KR" altLang="en-US" dirty="0"/>
              <a:t>프로젝트를 변경하게 되었습니다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1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그중 </a:t>
            </a:r>
            <a:r>
              <a:rPr lang="en-US" altLang="ko-KR" dirty="0"/>
              <a:t>AI</a:t>
            </a:r>
            <a:r>
              <a:rPr lang="ko-KR" altLang="en-US" dirty="0"/>
              <a:t>모델 개발의 추진 방법에 관해 말씀드리겠습니다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그래프를 보시면 정상적인 데이터는 일정한 패턴을 가지고 있고 이러한 패턴을 이상기후나 수온 등 여러 변수와 엮어 </a:t>
            </a:r>
            <a:r>
              <a:rPr lang="ko-KR" dirty="0" err="1"/>
              <a:t>슈퍼바이즈드</a:t>
            </a:r>
            <a:r>
              <a:rPr lang="ko-KR" dirty="0"/>
              <a:t> </a:t>
            </a:r>
            <a:r>
              <a:rPr lang="ko-KR" dirty="0" err="1"/>
              <a:t>머신러닝을</a:t>
            </a:r>
            <a:r>
              <a:rPr lang="ko-KR" dirty="0"/>
              <a:t> 통해 AI 모델을 개발할 예정입니다. 성능 검증을 위한 목표치는 멘토님께서 나중에 전달해 주시기로 하였습니다.</a:t>
            </a:r>
            <a:r>
              <a:rPr lang="ko-KR" sz="1800" b="1" i="0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265" name="Google Shape;2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10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최종적으론 아래 사진처럼 웹 서비스</a:t>
            </a:r>
            <a:r>
              <a:rPr lang="en-US" altLang="ko-KR" dirty="0"/>
              <a:t> </a:t>
            </a:r>
            <a:r>
              <a:rPr lang="ko-KR" altLang="en-US" dirty="0"/>
              <a:t>시스템을 도입하는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필요한 기능은 </a:t>
            </a:r>
            <a:r>
              <a:rPr lang="en-US" altLang="ko-KR" dirty="0"/>
              <a:t>1</a:t>
            </a:r>
            <a:r>
              <a:rPr lang="ko-KR" dirty="0"/>
              <a:t>시간 </a:t>
            </a:r>
            <a:r>
              <a:rPr lang="ko-KR" altLang="en-US" dirty="0"/>
              <a:t>혹은 </a:t>
            </a:r>
            <a:r>
              <a:rPr lang="en-US" altLang="ko-KR" dirty="0"/>
              <a:t>2</a:t>
            </a:r>
            <a:r>
              <a:rPr lang="ko-KR" altLang="en-US" dirty="0"/>
              <a:t>시간 등 일정한 간격으로</a:t>
            </a:r>
            <a:r>
              <a:rPr lang="ko-KR" dirty="0"/>
              <a:t> 센서 데이터를 </a:t>
            </a:r>
            <a:r>
              <a:rPr lang="ko-KR" dirty="0" err="1"/>
              <a:t>API로</a:t>
            </a:r>
            <a:r>
              <a:rPr lang="ko-KR" dirty="0"/>
              <a:t> 가져온 뒤 분석하여</a:t>
            </a:r>
            <a:r>
              <a:rPr lang="en-US" altLang="ko-KR" dirty="0"/>
              <a:t> </a:t>
            </a:r>
            <a:r>
              <a:rPr lang="ko-KR" altLang="en-US" dirty="0"/>
              <a:t>결과를 시각화 </a:t>
            </a:r>
            <a:r>
              <a:rPr lang="ko-KR" altLang="en-US" dirty="0" err="1"/>
              <a:t>하는것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</a:t>
            </a:r>
            <a:r>
              <a:rPr lang="ko-KR" dirty="0"/>
              <a:t> </a:t>
            </a:r>
            <a:r>
              <a:rPr lang="ko-KR" dirty="0" err="1"/>
              <a:t>바이오파울링</a:t>
            </a:r>
            <a:r>
              <a:rPr lang="ko-KR" dirty="0"/>
              <a:t> 위험도가 </a:t>
            </a:r>
            <a:r>
              <a:rPr lang="ko-KR" dirty="0" err="1"/>
              <a:t>몇퍼센트인지</a:t>
            </a:r>
            <a:r>
              <a:rPr lang="ko-KR" dirty="0"/>
              <a:t> </a:t>
            </a:r>
            <a:r>
              <a:rPr lang="ko-KR" altLang="en-US" dirty="0"/>
              <a:t>표시하고 </a:t>
            </a:r>
            <a:r>
              <a:rPr lang="ko-KR" altLang="en-US" dirty="0" err="1"/>
              <a:t>바이오파울링이라고</a:t>
            </a:r>
            <a:r>
              <a:rPr lang="ko-KR" altLang="en-US" dirty="0"/>
              <a:t> </a:t>
            </a:r>
            <a:r>
              <a:rPr lang="ko-KR" altLang="en-US" dirty="0" err="1"/>
              <a:t>추측되다면</a:t>
            </a:r>
            <a:r>
              <a:rPr lang="ko-KR" altLang="en-US" dirty="0"/>
              <a:t> 알람을 전송하는 기능 </a:t>
            </a:r>
            <a:r>
              <a:rPr lang="en-US" altLang="ko-KR" dirty="0"/>
              <a:t>2</a:t>
            </a:r>
            <a:r>
              <a:rPr lang="ko-KR" altLang="en-US" dirty="0"/>
              <a:t>가지로 </a:t>
            </a:r>
            <a:r>
              <a:rPr lang="ko-KR" altLang="en-US" dirty="0" err="1"/>
              <a:t>생각중입니다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웹 자체는 </a:t>
            </a:r>
            <a:r>
              <a:rPr lang="en-US" altLang="ko-KR" dirty="0"/>
              <a:t>One-page</a:t>
            </a:r>
            <a:r>
              <a:rPr lang="ko-KR" altLang="en-US" dirty="0"/>
              <a:t>의 단순한</a:t>
            </a:r>
            <a:r>
              <a:rPr lang="en-US" altLang="ko-KR" dirty="0"/>
              <a:t> </a:t>
            </a:r>
            <a:r>
              <a:rPr lang="ko-KR" altLang="en-US" dirty="0"/>
              <a:t>형태가 목표이고 따라서 </a:t>
            </a:r>
            <a:r>
              <a:rPr lang="en-US" altLang="ko-KR" dirty="0"/>
              <a:t>DB, </a:t>
            </a:r>
            <a:r>
              <a:rPr lang="ko-KR" altLang="en-US" dirty="0"/>
              <a:t>로그인 구현 등은 </a:t>
            </a:r>
            <a:r>
              <a:rPr lang="ko-KR" altLang="en-US" dirty="0" err="1"/>
              <a:t>필요없다고</a:t>
            </a:r>
            <a:r>
              <a:rPr lang="ko-KR" altLang="en-US" dirty="0"/>
              <a:t> 전달받았습니다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285" name="Google Shape;28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11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예상성과는 전 프로젝트와 동일하게 논문을 생각하고 있습니다.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5" name="Google Shape;40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12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전체적인 시스템 구조입니다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이미지는 멘토님께서 저희에게 프로젝트 관련 자료를 공유해 주셨는데 </a:t>
            </a:r>
            <a:r>
              <a:rPr lang="ko-KR" altLang="en-US" dirty="0" err="1"/>
              <a:t>그안에</a:t>
            </a:r>
            <a:r>
              <a:rPr lang="ko-KR" altLang="en-US" dirty="0"/>
              <a:t> 포함된 이미지입니다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스마트 부표 센서에서 일정 주기로 데이터를 최신화 하면 </a:t>
            </a:r>
            <a:r>
              <a:rPr lang="ko-KR" altLang="en-US" dirty="0" err="1"/>
              <a:t>백엔드</a:t>
            </a:r>
            <a:r>
              <a:rPr lang="ko-KR" altLang="en-US" dirty="0"/>
              <a:t> 서버에서 데이터를 가공</a:t>
            </a:r>
            <a:r>
              <a:rPr lang="en-US" altLang="ko-KR" dirty="0"/>
              <a:t>, </a:t>
            </a:r>
            <a:r>
              <a:rPr lang="ko-KR" altLang="en-US" dirty="0"/>
              <a:t>분석 하여 결과를 프론트로 보내주는 형식으로 되어있습니다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백엔드</a:t>
            </a:r>
            <a:r>
              <a:rPr lang="ko-KR" altLang="en-US" dirty="0"/>
              <a:t> 서버에 이상 탐지용 </a:t>
            </a:r>
            <a:r>
              <a:rPr lang="ko-KR" altLang="en-US" dirty="0" err="1"/>
              <a:t>스마트부표</a:t>
            </a:r>
            <a:r>
              <a:rPr lang="ko-KR" altLang="en-US" dirty="0"/>
              <a:t> 데이터의 </a:t>
            </a:r>
            <a:r>
              <a:rPr lang="en-US" altLang="ko-KR" dirty="0"/>
              <a:t>DB</a:t>
            </a:r>
            <a:r>
              <a:rPr lang="ko-KR" altLang="en-US" dirty="0"/>
              <a:t>가 </a:t>
            </a:r>
            <a:r>
              <a:rPr lang="ko-KR" altLang="en-US" dirty="0" err="1"/>
              <a:t>포함되어있는데</a:t>
            </a:r>
            <a:r>
              <a:rPr lang="ko-KR" altLang="en-US" dirty="0"/>
              <a:t> 멘토님 자료에 </a:t>
            </a:r>
            <a:r>
              <a:rPr lang="ko-KR" altLang="en-US" dirty="0" err="1"/>
              <a:t>포함되어있던</a:t>
            </a:r>
            <a:r>
              <a:rPr lang="ko-KR" altLang="en-US" dirty="0"/>
              <a:t> 것이고 저희 프로젝트 범위에는 실질적으로 해당되지 않는 부분입니다</a:t>
            </a:r>
            <a:r>
              <a:rPr lang="en-US" altLang="ko-KR" dirty="0"/>
              <a:t>..</a:t>
            </a:r>
          </a:p>
        </p:txBody>
      </p:sp>
      <p:sp>
        <p:nvSpPr>
          <p:cNvPr id="483" name="Google Shape;48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13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</a:t>
            </a:r>
            <a:r>
              <a:rPr lang="ko-KR" altLang="en-US" dirty="0" err="1"/>
              <a:t>확인해야하는</a:t>
            </a:r>
            <a:r>
              <a:rPr lang="ko-KR" altLang="en-US" dirty="0"/>
              <a:t> 문제는 </a:t>
            </a:r>
            <a:r>
              <a:rPr lang="en-US" altLang="ko-KR" dirty="0"/>
              <a:t>AI</a:t>
            </a:r>
            <a:r>
              <a:rPr lang="ko-KR" altLang="en-US" dirty="0"/>
              <a:t> 모델 학습에 정상데이터 패턴만 사용 한다는 것입니다</a:t>
            </a:r>
            <a:r>
              <a:rPr lang="en-US" altLang="ko-KR" dirty="0"/>
              <a:t>. </a:t>
            </a:r>
            <a:r>
              <a:rPr lang="ko-KR" altLang="en-US" dirty="0"/>
              <a:t>이에 따라 클래스 불균형 상황에서 사용하는 성능지표인 </a:t>
            </a:r>
            <a:r>
              <a:rPr lang="ko-KR" altLang="ko-KR" dirty="0"/>
              <a:t>AUC, F1 </a:t>
            </a:r>
            <a:r>
              <a:rPr lang="ko-KR" altLang="ko-KR" dirty="0" err="1"/>
              <a:t>Score</a:t>
            </a:r>
            <a:r>
              <a:rPr lang="ko-KR" altLang="ko-KR" dirty="0"/>
              <a:t>, </a:t>
            </a:r>
            <a:r>
              <a:rPr lang="ko-KR" altLang="ko-KR" dirty="0" err="1"/>
              <a:t>Recall</a:t>
            </a:r>
            <a:r>
              <a:rPr lang="ko-KR" altLang="ko-KR" dirty="0"/>
              <a:t>, Precision을 활용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다만</a:t>
            </a:r>
            <a:r>
              <a:rPr lang="ko-KR" dirty="0"/>
              <a:t> 성능지표의 </a:t>
            </a:r>
            <a:r>
              <a:rPr lang="ko-KR" altLang="en-US" dirty="0"/>
              <a:t>정확한 </a:t>
            </a:r>
            <a:r>
              <a:rPr lang="ko-KR" dirty="0"/>
              <a:t>목표 수치는 아직 전달 받지 못하였습니다.  </a:t>
            </a:r>
            <a:endParaRPr dirty="0"/>
          </a:p>
        </p:txBody>
      </p:sp>
      <p:sp>
        <p:nvSpPr>
          <p:cNvPr id="498" name="Google Shape;49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14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프로젝트 </a:t>
            </a:r>
            <a:r>
              <a:rPr lang="ko-KR" dirty="0"/>
              <a:t>진행에 있어 협업관리 도구는 이전과 똑같이 </a:t>
            </a:r>
            <a:r>
              <a:rPr lang="ko-KR" dirty="0" err="1"/>
              <a:t>깃,깃허브로</a:t>
            </a:r>
            <a:r>
              <a:rPr lang="ko-KR" dirty="0"/>
              <a:t> 코드 관리를 하고 </a:t>
            </a:r>
            <a:r>
              <a:rPr lang="ko-KR" dirty="0" err="1"/>
              <a:t>notion과</a:t>
            </a:r>
            <a:r>
              <a:rPr lang="ko-KR" dirty="0"/>
              <a:t> </a:t>
            </a:r>
            <a:r>
              <a:rPr lang="ko-KR" dirty="0" err="1"/>
              <a:t>slack을</a:t>
            </a:r>
            <a:r>
              <a:rPr lang="ko-KR" dirty="0"/>
              <a:t> 통해 의견을 공유하고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백엔드의</a:t>
            </a:r>
            <a:r>
              <a:rPr lang="ko-KR" dirty="0"/>
              <a:t> 경우 </a:t>
            </a:r>
            <a:r>
              <a:rPr lang="en-US" altLang="ko-KR" dirty="0" err="1"/>
              <a:t>FastAPI</a:t>
            </a:r>
            <a:r>
              <a:rPr lang="en-US" altLang="ko-KR" dirty="0"/>
              <a:t> </a:t>
            </a:r>
            <a:r>
              <a:rPr lang="ko-KR" altLang="en-US" dirty="0"/>
              <a:t>프레임워크를 활용하여 서버를 구축하기로 결정하였고 현재 </a:t>
            </a:r>
            <a:r>
              <a:rPr lang="en-US" altLang="ko-KR" dirty="0" err="1"/>
              <a:t>FastAPI</a:t>
            </a:r>
            <a:r>
              <a:rPr lang="ko-KR" altLang="en-US" dirty="0"/>
              <a:t>에 관해 학습하고 </a:t>
            </a:r>
            <a:r>
              <a:rPr lang="en-US" altLang="ko-KR" dirty="0"/>
              <a:t>API</a:t>
            </a:r>
            <a:r>
              <a:rPr lang="ko-KR" altLang="en-US" dirty="0"/>
              <a:t>프로젝트 테스트</a:t>
            </a:r>
            <a:r>
              <a:rPr lang="en-US" altLang="ko-KR" dirty="0"/>
              <a:t>, </a:t>
            </a:r>
            <a:r>
              <a:rPr lang="ko-KR" altLang="en-US" dirty="0"/>
              <a:t>환경 구축을 진행하고 있습니다</a:t>
            </a:r>
            <a:r>
              <a:rPr lang="en-US" altLang="ko-K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프론트의 경우 </a:t>
            </a:r>
            <a:r>
              <a:rPr lang="ko-KR" altLang="en-US" dirty="0"/>
              <a:t>이전 프로젝트에서 사용할 예정이었던 </a:t>
            </a:r>
            <a:r>
              <a:rPr lang="en-US" altLang="ko-KR" dirty="0"/>
              <a:t>React Native </a:t>
            </a:r>
            <a:r>
              <a:rPr lang="ko-KR" altLang="en-US" dirty="0"/>
              <a:t>대신 웹 페이지를 목표로 하고 있는 현재 프로젝트에 맞춰 </a:t>
            </a:r>
            <a:r>
              <a:rPr lang="en-US" altLang="ko-KR" dirty="0"/>
              <a:t>React </a:t>
            </a:r>
            <a:r>
              <a:rPr lang="ko-KR" altLang="en-US" dirty="0"/>
              <a:t>로 변경하여 프로토타입 </a:t>
            </a:r>
            <a:r>
              <a:rPr lang="en-US" altLang="ko-KR" dirty="0"/>
              <a:t>UX/UI </a:t>
            </a:r>
            <a:r>
              <a:rPr lang="ko-KR" altLang="en-US" dirty="0"/>
              <a:t>설계 단계에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</a:t>
            </a:r>
            <a:r>
              <a:rPr lang="ko-KR" altLang="en-US" dirty="0"/>
              <a:t>의 경우 </a:t>
            </a:r>
            <a:r>
              <a:rPr lang="en-US" altLang="ko-KR" dirty="0"/>
              <a:t>TensorFlow </a:t>
            </a:r>
            <a:r>
              <a:rPr lang="ko-KR" altLang="en-US" dirty="0"/>
              <a:t>프레임워크를 사용하고 따라서 언어는 </a:t>
            </a:r>
            <a:r>
              <a:rPr lang="ko-KR" altLang="en-US" dirty="0" err="1"/>
              <a:t>파이썬이</a:t>
            </a:r>
            <a:r>
              <a:rPr lang="ko-KR" altLang="en-US" dirty="0"/>
              <a:t> 되겠습니다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1" name="Google Shape;30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15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AI</a:t>
            </a:r>
            <a:r>
              <a:rPr lang="ko-KR" altLang="en-US" dirty="0"/>
              <a:t>의 경우 모델을 아직 무엇으로 할지 결정되지는 않았지만 해양 스마트 부표를 관리하는 </a:t>
            </a:r>
            <a:r>
              <a:rPr lang="ko-KR" altLang="en-US" dirty="0" err="1"/>
              <a:t>오든이라는</a:t>
            </a:r>
            <a:r>
              <a:rPr lang="ko-KR" altLang="en-US" dirty="0"/>
              <a:t> 회사에서 데이터 </a:t>
            </a:r>
            <a:r>
              <a:rPr lang="en-US" altLang="ko-KR" dirty="0"/>
              <a:t>API</a:t>
            </a:r>
            <a:r>
              <a:rPr lang="ko-KR" altLang="en-US" dirty="0"/>
              <a:t>를 제공하여 데이터 수집을 먼저 진행중입니다</a:t>
            </a:r>
            <a:r>
              <a:rPr lang="en-US" altLang="ko-KR" dirty="0"/>
              <a:t>. </a:t>
            </a:r>
            <a:r>
              <a:rPr lang="ko-KR" altLang="en-US" dirty="0"/>
              <a:t>이후 멘토님께서 </a:t>
            </a:r>
            <a:r>
              <a:rPr lang="en-US" altLang="ko-KR" dirty="0"/>
              <a:t>10</a:t>
            </a:r>
            <a:r>
              <a:rPr lang="ko-KR" altLang="en-US" dirty="0"/>
              <a:t>월 초에 경북대에 오셔서 베이스라인 등 </a:t>
            </a:r>
            <a:r>
              <a:rPr lang="en-US" altLang="ko-KR" dirty="0"/>
              <a:t>AI </a:t>
            </a:r>
            <a:r>
              <a:rPr lang="ko-KR" altLang="en-US" dirty="0"/>
              <a:t>모델에 대해 결정할 것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외에도 프로젝트에 다양한 문서작업이 필요할 것으로 보이는데 이는 이후 회의에서 어떤 문서작성이 필요한지 전달 받기로 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46" name="Google Shape;54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16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이슈 사항 및 해결방안입니다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 이슈사항은 팀원 모두 </a:t>
            </a:r>
            <a:r>
              <a:rPr lang="en-US" altLang="ko-KR" dirty="0"/>
              <a:t>git </a:t>
            </a:r>
            <a:r>
              <a:rPr lang="ko-KR" altLang="en-US" dirty="0"/>
              <a:t>사용 경험이 없어서 </a:t>
            </a:r>
            <a:r>
              <a:rPr lang="en-US" altLang="ko-KR" dirty="0" err="1"/>
              <a:t>git,github</a:t>
            </a:r>
            <a:r>
              <a:rPr lang="ko-KR" altLang="en-US" dirty="0"/>
              <a:t>에 대한 이해도가 </a:t>
            </a:r>
            <a:r>
              <a:rPr lang="ko-KR" altLang="en-US" dirty="0" err="1"/>
              <a:t>부족하였도</a:t>
            </a:r>
            <a:r>
              <a:rPr lang="ko-KR" altLang="en-US" dirty="0"/>
              <a:t> </a:t>
            </a:r>
            <a:r>
              <a:rPr lang="ko-KR" altLang="en-US" dirty="0" err="1"/>
              <a:t>커밋을</a:t>
            </a:r>
            <a:r>
              <a:rPr lang="ko-KR" altLang="en-US" dirty="0"/>
              <a:t> 어떻게 작성할 지에 대한 규칙 세우기도 어려움이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해결하기 위해 초반 주차에 깃에 관한 자료를 공유하고 </a:t>
            </a:r>
            <a:r>
              <a:rPr lang="ko-KR" altLang="en-US" dirty="0" err="1"/>
              <a:t>민석님께서</a:t>
            </a:r>
            <a:r>
              <a:rPr lang="ko-KR" altLang="en-US" dirty="0"/>
              <a:t> 주요내용을 다음과 같이 작성하여 팀원 모두 학습하였습니다</a:t>
            </a:r>
            <a:r>
              <a:rPr lang="en-US" altLang="ko-KR" dirty="0"/>
              <a:t>.</a:t>
            </a:r>
          </a:p>
        </p:txBody>
      </p:sp>
      <p:sp>
        <p:nvSpPr>
          <p:cNvPr id="589" name="Google Shape;58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17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ko-KR" altLang="en-US" dirty="0" err="1"/>
              <a:t>레포지토리의</a:t>
            </a:r>
            <a:r>
              <a:rPr lang="ko-KR" altLang="en-US" dirty="0"/>
              <a:t> 전체적인 구성도를 구상하였고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아래를 보시면 하위문서로 </a:t>
            </a:r>
            <a:r>
              <a:rPr lang="en-US" altLang="ko-KR" dirty="0"/>
              <a:t>Branch </a:t>
            </a:r>
            <a:r>
              <a:rPr lang="ko-KR" altLang="en-US" dirty="0"/>
              <a:t>관리 정책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Commit </a:t>
            </a:r>
            <a:r>
              <a:rPr lang="ko-KR" altLang="en-US" dirty="0"/>
              <a:t>방식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</a:t>
            </a:r>
            <a:r>
              <a:rPr lang="ko-KR" altLang="en-US" dirty="0"/>
              <a:t>기본 개념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Git/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ko-KR" altLang="en-US" dirty="0"/>
              <a:t>기초 사용법 등으로 학습자료를 공유하였습니다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89" name="Google Shape;58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18</a:t>
            </a:fld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66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문서의 내용은 다음과 같이 디테일 하게 작성되었습니다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89" name="Google Shape;58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19</a:t>
            </a:fld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4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변경에 관해서 조금 </a:t>
            </a:r>
            <a:r>
              <a:rPr lang="ko-KR" altLang="en-US" dirty="0" err="1"/>
              <a:t>설명드리자면</a:t>
            </a:r>
            <a:r>
              <a:rPr lang="ko-KR" altLang="en-US" dirty="0"/>
              <a:t> </a:t>
            </a:r>
            <a:r>
              <a:rPr lang="ko-KR" altLang="en-US" dirty="0" err="1"/>
              <a:t>이틀전</a:t>
            </a:r>
            <a:r>
              <a:rPr lang="ko-KR" altLang="en-US" dirty="0"/>
              <a:t> 월요일 </a:t>
            </a:r>
            <a:r>
              <a:rPr lang="ko-KR" altLang="en-US" dirty="0" err="1"/>
              <a:t>멘토님과의</a:t>
            </a:r>
            <a:r>
              <a:rPr lang="ko-KR" altLang="en-US" dirty="0"/>
              <a:t> 회의에서 회사의 내부사정으로 인해 다른 프로젝트로 변경해도 괜찮겠냐고 제안을 받았습니다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 포함해서 저희 팀원들은 본격적인 개발을 하기 이전 단계였기때문에 큰 문제 없을 거라 생각하고 동의하였습니다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다만 발표내용을 급히 </a:t>
            </a:r>
            <a:r>
              <a:rPr lang="ko-KR" altLang="en-US" dirty="0" err="1"/>
              <a:t>수정해야했기에</a:t>
            </a:r>
            <a:r>
              <a:rPr lang="ko-KR" altLang="en-US" dirty="0"/>
              <a:t> 미흡할 수도 있는 점 양해 부탁드립니다</a:t>
            </a:r>
            <a:r>
              <a:rPr lang="en-US" altLang="ko-KR" dirty="0"/>
              <a:t>!</a:t>
            </a:r>
            <a:endParaRPr dirty="0"/>
          </a:p>
        </p:txBody>
      </p:sp>
      <p:sp>
        <p:nvSpPr>
          <p:cNvPr id="176" name="Google Shape;17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2</a:t>
            </a:fld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3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커밋</a:t>
            </a:r>
            <a:r>
              <a:rPr lang="ko-KR" altLang="en-US" dirty="0"/>
              <a:t> 규칙은 </a:t>
            </a:r>
            <a:r>
              <a:rPr lang="ko-KR" altLang="en-US" dirty="0" err="1"/>
              <a:t>저희팀만의</a:t>
            </a:r>
            <a:r>
              <a:rPr lang="ko-KR" altLang="en-US" dirty="0"/>
              <a:t> 규칙을 세우기 보다 기본적으로 널리 사용되는 </a:t>
            </a:r>
            <a:r>
              <a:rPr lang="ko-KR" altLang="en-US" dirty="0" err="1"/>
              <a:t>유다시키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컨벤션을 참조하여 정하였습니다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89" name="Google Shape;58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20</a:t>
            </a:fld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337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이외의 이슈는 프로젝트 변경에 따른 새로운 기술학습</a:t>
            </a:r>
            <a:r>
              <a:rPr lang="en-US" altLang="ko-KR" dirty="0"/>
              <a:t>, </a:t>
            </a:r>
            <a:r>
              <a:rPr lang="ko-KR" altLang="en-US" dirty="0"/>
              <a:t>시간적 여유 감소가 있겠습니다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다행히 기존 프로젝트보다는 가벼운 데이터를 다루기때문에 데이터 분석 시간을 줄여 기술 학습 시간을 확보하고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주제에 대한 전반적인 공동 스터디 활동에서 개인 역할에 맞춘 개별 스터디를 우선 하는 것으로 빠르게 진행중입니다</a:t>
            </a:r>
            <a:r>
              <a:rPr lang="en-US" altLang="ko-KR" dirty="0"/>
              <a:t>.</a:t>
            </a:r>
          </a:p>
        </p:txBody>
      </p:sp>
      <p:sp>
        <p:nvSpPr>
          <p:cNvPr id="589" name="Google Shape;58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21</a:t>
            </a:fld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46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향후 일정입니다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보시면 계획이 </a:t>
            </a:r>
            <a:r>
              <a:rPr lang="en-US" altLang="ko-KR" dirty="0"/>
              <a:t>5</a:t>
            </a:r>
            <a:r>
              <a:rPr lang="ko-KR" altLang="en-US" dirty="0"/>
              <a:t>주차로 </a:t>
            </a:r>
            <a:r>
              <a:rPr lang="ko-KR" altLang="en-US" dirty="0" err="1"/>
              <a:t>잡혀있는데</a:t>
            </a:r>
            <a:r>
              <a:rPr lang="ko-KR" altLang="en-US" dirty="0"/>
              <a:t> 이는 되도록 </a:t>
            </a:r>
            <a:r>
              <a:rPr lang="en-US" altLang="ko-KR" dirty="0"/>
              <a:t>10</a:t>
            </a:r>
            <a:r>
              <a:rPr lang="ko-KR" altLang="en-US" dirty="0"/>
              <a:t>월에 개발에 완료되었으면 좋겠다 라는 멘토님의 의견을 반영하여 만든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진행중에 일정에 무리가 있을 것 같다고 판단되면 일정을 조율하기로 </a:t>
            </a:r>
            <a:r>
              <a:rPr lang="ko-KR" altLang="en-US" dirty="0" err="1"/>
              <a:t>희의때</a:t>
            </a:r>
            <a:r>
              <a:rPr lang="ko-KR" altLang="en-US" dirty="0"/>
              <a:t> 결정하였습니다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문서작업도 </a:t>
            </a:r>
            <a:r>
              <a:rPr lang="ko-KR" altLang="en-US" dirty="0" err="1"/>
              <a:t>해야하는데</a:t>
            </a:r>
            <a:r>
              <a:rPr lang="ko-KR" altLang="en-US" dirty="0"/>
              <a:t> 어떤 문서를 </a:t>
            </a:r>
            <a:r>
              <a:rPr lang="ko-KR" altLang="en-US" dirty="0" err="1"/>
              <a:t>작업해야하는</a:t>
            </a:r>
            <a:r>
              <a:rPr lang="ko-KR" altLang="en-US" dirty="0"/>
              <a:t> 지 정확한 정보를 다음회의 때 알려주신다고 하여서 </a:t>
            </a:r>
            <a:r>
              <a:rPr lang="ko-KR" altLang="en-US" dirty="0" err="1"/>
              <a:t>그부분은</a:t>
            </a:r>
            <a:r>
              <a:rPr lang="ko-KR" altLang="en-US" dirty="0"/>
              <a:t> 이후 추가할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22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 발표는 여기까지 입니다</a:t>
            </a:r>
            <a:r>
              <a:rPr lang="en-US" altLang="ko-KR" dirty="0"/>
              <a:t>. </a:t>
            </a:r>
            <a:r>
              <a:rPr lang="ko-KR" altLang="en-US" dirty="0"/>
              <a:t>질문 </a:t>
            </a:r>
            <a:r>
              <a:rPr lang="ko-KR" altLang="en-US" dirty="0" err="1"/>
              <a:t>있으신가요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735" name="Google Shape;7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그럼 발표를 시작하겠습니다</a:t>
            </a:r>
            <a:r>
              <a:rPr lang="en-US" altLang="ko-KR" dirty="0"/>
              <a:t>. </a:t>
            </a:r>
            <a:r>
              <a:rPr lang="ko-KR" altLang="en-US" dirty="0"/>
              <a:t>새</a:t>
            </a:r>
            <a:r>
              <a:rPr lang="ko-KR" dirty="0"/>
              <a:t>프로젝트</a:t>
            </a:r>
            <a:r>
              <a:rPr lang="ko-KR" altLang="en-US" dirty="0"/>
              <a:t>에</a:t>
            </a:r>
            <a:r>
              <a:rPr lang="ko-KR" dirty="0"/>
              <a:t> </a:t>
            </a:r>
            <a:r>
              <a:rPr lang="ko-KR" altLang="en-US" dirty="0"/>
              <a:t>맞춰 계획</a:t>
            </a:r>
            <a:r>
              <a:rPr lang="ko-KR" dirty="0"/>
              <a:t>발표</a:t>
            </a:r>
            <a:r>
              <a:rPr lang="ko-KR" altLang="en-US" dirty="0"/>
              <a:t>를 다시하는 느낌으로</a:t>
            </a:r>
            <a:r>
              <a:rPr lang="ko-KR" dirty="0"/>
              <a:t> 목차</a:t>
            </a:r>
            <a:r>
              <a:rPr lang="ko-KR" altLang="en-US" dirty="0"/>
              <a:t>를</a:t>
            </a:r>
            <a:r>
              <a:rPr lang="ko-KR" dirty="0"/>
              <a:t> </a:t>
            </a:r>
            <a:r>
              <a:rPr lang="ko-KR" altLang="en-US" dirty="0"/>
              <a:t>구성하였습니다</a:t>
            </a:r>
            <a:r>
              <a:rPr lang="ko-KR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다 보셨으면 넘어가도록 하겠습니다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6" name="Google Shape;17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3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dirty="0"/>
              <a:t>우선 프로젝트의 개요입니다.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dirty="0" err="1"/>
              <a:t>바이오파울링이란</a:t>
            </a:r>
            <a:r>
              <a:rPr lang="ko-KR" dirty="0"/>
              <a:t> 해양환경에서 센서 표면에 해양생물 뭐 </a:t>
            </a:r>
            <a:r>
              <a:rPr lang="ko-KR" dirty="0" err="1"/>
              <a:t>따개비</a:t>
            </a:r>
            <a:r>
              <a:rPr lang="ko-KR" dirty="0"/>
              <a:t> 같은 것이 부착하는 현상입니다.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dirty="0"/>
              <a:t>센서가 수집한 데이터에는 다양한 원인으로 노이즈가 생기는데 이 노이즈가 바이오 파울링에 </a:t>
            </a:r>
            <a:r>
              <a:rPr lang="ko-KR" altLang="en-US" dirty="0" err="1"/>
              <a:t>의한것인지</a:t>
            </a:r>
            <a:r>
              <a:rPr lang="ko-KR" altLang="en-US" dirty="0"/>
              <a:t> 다른 원인에 </a:t>
            </a:r>
            <a:r>
              <a:rPr lang="ko-KR" altLang="en-US" dirty="0" err="1"/>
              <a:t>의한것인지</a:t>
            </a:r>
            <a:r>
              <a:rPr lang="ko-KR" altLang="en-US" dirty="0"/>
              <a:t> 판단하는 것을 </a:t>
            </a:r>
            <a:r>
              <a:rPr lang="en-US" altLang="ko-KR" dirty="0"/>
              <a:t>AI</a:t>
            </a:r>
            <a:r>
              <a:rPr lang="ko-KR" altLang="en-US" dirty="0"/>
              <a:t>로 탐지하자  </a:t>
            </a:r>
            <a:r>
              <a:rPr lang="ko-KR" altLang="en-US" dirty="0" err="1"/>
              <a:t>라는것이</a:t>
            </a:r>
            <a:r>
              <a:rPr lang="ko-KR" altLang="en-US" dirty="0"/>
              <a:t> 기본 아이디어입니다</a:t>
            </a:r>
            <a:r>
              <a:rPr lang="en-US" altLang="ko-KR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dirty="0" err="1"/>
              <a:t>전제척인</a:t>
            </a:r>
            <a:r>
              <a:rPr lang="ko-KR" dirty="0"/>
              <a:t> 과제는 센서 데이터를 통한 </a:t>
            </a:r>
            <a:r>
              <a:rPr lang="ko-KR" dirty="0" err="1"/>
              <a:t>바이오파울링</a:t>
            </a:r>
            <a:r>
              <a:rPr lang="ko-KR" dirty="0"/>
              <a:t> 탐지 AI 모델 개발, 이상 데이터를 사용자가 확인할 수 있는 웹 페이지 제작, </a:t>
            </a:r>
            <a:r>
              <a:rPr lang="ko-KR" altLang="en-US" sz="1200" b="0" i="0" dirty="0" err="1">
                <a:solidFill>
                  <a:srgbClr val="1D1C1D"/>
                </a:solidFill>
                <a:effectLst/>
                <a:latin typeface="+mj-ea"/>
                <a:ea typeface="+mj-ea"/>
              </a:rPr>
              <a:t>백엔드</a:t>
            </a:r>
            <a:r>
              <a:rPr lang="ko-KR" altLang="en-US" sz="1200" b="0" i="0" dirty="0">
                <a:solidFill>
                  <a:srgbClr val="1D1C1D"/>
                </a:solidFill>
                <a:effectLst/>
                <a:latin typeface="+mj-ea"/>
                <a:ea typeface="+mj-ea"/>
              </a:rPr>
              <a:t> 및 </a:t>
            </a:r>
            <a:r>
              <a:rPr lang="ko-KR" altLang="en-US" sz="1200" b="0" i="0" dirty="0" err="1">
                <a:solidFill>
                  <a:srgbClr val="1D1C1D"/>
                </a:solidFill>
                <a:effectLst/>
                <a:latin typeface="+mj-ea"/>
                <a:ea typeface="+mj-ea"/>
              </a:rPr>
              <a:t>프론트엔드</a:t>
            </a:r>
            <a:r>
              <a:rPr lang="ko-KR" altLang="en-US" sz="1200" b="0" i="0" dirty="0">
                <a:solidFill>
                  <a:srgbClr val="1D1C1D"/>
                </a:solidFill>
                <a:effectLst/>
                <a:latin typeface="+mj-ea"/>
                <a:ea typeface="+mj-ea"/>
              </a:rPr>
              <a:t> 시스템을 개발하여 스마트 서비스 구현 정도가 되겠습니다</a:t>
            </a:r>
            <a:r>
              <a:rPr lang="en-US" altLang="ko-KR" sz="1200" b="0" i="0" dirty="0">
                <a:solidFill>
                  <a:srgbClr val="1D1C1D"/>
                </a:solidFill>
                <a:effectLst/>
                <a:latin typeface="+mj-ea"/>
                <a:ea typeface="+mj-ea"/>
              </a:rPr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dirty="0"/>
              <a:t>팀원의 역할은 다음과 같이 정해졌습니다.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dirty="0"/>
              <a:t>AI – </a:t>
            </a:r>
            <a:r>
              <a:rPr lang="ko-KR" dirty="0" err="1"/>
              <a:t>임주혁님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dirty="0" err="1"/>
              <a:t>백엔드</a:t>
            </a:r>
            <a:r>
              <a:rPr lang="ko-KR" dirty="0"/>
              <a:t> – </a:t>
            </a:r>
            <a:r>
              <a:rPr lang="ko-KR" dirty="0" err="1"/>
              <a:t>김민석님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dirty="0" err="1"/>
              <a:t>프론트엔드</a:t>
            </a:r>
            <a:r>
              <a:rPr lang="ko-KR" dirty="0"/>
              <a:t> – </a:t>
            </a:r>
            <a:r>
              <a:rPr lang="ko-KR" dirty="0" err="1"/>
              <a:t>김민수님과</a:t>
            </a:r>
            <a:r>
              <a:rPr lang="ko-KR" dirty="0"/>
              <a:t> 저 입니다.</a:t>
            </a:r>
            <a:endParaRPr dirty="0"/>
          </a:p>
        </p:txBody>
      </p:sp>
      <p:sp>
        <p:nvSpPr>
          <p:cNvPr id="201" name="Google Shape;2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4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dirty="0"/>
              <a:t>다음은 </a:t>
            </a:r>
            <a:r>
              <a:rPr lang="ko-KR" altLang="en-US" dirty="0"/>
              <a:t>배경</a:t>
            </a:r>
            <a:r>
              <a:rPr lang="ko-KR" dirty="0"/>
              <a:t> 및 </a:t>
            </a:r>
            <a:r>
              <a:rPr lang="ko-KR" altLang="en-US" dirty="0"/>
              <a:t>목표</a:t>
            </a:r>
            <a:r>
              <a:rPr lang="ko-KR" dirty="0"/>
              <a:t>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dirty="0"/>
              <a:t>바이오 파울링은 다음 그래프처럼 센서를 오염시켜서 정확한 데이터를 수집하는데 방해가 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dirty="0"/>
              <a:t>그런데 </a:t>
            </a:r>
            <a:r>
              <a:rPr lang="ko-KR" dirty="0"/>
              <a:t>현재 </a:t>
            </a:r>
            <a:r>
              <a:rPr lang="ko-KR" dirty="0" err="1"/>
              <a:t>바이오파울링</a:t>
            </a:r>
            <a:r>
              <a:rPr lang="ko-KR" altLang="en-US" dirty="0" err="1"/>
              <a:t>을</a:t>
            </a:r>
            <a:r>
              <a:rPr lang="ko-KR" altLang="en-US" dirty="0"/>
              <a:t> 탐지하는 것은 </a:t>
            </a:r>
            <a:r>
              <a:rPr lang="ko-KR" dirty="0"/>
              <a:t>경험 기반으로 </a:t>
            </a:r>
            <a:r>
              <a:rPr lang="ko-KR" altLang="en-US" dirty="0"/>
              <a:t>관리</a:t>
            </a:r>
            <a:r>
              <a:rPr lang="ko-KR" dirty="0"/>
              <a:t>하고 </a:t>
            </a:r>
            <a:r>
              <a:rPr lang="ko-KR" altLang="en-US" dirty="0"/>
              <a:t>있습니다</a:t>
            </a:r>
            <a:r>
              <a:rPr lang="ko-KR" dirty="0"/>
              <a:t>. </a:t>
            </a:r>
            <a:r>
              <a:rPr lang="ko-KR" altLang="en-US" dirty="0"/>
              <a:t>그렇게 때문에 </a:t>
            </a:r>
            <a:r>
              <a:rPr lang="ko-KR" altLang="en-US" dirty="0" err="1"/>
              <a:t>바이오파울링</a:t>
            </a:r>
            <a:r>
              <a:rPr lang="ko-KR" altLang="en-US" dirty="0"/>
              <a:t> 진단 기준이 명확하지 않아 정해진 주기의 검사에 의존할 수밖에 없습니다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45" name="Google Shape;2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5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altLang="en-US" dirty="0"/>
              <a:t>따라서 목표는 수집한 데이터를 분석하여 이상 값이 </a:t>
            </a:r>
            <a:r>
              <a:rPr lang="ko-KR" altLang="en-US" dirty="0" err="1"/>
              <a:t>바이오파울링에</a:t>
            </a:r>
            <a:r>
              <a:rPr lang="ko-KR" altLang="en-US" dirty="0"/>
              <a:t> 의한 것인지 탐지하는 </a:t>
            </a:r>
            <a:r>
              <a:rPr lang="en-US" altLang="ko-KR" dirty="0"/>
              <a:t>AI </a:t>
            </a:r>
            <a:r>
              <a:rPr lang="ko-KR" altLang="en-US" dirty="0"/>
              <a:t>모델 개발 </a:t>
            </a:r>
            <a:r>
              <a:rPr lang="en-US" altLang="ko-KR" dirty="0"/>
              <a:t>&amp; </a:t>
            </a:r>
            <a:r>
              <a:rPr lang="ko-KR" altLang="en-US" dirty="0" err="1"/>
              <a:t>이상값을</a:t>
            </a:r>
            <a:r>
              <a:rPr lang="ko-KR" altLang="en-US" dirty="0"/>
              <a:t> 사용자에게 알려주는 웹 서비스 도입을 하여 적절한시기에 조치를 취할 수 있도록 하는 것이 목표입니다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45" name="Google Shape;2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6</a:t>
            </a:fld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4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프로젝트가 완성되면 </a:t>
            </a:r>
            <a:r>
              <a:rPr lang="ko-KR" altLang="en-US" dirty="0" err="1"/>
              <a:t>다음같은</a:t>
            </a:r>
            <a:r>
              <a:rPr lang="ko-KR" altLang="en-US" dirty="0"/>
              <a:t> 효과를 기대할 </a:t>
            </a:r>
            <a:r>
              <a:rPr lang="ko-KR" altLang="en-US" dirty="0" err="1"/>
              <a:t>수있습니다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바이오 </a:t>
            </a:r>
            <a:r>
              <a:rPr lang="ko-KR" dirty="0" err="1"/>
              <a:t>파울링</a:t>
            </a:r>
            <a:r>
              <a:rPr lang="ko-KR" dirty="0"/>
              <a:t> 탐지하여 </a:t>
            </a:r>
            <a:r>
              <a:rPr lang="ko-KR" altLang="en-US" dirty="0"/>
              <a:t>적절한 시기에 </a:t>
            </a:r>
            <a:r>
              <a:rPr lang="ko-KR" dirty="0"/>
              <a:t>조치를 취하기 때문에 센서의 성능을 유지 시킬 수 있습니다. 그에 따라 센서로 얻는 데이터 신뢰성</a:t>
            </a:r>
            <a:r>
              <a:rPr lang="ko-KR" altLang="en-US" dirty="0"/>
              <a:t>과 안정성이</a:t>
            </a:r>
            <a:r>
              <a:rPr lang="ko-KR" dirty="0"/>
              <a:t> </a:t>
            </a:r>
            <a:r>
              <a:rPr lang="ko-KR" dirty="0" err="1"/>
              <a:t>향샹될</a:t>
            </a:r>
            <a:r>
              <a:rPr lang="ko-KR" dirty="0"/>
              <a:t> 것입니다.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불필요한 조치를 최소화하여 </a:t>
            </a:r>
            <a:r>
              <a:rPr lang="ko-KR" dirty="0"/>
              <a:t>모니터링</a:t>
            </a:r>
            <a:r>
              <a:rPr lang="ko-KR" altLang="en-US" dirty="0"/>
              <a:t>의 효율이</a:t>
            </a:r>
            <a:r>
              <a:rPr lang="ko-KR" dirty="0"/>
              <a:t> </a:t>
            </a:r>
            <a:r>
              <a:rPr lang="ko-KR" altLang="en-US" dirty="0"/>
              <a:t>증가</a:t>
            </a:r>
            <a:r>
              <a:rPr lang="ko-KR" dirty="0"/>
              <a:t>하고 센서</a:t>
            </a:r>
            <a:r>
              <a:rPr lang="ko-KR" altLang="en-US" dirty="0"/>
              <a:t>를</a:t>
            </a:r>
            <a:r>
              <a:rPr lang="ko-KR" dirty="0"/>
              <a:t> </a:t>
            </a:r>
            <a:r>
              <a:rPr lang="ko-KR" dirty="0" err="1"/>
              <a:t>유지,보수</a:t>
            </a:r>
            <a:r>
              <a:rPr lang="ko-KR" dirty="0"/>
              <a:t> 하는 업무의 효율성이 증가</a:t>
            </a:r>
            <a:r>
              <a:rPr lang="en-US" altLang="ko-KR" dirty="0"/>
              <a:t>, </a:t>
            </a:r>
            <a:r>
              <a:rPr lang="ko-KR" altLang="en-US" dirty="0"/>
              <a:t>비용은 감소 </a:t>
            </a:r>
            <a:r>
              <a:rPr lang="ko-KR" dirty="0"/>
              <a:t>할 것입니다.</a:t>
            </a:r>
            <a:endParaRPr dirty="0"/>
          </a:p>
        </p:txBody>
      </p:sp>
      <p:sp>
        <p:nvSpPr>
          <p:cNvPr id="329" name="Google Shape;32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7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활용방안입니다</a:t>
            </a:r>
            <a:r>
              <a:rPr lang="en-US" altLang="ko-KR" dirty="0"/>
              <a:t>. </a:t>
            </a:r>
            <a:r>
              <a:rPr lang="ko-KR" dirty="0"/>
              <a:t>해양 센서의 품질 향상에 기여하므로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해양에서 진행되는 여러 연구 및 활동들에 전반적으로 활용할 수 있을 것으로 예상됩니다.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예를 들어 해양 환경 모니터링의 효율이 증가하여 해양 생태계관측 및 보호에 활용 할 수 도 있고 홍수나 쓰나미 같은 재</a:t>
            </a:r>
            <a:r>
              <a:rPr lang="ko-KR" altLang="en-US" dirty="0"/>
              <a:t>난에</a:t>
            </a:r>
            <a:r>
              <a:rPr lang="ko-KR" dirty="0"/>
              <a:t> 대응, 선박 및 항만관리 같은 곳에도 활용 할 수 </a:t>
            </a:r>
            <a:r>
              <a:rPr lang="ko-KR" dirty="0" err="1"/>
              <a:t>있을겁니다</a:t>
            </a:r>
            <a:r>
              <a:rPr lang="ko-KR" dirty="0"/>
              <a:t>.</a:t>
            </a:r>
            <a:endParaRPr dirty="0"/>
          </a:p>
        </p:txBody>
      </p:sp>
      <p:sp>
        <p:nvSpPr>
          <p:cNvPr id="361" name="Google Shape;36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8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과제 내용과 추진 방법에 대해서 소개하겠습니다.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전체적인 계획은 다음과 같습니다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스마트 부표 데이터 수집하여 가공한 뒤 데이터를 분석하여 </a:t>
            </a:r>
            <a:r>
              <a:rPr lang="en-US" altLang="ko-KR" dirty="0"/>
              <a:t>AI </a:t>
            </a:r>
            <a:r>
              <a:rPr lang="ko-KR" altLang="en-US" dirty="0"/>
              <a:t>모델을 개발 및 테스트</a:t>
            </a:r>
            <a:r>
              <a:rPr lang="en-US" altLang="ko-KR" dirty="0"/>
              <a:t>,</a:t>
            </a:r>
            <a:r>
              <a:rPr lang="ko-KR" altLang="en-US" dirty="0"/>
              <a:t>고도화 한 뒤 이를 알려주는 서비스를 구현하는 것입니다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65" name="Google Shape;2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Abadi" panose="020B0604020104020204" pitchFamily="34" charset="0"/>
              </a:rPr>
              <a:t>9</a:t>
            </a:fld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6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0"/>
          <p:cNvSpPr txBox="1"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0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1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2"/>
          <p:cNvSpPr txBox="1"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sz="266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2"/>
          <p:cNvSpPr txBox="1"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 sz="1333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 sz="1067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2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2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3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3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7154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body" idx="2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7154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4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4"/>
          <p:cNvSpPr txBox="1"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228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3pPr>
            <a:lvl4pPr marL="1828800" lvl="3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4pPr>
            <a:lvl5pPr marL="2286000" lvl="4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5pPr>
            <a:lvl6pPr marL="2743200" lvl="5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6pPr>
            <a:lvl7pPr marL="3200400" lvl="6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7pPr>
            <a:lvl8pPr marL="3657600" lvl="7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8pPr>
            <a:lvl9pPr marL="4114800" lvl="8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9pPr>
          </a:lstStyle>
          <a:p>
            <a:endParaRPr/>
          </a:p>
        </p:txBody>
      </p:sp>
      <p:sp>
        <p:nvSpPr>
          <p:cNvPr id="123" name="Google Shape;123;p44"/>
          <p:cNvSpPr txBox="1">
            <a:spLocks noGrp="1"/>
          </p:cNvSpPr>
          <p:nvPr>
            <p:ph type="body" idx="2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–"/>
              <a:defRPr sz="1067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»"/>
              <a:defRPr sz="1067"/>
            </a:lvl5pPr>
            <a:lvl6pPr marL="2743200" lvl="5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6pPr>
            <a:lvl7pPr marL="3200400" lvl="6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7pPr>
            <a:lvl8pPr marL="3657600" lvl="7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8pPr>
            <a:lvl9pPr marL="4114800" lvl="8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9pPr>
          </a:lstStyle>
          <a:p>
            <a:endParaRPr/>
          </a:p>
        </p:txBody>
      </p:sp>
      <p:sp>
        <p:nvSpPr>
          <p:cNvPr id="124" name="Google Shape;124;p44"/>
          <p:cNvSpPr txBox="1">
            <a:spLocks noGrp="1"/>
          </p:cNvSpPr>
          <p:nvPr>
            <p:ph type="body" idx="3"/>
          </p:nvPr>
        </p:nvSpPr>
        <p:spPr>
          <a:xfrm>
            <a:off x="3096684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228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3pPr>
            <a:lvl4pPr marL="1828800" lvl="3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4pPr>
            <a:lvl5pPr marL="2286000" lvl="4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5pPr>
            <a:lvl6pPr marL="2743200" lvl="5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6pPr>
            <a:lvl7pPr marL="3200400" lvl="6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7pPr>
            <a:lvl8pPr marL="3657600" lvl="7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8pPr>
            <a:lvl9pPr marL="4114800" lvl="8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9pPr>
          </a:lstStyle>
          <a:p>
            <a:endParaRPr/>
          </a:p>
        </p:txBody>
      </p:sp>
      <p:sp>
        <p:nvSpPr>
          <p:cNvPr id="125" name="Google Shape;125;p44"/>
          <p:cNvSpPr txBox="1">
            <a:spLocks noGrp="1"/>
          </p:cNvSpPr>
          <p:nvPr>
            <p:ph type="body" idx="4"/>
          </p:nvPr>
        </p:nvSpPr>
        <p:spPr>
          <a:xfrm>
            <a:off x="3096684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–"/>
              <a:defRPr sz="1067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»"/>
              <a:defRPr sz="1067"/>
            </a:lvl5pPr>
            <a:lvl6pPr marL="2743200" lvl="5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6pPr>
            <a:lvl7pPr marL="3200400" lvl="6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7pPr>
            <a:lvl8pPr marL="3657600" lvl="7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8pPr>
            <a:lvl9pPr marL="4114800" lvl="8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9pPr>
          </a:lstStyle>
          <a:p>
            <a:endParaRPr/>
          </a:p>
        </p:txBody>
      </p:sp>
      <p:sp>
        <p:nvSpPr>
          <p:cNvPr id="126" name="Google Shape;126;p44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4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4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5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5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5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5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6"/>
          <p:cNvSpPr txBox="1"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6"/>
          <p:cNvSpPr txBox="1">
            <a:spLocks noGrp="1"/>
          </p:cNvSpPr>
          <p:nvPr>
            <p:ph type="body" idx="1"/>
          </p:nvPr>
        </p:nvSpPr>
        <p:spPr>
          <a:xfrm>
            <a:off x="2383367" y="182034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marL="914400" lvl="1" indent="-347154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4pPr>
            <a:lvl5pPr marL="2286000" lvl="4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333"/>
            </a:lvl5pPr>
            <a:lvl6pPr marL="2743200" lvl="5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6pPr>
            <a:lvl7pPr marL="3200400" lvl="6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7pPr>
            <a:lvl8pPr marL="3657600" lvl="7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8pPr>
            <a:lvl9pPr marL="4114800" lvl="8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9pPr>
          </a:lstStyle>
          <a:p>
            <a:endParaRPr/>
          </a:p>
        </p:txBody>
      </p:sp>
      <p:sp>
        <p:nvSpPr>
          <p:cNvPr id="137" name="Google Shape;137;p46"/>
          <p:cNvSpPr txBox="1">
            <a:spLocks noGrp="1"/>
          </p:cNvSpPr>
          <p:nvPr>
            <p:ph type="body" idx="2"/>
          </p:nvPr>
        </p:nvSpPr>
        <p:spPr>
          <a:xfrm>
            <a:off x="304800" y="956734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/>
            </a:lvl1pPr>
            <a:lvl2pPr marL="914400" lvl="1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None/>
              <a:defRPr sz="667"/>
            </a:lvl3pPr>
            <a:lvl4pPr marL="1828800" lvl="3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138" name="Google Shape;138;p46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6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6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7"/>
          <p:cNvSpPr txBox="1"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7"/>
          <p:cNvSpPr>
            <a:spLocks noGrp="1"/>
          </p:cNvSpPr>
          <p:nvPr>
            <p:ph type="pic" idx="2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47"/>
          <p:cNvSpPr txBox="1">
            <a:spLocks noGrp="1"/>
          </p:cNvSpPr>
          <p:nvPr>
            <p:ph type="body" idx="1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/>
            </a:lvl1pPr>
            <a:lvl2pPr marL="914400" lvl="1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None/>
              <a:defRPr sz="667"/>
            </a:lvl3pPr>
            <a:lvl4pPr marL="1828800" lvl="3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145" name="Google Shape;145;p47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7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7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8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8"/>
          <p:cNvSpPr txBox="1">
            <a:spLocks noGrp="1"/>
          </p:cNvSpPr>
          <p:nvPr>
            <p:ph type="body" idx="1"/>
          </p:nvPr>
        </p:nvSpPr>
        <p:spPr>
          <a:xfrm rot="5400000">
            <a:off x="1539346" y="-167746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48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8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8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9"/>
          <p:cNvSpPr txBox="1">
            <a:spLocks noGrp="1"/>
          </p:cNvSpPr>
          <p:nvPr>
            <p:ph type="title"/>
          </p:nvPr>
        </p:nvSpPr>
        <p:spPr>
          <a:xfrm rot="5400000">
            <a:off x="3154892" y="1447800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9"/>
          <p:cNvSpPr txBox="1">
            <a:spLocks noGrp="1"/>
          </p:cNvSpPr>
          <p:nvPr>
            <p:ph type="body" idx="1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49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9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9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Calibri"/>
              <a:buNone/>
              <a:defRPr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154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–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38.png"/><Relationship Id="rId5" Type="http://schemas.openxmlformats.org/officeDocument/2006/relationships/image" Target="../media/image1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2.jpeg"/><Relationship Id="rId10" Type="http://schemas.openxmlformats.org/officeDocument/2006/relationships/image" Target="../media/image13.png"/><Relationship Id="rId4" Type="http://schemas.openxmlformats.org/officeDocument/2006/relationships/image" Target="../media/image44.png"/><Relationship Id="rId9" Type="http://schemas.openxmlformats.org/officeDocument/2006/relationships/image" Target="../media/image12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6.png"/><Relationship Id="rId4" Type="http://schemas.openxmlformats.org/officeDocument/2006/relationships/image" Target="../media/image4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11" Type="http://schemas.openxmlformats.org/officeDocument/2006/relationships/image" Target="../media/image13.png"/><Relationship Id="rId5" Type="http://schemas.openxmlformats.org/officeDocument/2006/relationships/image" Target="../media/image59.png"/><Relationship Id="rId10" Type="http://schemas.openxmlformats.org/officeDocument/2006/relationships/image" Target="../media/image12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11" Type="http://schemas.openxmlformats.org/officeDocument/2006/relationships/image" Target="../media/image13.png"/><Relationship Id="rId5" Type="http://schemas.openxmlformats.org/officeDocument/2006/relationships/image" Target="../media/image59.png"/><Relationship Id="rId10" Type="http://schemas.openxmlformats.org/officeDocument/2006/relationships/image" Target="../media/image12.png"/><Relationship Id="rId4" Type="http://schemas.openxmlformats.org/officeDocument/2006/relationships/image" Target="../media/image58.png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1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11" Type="http://schemas.openxmlformats.org/officeDocument/2006/relationships/image" Target="../media/image13.png"/><Relationship Id="rId5" Type="http://schemas.openxmlformats.org/officeDocument/2006/relationships/image" Target="../media/image59.png"/><Relationship Id="rId10" Type="http://schemas.openxmlformats.org/officeDocument/2006/relationships/image" Target="../media/image12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0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0" y="0"/>
            <a:ext cx="425547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"/>
          <p:cNvSpPr/>
          <p:nvPr/>
        </p:nvSpPr>
        <p:spPr>
          <a:xfrm rot="10800000" flipH="1">
            <a:off x="4249716" y="0"/>
            <a:ext cx="2819400" cy="6858000"/>
          </a:xfrm>
          <a:prstGeom prst="rtTriangl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781049" y="2761417"/>
            <a:ext cx="464819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sngStrike" cap="none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호흡기질환자와 고령자의 </a:t>
            </a:r>
            <a:endParaRPr lang="en-US" altLang="ko-KR" sz="2000" b="0" i="0" u="none" strike="sng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sngStrike" cap="none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호흡 건강관리를 위한 </a:t>
            </a:r>
            <a:endParaRPr sz="2000" b="0" i="0" u="none" strike="sng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sngStrike" cap="none" dirty="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식이 영양 관리용 AI 솔루션</a:t>
            </a:r>
            <a:endParaRPr sz="2000" b="0" i="0" u="none" strike="sng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sng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9" name="Google Shape;169;p1"/>
          <p:cNvCxnSpPr/>
          <p:nvPr/>
        </p:nvCxnSpPr>
        <p:spPr>
          <a:xfrm>
            <a:off x="1025384" y="1914182"/>
            <a:ext cx="0" cy="2170634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"/>
          <p:cNvSpPr txBox="1"/>
          <p:nvPr/>
        </p:nvSpPr>
        <p:spPr>
          <a:xfrm>
            <a:off x="8838580" y="5878276"/>
            <a:ext cx="28572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4팀 2020114154 박영찬 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71" name="Google Shape;171;p1"/>
          <p:cNvSpPr/>
          <p:nvPr/>
        </p:nvSpPr>
        <p:spPr>
          <a:xfrm rot="16200000">
            <a:off x="5423754" y="2524779"/>
            <a:ext cx="703423" cy="125150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6521310" y="2761417"/>
            <a:ext cx="49944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기반 스마트 부표 광학 센서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바이오파울링</a:t>
            </a:r>
            <a:r>
              <a:rPr 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이상탐지 서비스</a:t>
            </a:r>
            <a:endParaRPr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5734" y="910771"/>
            <a:ext cx="7179733" cy="5588000"/>
          </a:xfrm>
          <a:prstGeom prst="rect">
            <a:avLst/>
          </a:prstGeom>
          <a:noFill/>
          <a:ln>
            <a:noFill/>
          </a:ln>
          <a:effectLst>
            <a:outerShdw blurRad="262393" dist="193431" dir="2700000">
              <a:srgbClr val="191919">
                <a:alpha val="17647"/>
              </a:srgbClr>
            </a:outerShdw>
          </a:effectLst>
        </p:spPr>
      </p:pic>
      <p:pic>
        <p:nvPicPr>
          <p:cNvPr id="270" name="Google Shape;27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5734" y="902304"/>
            <a:ext cx="67733" cy="5588000"/>
          </a:xfrm>
          <a:prstGeom prst="rect">
            <a:avLst/>
          </a:prstGeom>
          <a:noFill/>
          <a:ln>
            <a:noFill/>
          </a:ln>
          <a:effectLst>
            <a:outerShdw blurRad="136" dist="4396" dir="2700000">
              <a:srgbClr val="191919">
                <a:alpha val="17647"/>
              </a:srgbClr>
            </a:outerShdw>
          </a:effectLst>
        </p:spPr>
      </p:pic>
      <p:sp>
        <p:nvSpPr>
          <p:cNvPr id="273" name="Google Shape;273;p5"/>
          <p:cNvSpPr txBox="1"/>
          <p:nvPr/>
        </p:nvSpPr>
        <p:spPr>
          <a:xfrm>
            <a:off x="4715933" y="2764971"/>
            <a:ext cx="6527800" cy="333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1">
              <a:solidFill>
                <a:srgbClr val="1919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5" name="Google Shape;275;p5"/>
          <p:cNvPicPr preferRelativeResize="0"/>
          <p:nvPr/>
        </p:nvPicPr>
        <p:blipFill rotWithShape="1">
          <a:blip r:embed="rId5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64080" y="3048000"/>
            <a:ext cx="333375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53594" y="3387038"/>
            <a:ext cx="1529571" cy="152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"/>
          <p:cNvSpPr txBox="1"/>
          <p:nvPr/>
        </p:nvSpPr>
        <p:spPr>
          <a:xfrm>
            <a:off x="6720312" y="5324057"/>
            <a:ext cx="2428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dirty="0" err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Supervised</a:t>
            </a:r>
            <a:r>
              <a:rPr lang="ko-KR" sz="1800" b="1" i="0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dirty="0" err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Learning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Google Shape;452;p12">
            <a:extLst>
              <a:ext uri="{FF2B5EF4-FFF2-40B4-BE49-F238E27FC236}">
                <a16:creationId xmlns:a16="http://schemas.microsoft.com/office/drawing/2014/main" id="{87025D27-BC47-80F6-5F44-8E83D87FF136}"/>
              </a:ext>
            </a:extLst>
          </p:cNvPr>
          <p:cNvPicPr preferRelativeResize="0"/>
          <p:nvPr/>
        </p:nvPicPr>
        <p:blipFill rotWithShape="1">
          <a:blip r:embed="rId7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53;p12">
            <a:extLst>
              <a:ext uri="{FF2B5EF4-FFF2-40B4-BE49-F238E27FC236}">
                <a16:creationId xmlns:a16="http://schemas.microsoft.com/office/drawing/2014/main" id="{B5039C51-FB7D-6105-DAF1-8170D14E5DB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57;p12">
            <a:extLst>
              <a:ext uri="{FF2B5EF4-FFF2-40B4-BE49-F238E27FC236}">
                <a16:creationId xmlns:a16="http://schemas.microsoft.com/office/drawing/2014/main" id="{891BE993-0E0B-E52B-2184-47CF3181802B}"/>
              </a:ext>
            </a:extLst>
          </p:cNvPr>
          <p:cNvSpPr txBox="1"/>
          <p:nvPr/>
        </p:nvSpPr>
        <p:spPr>
          <a:xfrm>
            <a:off x="618067" y="671285"/>
            <a:ext cx="3479800" cy="153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과제 내용 및</a:t>
            </a:r>
            <a:endParaRPr lang="en-US" altLang="ko-KR" sz="3334" b="1" dirty="0">
              <a:solidFill>
                <a:srgbClr val="191919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추진방법</a:t>
            </a:r>
            <a:endParaRPr lang="en-US" altLang="ko-KR" sz="3334" b="1" dirty="0">
              <a:solidFill>
                <a:srgbClr val="191919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643A81D-6B41-2C8A-7CF3-5AEA8869E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776" y="2701035"/>
            <a:ext cx="3068522" cy="15295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B50AEF-760B-DCF0-6E37-2294DEDEA0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9622" y="1960202"/>
            <a:ext cx="1297517" cy="1297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04A41D-E1AB-E7F4-22E9-04691A34FB08}"/>
              </a:ext>
            </a:extLst>
          </p:cNvPr>
          <p:cNvSpPr txBox="1"/>
          <p:nvPr/>
        </p:nvSpPr>
        <p:spPr>
          <a:xfrm>
            <a:off x="8332422" y="2842340"/>
            <a:ext cx="638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Abadi" panose="020B0604020104020204" pitchFamily="34" charset="0"/>
              </a:rPr>
              <a:t>+</a:t>
            </a:r>
            <a:endParaRPr lang="ko-KR" altLang="en-US" sz="5400" b="1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AA31D-A26B-89F0-B369-F9100D19C9D5}"/>
              </a:ext>
            </a:extLst>
          </p:cNvPr>
          <p:cNvSpPr txBox="1"/>
          <p:nvPr/>
        </p:nvSpPr>
        <p:spPr>
          <a:xfrm>
            <a:off x="6197871" y="42945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badi" panose="020B0604020104020204" pitchFamily="34" charset="0"/>
              </a:rPr>
              <a:t>패턴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13586-5FF8-3904-AD5F-2DCA8C6C73F9}"/>
              </a:ext>
            </a:extLst>
          </p:cNvPr>
          <p:cNvSpPr txBox="1"/>
          <p:nvPr/>
        </p:nvSpPr>
        <p:spPr>
          <a:xfrm>
            <a:off x="4966991" y="1176803"/>
            <a:ext cx="521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badi" panose="020B0604020104020204" pitchFamily="34" charset="0"/>
              </a:rPr>
              <a:t>AI</a:t>
            </a:r>
            <a:r>
              <a:rPr lang="ko-KR" altLang="en-US" sz="2400" b="1" dirty="0">
                <a:latin typeface="Abadi" panose="020B0604020104020204" pitchFamily="34" charset="0"/>
              </a:rPr>
              <a:t> 모델 개발 및 성능 검증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5734" y="910773"/>
            <a:ext cx="7179733" cy="5588000"/>
          </a:xfrm>
          <a:prstGeom prst="rect">
            <a:avLst/>
          </a:prstGeom>
          <a:noFill/>
          <a:ln>
            <a:noFill/>
          </a:ln>
          <a:effectLst>
            <a:outerShdw blurRad="262393" dist="193431" dir="2700000">
              <a:srgbClr val="191919">
                <a:alpha val="17647"/>
              </a:srgbClr>
            </a:outerShdw>
          </a:effectLst>
        </p:spPr>
      </p:pic>
      <p:pic>
        <p:nvPicPr>
          <p:cNvPr id="290" name="Google Shape;2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5734" y="902306"/>
            <a:ext cx="67733" cy="5588000"/>
          </a:xfrm>
          <a:prstGeom prst="rect">
            <a:avLst/>
          </a:prstGeom>
          <a:noFill/>
          <a:ln>
            <a:noFill/>
          </a:ln>
          <a:effectLst>
            <a:outerShdw blurRad="136" dist="4396" dir="2700000">
              <a:srgbClr val="191919">
                <a:alpha val="17647"/>
              </a:srgbClr>
            </a:outerShdw>
          </a:effectLst>
        </p:spPr>
      </p:pic>
      <p:sp>
        <p:nvSpPr>
          <p:cNvPr id="292" name="Google Shape;292;p6"/>
          <p:cNvSpPr txBox="1"/>
          <p:nvPr/>
        </p:nvSpPr>
        <p:spPr>
          <a:xfrm>
            <a:off x="4707467" y="1232507"/>
            <a:ext cx="655320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1919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6"/>
          <p:cNvSpPr txBox="1"/>
          <p:nvPr/>
        </p:nvSpPr>
        <p:spPr>
          <a:xfrm>
            <a:off x="5415748" y="5101373"/>
            <a:ext cx="5536032" cy="132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marR="0" lvl="0" indent="-28575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67" dirty="0">
                <a:solidFill>
                  <a:srgbClr val="19191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467" dirty="0">
                <a:solidFill>
                  <a:srgbClr val="19191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 단위로 </a:t>
            </a:r>
            <a:r>
              <a:rPr lang="ko-KR" altLang="en-US" sz="1467" b="1" dirty="0">
                <a:solidFill>
                  <a:srgbClr val="19191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결과 시각화</a:t>
            </a:r>
            <a:endParaRPr lang="en-US" altLang="ko-KR" sz="1467" b="1" dirty="0">
              <a:solidFill>
                <a:srgbClr val="1919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67" dirty="0">
                <a:solidFill>
                  <a:srgbClr val="19191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데이터가 탐지될 경우 경고 </a:t>
            </a:r>
            <a:r>
              <a:rPr lang="ko-KR" altLang="en-US" sz="1467" b="1" dirty="0">
                <a:solidFill>
                  <a:srgbClr val="191919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알람 전송</a:t>
            </a:r>
            <a:endParaRPr lang="en-US" altLang="ko-KR" sz="1467" b="1" dirty="0">
              <a:solidFill>
                <a:srgbClr val="1919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67" dirty="0">
                <a:solidFill>
                  <a:srgbClr val="191919"/>
                </a:solidFill>
                <a:latin typeface="Malgun Gothic"/>
                <a:ea typeface="Malgun Gothic"/>
                <a:cs typeface="Malgun Gothic"/>
                <a:sym typeface="Malgun Gothic"/>
              </a:rPr>
              <a:t>One-page </a:t>
            </a:r>
            <a:r>
              <a:rPr lang="ko-KR" altLang="en-US" sz="1467" dirty="0">
                <a:solidFill>
                  <a:srgbClr val="191919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형태가 목표 </a:t>
            </a:r>
            <a:r>
              <a:rPr lang="en-US" altLang="ko-KR" sz="1467" dirty="0">
                <a:solidFill>
                  <a:srgbClr val="191919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DB, </a:t>
            </a:r>
            <a:r>
              <a:rPr lang="ko-KR" altLang="en-US" sz="1467" dirty="0">
                <a:solidFill>
                  <a:srgbClr val="191919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구현 등은 </a:t>
            </a:r>
            <a:r>
              <a:rPr lang="ko-KR" altLang="en-US" sz="1467" dirty="0" err="1">
                <a:solidFill>
                  <a:srgbClr val="19191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필요없음</a:t>
            </a:r>
            <a:endParaRPr lang="en-US" altLang="ko-KR" sz="1467" dirty="0">
              <a:solidFill>
                <a:srgbClr val="1919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67" dirty="0">
              <a:solidFill>
                <a:srgbClr val="1919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4966991" y="1176805"/>
            <a:ext cx="5217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서비스 시스템 도입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297" name="Google Shape;2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2147" y="1749195"/>
            <a:ext cx="3793388" cy="324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52;p12">
            <a:extLst>
              <a:ext uri="{FF2B5EF4-FFF2-40B4-BE49-F238E27FC236}">
                <a16:creationId xmlns:a16="http://schemas.microsoft.com/office/drawing/2014/main" id="{97081A9A-458B-870A-58F6-D6B0F4406F43}"/>
              </a:ext>
            </a:extLst>
          </p:cNvPr>
          <p:cNvPicPr preferRelativeResize="0"/>
          <p:nvPr/>
        </p:nvPicPr>
        <p:blipFill rotWithShape="1">
          <a:blip r:embed="rId6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53;p12">
            <a:extLst>
              <a:ext uri="{FF2B5EF4-FFF2-40B4-BE49-F238E27FC236}">
                <a16:creationId xmlns:a16="http://schemas.microsoft.com/office/drawing/2014/main" id="{BFD6A3AD-1B7E-32F4-30AE-778CAB32532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57;p12">
            <a:extLst>
              <a:ext uri="{FF2B5EF4-FFF2-40B4-BE49-F238E27FC236}">
                <a16:creationId xmlns:a16="http://schemas.microsoft.com/office/drawing/2014/main" id="{89AC1D1F-DB3D-4E26-0943-4E0ABC6FFFEE}"/>
              </a:ext>
            </a:extLst>
          </p:cNvPr>
          <p:cNvSpPr txBox="1"/>
          <p:nvPr/>
        </p:nvSpPr>
        <p:spPr>
          <a:xfrm>
            <a:off x="618067" y="671285"/>
            <a:ext cx="3479800" cy="153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과제 내용 및</a:t>
            </a:r>
            <a:endParaRPr lang="en-US" altLang="ko-KR" sz="3334" b="1" dirty="0">
              <a:solidFill>
                <a:srgbClr val="191919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추진방법</a:t>
            </a:r>
            <a:endParaRPr lang="en-US" altLang="ko-KR" sz="3334" b="1" dirty="0">
              <a:solidFill>
                <a:srgbClr val="191919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7" name="Google Shape;296;p6">
            <a:extLst>
              <a:ext uri="{FF2B5EF4-FFF2-40B4-BE49-F238E27FC236}">
                <a16:creationId xmlns:a16="http://schemas.microsoft.com/office/drawing/2014/main" id="{45D74A72-BB32-F8E6-62E4-D91D40A64C00}"/>
              </a:ext>
            </a:extLst>
          </p:cNvPr>
          <p:cNvPicPr preferRelativeResize="0"/>
          <p:nvPr/>
        </p:nvPicPr>
        <p:blipFill rotWithShape="1">
          <a:blip r:embed="rId8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60253" y="3048000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5734" y="910766"/>
            <a:ext cx="7179733" cy="5588000"/>
          </a:xfrm>
          <a:prstGeom prst="rect">
            <a:avLst/>
          </a:prstGeom>
          <a:noFill/>
          <a:ln>
            <a:noFill/>
          </a:ln>
          <a:effectLst>
            <a:outerShdw blurRad="262393" dist="193431" dir="2700000">
              <a:srgbClr val="191919">
                <a:alpha val="17647"/>
              </a:srgbClr>
            </a:outerShdw>
          </a:effectLst>
        </p:spPr>
      </p:pic>
      <p:pic>
        <p:nvPicPr>
          <p:cNvPr id="410" name="Google Shape;41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5734" y="902299"/>
            <a:ext cx="67733" cy="5588000"/>
          </a:xfrm>
          <a:prstGeom prst="rect">
            <a:avLst/>
          </a:prstGeom>
          <a:noFill/>
          <a:ln>
            <a:noFill/>
          </a:ln>
          <a:effectLst>
            <a:outerShdw blurRad="136" dist="4396" dir="2700000">
              <a:srgbClr val="191919">
                <a:alpha val="17647"/>
              </a:srgbClr>
            </a:outerShdw>
          </a:effectLst>
        </p:spPr>
      </p:pic>
      <p:sp>
        <p:nvSpPr>
          <p:cNvPr id="412" name="Google Shape;412;p10"/>
          <p:cNvSpPr txBox="1"/>
          <p:nvPr/>
        </p:nvSpPr>
        <p:spPr>
          <a:xfrm>
            <a:off x="4707467" y="1232500"/>
            <a:ext cx="655320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1919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10"/>
          <p:cNvSpPr txBox="1"/>
          <p:nvPr/>
        </p:nvSpPr>
        <p:spPr>
          <a:xfrm>
            <a:off x="4715933" y="2764966"/>
            <a:ext cx="6527800" cy="333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1">
              <a:solidFill>
                <a:srgbClr val="1919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10"/>
          <p:cNvSpPr txBox="1"/>
          <p:nvPr/>
        </p:nvSpPr>
        <p:spPr>
          <a:xfrm>
            <a:off x="4966991" y="1176798"/>
            <a:ext cx="52171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논문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415" name="Google Shape;41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2098884"/>
            <a:ext cx="4133850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52;p12">
            <a:extLst>
              <a:ext uri="{FF2B5EF4-FFF2-40B4-BE49-F238E27FC236}">
                <a16:creationId xmlns:a16="http://schemas.microsoft.com/office/drawing/2014/main" id="{62604BBE-A94A-3CD8-C09B-620C3FD652AF}"/>
              </a:ext>
            </a:extLst>
          </p:cNvPr>
          <p:cNvPicPr preferRelativeResize="0"/>
          <p:nvPr/>
        </p:nvPicPr>
        <p:blipFill rotWithShape="1">
          <a:blip r:embed="rId6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53;p12">
            <a:extLst>
              <a:ext uri="{FF2B5EF4-FFF2-40B4-BE49-F238E27FC236}">
                <a16:creationId xmlns:a16="http://schemas.microsoft.com/office/drawing/2014/main" id="{9439FAC4-C52B-C7E9-121E-82DD388ADFE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57;p12">
            <a:extLst>
              <a:ext uri="{FF2B5EF4-FFF2-40B4-BE49-F238E27FC236}">
                <a16:creationId xmlns:a16="http://schemas.microsoft.com/office/drawing/2014/main" id="{B1ECF4FC-BCF9-E149-B975-BE5C9E170522}"/>
              </a:ext>
            </a:extLst>
          </p:cNvPr>
          <p:cNvSpPr txBox="1"/>
          <p:nvPr/>
        </p:nvSpPr>
        <p:spPr>
          <a:xfrm>
            <a:off x="618067" y="685800"/>
            <a:ext cx="347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예상 성과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B1CDA4-4806-B600-E40C-821B4AD32692}"/>
              </a:ext>
            </a:extLst>
          </p:cNvPr>
          <p:cNvSpPr/>
          <p:nvPr/>
        </p:nvSpPr>
        <p:spPr>
          <a:xfrm>
            <a:off x="6269608" y="3796150"/>
            <a:ext cx="1659847" cy="15106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65F9BB48-2FFA-FB9E-C89A-E702656CEA09}"/>
              </a:ext>
            </a:extLst>
          </p:cNvPr>
          <p:cNvGrpSpPr/>
          <p:nvPr/>
        </p:nvGrpSpPr>
        <p:grpSpPr>
          <a:xfrm>
            <a:off x="390925" y="1704805"/>
            <a:ext cx="11166075" cy="4761769"/>
            <a:chOff x="4385734" y="902305"/>
            <a:chExt cx="7179733" cy="5596467"/>
          </a:xfrm>
        </p:grpSpPr>
        <p:pic>
          <p:nvPicPr>
            <p:cNvPr id="487" name="Google Shape;487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85734" y="910772"/>
              <a:ext cx="7179733" cy="5588000"/>
            </a:xfrm>
            <a:prstGeom prst="rect">
              <a:avLst/>
            </a:prstGeom>
            <a:noFill/>
            <a:ln>
              <a:noFill/>
            </a:ln>
            <a:effectLst>
              <a:outerShdw blurRad="262393" dist="193431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488" name="Google Shape;48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85734" y="902305"/>
              <a:ext cx="67733" cy="5588000"/>
            </a:xfrm>
            <a:prstGeom prst="rect">
              <a:avLst/>
            </a:prstGeom>
            <a:noFill/>
            <a:ln>
              <a:noFill/>
            </a:ln>
            <a:effectLst>
              <a:outerShdw blurRad="136" dist="4396" dir="2700000">
                <a:srgbClr val="191919">
                  <a:alpha val="17647"/>
                </a:srgbClr>
              </a:outerShdw>
            </a:effec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528DE6-C057-D3F4-4E4B-54B1A29C74A6}"/>
              </a:ext>
            </a:extLst>
          </p:cNvPr>
          <p:cNvSpPr/>
          <p:nvPr/>
        </p:nvSpPr>
        <p:spPr>
          <a:xfrm>
            <a:off x="6320830" y="3851635"/>
            <a:ext cx="1531333" cy="1484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Google Shape;452;p12">
            <a:extLst>
              <a:ext uri="{FF2B5EF4-FFF2-40B4-BE49-F238E27FC236}">
                <a16:creationId xmlns:a16="http://schemas.microsoft.com/office/drawing/2014/main" id="{60B9B043-2AF0-730D-214F-67900AB5FE70}"/>
              </a:ext>
            </a:extLst>
          </p:cNvPr>
          <p:cNvPicPr preferRelativeResize="0"/>
          <p:nvPr/>
        </p:nvPicPr>
        <p:blipFill rotWithShape="1">
          <a:blip r:embed="rId5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53;p12">
            <a:extLst>
              <a:ext uri="{FF2B5EF4-FFF2-40B4-BE49-F238E27FC236}">
                <a16:creationId xmlns:a16="http://schemas.microsoft.com/office/drawing/2014/main" id="{37BC138B-3F06-6A22-4DB0-0CCDB76BCC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57;p12">
            <a:extLst>
              <a:ext uri="{FF2B5EF4-FFF2-40B4-BE49-F238E27FC236}">
                <a16:creationId xmlns:a16="http://schemas.microsoft.com/office/drawing/2014/main" id="{194AA7A7-3139-DD15-B3CA-F3BF724CF958}"/>
              </a:ext>
            </a:extLst>
          </p:cNvPr>
          <p:cNvSpPr txBox="1"/>
          <p:nvPr/>
        </p:nvSpPr>
        <p:spPr>
          <a:xfrm>
            <a:off x="618067" y="685800"/>
            <a:ext cx="347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전체 시스템 구조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B1C0BE-EC6F-185A-03FA-4CF4CA48543A}"/>
              </a:ext>
            </a:extLst>
          </p:cNvPr>
          <p:cNvSpPr/>
          <p:nvPr/>
        </p:nvSpPr>
        <p:spPr>
          <a:xfrm>
            <a:off x="1364649" y="2720849"/>
            <a:ext cx="4140496" cy="3442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EAB82E-F6B4-4156-5513-B2F941C6B874}"/>
              </a:ext>
            </a:extLst>
          </p:cNvPr>
          <p:cNvSpPr/>
          <p:nvPr/>
        </p:nvSpPr>
        <p:spPr>
          <a:xfrm>
            <a:off x="6139899" y="3309424"/>
            <a:ext cx="5253303" cy="29135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39" name="Picture 4" descr="FastAPI의 문서">
            <a:extLst>
              <a:ext uri="{FF2B5EF4-FFF2-40B4-BE49-F238E27FC236}">
                <a16:creationId xmlns:a16="http://schemas.microsoft.com/office/drawing/2014/main" id="{CDECCAE5-D965-2020-2BA3-0B42EEBE0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643" y="3290491"/>
            <a:ext cx="1602794" cy="5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8">
            <a:extLst>
              <a:ext uri="{FF2B5EF4-FFF2-40B4-BE49-F238E27FC236}">
                <a16:creationId xmlns:a16="http://schemas.microsoft.com/office/drawing/2014/main" id="{D2AFB285-20D0-36E8-4A42-1767D70D1215}"/>
              </a:ext>
            </a:extLst>
          </p:cNvPr>
          <p:cNvSpPr txBox="1"/>
          <p:nvPr/>
        </p:nvSpPr>
        <p:spPr>
          <a:xfrm>
            <a:off x="1364648" y="2418178"/>
            <a:ext cx="2293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Abadi" panose="020B0604020104020204" pitchFamily="34" charset="0"/>
                <a:ea typeface="KoPubWorld돋움체 Bold" panose="00000800000000000000" pitchFamily="2" charset="-127"/>
                <a:cs typeface="Arial" panose="020B0604020202020204" pitchFamily="34" charset="0"/>
              </a:rPr>
              <a:t>웹 대시보드 시스템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1015F1DC-FF4D-1D4F-EDF1-CBC6C491D88F}"/>
              </a:ext>
            </a:extLst>
          </p:cNvPr>
          <p:cNvSpPr txBox="1"/>
          <p:nvPr/>
        </p:nvSpPr>
        <p:spPr>
          <a:xfrm>
            <a:off x="6139899" y="2992181"/>
            <a:ext cx="205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>
                <a:latin typeface="Abadi" panose="020B0604020104020204" pitchFamily="34" charset="0"/>
                <a:ea typeface="KoPubWorld돋움체 Bold" panose="00000800000000000000" pitchFamily="2" charset="-127"/>
                <a:cs typeface="Arial" panose="020B0604020202020204" pitchFamily="34" charset="0"/>
              </a:rPr>
              <a:t>백엔드</a:t>
            </a:r>
            <a:r>
              <a:rPr lang="ko-KR" altLang="en-US" sz="1400" dirty="0">
                <a:latin typeface="Abadi" panose="020B0604020104020204" pitchFamily="34" charset="0"/>
                <a:ea typeface="KoPubWorld돋움체 Bold" panose="00000800000000000000" pitchFamily="2" charset="-127"/>
                <a:cs typeface="Arial" panose="020B0604020202020204" pitchFamily="34" charset="0"/>
              </a:rPr>
              <a:t> 서버</a:t>
            </a: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9AB3FB28-A5E7-5371-77AE-C08820A68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570" y="3553595"/>
            <a:ext cx="822756" cy="84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11">
            <a:extLst>
              <a:ext uri="{FF2B5EF4-FFF2-40B4-BE49-F238E27FC236}">
                <a16:creationId xmlns:a16="http://schemas.microsoft.com/office/drawing/2014/main" id="{E5450C52-6A8F-1913-274A-1891798FAE0D}"/>
              </a:ext>
            </a:extLst>
          </p:cNvPr>
          <p:cNvSpPr txBox="1"/>
          <p:nvPr/>
        </p:nvSpPr>
        <p:spPr>
          <a:xfrm>
            <a:off x="1767403" y="4280785"/>
            <a:ext cx="975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클라이언트</a:t>
            </a:r>
            <a:endParaRPr lang="en-US" altLang="ko-KR" sz="1200" dirty="0">
              <a:latin typeface="Abadi" panose="020B0604020104020204" pitchFamily="34" charset="0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94CC2CA5-C290-D9D4-CA01-8A9B99020881}"/>
              </a:ext>
            </a:extLst>
          </p:cNvPr>
          <p:cNvSpPr txBox="1"/>
          <p:nvPr/>
        </p:nvSpPr>
        <p:spPr>
          <a:xfrm>
            <a:off x="3872188" y="4289561"/>
            <a:ext cx="119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Next.js </a:t>
            </a:r>
            <a:r>
              <a:rPr lang="ko-KR" altLang="en-US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서버</a:t>
            </a:r>
            <a:endParaRPr lang="en-US" altLang="ko-KR" sz="1200" dirty="0">
              <a:latin typeface="Abadi" panose="020B0604020104020204" pitchFamily="34" charset="0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200" dirty="0" err="1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프론트엔드</a:t>
            </a:r>
            <a:r>
              <a:rPr lang="en-US" altLang="ko-KR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sz="1200" dirty="0">
              <a:latin typeface="Abadi" panose="020B0604020104020204" pitchFamily="34" charset="0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C4955F9-8DBA-0693-4089-6E0C3FF291AD}"/>
              </a:ext>
            </a:extLst>
          </p:cNvPr>
          <p:cNvCxnSpPr/>
          <p:nvPr/>
        </p:nvCxnSpPr>
        <p:spPr>
          <a:xfrm>
            <a:off x="2743062" y="3873816"/>
            <a:ext cx="1245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3CF791-45C9-EC10-7164-58DD8D32E7F3}"/>
              </a:ext>
            </a:extLst>
          </p:cNvPr>
          <p:cNvCxnSpPr>
            <a:cxnSpLocks/>
          </p:cNvCxnSpPr>
          <p:nvPr/>
        </p:nvCxnSpPr>
        <p:spPr>
          <a:xfrm flipH="1">
            <a:off x="2743062" y="4027665"/>
            <a:ext cx="1245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6930E26C-CAEA-32E4-1D53-0874480F5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4722" y="3542887"/>
            <a:ext cx="765851" cy="76585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444A1E1-6320-2E2D-8C01-AA70E4D05CF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56268" y="4065811"/>
            <a:ext cx="765851" cy="765851"/>
          </a:xfrm>
          <a:prstGeom prst="rect">
            <a:avLst/>
          </a:prstGeom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CF852DB0-8372-8AFF-6AC6-48BC254596A9}"/>
              </a:ext>
            </a:extLst>
          </p:cNvPr>
          <p:cNvSpPr txBox="1"/>
          <p:nvPr/>
        </p:nvSpPr>
        <p:spPr>
          <a:xfrm>
            <a:off x="8543734" y="4806717"/>
            <a:ext cx="119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Python </a:t>
            </a:r>
            <a:r>
              <a:rPr lang="ko-KR" altLang="en-US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서버</a:t>
            </a:r>
            <a:endParaRPr lang="en-US" altLang="ko-KR" sz="1200" dirty="0">
              <a:latin typeface="Abadi" panose="020B0604020104020204" pitchFamily="34" charset="0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200" dirty="0" err="1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백엔드</a:t>
            </a:r>
            <a:r>
              <a:rPr lang="en-US" altLang="ko-KR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sz="1200" dirty="0">
              <a:latin typeface="Abadi" panose="020B0604020104020204" pitchFamily="34" charset="0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6D7D48C-D183-58FB-3FCB-B36291D76440}"/>
              </a:ext>
            </a:extLst>
          </p:cNvPr>
          <p:cNvCxnSpPr>
            <a:endCxn id="50" idx="0"/>
          </p:cNvCxnSpPr>
          <p:nvPr/>
        </p:nvCxnSpPr>
        <p:spPr>
          <a:xfrm>
            <a:off x="9139192" y="3120648"/>
            <a:ext cx="2" cy="9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12" descr="Postgresql 래 워드마크 로고 - 소셜 미디어 및 로고 아이콘">
            <a:extLst>
              <a:ext uri="{FF2B5EF4-FFF2-40B4-BE49-F238E27FC236}">
                <a16:creationId xmlns:a16="http://schemas.microsoft.com/office/drawing/2014/main" id="{3B520C6C-EA3E-AFD9-4EEE-4D38443E4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80" y="3928599"/>
            <a:ext cx="933459" cy="93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25">
            <a:extLst>
              <a:ext uri="{FF2B5EF4-FFF2-40B4-BE49-F238E27FC236}">
                <a16:creationId xmlns:a16="http://schemas.microsoft.com/office/drawing/2014/main" id="{052B4A49-A6B6-A321-07A6-1F6163681483}"/>
              </a:ext>
            </a:extLst>
          </p:cNvPr>
          <p:cNvSpPr txBox="1"/>
          <p:nvPr/>
        </p:nvSpPr>
        <p:spPr>
          <a:xfrm>
            <a:off x="6087829" y="4856654"/>
            <a:ext cx="196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tx1">
                    <a:alpha val="41000"/>
                  </a:schemeClr>
                </a:solidFill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이상</a:t>
            </a:r>
            <a:r>
              <a:rPr lang="en-US" altLang="ko-KR" sz="1200" dirty="0">
                <a:solidFill>
                  <a:schemeClr val="tx1">
                    <a:alpha val="41000"/>
                  </a:schemeClr>
                </a:solidFill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tx1">
                    <a:alpha val="41000"/>
                  </a:schemeClr>
                </a:solidFill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탐지용</a:t>
            </a:r>
            <a:endParaRPr lang="en-US" altLang="ko-KR" sz="1200" dirty="0">
              <a:solidFill>
                <a:schemeClr val="tx1">
                  <a:alpha val="41000"/>
                </a:schemeClr>
              </a:solidFill>
              <a:latin typeface="Abadi" panose="020B0604020104020204" pitchFamily="34" charset="0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alpha val="41000"/>
                  </a:schemeClr>
                </a:solidFill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스마트부표</a:t>
            </a:r>
            <a:r>
              <a:rPr lang="ko-KR" altLang="en-US" sz="1200" dirty="0">
                <a:solidFill>
                  <a:schemeClr val="tx1">
                    <a:alpha val="41000"/>
                  </a:schemeClr>
                </a:solidFill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데이터 </a:t>
            </a:r>
            <a:r>
              <a:rPr lang="en-US" altLang="ko-KR" sz="1200" dirty="0">
                <a:solidFill>
                  <a:schemeClr val="tx1">
                    <a:alpha val="41000"/>
                  </a:schemeClr>
                </a:solidFill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</a:t>
            </a:r>
            <a:endParaRPr lang="ko-KR" altLang="en-US" sz="1200" dirty="0">
              <a:solidFill>
                <a:schemeClr val="tx1">
                  <a:alpha val="41000"/>
                </a:schemeClr>
              </a:solidFill>
              <a:latin typeface="Abadi" panose="020B0604020104020204" pitchFamily="34" charset="0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7" name="화살표: 왼쪽 56">
            <a:extLst>
              <a:ext uri="{FF2B5EF4-FFF2-40B4-BE49-F238E27FC236}">
                <a16:creationId xmlns:a16="http://schemas.microsoft.com/office/drawing/2014/main" id="{201D8109-45B5-CF32-D35B-3E5DF1D3DCB8}"/>
              </a:ext>
            </a:extLst>
          </p:cNvPr>
          <p:cNvSpPr/>
          <p:nvPr/>
        </p:nvSpPr>
        <p:spPr>
          <a:xfrm>
            <a:off x="5263979" y="4169898"/>
            <a:ext cx="983804" cy="429401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58" name="TextBox 27">
            <a:extLst>
              <a:ext uri="{FF2B5EF4-FFF2-40B4-BE49-F238E27FC236}">
                <a16:creationId xmlns:a16="http://schemas.microsoft.com/office/drawing/2014/main" id="{50D89A22-A2AB-6BDF-01EC-D91DD1BBD55F}"/>
              </a:ext>
            </a:extLst>
          </p:cNvPr>
          <p:cNvSpPr txBox="1"/>
          <p:nvPr/>
        </p:nvSpPr>
        <p:spPr>
          <a:xfrm>
            <a:off x="4775801" y="3931106"/>
            <a:ext cx="196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이상 탐지 분석 결과 전송</a:t>
            </a:r>
            <a:endParaRPr lang="en-US" altLang="ko-KR" sz="1200" dirty="0">
              <a:latin typeface="Abadi" panose="020B0604020104020204" pitchFamily="34" charset="0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6631D78-5E7F-7B87-A328-FE132DDB3D6C}"/>
              </a:ext>
            </a:extLst>
          </p:cNvPr>
          <p:cNvCxnSpPr/>
          <p:nvPr/>
        </p:nvCxnSpPr>
        <p:spPr>
          <a:xfrm>
            <a:off x="7480773" y="4372432"/>
            <a:ext cx="1245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FFB3B7C-A746-AE8E-73C4-490C6618E3C3}"/>
              </a:ext>
            </a:extLst>
          </p:cNvPr>
          <p:cNvCxnSpPr>
            <a:cxnSpLocks/>
          </p:cNvCxnSpPr>
          <p:nvPr/>
        </p:nvCxnSpPr>
        <p:spPr>
          <a:xfrm flipH="1">
            <a:off x="7480773" y="4526281"/>
            <a:ext cx="1245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30">
            <a:extLst>
              <a:ext uri="{FF2B5EF4-FFF2-40B4-BE49-F238E27FC236}">
                <a16:creationId xmlns:a16="http://schemas.microsoft.com/office/drawing/2014/main" id="{A02B9E52-EF6E-7064-5E94-60B614C70E7D}"/>
              </a:ext>
            </a:extLst>
          </p:cNvPr>
          <p:cNvSpPr txBox="1"/>
          <p:nvPr/>
        </p:nvSpPr>
        <p:spPr>
          <a:xfrm>
            <a:off x="8873932" y="3530714"/>
            <a:ext cx="196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일정 주기 데이터 최신화</a:t>
            </a:r>
            <a:endParaRPr lang="en-US" altLang="ko-KR" sz="1200" dirty="0">
              <a:latin typeface="Abadi" panose="020B0604020104020204" pitchFamily="34" charset="0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2" name="TextBox 31">
            <a:extLst>
              <a:ext uri="{FF2B5EF4-FFF2-40B4-BE49-F238E27FC236}">
                <a16:creationId xmlns:a16="http://schemas.microsoft.com/office/drawing/2014/main" id="{11B7DDD2-BE25-9A8C-7FAB-1EF03C39510D}"/>
              </a:ext>
            </a:extLst>
          </p:cNvPr>
          <p:cNvSpPr txBox="1"/>
          <p:nvPr/>
        </p:nvSpPr>
        <p:spPr>
          <a:xfrm>
            <a:off x="7123632" y="4085690"/>
            <a:ext cx="196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송수신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EC60A0D8-88BD-8438-85E8-1E3CAD90F4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31544" y="2039643"/>
            <a:ext cx="790575" cy="790575"/>
          </a:xfrm>
          <a:prstGeom prst="rect">
            <a:avLst/>
          </a:prstGeom>
        </p:spPr>
      </p:pic>
      <p:sp>
        <p:nvSpPr>
          <p:cNvPr id="448" name="TextBox 33">
            <a:extLst>
              <a:ext uri="{FF2B5EF4-FFF2-40B4-BE49-F238E27FC236}">
                <a16:creationId xmlns:a16="http://schemas.microsoft.com/office/drawing/2014/main" id="{370DDA54-8927-B3F5-2AC5-356A3A3CBC8A}"/>
              </a:ext>
            </a:extLst>
          </p:cNvPr>
          <p:cNvSpPr txBox="1"/>
          <p:nvPr/>
        </p:nvSpPr>
        <p:spPr>
          <a:xfrm>
            <a:off x="8483893" y="2853643"/>
            <a:ext cx="143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latin typeface="Abadi" panose="020B0604020104020204" pitchFamily="34" charset="0"/>
                <a:ea typeface="넥슨Lv2고딕 OTF Medium" panose="00000600000000000000" pitchFamily="50" charset="-127"/>
              </a:rPr>
              <a:t>스마트부표</a:t>
            </a:r>
            <a:r>
              <a:rPr lang="ko-KR" altLang="en-US" sz="1200" dirty="0">
                <a:latin typeface="Abadi" panose="020B0604020104020204" pitchFamily="34" charset="0"/>
                <a:ea typeface="넥슨Lv2고딕 OTF Medium" panose="00000600000000000000" pitchFamily="50" charset="-127"/>
              </a:rPr>
              <a:t> 센서</a:t>
            </a:r>
          </a:p>
        </p:txBody>
      </p:sp>
      <p:sp>
        <p:nvSpPr>
          <p:cNvPr id="450" name="TextBox 35">
            <a:extLst>
              <a:ext uri="{FF2B5EF4-FFF2-40B4-BE49-F238E27FC236}">
                <a16:creationId xmlns:a16="http://schemas.microsoft.com/office/drawing/2014/main" id="{585A2888-C691-2623-DDD9-902EDAF78F8D}"/>
              </a:ext>
            </a:extLst>
          </p:cNvPr>
          <p:cNvSpPr txBox="1"/>
          <p:nvPr/>
        </p:nvSpPr>
        <p:spPr>
          <a:xfrm>
            <a:off x="2385921" y="3457880"/>
            <a:ext cx="1960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Abadi" panose="020B0604020104020204" pitchFamily="34" charset="0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대시보드 시각화 렌더링</a:t>
            </a:r>
            <a:endParaRPr lang="en-US" altLang="ko-KR" sz="1200" dirty="0">
              <a:latin typeface="Abadi" panose="020B0604020104020204" pitchFamily="34" charset="0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3E3C63-4057-4578-F708-16D82C2D34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58167" y="4684683"/>
            <a:ext cx="805605" cy="80560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B883EAE-1B92-60D8-F712-25ABEA09F606}"/>
              </a:ext>
            </a:extLst>
          </p:cNvPr>
          <p:cNvCxnSpPr>
            <a:cxnSpLocks/>
          </p:cNvCxnSpPr>
          <p:nvPr/>
        </p:nvCxnSpPr>
        <p:spPr>
          <a:xfrm>
            <a:off x="9291592" y="3273048"/>
            <a:ext cx="2" cy="9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3D91E8-812C-CECB-A049-3505EAF04F6D}"/>
              </a:ext>
            </a:extLst>
          </p:cNvPr>
          <p:cNvSpPr/>
          <p:nvPr/>
        </p:nvSpPr>
        <p:spPr>
          <a:xfrm>
            <a:off x="8630672" y="3940990"/>
            <a:ext cx="2426211" cy="1843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04643B-3223-A5A5-15A0-16EBD03FB162}"/>
              </a:ext>
            </a:extLst>
          </p:cNvPr>
          <p:cNvSpPr/>
          <p:nvPr/>
        </p:nvSpPr>
        <p:spPr>
          <a:xfrm>
            <a:off x="9821590" y="4599299"/>
            <a:ext cx="885150" cy="9265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23DE4-8D07-5F2A-495A-57D2D41BAA40}"/>
              </a:ext>
            </a:extLst>
          </p:cNvPr>
          <p:cNvSpPr txBox="1"/>
          <p:nvPr/>
        </p:nvSpPr>
        <p:spPr>
          <a:xfrm>
            <a:off x="9942786" y="550487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AI</a:t>
            </a:r>
            <a:r>
              <a:rPr lang="ko-KR" altLang="en-US" dirty="0"/>
              <a:t>모델</a:t>
            </a:r>
          </a:p>
        </p:txBody>
      </p:sp>
      <p:pic>
        <p:nvPicPr>
          <p:cNvPr id="14" name="Picture 2" descr="React란 무엇인가?">
            <a:extLst>
              <a:ext uri="{FF2B5EF4-FFF2-40B4-BE49-F238E27FC236}">
                <a16:creationId xmlns:a16="http://schemas.microsoft.com/office/drawing/2014/main" id="{B4D1E882-D8A1-58D5-F6E9-52A4B8B3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26" y="2744942"/>
            <a:ext cx="1273520" cy="72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4200" y="902306"/>
            <a:ext cx="7179733" cy="5588000"/>
          </a:xfrm>
          <a:prstGeom prst="rect">
            <a:avLst/>
          </a:prstGeom>
          <a:noFill/>
          <a:ln>
            <a:noFill/>
          </a:ln>
          <a:effectLst>
            <a:outerShdw blurRad="262393" dist="193431" dir="2700000">
              <a:srgbClr val="191919">
                <a:alpha val="17647"/>
              </a:srgbClr>
            </a:outerShdw>
          </a:effectLst>
        </p:spPr>
      </p:pic>
      <p:pic>
        <p:nvPicPr>
          <p:cNvPr id="503" name="Google Shape;50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5734" y="902306"/>
            <a:ext cx="67733" cy="5588000"/>
          </a:xfrm>
          <a:prstGeom prst="rect">
            <a:avLst/>
          </a:prstGeom>
          <a:noFill/>
          <a:ln>
            <a:noFill/>
          </a:ln>
          <a:effectLst>
            <a:outerShdw blurRad="136" dist="4396" dir="2700000">
              <a:srgbClr val="191919">
                <a:alpha val="17647"/>
              </a:srgbClr>
            </a:outerShdw>
          </a:effectLst>
        </p:spPr>
      </p:pic>
      <p:pic>
        <p:nvPicPr>
          <p:cNvPr id="504" name="Google Shape;504;p14"/>
          <p:cNvPicPr preferRelativeResize="0"/>
          <p:nvPr/>
        </p:nvPicPr>
        <p:blipFill rotWithShape="1">
          <a:blip r:embed="rId5">
            <a:alphaModFix amt="20000"/>
          </a:blip>
          <a:srcRect/>
          <a:stretch/>
        </p:blipFill>
        <p:spPr>
          <a:xfrm rot="10800000">
            <a:off x="4741333" y="2501920"/>
            <a:ext cx="6502400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4"/>
          <p:cNvSpPr txBox="1"/>
          <p:nvPr/>
        </p:nvSpPr>
        <p:spPr>
          <a:xfrm>
            <a:off x="4707467" y="1232507"/>
            <a:ext cx="6553200" cy="88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4"/>
          <p:cNvSpPr txBox="1"/>
          <p:nvPr/>
        </p:nvSpPr>
        <p:spPr>
          <a:xfrm>
            <a:off x="4864530" y="3291076"/>
            <a:ext cx="5205833" cy="3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클래스 불균형 상황에서 사용하는 성능지표</a:t>
            </a:r>
            <a:endParaRPr sz="1800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4"/>
          <p:cNvSpPr txBox="1"/>
          <p:nvPr/>
        </p:nvSpPr>
        <p:spPr>
          <a:xfrm>
            <a:off x="4775201" y="1043608"/>
            <a:ext cx="9288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문제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509" name="Google Shape;509;p14"/>
          <p:cNvSpPr txBox="1"/>
          <p:nvPr/>
        </p:nvSpPr>
        <p:spPr>
          <a:xfrm>
            <a:off x="4775201" y="2712707"/>
            <a:ext cx="1971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예상 성능지표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510" name="Google Shape;51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6410" y="2947020"/>
            <a:ext cx="3292913" cy="3292913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14"/>
          <p:cNvSpPr txBox="1"/>
          <p:nvPr/>
        </p:nvSpPr>
        <p:spPr>
          <a:xfrm>
            <a:off x="4864530" y="3629631"/>
            <a:ext cx="376391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AUC</a:t>
            </a:r>
            <a:endParaRPr sz="1200" dirty="0">
              <a:latin typeface="Abadi" panose="020B0604020104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</a:t>
            </a:r>
            <a:r>
              <a:rPr lang="ko-K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endParaRPr sz="1200" dirty="0">
              <a:latin typeface="Abadi" panose="020B0604020104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4"/>
          <p:cNvSpPr txBox="1"/>
          <p:nvPr/>
        </p:nvSpPr>
        <p:spPr>
          <a:xfrm>
            <a:off x="5001208" y="1398880"/>
            <a:ext cx="536199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badi" panose="020B0604020104020204" pitchFamily="34" charset="0"/>
              </a:rPr>
              <a:t>AI </a:t>
            </a:r>
            <a:r>
              <a:rPr lang="ko-KR" altLang="en-US" sz="1600" dirty="0">
                <a:latin typeface="Abadi" panose="020B0604020104020204" pitchFamily="34" charset="0"/>
              </a:rPr>
              <a:t>모델 학습에 이상데이터를 제외한 정상데이터 패턴만 사용할 것 </a:t>
            </a:r>
            <a:r>
              <a:rPr lang="en-US" altLang="ko-KR" sz="1600" dirty="0">
                <a:latin typeface="Abadi" panose="020B0604020104020204" pitchFamily="34" charset="0"/>
              </a:rPr>
              <a:t>-&gt; </a:t>
            </a:r>
            <a:r>
              <a:rPr lang="ko-KR" altLang="en-US" sz="1600" dirty="0">
                <a:latin typeface="Abadi" panose="020B0604020104020204" pitchFamily="34" charset="0"/>
              </a:rPr>
              <a:t>불균형 상황</a:t>
            </a:r>
            <a:endParaRPr lang="en-US" altLang="ko-KR" sz="1600" dirty="0">
              <a:latin typeface="Abadi" panose="020B0604020104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Abadi" panose="020B0604020104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Abadi" panose="020B0604020104020204" pitchFamily="34" charset="0"/>
              </a:rPr>
              <a:t>이상 데이터는 테스트 데이터로 성능 측정에 활용</a:t>
            </a:r>
            <a:endParaRPr sz="1600" dirty="0">
              <a:latin typeface="Abadi" panose="020B0604020104020204" pitchFamily="34" charset="0"/>
            </a:endParaRPr>
          </a:p>
        </p:txBody>
      </p:sp>
      <p:pic>
        <p:nvPicPr>
          <p:cNvPr id="2" name="Google Shape;452;p12">
            <a:extLst>
              <a:ext uri="{FF2B5EF4-FFF2-40B4-BE49-F238E27FC236}">
                <a16:creationId xmlns:a16="http://schemas.microsoft.com/office/drawing/2014/main" id="{D75A6F6B-C797-DF2C-C2D4-C548127FD8BC}"/>
              </a:ext>
            </a:extLst>
          </p:cNvPr>
          <p:cNvPicPr preferRelativeResize="0"/>
          <p:nvPr/>
        </p:nvPicPr>
        <p:blipFill rotWithShape="1">
          <a:blip r:embed="rId7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53;p12">
            <a:extLst>
              <a:ext uri="{FF2B5EF4-FFF2-40B4-BE49-F238E27FC236}">
                <a16:creationId xmlns:a16="http://schemas.microsoft.com/office/drawing/2014/main" id="{55FF5851-D9AB-4A97-A41F-AFA89B534AC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57;p12">
            <a:extLst>
              <a:ext uri="{FF2B5EF4-FFF2-40B4-BE49-F238E27FC236}">
                <a16:creationId xmlns:a16="http://schemas.microsoft.com/office/drawing/2014/main" id="{348D74B7-C26B-FCBF-FCE4-E624012B29A0}"/>
              </a:ext>
            </a:extLst>
          </p:cNvPr>
          <p:cNvSpPr txBox="1"/>
          <p:nvPr/>
        </p:nvSpPr>
        <p:spPr>
          <a:xfrm>
            <a:off x="618067" y="725338"/>
            <a:ext cx="3479800" cy="142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문제 정의 및</a:t>
            </a:r>
            <a:endParaRPr lang="en-US" altLang="ko-KR" sz="3334" b="1" dirty="0">
              <a:solidFill>
                <a:srgbClr val="191919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예상 성능 지표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00" y="2404533"/>
            <a:ext cx="5147733" cy="3818467"/>
          </a:xfrm>
          <a:prstGeom prst="rect">
            <a:avLst/>
          </a:prstGeom>
          <a:noFill/>
          <a:ln>
            <a:noFill/>
          </a:ln>
          <a:effectLst>
            <a:outerShdw blurRad="122418" dist="132121" dir="2700000">
              <a:srgbClr val="191919">
                <a:alpha val="17647"/>
              </a:srgbClr>
            </a:outerShdw>
          </a:effectLst>
        </p:spPr>
      </p:pic>
      <p:pic>
        <p:nvPicPr>
          <p:cNvPr id="307" name="Google Shape;307;p7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10800000">
            <a:off x="923125" y="4445000"/>
            <a:ext cx="4521200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9267" y="2404533"/>
            <a:ext cx="5147733" cy="3818467"/>
          </a:xfrm>
          <a:prstGeom prst="rect">
            <a:avLst/>
          </a:prstGeom>
          <a:noFill/>
          <a:ln>
            <a:noFill/>
          </a:ln>
          <a:effectLst>
            <a:outerShdw blurRad="122418" dist="132121" dir="2700000">
              <a:srgbClr val="191919">
                <a:alpha val="17647"/>
              </a:srgbClr>
            </a:outerShdw>
          </a:effectLst>
        </p:spPr>
      </p:pic>
      <p:pic>
        <p:nvPicPr>
          <p:cNvPr id="313" name="Google Shape;313;p7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10800000">
            <a:off x="6722533" y="4436533"/>
            <a:ext cx="4521200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7"/>
          <p:cNvSpPr txBox="1"/>
          <p:nvPr/>
        </p:nvSpPr>
        <p:spPr>
          <a:xfrm>
            <a:off x="6680200" y="4720167"/>
            <a:ext cx="4563533" cy="112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19191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7" descr="GPU Benchmarks for Deep Learning | Lambda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0" name="Google Shape;320;p7" descr="Git, 개발자라면 반드시 알아야할 버전관리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9408" y="2550759"/>
            <a:ext cx="2493950" cy="147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7" descr="Slack 채널 기록 일괄 삭제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45884" y="4273036"/>
            <a:ext cx="1918214" cy="1918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7" descr="노션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3125" y="4819330"/>
            <a:ext cx="2009493" cy="90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act란 무엇인가?">
            <a:extLst>
              <a:ext uri="{FF2B5EF4-FFF2-40B4-BE49-F238E27FC236}">
                <a16:creationId xmlns:a16="http://schemas.microsoft.com/office/drawing/2014/main" id="{58CCC2BC-C7CF-8472-BAFC-E2FBC479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304" y="2647308"/>
            <a:ext cx="2640769" cy="14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452;p12">
            <a:extLst>
              <a:ext uri="{FF2B5EF4-FFF2-40B4-BE49-F238E27FC236}">
                <a16:creationId xmlns:a16="http://schemas.microsoft.com/office/drawing/2014/main" id="{DFD0D4AA-2B17-7AC9-1DFE-012DF7062108}"/>
              </a:ext>
            </a:extLst>
          </p:cNvPr>
          <p:cNvPicPr preferRelativeResize="0"/>
          <p:nvPr/>
        </p:nvPicPr>
        <p:blipFill rotWithShape="1">
          <a:blip r:embed="rId9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3;p12">
            <a:extLst>
              <a:ext uri="{FF2B5EF4-FFF2-40B4-BE49-F238E27FC236}">
                <a16:creationId xmlns:a16="http://schemas.microsoft.com/office/drawing/2014/main" id="{10418A19-C435-F6F7-FB87-7379A2FC160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57;p12">
            <a:extLst>
              <a:ext uri="{FF2B5EF4-FFF2-40B4-BE49-F238E27FC236}">
                <a16:creationId xmlns:a16="http://schemas.microsoft.com/office/drawing/2014/main" id="{7433E65B-1C5C-43D8-BE25-2C116104BB0C}"/>
              </a:ext>
            </a:extLst>
          </p:cNvPr>
          <p:cNvSpPr txBox="1"/>
          <p:nvPr/>
        </p:nvSpPr>
        <p:spPr>
          <a:xfrm>
            <a:off x="618067" y="685800"/>
            <a:ext cx="347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진행 상황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10" name="Google Shape;552;p19">
            <a:extLst>
              <a:ext uri="{FF2B5EF4-FFF2-40B4-BE49-F238E27FC236}">
                <a16:creationId xmlns:a16="http://schemas.microsoft.com/office/drawing/2014/main" id="{AAFC528A-ADA0-FFAD-4243-6CBC782FE58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5000" y="2404534"/>
            <a:ext cx="5147733" cy="67733"/>
          </a:xfrm>
          <a:prstGeom prst="rect">
            <a:avLst/>
          </a:prstGeom>
          <a:noFill/>
          <a:ln>
            <a:noFill/>
          </a:ln>
          <a:effectLst>
            <a:outerShdw blurRad="79" dist="5129" dir="2700000">
              <a:srgbClr val="191919">
                <a:alpha val="17647"/>
              </a:srgbClr>
            </a:outerShdw>
          </a:effectLst>
        </p:spPr>
      </p:pic>
      <p:pic>
        <p:nvPicPr>
          <p:cNvPr id="11" name="Google Shape;553;p19">
            <a:extLst>
              <a:ext uri="{FF2B5EF4-FFF2-40B4-BE49-F238E27FC236}">
                <a16:creationId xmlns:a16="http://schemas.microsoft.com/office/drawing/2014/main" id="{08DFDE4A-814D-EDE9-BBC5-5FE21A69ADB1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35000" y="2175934"/>
            <a:ext cx="1286933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55;p19">
            <a:extLst>
              <a:ext uri="{FF2B5EF4-FFF2-40B4-BE49-F238E27FC236}">
                <a16:creationId xmlns:a16="http://schemas.microsoft.com/office/drawing/2014/main" id="{7F22D59A-3218-75D0-680D-8937820AD10E}"/>
              </a:ext>
            </a:extLst>
          </p:cNvPr>
          <p:cNvSpPr txBox="1"/>
          <p:nvPr/>
        </p:nvSpPr>
        <p:spPr>
          <a:xfrm>
            <a:off x="668867" y="2192867"/>
            <a:ext cx="1219200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67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협업 관리</a:t>
            </a:r>
            <a:endParaRPr sz="1467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557;p19">
            <a:extLst>
              <a:ext uri="{FF2B5EF4-FFF2-40B4-BE49-F238E27FC236}">
                <a16:creationId xmlns:a16="http://schemas.microsoft.com/office/drawing/2014/main" id="{5A8A6537-842A-AEF4-724D-66C128D2916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09267" y="2404534"/>
            <a:ext cx="5147733" cy="67733"/>
          </a:xfrm>
          <a:prstGeom prst="rect">
            <a:avLst/>
          </a:prstGeom>
          <a:noFill/>
          <a:ln>
            <a:noFill/>
          </a:ln>
          <a:effectLst>
            <a:outerShdw blurRad="79" dist="5129" dir="2700000">
              <a:srgbClr val="191919">
                <a:alpha val="17647"/>
              </a:srgbClr>
            </a:outerShdw>
          </a:effectLst>
        </p:spPr>
      </p:pic>
      <p:pic>
        <p:nvPicPr>
          <p:cNvPr id="14" name="Google Shape;558;p19">
            <a:extLst>
              <a:ext uri="{FF2B5EF4-FFF2-40B4-BE49-F238E27FC236}">
                <a16:creationId xmlns:a16="http://schemas.microsoft.com/office/drawing/2014/main" id="{00F628FF-A140-0E38-785D-B0E54362DA6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09267" y="2175934"/>
            <a:ext cx="1286933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560;p19">
            <a:extLst>
              <a:ext uri="{FF2B5EF4-FFF2-40B4-BE49-F238E27FC236}">
                <a16:creationId xmlns:a16="http://schemas.microsoft.com/office/drawing/2014/main" id="{47CC7429-4403-835A-19C5-C5C4599A4459}"/>
              </a:ext>
            </a:extLst>
          </p:cNvPr>
          <p:cNvSpPr txBox="1"/>
          <p:nvPr/>
        </p:nvSpPr>
        <p:spPr>
          <a:xfrm>
            <a:off x="6443133" y="2192867"/>
            <a:ext cx="1219200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67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기술 스택</a:t>
            </a:r>
            <a:endParaRPr sz="1467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307;p7">
            <a:extLst>
              <a:ext uri="{FF2B5EF4-FFF2-40B4-BE49-F238E27FC236}">
                <a16:creationId xmlns:a16="http://schemas.microsoft.com/office/drawing/2014/main" id="{8DD6801B-9E15-1943-E842-76EF36259D98}"/>
              </a:ext>
            </a:extLst>
          </p:cNvPr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10800000">
            <a:off x="7020758" y="4322234"/>
            <a:ext cx="4521200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23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09267" y="2924799"/>
            <a:ext cx="2459037" cy="88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 descr="Python] - 파이썬 설치 (Python 3 Installation)">
            <a:extLst>
              <a:ext uri="{FF2B5EF4-FFF2-40B4-BE49-F238E27FC236}">
                <a16:creationId xmlns:a16="http://schemas.microsoft.com/office/drawing/2014/main" id="{3BBBD059-4895-976F-FF67-2C22C3F7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33" y="4575760"/>
            <a:ext cx="2182091" cy="122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nsorFlow New Logo PNG vector in SVG, PDF, AI, CDR format">
            <a:extLst>
              <a:ext uri="{FF2B5EF4-FFF2-40B4-BE49-F238E27FC236}">
                <a16:creationId xmlns:a16="http://schemas.microsoft.com/office/drawing/2014/main" id="{DBDC1D67-0681-2782-051C-4053B547D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585" y="4416984"/>
            <a:ext cx="1953186" cy="146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00" y="2404533"/>
            <a:ext cx="5147733" cy="3818467"/>
          </a:xfrm>
          <a:prstGeom prst="rect">
            <a:avLst/>
          </a:prstGeom>
          <a:noFill/>
          <a:ln>
            <a:noFill/>
          </a:ln>
          <a:effectLst>
            <a:outerShdw blurRad="122418" dist="132121" dir="2700000">
              <a:srgbClr val="191919">
                <a:alpha val="17647"/>
              </a:srgbClr>
            </a:outerShdw>
          </a:effectLst>
        </p:spPr>
      </p:pic>
      <p:pic>
        <p:nvPicPr>
          <p:cNvPr id="552" name="Google Shape;5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0" y="2404534"/>
            <a:ext cx="5147733" cy="67733"/>
          </a:xfrm>
          <a:prstGeom prst="rect">
            <a:avLst/>
          </a:prstGeom>
          <a:noFill/>
          <a:ln>
            <a:noFill/>
          </a:ln>
          <a:effectLst>
            <a:outerShdw blurRad="79" dist="5129" dir="2700000">
              <a:srgbClr val="191919">
                <a:alpha val="17647"/>
              </a:srgbClr>
            </a:outerShdw>
          </a:effectLst>
        </p:spPr>
      </p:pic>
      <p:pic>
        <p:nvPicPr>
          <p:cNvPr id="553" name="Google Shape;55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000" y="2175934"/>
            <a:ext cx="1286933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19"/>
          <p:cNvPicPr preferRelativeResize="0"/>
          <p:nvPr/>
        </p:nvPicPr>
        <p:blipFill rotWithShape="1">
          <a:blip r:embed="rId6">
            <a:alphaModFix amt="20000"/>
          </a:blip>
          <a:srcRect/>
          <a:stretch/>
        </p:blipFill>
        <p:spPr>
          <a:xfrm rot="10800000">
            <a:off x="948267" y="4445000"/>
            <a:ext cx="4521200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19"/>
          <p:cNvSpPr txBox="1"/>
          <p:nvPr/>
        </p:nvSpPr>
        <p:spPr>
          <a:xfrm>
            <a:off x="668867" y="2192867"/>
            <a:ext cx="1219200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</a:t>
            </a:r>
            <a:r>
              <a:rPr lang="ko-KR" altLang="en-US" sz="1467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관련</a:t>
            </a:r>
            <a:endParaRPr sz="1467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9267" y="2404533"/>
            <a:ext cx="5147733" cy="3818467"/>
          </a:xfrm>
          <a:prstGeom prst="rect">
            <a:avLst/>
          </a:prstGeom>
          <a:noFill/>
          <a:ln>
            <a:noFill/>
          </a:ln>
          <a:effectLst>
            <a:outerShdw blurRad="122418" dist="132121" dir="2700000">
              <a:srgbClr val="191919">
                <a:alpha val="17647"/>
              </a:srgbClr>
            </a:outerShdw>
          </a:effectLst>
        </p:spPr>
      </p:pic>
      <p:pic>
        <p:nvPicPr>
          <p:cNvPr id="557" name="Google Shape;55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9267" y="2404534"/>
            <a:ext cx="5147733" cy="67733"/>
          </a:xfrm>
          <a:prstGeom prst="rect">
            <a:avLst/>
          </a:prstGeom>
          <a:noFill/>
          <a:ln>
            <a:noFill/>
          </a:ln>
          <a:effectLst>
            <a:outerShdw blurRad="79" dist="5129" dir="2700000">
              <a:srgbClr val="191919">
                <a:alpha val="17647"/>
              </a:srgbClr>
            </a:outerShdw>
          </a:effectLst>
        </p:spPr>
      </p:pic>
      <p:pic>
        <p:nvPicPr>
          <p:cNvPr id="558" name="Google Shape;55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9267" y="2175934"/>
            <a:ext cx="1286933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19"/>
          <p:cNvPicPr preferRelativeResize="0"/>
          <p:nvPr/>
        </p:nvPicPr>
        <p:blipFill rotWithShape="1">
          <a:blip r:embed="rId6">
            <a:alphaModFix amt="20000"/>
          </a:blip>
          <a:srcRect/>
          <a:stretch/>
        </p:blipFill>
        <p:spPr>
          <a:xfrm rot="10800000">
            <a:off x="6722533" y="4436533"/>
            <a:ext cx="4521200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19"/>
          <p:cNvSpPr txBox="1"/>
          <p:nvPr/>
        </p:nvSpPr>
        <p:spPr>
          <a:xfrm>
            <a:off x="6443133" y="2192867"/>
            <a:ext cx="1219200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67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문서 작업</a:t>
            </a:r>
            <a:endParaRPr sz="1467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19"/>
          <p:cNvSpPr txBox="1"/>
          <p:nvPr/>
        </p:nvSpPr>
        <p:spPr>
          <a:xfrm>
            <a:off x="6722533" y="4818214"/>
            <a:ext cx="4563533" cy="1126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Abadi" panose="020B0604020104020204" pitchFamily="34" charset="0"/>
              </a:rPr>
              <a:t>프로젝트에 다양한 문서작업이 필요할 것으로 보임</a:t>
            </a:r>
            <a:endParaRPr lang="ko-KR" altLang="en-US" sz="18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9" descr="GPU Benchmarks for Deep Learning | Lambda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585;p20">
            <a:extLst>
              <a:ext uri="{FF2B5EF4-FFF2-40B4-BE49-F238E27FC236}">
                <a16:creationId xmlns:a16="http://schemas.microsoft.com/office/drawing/2014/main" id="{9F7E2A62-1B81-A6C0-47B9-192D77A7A83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2966" y="2948236"/>
            <a:ext cx="891800" cy="11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84;p20">
            <a:extLst>
              <a:ext uri="{FF2B5EF4-FFF2-40B4-BE49-F238E27FC236}">
                <a16:creationId xmlns:a16="http://schemas.microsoft.com/office/drawing/2014/main" id="{57CFC176-1F80-5476-136F-0EC91E2AF091}"/>
              </a:ext>
            </a:extLst>
          </p:cNvPr>
          <p:cNvSpPr txBox="1"/>
          <p:nvPr/>
        </p:nvSpPr>
        <p:spPr>
          <a:xfrm>
            <a:off x="1558283" y="4660553"/>
            <a:ext cx="391118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오든 회사에서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스마트 부표 데이터 </a:t>
            </a:r>
            <a:r>
              <a:rPr lang="ko-KR" sz="1800" dirty="0" err="1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API제공</a:t>
            </a:r>
            <a:r>
              <a:rPr lang="ko-KR" sz="1800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endParaRPr lang="en-US" altLang="ko-KR" sz="1800" dirty="0">
              <a:solidFill>
                <a:schemeClr val="dk1"/>
              </a:solidFill>
              <a:latin typeface="+mj-ea"/>
              <a:ea typeface="+mj-ea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badi" panose="020B0604020104020204" pitchFamily="34" charset="0"/>
              <a:ea typeface="+mj-ea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-&gt; 데이터 추출하여  분석 진행중</a:t>
            </a:r>
            <a:endParaRPr dirty="0">
              <a:latin typeface="Abadi" panose="020B0604020104020204" pitchFamily="34" charset="0"/>
              <a:ea typeface="+mj-ea"/>
            </a:endParaRPr>
          </a:p>
        </p:txBody>
      </p:sp>
      <p:pic>
        <p:nvPicPr>
          <p:cNvPr id="5" name="Google Shape;452;p12">
            <a:extLst>
              <a:ext uri="{FF2B5EF4-FFF2-40B4-BE49-F238E27FC236}">
                <a16:creationId xmlns:a16="http://schemas.microsoft.com/office/drawing/2014/main" id="{82B3408B-9A38-5572-9177-AFD4A7C32F45}"/>
              </a:ext>
            </a:extLst>
          </p:cNvPr>
          <p:cNvPicPr preferRelativeResize="0"/>
          <p:nvPr/>
        </p:nvPicPr>
        <p:blipFill rotWithShape="1">
          <a:blip r:embed="rId8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53;p12">
            <a:extLst>
              <a:ext uri="{FF2B5EF4-FFF2-40B4-BE49-F238E27FC236}">
                <a16:creationId xmlns:a16="http://schemas.microsoft.com/office/drawing/2014/main" id="{86CAE128-88A5-75F3-C8C7-7D94BA240F28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57;p12">
            <a:extLst>
              <a:ext uri="{FF2B5EF4-FFF2-40B4-BE49-F238E27FC236}">
                <a16:creationId xmlns:a16="http://schemas.microsoft.com/office/drawing/2014/main" id="{6DB78B0A-963D-E10A-838E-83507B85351C}"/>
              </a:ext>
            </a:extLst>
          </p:cNvPr>
          <p:cNvSpPr txBox="1"/>
          <p:nvPr/>
        </p:nvSpPr>
        <p:spPr>
          <a:xfrm>
            <a:off x="618067" y="685800"/>
            <a:ext cx="347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진행 상황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B44A86-D861-1C11-2488-E2CB6B29B7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8945" y="2583938"/>
            <a:ext cx="2426042" cy="24260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21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2336800" y="4191000"/>
            <a:ext cx="7518400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0695" y="2167466"/>
            <a:ext cx="3429000" cy="1701800"/>
          </a:xfrm>
          <a:prstGeom prst="rect">
            <a:avLst/>
          </a:prstGeom>
          <a:noFill/>
          <a:ln>
            <a:noFill/>
          </a:ln>
          <a:effectLst>
            <a:outerShdw blurRad="97792" dist="118087" dir="2700000">
              <a:srgbClr val="191919">
                <a:alpha val="17647"/>
              </a:srgbClr>
            </a:outerShdw>
          </a:effectLst>
        </p:spPr>
      </p:pic>
      <p:pic>
        <p:nvPicPr>
          <p:cNvPr id="596" name="Google Shape;59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0695" y="4512733"/>
            <a:ext cx="3429000" cy="1710267"/>
          </a:xfrm>
          <a:prstGeom prst="rect">
            <a:avLst/>
          </a:prstGeom>
          <a:noFill/>
          <a:ln>
            <a:noFill/>
          </a:ln>
          <a:effectLst>
            <a:outerShdw blurRad="98073" dist="118257" dir="2700000">
              <a:srgbClr val="191919">
                <a:alpha val="17647"/>
              </a:srgbClr>
            </a:outerShdw>
          </a:effectLst>
        </p:spPr>
      </p:pic>
      <p:pic>
        <p:nvPicPr>
          <p:cNvPr id="597" name="Google Shape;597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80695" y="4512734"/>
            <a:ext cx="3429000" cy="6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47495" y="4757059"/>
            <a:ext cx="1286933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1"/>
          <p:cNvSpPr txBox="1"/>
          <p:nvPr/>
        </p:nvSpPr>
        <p:spPr>
          <a:xfrm>
            <a:off x="3006762" y="4765526"/>
            <a:ext cx="1176867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 b="1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해결방안1</a:t>
            </a:r>
            <a:endParaRPr sz="1467" b="1">
              <a:solidFill>
                <a:srgbClr val="4F60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15229" y="2303138"/>
            <a:ext cx="11684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1"/>
          <p:cNvPicPr preferRelativeResize="0"/>
          <p:nvPr/>
        </p:nvPicPr>
        <p:blipFill rotWithShape="1">
          <a:blip r:embed="rId9">
            <a:alphaModFix amt="20000"/>
          </a:blip>
          <a:srcRect/>
          <a:stretch/>
        </p:blipFill>
        <p:spPr>
          <a:xfrm rot="-5400000">
            <a:off x="3438562" y="4343400"/>
            <a:ext cx="321733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1"/>
          <p:cNvSpPr txBox="1"/>
          <p:nvPr/>
        </p:nvSpPr>
        <p:spPr>
          <a:xfrm>
            <a:off x="3091429" y="2320071"/>
            <a:ext cx="1007533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이슈1</a:t>
            </a:r>
            <a:endParaRPr sz="14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 txBox="1"/>
          <p:nvPr/>
        </p:nvSpPr>
        <p:spPr>
          <a:xfrm>
            <a:off x="2217245" y="2878768"/>
            <a:ext cx="2853267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ko-K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사용 경험 부족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ko-KR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이해도 부족, </a:t>
            </a:r>
            <a:r>
              <a:rPr lang="ko-KR" sz="1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정책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 txBox="1"/>
          <p:nvPr/>
        </p:nvSpPr>
        <p:spPr>
          <a:xfrm>
            <a:off x="2177028" y="5376333"/>
            <a:ext cx="2827867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깃에 관한 스터디 진행</a:t>
            </a:r>
            <a:endParaRPr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스타일 – </a:t>
            </a: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유다시티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컨벤션 참조</a:t>
            </a:r>
            <a:endParaRPr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452;p12">
            <a:extLst>
              <a:ext uri="{FF2B5EF4-FFF2-40B4-BE49-F238E27FC236}">
                <a16:creationId xmlns:a16="http://schemas.microsoft.com/office/drawing/2014/main" id="{B329D7C2-B4CA-BD87-154B-8E4EDE06003F}"/>
              </a:ext>
            </a:extLst>
          </p:cNvPr>
          <p:cNvPicPr preferRelativeResize="0"/>
          <p:nvPr/>
        </p:nvPicPr>
        <p:blipFill rotWithShape="1">
          <a:blip r:embed="rId10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53;p12">
            <a:extLst>
              <a:ext uri="{FF2B5EF4-FFF2-40B4-BE49-F238E27FC236}">
                <a16:creationId xmlns:a16="http://schemas.microsoft.com/office/drawing/2014/main" id="{95DD61E1-6E78-F55C-76B4-2C857A9E4C9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57;p12">
            <a:extLst>
              <a:ext uri="{FF2B5EF4-FFF2-40B4-BE49-F238E27FC236}">
                <a16:creationId xmlns:a16="http://schemas.microsoft.com/office/drawing/2014/main" id="{563B95D7-1065-39F4-0FBB-7B813124F013}"/>
              </a:ext>
            </a:extLst>
          </p:cNvPr>
          <p:cNvSpPr txBox="1"/>
          <p:nvPr/>
        </p:nvSpPr>
        <p:spPr>
          <a:xfrm>
            <a:off x="618066" y="685800"/>
            <a:ext cx="445244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이슈 사항 및 해결방안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21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2336800" y="4191000"/>
            <a:ext cx="7518400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0695" y="2167466"/>
            <a:ext cx="3429000" cy="1701800"/>
          </a:xfrm>
          <a:prstGeom prst="rect">
            <a:avLst/>
          </a:prstGeom>
          <a:noFill/>
          <a:ln>
            <a:noFill/>
          </a:ln>
          <a:effectLst>
            <a:outerShdw blurRad="97792" dist="118087" dir="2700000">
              <a:srgbClr val="191919">
                <a:alpha val="17647"/>
              </a:srgbClr>
            </a:outerShdw>
          </a:effectLst>
        </p:spPr>
      </p:pic>
      <p:pic>
        <p:nvPicPr>
          <p:cNvPr id="596" name="Google Shape;59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0695" y="4512733"/>
            <a:ext cx="3429000" cy="1710267"/>
          </a:xfrm>
          <a:prstGeom prst="rect">
            <a:avLst/>
          </a:prstGeom>
          <a:noFill/>
          <a:ln>
            <a:noFill/>
          </a:ln>
          <a:effectLst>
            <a:outerShdw blurRad="98073" dist="118257" dir="2700000">
              <a:srgbClr val="191919">
                <a:alpha val="17647"/>
              </a:srgbClr>
            </a:outerShdw>
          </a:effectLst>
        </p:spPr>
      </p:pic>
      <p:pic>
        <p:nvPicPr>
          <p:cNvPr id="597" name="Google Shape;597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80695" y="4512734"/>
            <a:ext cx="3429000" cy="6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47495" y="4757059"/>
            <a:ext cx="1286933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1"/>
          <p:cNvSpPr txBox="1"/>
          <p:nvPr/>
        </p:nvSpPr>
        <p:spPr>
          <a:xfrm>
            <a:off x="3006762" y="4765526"/>
            <a:ext cx="1176867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 b="1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해결방안1</a:t>
            </a:r>
            <a:endParaRPr sz="1467" b="1">
              <a:solidFill>
                <a:srgbClr val="4F60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1" name="Google Shape;601;p21"/>
          <p:cNvPicPr preferRelativeResize="0"/>
          <p:nvPr/>
        </p:nvPicPr>
        <p:blipFill rotWithShape="1">
          <a:blip r:embed="rId8">
            <a:alphaModFix amt="20000"/>
          </a:blip>
          <a:srcRect/>
          <a:stretch/>
        </p:blipFill>
        <p:spPr>
          <a:xfrm rot="-5400000">
            <a:off x="3438562" y="4343400"/>
            <a:ext cx="321733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1"/>
          <p:cNvSpPr txBox="1"/>
          <p:nvPr/>
        </p:nvSpPr>
        <p:spPr>
          <a:xfrm>
            <a:off x="2217245" y="2878768"/>
            <a:ext cx="2853267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ko-K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사용 경험 부족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ko-KR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이해도 부족, </a:t>
            </a:r>
            <a:r>
              <a:rPr lang="ko-KR" sz="1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정책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 txBox="1"/>
          <p:nvPr/>
        </p:nvSpPr>
        <p:spPr>
          <a:xfrm>
            <a:off x="2177028" y="5376333"/>
            <a:ext cx="2827867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깃에 관한 스터디 진행</a:t>
            </a:r>
            <a:endParaRPr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스타일 – </a:t>
            </a: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유다시티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컨벤션 참조</a:t>
            </a:r>
            <a:endParaRPr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BAB5F-C2E6-E481-77C4-9EAC72A6D9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0124" y="790612"/>
            <a:ext cx="5015896" cy="4308364"/>
          </a:xfrm>
          <a:prstGeom prst="rect">
            <a:avLst/>
          </a:prstGeom>
        </p:spPr>
      </p:pic>
      <p:pic>
        <p:nvPicPr>
          <p:cNvPr id="2" name="Google Shape;452;p12">
            <a:extLst>
              <a:ext uri="{FF2B5EF4-FFF2-40B4-BE49-F238E27FC236}">
                <a16:creationId xmlns:a16="http://schemas.microsoft.com/office/drawing/2014/main" id="{0229A823-1367-C826-5C10-AC0DC2126001}"/>
              </a:ext>
            </a:extLst>
          </p:cNvPr>
          <p:cNvPicPr preferRelativeResize="0"/>
          <p:nvPr/>
        </p:nvPicPr>
        <p:blipFill rotWithShape="1">
          <a:blip r:embed="rId10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53;p12">
            <a:extLst>
              <a:ext uri="{FF2B5EF4-FFF2-40B4-BE49-F238E27FC236}">
                <a16:creationId xmlns:a16="http://schemas.microsoft.com/office/drawing/2014/main" id="{3DF79587-976B-F524-3840-FEA853F7F5B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57;p12">
            <a:extLst>
              <a:ext uri="{FF2B5EF4-FFF2-40B4-BE49-F238E27FC236}">
                <a16:creationId xmlns:a16="http://schemas.microsoft.com/office/drawing/2014/main" id="{E27B8175-926C-4051-A54D-95B9CF38F539}"/>
              </a:ext>
            </a:extLst>
          </p:cNvPr>
          <p:cNvSpPr txBox="1"/>
          <p:nvPr/>
        </p:nvSpPr>
        <p:spPr>
          <a:xfrm>
            <a:off x="618066" y="685800"/>
            <a:ext cx="445244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이슈 사항 및 해결방안</a:t>
            </a:r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21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2336800" y="4191000"/>
            <a:ext cx="7518400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0695" y="2167466"/>
            <a:ext cx="3429000" cy="1701800"/>
          </a:xfrm>
          <a:prstGeom prst="rect">
            <a:avLst/>
          </a:prstGeom>
          <a:noFill/>
          <a:ln>
            <a:noFill/>
          </a:ln>
          <a:effectLst>
            <a:outerShdw blurRad="97792" dist="118087" dir="2700000">
              <a:srgbClr val="191919">
                <a:alpha val="17647"/>
              </a:srgbClr>
            </a:outerShdw>
          </a:effectLst>
        </p:spPr>
      </p:pic>
      <p:pic>
        <p:nvPicPr>
          <p:cNvPr id="596" name="Google Shape;59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0695" y="4512733"/>
            <a:ext cx="3429000" cy="1710267"/>
          </a:xfrm>
          <a:prstGeom prst="rect">
            <a:avLst/>
          </a:prstGeom>
          <a:noFill/>
          <a:ln>
            <a:noFill/>
          </a:ln>
          <a:effectLst>
            <a:outerShdw blurRad="98073" dist="118257" dir="2700000">
              <a:srgbClr val="191919">
                <a:alpha val="17647"/>
              </a:srgbClr>
            </a:outerShdw>
          </a:effectLst>
        </p:spPr>
      </p:pic>
      <p:pic>
        <p:nvPicPr>
          <p:cNvPr id="597" name="Google Shape;597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80695" y="4512734"/>
            <a:ext cx="3429000" cy="6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47495" y="4757059"/>
            <a:ext cx="1286933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1"/>
          <p:cNvSpPr txBox="1"/>
          <p:nvPr/>
        </p:nvSpPr>
        <p:spPr>
          <a:xfrm>
            <a:off x="3006762" y="4765526"/>
            <a:ext cx="1176867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 b="1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해결방안1</a:t>
            </a:r>
            <a:endParaRPr sz="1467" b="1">
              <a:solidFill>
                <a:srgbClr val="4F60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15229" y="2303138"/>
            <a:ext cx="11684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1"/>
          <p:cNvPicPr preferRelativeResize="0"/>
          <p:nvPr/>
        </p:nvPicPr>
        <p:blipFill rotWithShape="1">
          <a:blip r:embed="rId9">
            <a:alphaModFix amt="20000"/>
          </a:blip>
          <a:srcRect/>
          <a:stretch/>
        </p:blipFill>
        <p:spPr>
          <a:xfrm rot="-5400000">
            <a:off x="3438562" y="4343400"/>
            <a:ext cx="321733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1"/>
          <p:cNvSpPr txBox="1"/>
          <p:nvPr/>
        </p:nvSpPr>
        <p:spPr>
          <a:xfrm>
            <a:off x="3091429" y="2320071"/>
            <a:ext cx="1007533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이슈1</a:t>
            </a:r>
            <a:endParaRPr sz="14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 txBox="1"/>
          <p:nvPr/>
        </p:nvSpPr>
        <p:spPr>
          <a:xfrm>
            <a:off x="2217245" y="2878768"/>
            <a:ext cx="2853267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ko-K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사용 경험 부족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ko-KR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이해도 부족, </a:t>
            </a:r>
            <a:r>
              <a:rPr lang="ko-KR" sz="1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정책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 txBox="1"/>
          <p:nvPr/>
        </p:nvSpPr>
        <p:spPr>
          <a:xfrm>
            <a:off x="2177028" y="5376333"/>
            <a:ext cx="2827867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깃에 관한 스터디 진행</a:t>
            </a:r>
            <a:endParaRPr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스타일 – </a:t>
            </a: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유다시티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컨벤션 참조</a:t>
            </a:r>
            <a:endParaRPr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BAB5F-C2E6-E481-77C4-9EAC72A6D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129" y="787653"/>
            <a:ext cx="5015896" cy="43083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E1388B-3B17-1CEC-E5B4-80C2D0AE74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0587" y="844622"/>
            <a:ext cx="5782963" cy="5841246"/>
          </a:xfrm>
          <a:prstGeom prst="rect">
            <a:avLst/>
          </a:prstGeom>
        </p:spPr>
      </p:pic>
      <p:pic>
        <p:nvPicPr>
          <p:cNvPr id="7" name="Google Shape;452;p12">
            <a:extLst>
              <a:ext uri="{FF2B5EF4-FFF2-40B4-BE49-F238E27FC236}">
                <a16:creationId xmlns:a16="http://schemas.microsoft.com/office/drawing/2014/main" id="{05C66C3A-2ACF-C11E-B304-96F91E36D471}"/>
              </a:ext>
            </a:extLst>
          </p:cNvPr>
          <p:cNvPicPr preferRelativeResize="0"/>
          <p:nvPr/>
        </p:nvPicPr>
        <p:blipFill rotWithShape="1">
          <a:blip r:embed="rId12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3;p12">
            <a:extLst>
              <a:ext uri="{FF2B5EF4-FFF2-40B4-BE49-F238E27FC236}">
                <a16:creationId xmlns:a16="http://schemas.microsoft.com/office/drawing/2014/main" id="{98687063-BF96-7ED0-D684-6F315CC09F3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57;p12">
            <a:extLst>
              <a:ext uri="{FF2B5EF4-FFF2-40B4-BE49-F238E27FC236}">
                <a16:creationId xmlns:a16="http://schemas.microsoft.com/office/drawing/2014/main" id="{4ED7A327-B60B-CDD1-3C1C-EBD860B3B7BC}"/>
              </a:ext>
            </a:extLst>
          </p:cNvPr>
          <p:cNvSpPr txBox="1"/>
          <p:nvPr/>
        </p:nvSpPr>
        <p:spPr>
          <a:xfrm>
            <a:off x="618066" y="685800"/>
            <a:ext cx="445244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이슈 사항 및 해결방안</a:t>
            </a:r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2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166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73667" y="635000"/>
            <a:ext cx="105833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 txBox="1"/>
          <p:nvPr/>
        </p:nvSpPr>
        <p:spPr>
          <a:xfrm>
            <a:off x="4823883" y="748741"/>
            <a:ext cx="2506133" cy="32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3" name="Google Shape;183;p2"/>
          <p:cNvGrpSpPr/>
          <p:nvPr/>
        </p:nvGrpSpPr>
        <p:grpSpPr>
          <a:xfrm>
            <a:off x="4745566" y="2118682"/>
            <a:ext cx="6790267" cy="2261295"/>
            <a:chOff x="4823883" y="1941540"/>
            <a:chExt cx="6790267" cy="1601622"/>
          </a:xfrm>
        </p:grpSpPr>
        <p:pic>
          <p:nvPicPr>
            <p:cNvPr id="186" name="Google Shape;186;p2"/>
            <p:cNvPicPr preferRelativeResize="0"/>
            <p:nvPr/>
          </p:nvPicPr>
          <p:blipFill rotWithShape="1">
            <a:blip r:embed="rId5">
              <a:alphaModFix amt="50000"/>
            </a:blip>
            <a:srcRect/>
            <a:stretch/>
          </p:blipFill>
          <p:spPr>
            <a:xfrm>
              <a:off x="4823883" y="2584426"/>
              <a:ext cx="6790267" cy="72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"/>
            <p:cNvSpPr txBox="1"/>
            <p:nvPr/>
          </p:nvSpPr>
          <p:spPr>
            <a:xfrm>
              <a:off x="4823883" y="1941540"/>
              <a:ext cx="959909" cy="203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이유</a:t>
              </a: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188" name="Google Shape;188;p2"/>
            <p:cNvSpPr txBox="1"/>
            <p:nvPr/>
          </p:nvSpPr>
          <p:spPr>
            <a:xfrm>
              <a:off x="4823883" y="2160994"/>
              <a:ext cx="3112017" cy="407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667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기업 내부 사정</a:t>
              </a:r>
              <a:endParaRPr sz="2667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2"/>
            <p:cNvSpPr txBox="1"/>
            <p:nvPr/>
          </p:nvSpPr>
          <p:spPr>
            <a:xfrm>
              <a:off x="4823883" y="2655815"/>
              <a:ext cx="2360084" cy="203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팀원들의 의견</a:t>
              </a: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190" name="Google Shape;190;p2"/>
            <p:cNvSpPr txBox="1"/>
            <p:nvPr/>
          </p:nvSpPr>
          <p:spPr>
            <a:xfrm>
              <a:off x="4823883" y="2826654"/>
              <a:ext cx="4394407" cy="716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667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본격적인 개발 이전 상황이었기에 모두 동의</a:t>
              </a:r>
              <a:endParaRPr sz="2667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95" name="Google Shape;195;p2"/>
            <p:cNvPicPr preferRelativeResize="0"/>
            <p:nvPr/>
          </p:nvPicPr>
          <p:blipFill rotWithShape="1">
            <a:blip r:embed="rId5">
              <a:alphaModFix amt="50000"/>
            </a:blip>
            <a:srcRect/>
            <a:stretch/>
          </p:blipFill>
          <p:spPr>
            <a:xfrm>
              <a:off x="4823883" y="3515488"/>
              <a:ext cx="6790267" cy="72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Google Shape;239;p3">
            <a:extLst>
              <a:ext uri="{FF2B5EF4-FFF2-40B4-BE49-F238E27FC236}">
                <a16:creationId xmlns:a16="http://schemas.microsoft.com/office/drawing/2014/main" id="{A43AA2AB-6A13-B18B-D64D-D83AA32A27C4}"/>
              </a:ext>
            </a:extLst>
          </p:cNvPr>
          <p:cNvSpPr txBox="1"/>
          <p:nvPr/>
        </p:nvSpPr>
        <p:spPr>
          <a:xfrm>
            <a:off x="618067" y="698518"/>
            <a:ext cx="3479800" cy="145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ko-KR" altLang="ko-KR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</a:t>
            </a:r>
            <a:r>
              <a:rPr lang="ko-KR" altLang="en-US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변경에 관하여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BAD96B-0F87-15EC-2CA1-B2A767D61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-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1958" y="2841107"/>
            <a:ext cx="3112017" cy="3112017"/>
          </a:xfrm>
          <a:prstGeom prst="rect">
            <a:avLst/>
          </a:prstGeom>
        </p:spPr>
      </p:pic>
      <p:pic>
        <p:nvPicPr>
          <p:cNvPr id="5" name="Google Shape;186;p2">
            <a:extLst>
              <a:ext uri="{FF2B5EF4-FFF2-40B4-BE49-F238E27FC236}">
                <a16:creationId xmlns:a16="http://schemas.microsoft.com/office/drawing/2014/main" id="{3F6B3D88-5B93-C8DC-664B-37255F35714F}"/>
              </a:ext>
            </a:extLst>
          </p:cNvPr>
          <p:cNvPicPr preferRelativeResize="0"/>
          <p:nvPr/>
        </p:nvPicPr>
        <p:blipFill rotWithShape="1">
          <a:blip r:embed="rId5">
            <a:alphaModFix amt="50000"/>
          </a:blip>
          <a:srcRect/>
          <a:stretch/>
        </p:blipFill>
        <p:spPr>
          <a:xfrm>
            <a:off x="4745566" y="1959559"/>
            <a:ext cx="6790267" cy="102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7;p2">
            <a:extLst>
              <a:ext uri="{FF2B5EF4-FFF2-40B4-BE49-F238E27FC236}">
                <a16:creationId xmlns:a16="http://schemas.microsoft.com/office/drawing/2014/main" id="{7B233CD8-87A2-1C1B-EE2B-64B01735B03D}"/>
              </a:ext>
            </a:extLst>
          </p:cNvPr>
          <p:cNvSpPr txBox="1"/>
          <p:nvPr/>
        </p:nvSpPr>
        <p:spPr>
          <a:xfrm>
            <a:off x="4745566" y="1051882"/>
            <a:ext cx="959909" cy="28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변경일</a:t>
            </a:r>
            <a:r>
              <a:rPr lang="ko-KR" sz="1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7" name="Google Shape;188;p2">
            <a:extLst>
              <a:ext uri="{FF2B5EF4-FFF2-40B4-BE49-F238E27FC236}">
                <a16:creationId xmlns:a16="http://schemas.microsoft.com/office/drawing/2014/main" id="{8E07EB5D-B513-6E25-394F-AD35DD976760}"/>
              </a:ext>
            </a:extLst>
          </p:cNvPr>
          <p:cNvSpPr txBox="1"/>
          <p:nvPr/>
        </p:nvSpPr>
        <p:spPr>
          <a:xfrm>
            <a:off x="4745566" y="1361724"/>
            <a:ext cx="3112017" cy="57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9/23</a:t>
            </a:r>
            <a:endParaRPr sz="2667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5ECB7-320E-9503-8723-44535157730F}"/>
              </a:ext>
            </a:extLst>
          </p:cNvPr>
          <p:cNvSpPr txBox="1"/>
          <p:nvPr/>
        </p:nvSpPr>
        <p:spPr>
          <a:xfrm>
            <a:off x="4745565" y="4805512"/>
            <a:ext cx="655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badi" panose="020B0604020104020204" pitchFamily="34" charset="0"/>
              </a:rPr>
              <a:t>발표</a:t>
            </a:r>
            <a:r>
              <a:rPr lang="en-US" altLang="ko-KR" b="1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Abadi" panose="020B0604020104020204" pitchFamily="34" charset="0"/>
              </a:rPr>
              <a:t>내용을 급히 </a:t>
            </a:r>
            <a:r>
              <a:rPr lang="ko-KR" altLang="en-US" b="1" dirty="0" err="1">
                <a:solidFill>
                  <a:schemeClr val="bg1"/>
                </a:solidFill>
                <a:latin typeface="Abadi" panose="020B0604020104020204" pitchFamily="34" charset="0"/>
              </a:rPr>
              <a:t>수정해야했기에</a:t>
            </a:r>
            <a:r>
              <a:rPr lang="ko-KR" altLang="en-US" b="1" dirty="0">
                <a:solidFill>
                  <a:schemeClr val="bg1"/>
                </a:solidFill>
                <a:latin typeface="Abadi" panose="020B0604020104020204" pitchFamily="34" charset="0"/>
              </a:rPr>
              <a:t> 미흡할 수도 있는 점 양해 부탁드립니다</a:t>
            </a:r>
            <a:r>
              <a:rPr lang="en-US" altLang="ko-KR" b="1" dirty="0">
                <a:solidFill>
                  <a:schemeClr val="bg1"/>
                </a:solidFill>
                <a:latin typeface="Abadi" panose="020B0604020104020204" pitchFamily="34" charset="0"/>
              </a:rPr>
              <a:t>!</a:t>
            </a:r>
            <a:endParaRPr lang="ko-KR" alt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3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21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2336800" y="4191000"/>
            <a:ext cx="7518400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0695" y="2167466"/>
            <a:ext cx="3429000" cy="1701800"/>
          </a:xfrm>
          <a:prstGeom prst="rect">
            <a:avLst/>
          </a:prstGeom>
          <a:noFill/>
          <a:ln>
            <a:noFill/>
          </a:ln>
          <a:effectLst>
            <a:outerShdw blurRad="97792" dist="118087" dir="2700000">
              <a:srgbClr val="191919">
                <a:alpha val="17647"/>
              </a:srgbClr>
            </a:outerShdw>
          </a:effectLst>
        </p:spPr>
      </p:pic>
      <p:pic>
        <p:nvPicPr>
          <p:cNvPr id="596" name="Google Shape;59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0695" y="4512733"/>
            <a:ext cx="3429000" cy="1710267"/>
          </a:xfrm>
          <a:prstGeom prst="rect">
            <a:avLst/>
          </a:prstGeom>
          <a:noFill/>
          <a:ln>
            <a:noFill/>
          </a:ln>
          <a:effectLst>
            <a:outerShdw blurRad="98073" dist="118257" dir="2700000">
              <a:srgbClr val="191919">
                <a:alpha val="17647"/>
              </a:srgbClr>
            </a:outerShdw>
          </a:effectLst>
        </p:spPr>
      </p:pic>
      <p:pic>
        <p:nvPicPr>
          <p:cNvPr id="597" name="Google Shape;597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80695" y="4512734"/>
            <a:ext cx="3429000" cy="6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47495" y="4757059"/>
            <a:ext cx="1286933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1"/>
          <p:cNvSpPr txBox="1"/>
          <p:nvPr/>
        </p:nvSpPr>
        <p:spPr>
          <a:xfrm>
            <a:off x="3006762" y="4765526"/>
            <a:ext cx="1176867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 b="1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해결방안1</a:t>
            </a:r>
            <a:endParaRPr sz="1467" b="1">
              <a:solidFill>
                <a:srgbClr val="4F60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15229" y="2303138"/>
            <a:ext cx="11684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1"/>
          <p:cNvPicPr preferRelativeResize="0"/>
          <p:nvPr/>
        </p:nvPicPr>
        <p:blipFill rotWithShape="1">
          <a:blip r:embed="rId9">
            <a:alphaModFix amt="20000"/>
          </a:blip>
          <a:srcRect/>
          <a:stretch/>
        </p:blipFill>
        <p:spPr>
          <a:xfrm rot="-5400000">
            <a:off x="3438562" y="4343400"/>
            <a:ext cx="321733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1"/>
          <p:cNvSpPr txBox="1"/>
          <p:nvPr/>
        </p:nvSpPr>
        <p:spPr>
          <a:xfrm>
            <a:off x="3091429" y="2320071"/>
            <a:ext cx="1007533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이슈1</a:t>
            </a:r>
            <a:endParaRPr sz="14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 txBox="1"/>
          <p:nvPr/>
        </p:nvSpPr>
        <p:spPr>
          <a:xfrm>
            <a:off x="2217245" y="2878768"/>
            <a:ext cx="2853267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ko-K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사용 경험 부족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ko-KR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이해도 부족, </a:t>
            </a:r>
            <a:r>
              <a:rPr lang="ko-KR" sz="1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정책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 txBox="1"/>
          <p:nvPr/>
        </p:nvSpPr>
        <p:spPr>
          <a:xfrm>
            <a:off x="2177028" y="5376333"/>
            <a:ext cx="2827867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깃에 관한 스터디 진행</a:t>
            </a:r>
            <a:endParaRPr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스타일 – </a:t>
            </a: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유다시티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컨벤션 참조</a:t>
            </a:r>
            <a:endParaRPr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BAB5F-C2E6-E481-77C4-9EAC72A6D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129" y="787653"/>
            <a:ext cx="5015896" cy="43083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E1388B-3B17-1CEC-E5B4-80C2D0AE74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0587" y="844622"/>
            <a:ext cx="5782963" cy="58412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7CB6D4-2107-9BA1-B43F-6CAF9541F3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1993" y="262467"/>
            <a:ext cx="5036240" cy="5807880"/>
          </a:xfrm>
          <a:prstGeom prst="rect">
            <a:avLst/>
          </a:prstGeom>
        </p:spPr>
      </p:pic>
      <p:pic>
        <p:nvPicPr>
          <p:cNvPr id="2" name="Google Shape;452;p12">
            <a:extLst>
              <a:ext uri="{FF2B5EF4-FFF2-40B4-BE49-F238E27FC236}">
                <a16:creationId xmlns:a16="http://schemas.microsoft.com/office/drawing/2014/main" id="{2A700FAB-5C1C-A0DB-5E3D-9DCEF2444607}"/>
              </a:ext>
            </a:extLst>
          </p:cNvPr>
          <p:cNvPicPr preferRelativeResize="0"/>
          <p:nvPr/>
        </p:nvPicPr>
        <p:blipFill rotWithShape="1">
          <a:blip r:embed="rId13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53;p12">
            <a:extLst>
              <a:ext uri="{FF2B5EF4-FFF2-40B4-BE49-F238E27FC236}">
                <a16:creationId xmlns:a16="http://schemas.microsoft.com/office/drawing/2014/main" id="{909E0324-2401-636B-D061-17D41F7A10C0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57;p12">
            <a:extLst>
              <a:ext uri="{FF2B5EF4-FFF2-40B4-BE49-F238E27FC236}">
                <a16:creationId xmlns:a16="http://schemas.microsoft.com/office/drawing/2014/main" id="{D2ADBC75-8F90-F895-73EF-3161B75D9536}"/>
              </a:ext>
            </a:extLst>
          </p:cNvPr>
          <p:cNvSpPr txBox="1"/>
          <p:nvPr/>
        </p:nvSpPr>
        <p:spPr>
          <a:xfrm>
            <a:off x="618066" y="685800"/>
            <a:ext cx="445244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이슈 사항 및 해결방안</a:t>
            </a:r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75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21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2336800" y="4191000"/>
            <a:ext cx="7518400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0695" y="2167466"/>
            <a:ext cx="3429000" cy="1701800"/>
          </a:xfrm>
          <a:prstGeom prst="rect">
            <a:avLst/>
          </a:prstGeom>
          <a:noFill/>
          <a:ln>
            <a:noFill/>
          </a:ln>
          <a:effectLst>
            <a:outerShdw blurRad="97792" dist="118087" dir="2700000">
              <a:srgbClr val="191919">
                <a:alpha val="17647"/>
              </a:srgbClr>
            </a:outerShdw>
          </a:effectLst>
        </p:spPr>
      </p:pic>
      <p:pic>
        <p:nvPicPr>
          <p:cNvPr id="596" name="Google Shape;59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0695" y="4512733"/>
            <a:ext cx="3429000" cy="1710267"/>
          </a:xfrm>
          <a:prstGeom prst="rect">
            <a:avLst/>
          </a:prstGeom>
          <a:noFill/>
          <a:ln>
            <a:noFill/>
          </a:ln>
          <a:effectLst>
            <a:outerShdw blurRad="98073" dist="118257" dir="2700000">
              <a:srgbClr val="191919">
                <a:alpha val="17647"/>
              </a:srgbClr>
            </a:outerShdw>
          </a:effectLst>
        </p:spPr>
      </p:pic>
      <p:pic>
        <p:nvPicPr>
          <p:cNvPr id="597" name="Google Shape;597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80695" y="4512734"/>
            <a:ext cx="3429000" cy="6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47495" y="4757059"/>
            <a:ext cx="1286933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1"/>
          <p:cNvSpPr txBox="1"/>
          <p:nvPr/>
        </p:nvSpPr>
        <p:spPr>
          <a:xfrm>
            <a:off x="3006762" y="4765526"/>
            <a:ext cx="1176867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 b="1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해결방안1</a:t>
            </a:r>
            <a:endParaRPr sz="1467" b="1">
              <a:solidFill>
                <a:srgbClr val="4F60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15229" y="2303138"/>
            <a:ext cx="11684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1"/>
          <p:cNvPicPr preferRelativeResize="0"/>
          <p:nvPr/>
        </p:nvPicPr>
        <p:blipFill rotWithShape="1">
          <a:blip r:embed="rId9">
            <a:alphaModFix amt="20000"/>
          </a:blip>
          <a:srcRect/>
          <a:stretch/>
        </p:blipFill>
        <p:spPr>
          <a:xfrm rot="-5400000">
            <a:off x="3438562" y="4343400"/>
            <a:ext cx="321733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1"/>
          <p:cNvSpPr txBox="1"/>
          <p:nvPr/>
        </p:nvSpPr>
        <p:spPr>
          <a:xfrm>
            <a:off x="3091429" y="2320071"/>
            <a:ext cx="1007533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이슈1</a:t>
            </a:r>
            <a:endParaRPr sz="1467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1"/>
          <p:cNvSpPr txBox="1"/>
          <p:nvPr/>
        </p:nvSpPr>
        <p:spPr>
          <a:xfrm>
            <a:off x="2217245" y="2878768"/>
            <a:ext cx="2853267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ko-K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사용 경험 부족</a:t>
            </a:r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ko-KR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이해도 부족, </a:t>
            </a:r>
            <a:r>
              <a:rPr lang="ko-KR" sz="1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정책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1"/>
          <p:cNvSpPr txBox="1"/>
          <p:nvPr/>
        </p:nvSpPr>
        <p:spPr>
          <a:xfrm>
            <a:off x="2177028" y="5376333"/>
            <a:ext cx="2827867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깃에 관한 스터디 진행</a:t>
            </a:r>
            <a:endParaRPr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스타일 – </a:t>
            </a: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유다시티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컨벤션 참조</a:t>
            </a:r>
            <a:endParaRPr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5" name="Google Shape;60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4415" y="2167466"/>
            <a:ext cx="3429000" cy="1701800"/>
          </a:xfrm>
          <a:prstGeom prst="rect">
            <a:avLst/>
          </a:prstGeom>
          <a:noFill/>
          <a:ln>
            <a:noFill/>
          </a:ln>
          <a:effectLst>
            <a:outerShdw blurRad="97792" dist="118087" dir="2700000">
              <a:srgbClr val="191919">
                <a:alpha val="17647"/>
              </a:srgbClr>
            </a:outerShdw>
          </a:effectLst>
        </p:spPr>
      </p:pic>
      <p:pic>
        <p:nvPicPr>
          <p:cNvPr id="606" name="Google Shape;60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4415" y="4512733"/>
            <a:ext cx="3429000" cy="1710267"/>
          </a:xfrm>
          <a:prstGeom prst="rect">
            <a:avLst/>
          </a:prstGeom>
          <a:noFill/>
          <a:ln>
            <a:noFill/>
          </a:ln>
          <a:effectLst>
            <a:outerShdw blurRad="98073" dist="118257" dir="2700000">
              <a:srgbClr val="191919">
                <a:alpha val="17647"/>
              </a:srgbClr>
            </a:outerShdw>
          </a:effectLst>
        </p:spPr>
      </p:pic>
      <p:pic>
        <p:nvPicPr>
          <p:cNvPr id="607" name="Google Shape;607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4415" y="4512734"/>
            <a:ext cx="3429000" cy="6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81215" y="4757059"/>
            <a:ext cx="1286933" cy="296333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1"/>
          <p:cNvSpPr txBox="1"/>
          <p:nvPr/>
        </p:nvSpPr>
        <p:spPr>
          <a:xfrm>
            <a:off x="8240482" y="4765526"/>
            <a:ext cx="1176867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 b="1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해결방안2</a:t>
            </a:r>
            <a:endParaRPr sz="1467" b="1">
              <a:solidFill>
                <a:srgbClr val="4F60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0" name="Google Shape;61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8949" y="2303138"/>
            <a:ext cx="1168400" cy="29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21"/>
          <p:cNvPicPr preferRelativeResize="0"/>
          <p:nvPr/>
        </p:nvPicPr>
        <p:blipFill rotWithShape="1">
          <a:blip r:embed="rId9">
            <a:alphaModFix amt="20000"/>
          </a:blip>
          <a:srcRect/>
          <a:stretch/>
        </p:blipFill>
        <p:spPr>
          <a:xfrm rot="-5400000">
            <a:off x="8672282" y="4343400"/>
            <a:ext cx="321733" cy="16933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1"/>
          <p:cNvSpPr txBox="1"/>
          <p:nvPr/>
        </p:nvSpPr>
        <p:spPr>
          <a:xfrm>
            <a:off x="8325149" y="2320071"/>
            <a:ext cx="1007533" cy="26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67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이슈2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613" name="Google Shape;613;p21"/>
          <p:cNvSpPr txBox="1"/>
          <p:nvPr/>
        </p:nvSpPr>
        <p:spPr>
          <a:xfrm>
            <a:off x="7402282" y="2870200"/>
            <a:ext cx="28533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변경</a:t>
            </a:r>
            <a:endParaRPr lang="en-US" altLang="ko-KR"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새로운 기술 학습</a:t>
            </a:r>
            <a:r>
              <a:rPr lang="en-US" altLang="ko-KR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시간적 여유 감소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1"/>
          <p:cNvSpPr txBox="1"/>
          <p:nvPr/>
        </p:nvSpPr>
        <p:spPr>
          <a:xfrm>
            <a:off x="7410748" y="5376333"/>
            <a:ext cx="2827867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1"/>
          <p:cNvSpPr txBox="1"/>
          <p:nvPr/>
        </p:nvSpPr>
        <p:spPr>
          <a:xfrm>
            <a:off x="7435883" y="5407926"/>
            <a:ext cx="2827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기존 프로젝트보다는 가벼운 데이터를 다룸</a:t>
            </a:r>
            <a:endParaRPr lang="en-US" altLang="ko-KR"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주제에 대해 전반적인 </a:t>
            </a:r>
            <a:r>
              <a:rPr lang="ko-KR" altLang="en-US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공동스터디</a:t>
            </a:r>
            <a:r>
              <a:rPr lang="ko-KR" altLang="en-US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</a:p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개인 역할에 맞춘 </a:t>
            </a:r>
            <a:r>
              <a:rPr lang="ko-KR" altLang="en-US" sz="1100" b="1" dirty="0" err="1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개별스터디</a:t>
            </a:r>
            <a:r>
              <a:rPr lang="ko-KR" altLang="en-US" sz="1100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우선</a:t>
            </a:r>
            <a:endParaRPr sz="1100" b="1" dirty="0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452;p12">
            <a:extLst>
              <a:ext uri="{FF2B5EF4-FFF2-40B4-BE49-F238E27FC236}">
                <a16:creationId xmlns:a16="http://schemas.microsoft.com/office/drawing/2014/main" id="{97DEB698-CD24-70E0-B69E-D9270951C22D}"/>
              </a:ext>
            </a:extLst>
          </p:cNvPr>
          <p:cNvPicPr preferRelativeResize="0"/>
          <p:nvPr/>
        </p:nvPicPr>
        <p:blipFill rotWithShape="1">
          <a:blip r:embed="rId10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53;p12">
            <a:extLst>
              <a:ext uri="{FF2B5EF4-FFF2-40B4-BE49-F238E27FC236}">
                <a16:creationId xmlns:a16="http://schemas.microsoft.com/office/drawing/2014/main" id="{4D62E90B-7CAC-84D1-61EF-CDEA266A344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57;p12">
            <a:extLst>
              <a:ext uri="{FF2B5EF4-FFF2-40B4-BE49-F238E27FC236}">
                <a16:creationId xmlns:a16="http://schemas.microsoft.com/office/drawing/2014/main" id="{0E6E8C40-A6A7-5C4F-0A7E-F601A3E3C7B9}"/>
              </a:ext>
            </a:extLst>
          </p:cNvPr>
          <p:cNvSpPr txBox="1"/>
          <p:nvPr/>
        </p:nvSpPr>
        <p:spPr>
          <a:xfrm>
            <a:off x="618066" y="685800"/>
            <a:ext cx="445244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이슈 사항 및 해결방안</a:t>
            </a:r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07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3E86-94BA-3314-BE1E-BEF20000F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90" y="1276810"/>
            <a:ext cx="7990995" cy="5048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A02D4-E67E-7562-4CE8-F083C053BBD0}"/>
              </a:ext>
            </a:extLst>
          </p:cNvPr>
          <p:cNvSpPr txBox="1"/>
          <p:nvPr/>
        </p:nvSpPr>
        <p:spPr>
          <a:xfrm>
            <a:off x="618067" y="2446380"/>
            <a:ext cx="25960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badi" panose="020B0604020104020204" pitchFamily="34" charset="0"/>
              </a:rPr>
              <a:t>“</a:t>
            </a:r>
            <a:r>
              <a:rPr lang="ko-KR" altLang="en-US" dirty="0">
                <a:latin typeface="Abadi" panose="020B0604020104020204" pitchFamily="34" charset="0"/>
              </a:rPr>
              <a:t>되도록 </a:t>
            </a:r>
            <a:r>
              <a:rPr lang="en-US" altLang="ko-KR" dirty="0">
                <a:latin typeface="Abadi" panose="020B0604020104020204" pitchFamily="34" charset="0"/>
              </a:rPr>
              <a:t>10</a:t>
            </a:r>
            <a:r>
              <a:rPr lang="ko-KR" altLang="en-US" dirty="0">
                <a:latin typeface="Abadi" panose="020B0604020104020204" pitchFamily="34" charset="0"/>
              </a:rPr>
              <a:t>월 안으로 개발이 완료 되었으면 좋겠다</a:t>
            </a:r>
            <a:r>
              <a:rPr lang="en-US" altLang="ko-KR" dirty="0">
                <a:latin typeface="Abadi" panose="020B0604020104020204" pitchFamily="34" charset="0"/>
              </a:rPr>
              <a:t>”</a:t>
            </a:r>
            <a:r>
              <a:rPr lang="ko-KR" altLang="en-US" dirty="0">
                <a:latin typeface="Abadi" panose="020B0604020104020204" pitchFamily="34" charset="0"/>
              </a:rPr>
              <a:t>라는 멘토님 의견 반영</a:t>
            </a:r>
            <a:br>
              <a:rPr lang="en-US" altLang="ko-KR" dirty="0">
                <a:latin typeface="Abadi" panose="020B0604020104020204" pitchFamily="34" charset="0"/>
              </a:rPr>
            </a:br>
            <a:br>
              <a:rPr lang="en-US" altLang="ko-KR" dirty="0">
                <a:latin typeface="Abadi" panose="020B0604020104020204" pitchFamily="34" charset="0"/>
              </a:rPr>
            </a:br>
            <a:r>
              <a:rPr lang="en-US" altLang="ko-KR" dirty="0">
                <a:latin typeface="Abadi" panose="020B0604020104020204" pitchFamily="34" charset="0"/>
              </a:rPr>
              <a:t>5</a:t>
            </a:r>
            <a:r>
              <a:rPr lang="ko-KR" altLang="en-US" dirty="0">
                <a:latin typeface="Abadi" panose="020B0604020104020204" pitchFamily="34" charset="0"/>
              </a:rPr>
              <a:t>주차에 개발 완료를 목표</a:t>
            </a: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badi" panose="020B0604020104020204" pitchFamily="34" charset="0"/>
              </a:rPr>
              <a:t>프로젝트 진행중 만약 일정에 무리가 있을 거 같다고 판단되면</a:t>
            </a:r>
            <a:r>
              <a:rPr lang="en-US" altLang="ko-KR" dirty="0">
                <a:latin typeface="Abadi" panose="020B0604020104020204" pitchFamily="34" charset="0"/>
              </a:rPr>
              <a:t> </a:t>
            </a:r>
            <a:r>
              <a:rPr lang="ko-KR" altLang="en-US" dirty="0">
                <a:latin typeface="Abadi" panose="020B0604020104020204" pitchFamily="34" charset="0"/>
              </a:rPr>
              <a:t>일정을 조율하기로 결정</a:t>
            </a: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badi" panose="020B0604020104020204" pitchFamily="34" charset="0"/>
              </a:rPr>
              <a:t>문서 작업은 정확한 데이터가 없어 다음 회의 후 일정에 추가할 예정</a:t>
            </a: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2" name="Google Shape;452;p12">
            <a:extLst>
              <a:ext uri="{FF2B5EF4-FFF2-40B4-BE49-F238E27FC236}">
                <a16:creationId xmlns:a16="http://schemas.microsoft.com/office/drawing/2014/main" id="{250FAC73-7BE9-D884-64CA-98D3E094EFFA}"/>
              </a:ext>
            </a:extLst>
          </p:cNvPr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53;p12">
            <a:extLst>
              <a:ext uri="{FF2B5EF4-FFF2-40B4-BE49-F238E27FC236}">
                <a16:creationId xmlns:a16="http://schemas.microsoft.com/office/drawing/2014/main" id="{8F4DE61C-A2E7-7EA7-378F-51D6F284642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57;p12">
            <a:extLst>
              <a:ext uri="{FF2B5EF4-FFF2-40B4-BE49-F238E27FC236}">
                <a16:creationId xmlns:a16="http://schemas.microsoft.com/office/drawing/2014/main" id="{DFBACEA4-F11A-651F-FE9F-944168716566}"/>
              </a:ext>
            </a:extLst>
          </p:cNvPr>
          <p:cNvSpPr txBox="1"/>
          <p:nvPr/>
        </p:nvSpPr>
        <p:spPr>
          <a:xfrm>
            <a:off x="618066" y="685800"/>
            <a:ext cx="445244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ko-KR" sz="280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향후 일정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7290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24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73667" y="635000"/>
            <a:ext cx="105833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24"/>
          <p:cNvSpPr txBox="1"/>
          <p:nvPr/>
        </p:nvSpPr>
        <p:spPr>
          <a:xfrm>
            <a:off x="618067" y="685800"/>
            <a:ext cx="347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67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END.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740" name="Google Shape;740;p24"/>
          <p:cNvSpPr txBox="1"/>
          <p:nvPr/>
        </p:nvSpPr>
        <p:spPr>
          <a:xfrm>
            <a:off x="8187267" y="748741"/>
            <a:ext cx="2506133" cy="32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1" name="Google Shape;74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9200" y="2164834"/>
            <a:ext cx="3479800" cy="34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24"/>
          <p:cNvSpPr txBox="1"/>
          <p:nvPr/>
        </p:nvSpPr>
        <p:spPr>
          <a:xfrm>
            <a:off x="6265333" y="2321004"/>
            <a:ext cx="45466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729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973667" y="635000"/>
            <a:ext cx="105833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" descr="블랙, 어둠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067" y="3132666"/>
            <a:ext cx="3090334" cy="30903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C71B90-CF34-510E-7862-8F45CDF192AC}"/>
              </a:ext>
            </a:extLst>
          </p:cNvPr>
          <p:cNvGrpSpPr/>
          <p:nvPr/>
        </p:nvGrpSpPr>
        <p:grpSpPr>
          <a:xfrm>
            <a:off x="7829474" y="1061405"/>
            <a:ext cx="3994664" cy="4645127"/>
            <a:chOff x="3820661" y="909005"/>
            <a:chExt cx="3994664" cy="4645127"/>
          </a:xfrm>
        </p:grpSpPr>
        <p:pic>
          <p:nvPicPr>
            <p:cNvPr id="184" name="Google Shape;184;p2"/>
            <p:cNvPicPr preferRelativeResize="0"/>
            <p:nvPr/>
          </p:nvPicPr>
          <p:blipFill rotWithShape="1">
            <a:blip r:embed="rId6">
              <a:alphaModFix amt="50000"/>
            </a:blip>
            <a:srcRect/>
            <a:stretch/>
          </p:blipFill>
          <p:spPr>
            <a:xfrm>
              <a:off x="3854969" y="3696344"/>
              <a:ext cx="3484481" cy="10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"/>
            <p:cNvPicPr preferRelativeResize="0"/>
            <p:nvPr/>
          </p:nvPicPr>
          <p:blipFill rotWithShape="1">
            <a:blip r:embed="rId6">
              <a:alphaModFix amt="50000"/>
            </a:blip>
            <a:srcRect/>
            <a:stretch/>
          </p:blipFill>
          <p:spPr>
            <a:xfrm>
              <a:off x="3854969" y="2756516"/>
              <a:ext cx="3484481" cy="10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"/>
            <p:cNvPicPr preferRelativeResize="0"/>
            <p:nvPr/>
          </p:nvPicPr>
          <p:blipFill rotWithShape="1">
            <a:blip r:embed="rId6">
              <a:alphaModFix amt="50000"/>
            </a:blip>
            <a:srcRect/>
            <a:stretch/>
          </p:blipFill>
          <p:spPr>
            <a:xfrm>
              <a:off x="3854969" y="1816687"/>
              <a:ext cx="3484481" cy="10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"/>
            <p:cNvSpPr txBox="1"/>
            <p:nvPr/>
          </p:nvSpPr>
          <p:spPr>
            <a:xfrm>
              <a:off x="3820661" y="909005"/>
              <a:ext cx="389467" cy="28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en-US" alt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188" name="Google Shape;188;p2"/>
            <p:cNvSpPr txBox="1"/>
            <p:nvPr/>
          </p:nvSpPr>
          <p:spPr>
            <a:xfrm>
              <a:off x="3820661" y="1218853"/>
              <a:ext cx="3994664" cy="57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lnSpc>
                  <a:spcPct val="99600"/>
                </a:lnSpc>
              </a:pPr>
              <a:r>
                <a:rPr lang="ko-KR" altLang="en-US" sz="2667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전체 시스템 구조</a:t>
              </a:r>
            </a:p>
          </p:txBody>
        </p:sp>
        <p:sp>
          <p:nvSpPr>
            <p:cNvPr id="189" name="Google Shape;189;p2"/>
            <p:cNvSpPr txBox="1"/>
            <p:nvPr/>
          </p:nvSpPr>
          <p:spPr>
            <a:xfrm>
              <a:off x="3820661" y="1848834"/>
              <a:ext cx="389467" cy="28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en-US" alt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190" name="Google Shape;190;p2"/>
            <p:cNvSpPr txBox="1"/>
            <p:nvPr/>
          </p:nvSpPr>
          <p:spPr>
            <a:xfrm>
              <a:off x="3820661" y="2158682"/>
              <a:ext cx="3994664" cy="57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lnSpc>
                  <a:spcPct val="99600"/>
                </a:lnSpc>
              </a:pPr>
              <a:r>
                <a:rPr lang="ko-KR" altLang="en-US" sz="2667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문제정의 및 예상성능지표</a:t>
              </a:r>
            </a:p>
          </p:txBody>
        </p:sp>
        <p:sp>
          <p:nvSpPr>
            <p:cNvPr id="191" name="Google Shape;191;p2"/>
            <p:cNvSpPr txBox="1"/>
            <p:nvPr/>
          </p:nvSpPr>
          <p:spPr>
            <a:xfrm>
              <a:off x="3820661" y="2788663"/>
              <a:ext cx="389467" cy="28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en-US" alt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192" name="Google Shape;192;p2"/>
            <p:cNvSpPr txBox="1"/>
            <p:nvPr/>
          </p:nvSpPr>
          <p:spPr>
            <a:xfrm>
              <a:off x="3820661" y="3098510"/>
              <a:ext cx="3484481" cy="57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>
                <a:lnSpc>
                  <a:spcPct val="99600"/>
                </a:lnSpc>
              </a:pPr>
              <a:r>
                <a:rPr lang="ko-KR" altLang="en-US" sz="2667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진행상황</a:t>
              </a:r>
            </a:p>
          </p:txBody>
        </p:sp>
        <p:sp>
          <p:nvSpPr>
            <p:cNvPr id="193" name="Google Shape;193;p2"/>
            <p:cNvSpPr txBox="1"/>
            <p:nvPr/>
          </p:nvSpPr>
          <p:spPr>
            <a:xfrm>
              <a:off x="3820661" y="3728491"/>
              <a:ext cx="389467" cy="28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</a:t>
              </a:r>
              <a:r>
                <a:rPr lang="en-US" alt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194" name="Google Shape;194;p2"/>
            <p:cNvSpPr txBox="1"/>
            <p:nvPr/>
          </p:nvSpPr>
          <p:spPr>
            <a:xfrm>
              <a:off x="3820661" y="4038339"/>
              <a:ext cx="3518789" cy="57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667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이슈사항 및 해결방안</a:t>
              </a:r>
            </a:p>
          </p:txBody>
        </p:sp>
        <p:pic>
          <p:nvPicPr>
            <p:cNvPr id="195" name="Google Shape;195;p2"/>
            <p:cNvPicPr preferRelativeResize="0"/>
            <p:nvPr/>
          </p:nvPicPr>
          <p:blipFill rotWithShape="1">
            <a:blip r:embed="rId6">
              <a:alphaModFix amt="50000"/>
            </a:blip>
            <a:srcRect/>
            <a:stretch/>
          </p:blipFill>
          <p:spPr>
            <a:xfrm>
              <a:off x="3854969" y="4636173"/>
              <a:ext cx="3484481" cy="10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"/>
            <p:cNvSpPr txBox="1"/>
            <p:nvPr/>
          </p:nvSpPr>
          <p:spPr>
            <a:xfrm>
              <a:off x="3820661" y="4668320"/>
              <a:ext cx="389467" cy="28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197" name="Google Shape;197;p2"/>
            <p:cNvSpPr txBox="1"/>
            <p:nvPr/>
          </p:nvSpPr>
          <p:spPr>
            <a:xfrm>
              <a:off x="3820661" y="4978159"/>
              <a:ext cx="3518789" cy="57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667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향후 일정</a:t>
              </a:r>
              <a:endParaRPr sz="2667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" name="Google Shape;239;p3">
            <a:extLst>
              <a:ext uri="{FF2B5EF4-FFF2-40B4-BE49-F238E27FC236}">
                <a16:creationId xmlns:a16="http://schemas.microsoft.com/office/drawing/2014/main" id="{A43AA2AB-6A13-B18B-D64D-D83AA32A27C4}"/>
              </a:ext>
            </a:extLst>
          </p:cNvPr>
          <p:cNvSpPr txBox="1"/>
          <p:nvPr/>
        </p:nvSpPr>
        <p:spPr>
          <a:xfrm>
            <a:off x="618067" y="684005"/>
            <a:ext cx="347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ko-KR" altLang="ko-KR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 목차</a:t>
            </a:r>
            <a:endParaRPr sz="32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9DE41C-0533-CBA7-C980-1774B0405AD9}"/>
              </a:ext>
            </a:extLst>
          </p:cNvPr>
          <p:cNvGrpSpPr/>
          <p:nvPr/>
        </p:nvGrpSpPr>
        <p:grpSpPr>
          <a:xfrm>
            <a:off x="3973061" y="1061405"/>
            <a:ext cx="3518789" cy="4645127"/>
            <a:chOff x="3820661" y="909005"/>
            <a:chExt cx="3518789" cy="4645127"/>
          </a:xfrm>
        </p:grpSpPr>
        <p:pic>
          <p:nvPicPr>
            <p:cNvPr id="22" name="Google Shape;184;p2">
              <a:extLst>
                <a:ext uri="{FF2B5EF4-FFF2-40B4-BE49-F238E27FC236}">
                  <a16:creationId xmlns:a16="http://schemas.microsoft.com/office/drawing/2014/main" id="{AB82C70B-987D-7E6A-06CA-D0C523A5FD99}"/>
                </a:ext>
              </a:extLst>
            </p:cNvPr>
            <p:cNvPicPr preferRelativeResize="0"/>
            <p:nvPr/>
          </p:nvPicPr>
          <p:blipFill rotWithShape="1">
            <a:blip r:embed="rId6">
              <a:alphaModFix amt="50000"/>
            </a:blip>
            <a:srcRect/>
            <a:stretch/>
          </p:blipFill>
          <p:spPr>
            <a:xfrm>
              <a:off x="3854969" y="3696344"/>
              <a:ext cx="3484481" cy="10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185;p2">
              <a:extLst>
                <a:ext uri="{FF2B5EF4-FFF2-40B4-BE49-F238E27FC236}">
                  <a16:creationId xmlns:a16="http://schemas.microsoft.com/office/drawing/2014/main" id="{6612C29E-8C9B-9EEF-BE06-D1D7DE4A561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 amt="50000"/>
            </a:blip>
            <a:srcRect/>
            <a:stretch/>
          </p:blipFill>
          <p:spPr>
            <a:xfrm>
              <a:off x="3854969" y="2756516"/>
              <a:ext cx="3484481" cy="10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186;p2">
              <a:extLst>
                <a:ext uri="{FF2B5EF4-FFF2-40B4-BE49-F238E27FC236}">
                  <a16:creationId xmlns:a16="http://schemas.microsoft.com/office/drawing/2014/main" id="{C8041DDE-689A-9F39-7E56-42C41F2ED164}"/>
                </a:ext>
              </a:extLst>
            </p:cNvPr>
            <p:cNvPicPr preferRelativeResize="0"/>
            <p:nvPr/>
          </p:nvPicPr>
          <p:blipFill rotWithShape="1">
            <a:blip r:embed="rId6">
              <a:alphaModFix amt="50000"/>
            </a:blip>
            <a:srcRect/>
            <a:stretch/>
          </p:blipFill>
          <p:spPr>
            <a:xfrm>
              <a:off x="3854969" y="1816687"/>
              <a:ext cx="3484481" cy="10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187;p2">
              <a:extLst>
                <a:ext uri="{FF2B5EF4-FFF2-40B4-BE49-F238E27FC236}">
                  <a16:creationId xmlns:a16="http://schemas.microsoft.com/office/drawing/2014/main" id="{966AB9FC-DC90-291F-230A-552F4445C757}"/>
                </a:ext>
              </a:extLst>
            </p:cNvPr>
            <p:cNvSpPr txBox="1"/>
            <p:nvPr/>
          </p:nvSpPr>
          <p:spPr>
            <a:xfrm>
              <a:off x="3820661" y="909005"/>
              <a:ext cx="389467" cy="28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26" name="Google Shape;188;p2">
              <a:extLst>
                <a:ext uri="{FF2B5EF4-FFF2-40B4-BE49-F238E27FC236}">
                  <a16:creationId xmlns:a16="http://schemas.microsoft.com/office/drawing/2014/main" id="{FF0474D1-4D00-09A9-9E20-0BF5A45A2012}"/>
                </a:ext>
              </a:extLst>
            </p:cNvPr>
            <p:cNvSpPr txBox="1"/>
            <p:nvPr/>
          </p:nvSpPr>
          <p:spPr>
            <a:xfrm>
              <a:off x="3820661" y="1218853"/>
              <a:ext cx="3479800" cy="57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667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 sz="2667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89;p2">
              <a:extLst>
                <a:ext uri="{FF2B5EF4-FFF2-40B4-BE49-F238E27FC236}">
                  <a16:creationId xmlns:a16="http://schemas.microsoft.com/office/drawing/2014/main" id="{BD1ADF96-75E4-826E-CC55-3AB386786D8D}"/>
                </a:ext>
              </a:extLst>
            </p:cNvPr>
            <p:cNvSpPr txBox="1"/>
            <p:nvPr/>
          </p:nvSpPr>
          <p:spPr>
            <a:xfrm>
              <a:off x="3820661" y="1848834"/>
              <a:ext cx="389467" cy="28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02.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28" name="Google Shape;190;p2">
              <a:extLst>
                <a:ext uri="{FF2B5EF4-FFF2-40B4-BE49-F238E27FC236}">
                  <a16:creationId xmlns:a16="http://schemas.microsoft.com/office/drawing/2014/main" id="{E84A991B-D005-2735-1527-6426F98CECA3}"/>
                </a:ext>
              </a:extLst>
            </p:cNvPr>
            <p:cNvSpPr txBox="1"/>
            <p:nvPr/>
          </p:nvSpPr>
          <p:spPr>
            <a:xfrm>
              <a:off x="3820661" y="2158682"/>
              <a:ext cx="3518789" cy="57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667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 및 목표</a:t>
              </a:r>
              <a:endParaRPr sz="2667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91;p2">
              <a:extLst>
                <a:ext uri="{FF2B5EF4-FFF2-40B4-BE49-F238E27FC236}">
                  <a16:creationId xmlns:a16="http://schemas.microsoft.com/office/drawing/2014/main" id="{E69F43CA-CBB5-0DB9-6BFD-58839B7F6C6C}"/>
                </a:ext>
              </a:extLst>
            </p:cNvPr>
            <p:cNvSpPr txBox="1"/>
            <p:nvPr/>
          </p:nvSpPr>
          <p:spPr>
            <a:xfrm>
              <a:off x="3820661" y="2788663"/>
              <a:ext cx="389467" cy="28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03.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30" name="Google Shape;192;p2">
              <a:extLst>
                <a:ext uri="{FF2B5EF4-FFF2-40B4-BE49-F238E27FC236}">
                  <a16:creationId xmlns:a16="http://schemas.microsoft.com/office/drawing/2014/main" id="{281DFD9D-5D5C-24D9-7CBB-4DA31A56C403}"/>
                </a:ext>
              </a:extLst>
            </p:cNvPr>
            <p:cNvSpPr txBox="1"/>
            <p:nvPr/>
          </p:nvSpPr>
          <p:spPr>
            <a:xfrm>
              <a:off x="3820661" y="3098510"/>
              <a:ext cx="3484481" cy="57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667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기대효과 및 활용방안</a:t>
              </a:r>
              <a:endParaRPr sz="2667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93;p2">
              <a:extLst>
                <a:ext uri="{FF2B5EF4-FFF2-40B4-BE49-F238E27FC236}">
                  <a16:creationId xmlns:a16="http://schemas.microsoft.com/office/drawing/2014/main" id="{53A9E8B9-74F1-B308-A048-5AEB66C89C10}"/>
                </a:ext>
              </a:extLst>
            </p:cNvPr>
            <p:cNvSpPr txBox="1"/>
            <p:nvPr/>
          </p:nvSpPr>
          <p:spPr>
            <a:xfrm>
              <a:off x="3820661" y="3728491"/>
              <a:ext cx="389467" cy="28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04.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32" name="Google Shape;194;p2">
              <a:extLst>
                <a:ext uri="{FF2B5EF4-FFF2-40B4-BE49-F238E27FC236}">
                  <a16:creationId xmlns:a16="http://schemas.microsoft.com/office/drawing/2014/main" id="{972EFF20-ECA5-1076-D4DA-99FB4008407C}"/>
                </a:ext>
              </a:extLst>
            </p:cNvPr>
            <p:cNvSpPr txBox="1"/>
            <p:nvPr/>
          </p:nvSpPr>
          <p:spPr>
            <a:xfrm>
              <a:off x="3820661" y="4038339"/>
              <a:ext cx="3518789" cy="57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667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과제내용 및 추진방법</a:t>
              </a:r>
              <a:endParaRPr sz="2667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3" name="Google Shape;195;p2">
              <a:extLst>
                <a:ext uri="{FF2B5EF4-FFF2-40B4-BE49-F238E27FC236}">
                  <a16:creationId xmlns:a16="http://schemas.microsoft.com/office/drawing/2014/main" id="{E8846DE3-5578-5A73-D7BE-0C3F09803CE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 amt="50000"/>
            </a:blip>
            <a:srcRect/>
            <a:stretch/>
          </p:blipFill>
          <p:spPr>
            <a:xfrm>
              <a:off x="3854969" y="4636173"/>
              <a:ext cx="3484481" cy="10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196;p2">
              <a:extLst>
                <a:ext uri="{FF2B5EF4-FFF2-40B4-BE49-F238E27FC236}">
                  <a16:creationId xmlns:a16="http://schemas.microsoft.com/office/drawing/2014/main" id="{3A1BFA09-B7C1-6FB1-E3BF-78670773E2DF}"/>
                </a:ext>
              </a:extLst>
            </p:cNvPr>
            <p:cNvSpPr txBox="1"/>
            <p:nvPr/>
          </p:nvSpPr>
          <p:spPr>
            <a:xfrm>
              <a:off x="3820661" y="4668320"/>
              <a:ext cx="389467" cy="287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05.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35" name="Google Shape;197;p2">
              <a:extLst>
                <a:ext uri="{FF2B5EF4-FFF2-40B4-BE49-F238E27FC236}">
                  <a16:creationId xmlns:a16="http://schemas.microsoft.com/office/drawing/2014/main" id="{4C7C18C0-2E6F-6DBB-B8FE-D82289B8700A}"/>
                </a:ext>
              </a:extLst>
            </p:cNvPr>
            <p:cNvSpPr txBox="1"/>
            <p:nvPr/>
          </p:nvSpPr>
          <p:spPr>
            <a:xfrm>
              <a:off x="3820661" y="4978159"/>
              <a:ext cx="3518789" cy="575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9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667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예상 성과</a:t>
              </a:r>
              <a:endParaRPr sz="2667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635000" y="2175933"/>
            <a:ext cx="3429000" cy="4047067"/>
          </a:xfrm>
          <a:prstGeom prst="rect">
            <a:avLst/>
          </a:prstGeom>
          <a:solidFill>
            <a:srgbClr val="5E7290"/>
          </a:solidFill>
          <a:ln>
            <a:noFill/>
          </a:ln>
          <a:effectLst>
            <a:outerShdw blurRad="230543" dist="118696" dir="2700000">
              <a:srgbClr val="191919">
                <a:alpha val="17647"/>
              </a:srgbClr>
            </a:outerShdw>
          </a:effectLst>
        </p:spPr>
      </p:pic>
      <p:grpSp>
        <p:nvGrpSpPr>
          <p:cNvPr id="206" name="Google Shape;206;p3"/>
          <p:cNvGrpSpPr/>
          <p:nvPr/>
        </p:nvGrpSpPr>
        <p:grpSpPr>
          <a:xfrm>
            <a:off x="4385734" y="3628174"/>
            <a:ext cx="7179733" cy="1134533"/>
            <a:chOff x="4385734" y="2175934"/>
            <a:chExt cx="7179733" cy="1134533"/>
          </a:xfrm>
        </p:grpSpPr>
        <p:pic>
          <p:nvPicPr>
            <p:cNvPr id="207" name="Google Shape;207;p3"/>
            <p:cNvPicPr preferRelativeResize="0"/>
            <p:nvPr/>
          </p:nvPicPr>
          <p:blipFill rotWithShape="1">
            <a:blip r:embed="rId4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4385734" y="2175934"/>
              <a:ext cx="7179733" cy="1134533"/>
            </a:xfrm>
            <a:prstGeom prst="rect">
              <a:avLst/>
            </a:prstGeom>
            <a:noFill/>
            <a:ln>
              <a:noFill/>
            </a:ln>
            <a:effectLst>
              <a:outerShdw blurRad="43457" dist="78719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208" name="Google Shape;208;p3"/>
            <p:cNvPicPr preferRelativeResize="0"/>
            <p:nvPr/>
          </p:nvPicPr>
          <p:blipFill rotWithShape="1"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385734" y="2175934"/>
              <a:ext cx="67733" cy="1134533"/>
            </a:xfrm>
            <a:prstGeom prst="rect">
              <a:avLst/>
            </a:prstGeom>
            <a:noFill/>
            <a:ln>
              <a:noFill/>
            </a:ln>
            <a:effectLst>
              <a:outerShdw blurRad="136" dist="4396" dir="2700000">
                <a:srgbClr val="191919">
                  <a:alpha val="17647"/>
                </a:srgbClr>
              </a:outerShdw>
            </a:effectLst>
          </p:spPr>
        </p:pic>
        <p:grpSp>
          <p:nvGrpSpPr>
            <p:cNvPr id="209" name="Google Shape;209;p3"/>
            <p:cNvGrpSpPr/>
            <p:nvPr/>
          </p:nvGrpSpPr>
          <p:grpSpPr>
            <a:xfrm>
              <a:off x="4647787" y="2523067"/>
              <a:ext cx="1574800" cy="482600"/>
              <a:chOff x="4785606" y="2497667"/>
              <a:chExt cx="1286933" cy="296333"/>
            </a:xfrm>
          </p:grpSpPr>
          <p:pic>
            <p:nvPicPr>
              <p:cNvPr id="210" name="Google Shape;210;p3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4785606" y="2497667"/>
                <a:ext cx="1286933" cy="2963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Google Shape;211;p3"/>
              <p:cNvSpPr txBox="1"/>
              <p:nvPr/>
            </p:nvSpPr>
            <p:spPr>
              <a:xfrm>
                <a:off x="4809067" y="2506133"/>
                <a:ext cx="1176867" cy="2624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449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67" b="1" dirty="0">
                    <a:solidFill>
                      <a:srgbClr val="171717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프로젝트 과제</a:t>
                </a:r>
                <a:endParaRPr dirty="0">
                  <a:latin typeface="Abadi" panose="020B0604020104020204" pitchFamily="34" charset="0"/>
                </a:endParaRPr>
              </a:p>
            </p:txBody>
          </p:sp>
        </p:grpSp>
        <p:pic>
          <p:nvPicPr>
            <p:cNvPr id="212" name="Google Shape;212;p3"/>
            <p:cNvPicPr preferRelativeResize="0"/>
            <p:nvPr/>
          </p:nvPicPr>
          <p:blipFill rotWithShape="1">
            <a:blip r:embed="rId7">
              <a:alphaModFix amt="2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 rot="-5400000">
              <a:off x="6053667" y="2734734"/>
              <a:ext cx="524933" cy="16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3"/>
            <p:cNvPicPr preferRelativeResize="0"/>
            <p:nvPr/>
          </p:nvPicPr>
          <p:blipFill rotWithShape="1">
            <a:blip r:embed="rId7">
              <a:alphaModFix amt="2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 rot="-5400000">
              <a:off x="7806267" y="2734734"/>
              <a:ext cx="524933" cy="16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3"/>
            <p:cNvPicPr preferRelativeResize="0"/>
            <p:nvPr/>
          </p:nvPicPr>
          <p:blipFill rotWithShape="1">
            <a:blip r:embed="rId7">
              <a:alphaModFix amt="2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 rot="-5400000">
              <a:off x="9550400" y="2734734"/>
              <a:ext cx="524933" cy="16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"/>
            <p:cNvSpPr txBox="1"/>
            <p:nvPr/>
          </p:nvSpPr>
          <p:spPr>
            <a:xfrm>
              <a:off x="6555011" y="2220905"/>
              <a:ext cx="4063552" cy="302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228600" marR="0" lvl="0" indent="-228600" algn="just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717"/>
                </a:buClr>
                <a:buSzPts val="1200"/>
                <a:buFont typeface="Malgun Gothic"/>
                <a:buAutoNum type="arabicPeriod"/>
              </a:pPr>
              <a:r>
                <a:rPr lang="ko-KR" sz="1200" dirty="0">
                  <a:solidFill>
                    <a:srgbClr val="17171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센서 데이터</a:t>
              </a:r>
              <a:r>
                <a:rPr lang="ko-KR" altLang="en-US" sz="1200" dirty="0">
                  <a:solidFill>
                    <a:srgbClr val="17171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를</a:t>
              </a:r>
              <a:r>
                <a:rPr lang="ko-KR" sz="1200" dirty="0">
                  <a:solidFill>
                    <a:srgbClr val="17171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통한 바이오 </a:t>
              </a:r>
              <a:r>
                <a:rPr lang="ko-KR" sz="1200" dirty="0" err="1">
                  <a:solidFill>
                    <a:srgbClr val="17171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파울링</a:t>
              </a:r>
              <a:r>
                <a:rPr lang="ko-KR" sz="1200" dirty="0">
                  <a:solidFill>
                    <a:srgbClr val="17171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탐지 AI 모델 개발</a:t>
              </a:r>
              <a:endParaRPr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4385733" y="2175933"/>
            <a:ext cx="7179733" cy="1134947"/>
            <a:chOff x="4385733" y="3623320"/>
            <a:chExt cx="7179733" cy="1134947"/>
          </a:xfrm>
        </p:grpSpPr>
        <p:pic>
          <p:nvPicPr>
            <p:cNvPr id="217" name="Google Shape;217;p3"/>
            <p:cNvPicPr preferRelativeResize="0"/>
            <p:nvPr/>
          </p:nvPicPr>
          <p:blipFill rotWithShape="1">
            <a:blip r:embed="rId4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4385733" y="3623320"/>
              <a:ext cx="7179733" cy="1134533"/>
            </a:xfrm>
            <a:prstGeom prst="rect">
              <a:avLst/>
            </a:prstGeom>
            <a:noFill/>
            <a:ln>
              <a:noFill/>
            </a:ln>
            <a:effectLst>
              <a:outerShdw blurRad="43457" dist="78719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218" name="Google Shape;218;p3"/>
            <p:cNvPicPr preferRelativeResize="0"/>
            <p:nvPr/>
          </p:nvPicPr>
          <p:blipFill rotWithShape="1"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385734" y="3623734"/>
              <a:ext cx="67733" cy="1134533"/>
            </a:xfrm>
            <a:prstGeom prst="rect">
              <a:avLst/>
            </a:prstGeom>
            <a:noFill/>
            <a:ln>
              <a:noFill/>
            </a:ln>
            <a:effectLst>
              <a:outerShdw blurRad="136" dist="4396" dir="2700000">
                <a:srgbClr val="191919">
                  <a:alpha val="17647"/>
                </a:srgbClr>
              </a:outerShdw>
            </a:effectLst>
          </p:spPr>
        </p:pic>
        <p:grpSp>
          <p:nvGrpSpPr>
            <p:cNvPr id="219" name="Google Shape;219;p3"/>
            <p:cNvGrpSpPr/>
            <p:nvPr/>
          </p:nvGrpSpPr>
          <p:grpSpPr>
            <a:xfrm>
              <a:off x="4574117" y="3953660"/>
              <a:ext cx="1727201" cy="446890"/>
              <a:chOff x="4758267" y="3945467"/>
              <a:chExt cx="1286933" cy="296333"/>
            </a:xfrm>
          </p:grpSpPr>
          <p:pic>
            <p:nvPicPr>
              <p:cNvPr id="220" name="Google Shape;220;p3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4758267" y="3945467"/>
                <a:ext cx="1286933" cy="2963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1" name="Google Shape;221;p3"/>
              <p:cNvSpPr txBox="1"/>
              <p:nvPr/>
            </p:nvSpPr>
            <p:spPr>
              <a:xfrm>
                <a:off x="4809067" y="3953933"/>
                <a:ext cx="1176867" cy="2624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449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67" b="1">
                    <a:solidFill>
                      <a:srgbClr val="171717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아이디어 및 개념</a:t>
                </a:r>
                <a:endParaRPr sz="1467" b="1">
                  <a:solidFill>
                    <a:srgbClr val="171717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222" name="Google Shape;222;p3"/>
            <p:cNvPicPr preferRelativeResize="0"/>
            <p:nvPr/>
          </p:nvPicPr>
          <p:blipFill rotWithShape="1">
            <a:blip r:embed="rId7">
              <a:alphaModFix amt="2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 rot="-5400000">
              <a:off x="6053667" y="4191000"/>
              <a:ext cx="524933" cy="16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3"/>
            <p:cNvPicPr preferRelativeResize="0"/>
            <p:nvPr/>
          </p:nvPicPr>
          <p:blipFill rotWithShape="1">
            <a:blip r:embed="rId7">
              <a:alphaModFix amt="2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 rot="-5400000">
              <a:off x="7806267" y="4191000"/>
              <a:ext cx="524933" cy="16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3"/>
            <p:cNvPicPr preferRelativeResize="0"/>
            <p:nvPr/>
          </p:nvPicPr>
          <p:blipFill rotWithShape="1">
            <a:blip r:embed="rId7">
              <a:alphaModFix amt="2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 rot="-5400000">
              <a:off x="9550400" y="4191000"/>
              <a:ext cx="524933" cy="16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3"/>
            <p:cNvSpPr txBox="1"/>
            <p:nvPr/>
          </p:nvSpPr>
          <p:spPr>
            <a:xfrm>
              <a:off x="6570133" y="3704549"/>
              <a:ext cx="4451190" cy="993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just" rtl="0">
                <a:lnSpc>
                  <a:spcPct val="1078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바이오 </a:t>
              </a:r>
              <a:r>
                <a:rPr lang="ko-KR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파울링</a:t>
              </a:r>
              <a:r>
                <a:rPr lang="ko-KR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: 해양환경에서 센서 표면에 해양 생물이 부착하는 현상</a:t>
              </a:r>
              <a:endPara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just" rtl="0">
                <a:lnSpc>
                  <a:spcPct val="1078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just" rtl="0">
                <a:lnSpc>
                  <a:spcPct val="1078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수집한 데이터를 바탕으로 </a:t>
              </a:r>
              <a:r>
                <a:rPr lang="en-US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AI</a:t>
              </a:r>
              <a:r>
                <a:rPr lang="ko-KR" altLang="en-US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 </a:t>
              </a:r>
              <a:r>
                <a:rPr lang="ko-KR" altLang="en-US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바이오파울링을</a:t>
              </a:r>
              <a:r>
                <a:rPr lang="ko-KR" altLang="en-US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탐지</a:t>
              </a:r>
              <a:endPara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26" name="Google Shape;226;p3" descr="한국인공지능인증센터"/>
          <p:cNvPicPr preferRelativeResize="0"/>
          <p:nvPr/>
        </p:nvPicPr>
        <p:blipFill rotWithShape="1">
          <a:blip r:embed="rId8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66782" y="2768600"/>
            <a:ext cx="1539465" cy="102631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"/>
          <p:cNvSpPr txBox="1"/>
          <p:nvPr/>
        </p:nvSpPr>
        <p:spPr>
          <a:xfrm>
            <a:off x="897467" y="4456565"/>
            <a:ext cx="293793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바이오파울링</a:t>
            </a:r>
            <a:r>
              <a:rPr lang="ko-KR" sz="28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8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이상탐지 서비스</a:t>
            </a:r>
            <a:endParaRPr dirty="0">
              <a:latin typeface="Abadi" panose="020B0604020104020204" pitchFamily="34" charset="0"/>
            </a:endParaRPr>
          </a:p>
        </p:txBody>
      </p:sp>
      <p:grpSp>
        <p:nvGrpSpPr>
          <p:cNvPr id="228" name="Google Shape;228;p3"/>
          <p:cNvGrpSpPr/>
          <p:nvPr/>
        </p:nvGrpSpPr>
        <p:grpSpPr>
          <a:xfrm>
            <a:off x="4385732" y="5109840"/>
            <a:ext cx="7179733" cy="1151466"/>
            <a:chOff x="4384907" y="5080000"/>
            <a:chExt cx="7179733" cy="1151466"/>
          </a:xfrm>
        </p:grpSpPr>
        <p:pic>
          <p:nvPicPr>
            <p:cNvPr id="229" name="Google Shape;229;p3"/>
            <p:cNvPicPr preferRelativeResize="0"/>
            <p:nvPr/>
          </p:nvPicPr>
          <p:blipFill rotWithShape="1">
            <a:blip r:embed="rId4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4384907" y="5096933"/>
              <a:ext cx="7179733" cy="1134533"/>
            </a:xfrm>
            <a:prstGeom prst="rect">
              <a:avLst/>
            </a:prstGeom>
            <a:noFill/>
            <a:ln>
              <a:noFill/>
            </a:ln>
            <a:effectLst>
              <a:outerShdw blurRad="43457" dist="78719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230" name="Google Shape;230;p3"/>
            <p:cNvPicPr preferRelativeResize="0"/>
            <p:nvPr/>
          </p:nvPicPr>
          <p:blipFill rotWithShape="1"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385734" y="5080000"/>
              <a:ext cx="67733" cy="1134533"/>
            </a:xfrm>
            <a:prstGeom prst="rect">
              <a:avLst/>
            </a:prstGeom>
            <a:noFill/>
            <a:ln>
              <a:noFill/>
            </a:ln>
            <a:effectLst>
              <a:outerShdw blurRad="136" dist="4396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231" name="Google Shape;231;p3"/>
            <p:cNvPicPr preferRelativeResize="0"/>
            <p:nvPr/>
          </p:nvPicPr>
          <p:blipFill rotWithShape="1">
            <a:blip r:embed="rId7">
              <a:alphaModFix amt="2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 rot="-5400000">
              <a:off x="6053667" y="5638800"/>
              <a:ext cx="524933" cy="16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3"/>
            <p:cNvPicPr preferRelativeResize="0"/>
            <p:nvPr/>
          </p:nvPicPr>
          <p:blipFill rotWithShape="1">
            <a:blip r:embed="rId7">
              <a:alphaModFix amt="2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 rot="-5400000">
              <a:off x="7806267" y="5638800"/>
              <a:ext cx="524933" cy="16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3"/>
            <p:cNvSpPr txBox="1"/>
            <p:nvPr/>
          </p:nvSpPr>
          <p:spPr>
            <a:xfrm>
              <a:off x="6436783" y="5240866"/>
              <a:ext cx="1244600" cy="211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just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rgbClr val="17171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멤버</a:t>
              </a: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234" name="Google Shape;234;p3"/>
            <p:cNvSpPr txBox="1"/>
            <p:nvPr/>
          </p:nvSpPr>
          <p:spPr>
            <a:xfrm>
              <a:off x="6364818" y="5538166"/>
              <a:ext cx="3796243" cy="524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78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35" name="Google Shape;235;p3"/>
            <p:cNvGrpSpPr/>
            <p:nvPr/>
          </p:nvGrpSpPr>
          <p:grpSpPr>
            <a:xfrm>
              <a:off x="4620684" y="5427133"/>
              <a:ext cx="1574800" cy="482600"/>
              <a:chOff x="4758267" y="2497667"/>
              <a:chExt cx="1286933" cy="296333"/>
            </a:xfrm>
          </p:grpSpPr>
          <p:pic>
            <p:nvPicPr>
              <p:cNvPr id="236" name="Google Shape;236;p3"/>
              <p:cNvPicPr preferRelativeResize="0"/>
              <p:nvPr/>
            </p:nvPicPr>
            <p:blipFill rotWithShape="1">
              <a:blip r:embed="rId6">
                <a:alphaModFix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/>
            </p:blipFill>
            <p:spPr>
              <a:xfrm>
                <a:off x="4758267" y="2497667"/>
                <a:ext cx="1286933" cy="2963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37;p3"/>
              <p:cNvSpPr txBox="1"/>
              <p:nvPr/>
            </p:nvSpPr>
            <p:spPr>
              <a:xfrm>
                <a:off x="4809067" y="2506133"/>
                <a:ext cx="1176867" cy="2624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2449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67" b="1" dirty="0">
                    <a:solidFill>
                      <a:srgbClr val="171717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역할 분담</a:t>
                </a:r>
                <a:endParaRPr dirty="0">
                  <a:latin typeface="Abadi" panose="020B0604020104020204" pitchFamily="34" charset="0"/>
                </a:endParaRPr>
              </a:p>
            </p:txBody>
          </p:sp>
        </p:grpSp>
        <p:sp>
          <p:nvSpPr>
            <p:cNvPr id="238" name="Google Shape;238;p3"/>
            <p:cNvSpPr txBox="1"/>
            <p:nvPr/>
          </p:nvSpPr>
          <p:spPr>
            <a:xfrm>
              <a:off x="6436783" y="5469466"/>
              <a:ext cx="430000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AI – 임주혁 </a:t>
              </a:r>
              <a:endParaRPr dirty="0">
                <a:latin typeface="Abadi" panose="020B0604020104020204" pitchFamily="34" charset="0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백엔드</a:t>
              </a: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– 김민석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ko-KR" sz="1200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프론트엔드</a:t>
              </a: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– 김민수, 박영찬</a:t>
              </a:r>
              <a:endParaRPr dirty="0">
                <a:latin typeface="Abadi" panose="020B0604020104020204" pitchFamily="34" charset="0"/>
              </a:endParaRPr>
            </a:p>
          </p:txBody>
        </p:sp>
      </p:grpSp>
      <p:sp>
        <p:nvSpPr>
          <p:cNvPr id="240" name="Google Shape;240;p3"/>
          <p:cNvSpPr txBox="1"/>
          <p:nvPr/>
        </p:nvSpPr>
        <p:spPr>
          <a:xfrm>
            <a:off x="6555011" y="4007371"/>
            <a:ext cx="4063552" cy="3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이상 데이터를 </a:t>
            </a:r>
            <a:r>
              <a:rPr lang="ko-KR" altLang="en-US" sz="1200" dirty="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시각적으로 표현하는</a:t>
            </a:r>
            <a:r>
              <a:rPr lang="ko-KR" sz="1200" dirty="0">
                <a:solidFill>
                  <a:srgbClr val="171717"/>
                </a:solidFill>
                <a:latin typeface="Malgun Gothic"/>
                <a:ea typeface="Malgun Gothic"/>
                <a:cs typeface="Malgun Gothic"/>
                <a:sym typeface="Malgun Gothic"/>
              </a:rPr>
              <a:t> 웹 페이지 제작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241" name="Google Shape;241;p3"/>
          <p:cNvSpPr txBox="1"/>
          <p:nvPr/>
        </p:nvSpPr>
        <p:spPr>
          <a:xfrm>
            <a:off x="6555010" y="4333175"/>
            <a:ext cx="4655181" cy="3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0" lvl="0" algn="just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dirty="0">
                <a:solidFill>
                  <a:srgbClr val="1D1C1D"/>
                </a:solidFill>
                <a:effectLst/>
                <a:latin typeface="Abadi" panose="020B0604020104020204" pitchFamily="34" charset="0"/>
              </a:rPr>
              <a:t>3.   </a:t>
            </a:r>
            <a:r>
              <a:rPr lang="ko-KR" altLang="en-US" sz="1200" b="0" i="0" dirty="0" err="1">
                <a:solidFill>
                  <a:srgbClr val="1D1C1D"/>
                </a:solidFill>
                <a:effectLst/>
                <a:latin typeface="+mj-ea"/>
                <a:ea typeface="+mj-ea"/>
              </a:rPr>
              <a:t>백엔드</a:t>
            </a:r>
            <a:r>
              <a:rPr lang="ko-KR" altLang="en-US" sz="1200" b="0" i="0" dirty="0">
                <a:solidFill>
                  <a:srgbClr val="1D1C1D"/>
                </a:solidFill>
                <a:effectLst/>
                <a:latin typeface="+mj-ea"/>
                <a:ea typeface="+mj-ea"/>
              </a:rPr>
              <a:t> 및 </a:t>
            </a:r>
            <a:r>
              <a:rPr lang="ko-KR" altLang="en-US" sz="1200" b="0" i="0" dirty="0" err="1">
                <a:solidFill>
                  <a:srgbClr val="1D1C1D"/>
                </a:solidFill>
                <a:effectLst/>
                <a:latin typeface="+mj-ea"/>
                <a:ea typeface="+mj-ea"/>
              </a:rPr>
              <a:t>프론트엔드</a:t>
            </a:r>
            <a:r>
              <a:rPr lang="ko-KR" altLang="en-US" sz="1200" b="0" i="0" dirty="0">
                <a:solidFill>
                  <a:srgbClr val="1D1C1D"/>
                </a:solidFill>
                <a:effectLst/>
                <a:latin typeface="+mj-ea"/>
                <a:ea typeface="+mj-ea"/>
              </a:rPr>
              <a:t> 시스템을 개발하여 스마트 서비스 구현</a:t>
            </a:r>
            <a:endParaRPr lang="ko-KR" altLang="en-US" sz="1100" dirty="0">
              <a:latin typeface="+mj-ea"/>
              <a:ea typeface="+mj-ea"/>
            </a:endParaRPr>
          </a:p>
        </p:txBody>
      </p:sp>
      <p:pic>
        <p:nvPicPr>
          <p:cNvPr id="5" name="Google Shape;452;p12">
            <a:extLst>
              <a:ext uri="{FF2B5EF4-FFF2-40B4-BE49-F238E27FC236}">
                <a16:creationId xmlns:a16="http://schemas.microsoft.com/office/drawing/2014/main" id="{475AF3F0-3B30-0430-8A09-FF57430276B5}"/>
              </a:ext>
            </a:extLst>
          </p:cNvPr>
          <p:cNvPicPr preferRelativeResize="0"/>
          <p:nvPr/>
        </p:nvPicPr>
        <p:blipFill rotWithShape="1">
          <a:blip r:embed="rId9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53;p12">
            <a:extLst>
              <a:ext uri="{FF2B5EF4-FFF2-40B4-BE49-F238E27FC236}">
                <a16:creationId xmlns:a16="http://schemas.microsoft.com/office/drawing/2014/main" id="{C2A5B7EE-3180-BB18-1F75-5477DAA5AED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57;p12">
            <a:extLst>
              <a:ext uri="{FF2B5EF4-FFF2-40B4-BE49-F238E27FC236}">
                <a16:creationId xmlns:a16="http://schemas.microsoft.com/office/drawing/2014/main" id="{B7EB7F11-8149-E0DB-1FB3-A5B96C20DE63}"/>
              </a:ext>
            </a:extLst>
          </p:cNvPr>
          <p:cNvSpPr txBox="1"/>
          <p:nvPr/>
        </p:nvSpPr>
        <p:spPr>
          <a:xfrm>
            <a:off x="618067" y="685800"/>
            <a:ext cx="347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01.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프로젝트 개요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5734" y="852710"/>
            <a:ext cx="7179733" cy="5588000"/>
          </a:xfrm>
          <a:prstGeom prst="rect">
            <a:avLst/>
          </a:prstGeom>
          <a:noFill/>
          <a:ln>
            <a:noFill/>
          </a:ln>
          <a:effectLst>
            <a:outerShdw blurRad="262393" dist="193431" dir="2700000">
              <a:srgbClr val="191919">
                <a:alpha val="17647"/>
              </a:srgbClr>
            </a:outerShdw>
          </a:effectLst>
        </p:spPr>
      </p:pic>
      <p:pic>
        <p:nvPicPr>
          <p:cNvPr id="250" name="Google Shape;250;p4"/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385734" y="844243"/>
            <a:ext cx="67733" cy="5588000"/>
          </a:xfrm>
          <a:prstGeom prst="rect">
            <a:avLst/>
          </a:prstGeom>
          <a:noFill/>
          <a:ln>
            <a:noFill/>
          </a:ln>
          <a:effectLst>
            <a:outerShdw blurRad="136" dist="4396" dir="2700000">
              <a:srgbClr val="191919">
                <a:alpha val="17647"/>
              </a:srgbClr>
            </a:outerShdw>
          </a:effectLst>
        </p:spPr>
      </p:pic>
      <p:sp>
        <p:nvSpPr>
          <p:cNvPr id="254" name="Google Shape;254;p4"/>
          <p:cNvSpPr txBox="1"/>
          <p:nvPr/>
        </p:nvSpPr>
        <p:spPr>
          <a:xfrm>
            <a:off x="5152613" y="5003857"/>
            <a:ext cx="608688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바이오파울링을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경험기반으로 관리하고 있던 기존 시스템에 한계를 느낌</a:t>
            </a:r>
            <a:endParaRPr lang="ko-KR" altLang="en-US" sz="1800" dirty="0">
              <a:latin typeface="Abadi" panose="020B0604020104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5" name="Google Shape;255;p4"/>
          <p:cNvPicPr preferRelativeResize="0"/>
          <p:nvPr/>
        </p:nvPicPr>
        <p:blipFill rotWithShape="1">
          <a:blip r:embed="rId5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60503" y="2975205"/>
            <a:ext cx="3264728" cy="326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52;p12">
            <a:extLst>
              <a:ext uri="{FF2B5EF4-FFF2-40B4-BE49-F238E27FC236}">
                <a16:creationId xmlns:a16="http://schemas.microsoft.com/office/drawing/2014/main" id="{2101CAB6-5779-5606-377F-F358182A4DB6}"/>
              </a:ext>
            </a:extLst>
          </p:cNvPr>
          <p:cNvPicPr preferRelativeResize="0"/>
          <p:nvPr/>
        </p:nvPicPr>
        <p:blipFill rotWithShape="1">
          <a:blip r:embed="rId6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53;p12">
            <a:extLst>
              <a:ext uri="{FF2B5EF4-FFF2-40B4-BE49-F238E27FC236}">
                <a16:creationId xmlns:a16="http://schemas.microsoft.com/office/drawing/2014/main" id="{95D81AC2-FB53-75BF-82E4-74C589C47F9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57;p12">
            <a:extLst>
              <a:ext uri="{FF2B5EF4-FFF2-40B4-BE49-F238E27FC236}">
                <a16:creationId xmlns:a16="http://schemas.microsoft.com/office/drawing/2014/main" id="{43A4B73C-B005-752F-F441-42FE1AB084CC}"/>
              </a:ext>
            </a:extLst>
          </p:cNvPr>
          <p:cNvSpPr txBox="1"/>
          <p:nvPr/>
        </p:nvSpPr>
        <p:spPr>
          <a:xfrm>
            <a:off x="618067" y="685800"/>
            <a:ext cx="347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34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배경 및 목표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7" name="Google Shape;256;p4" descr="BIOFOULING - 영어사전에서 biofouling 의 정의 및 동의어">
            <a:extLst>
              <a:ext uri="{FF2B5EF4-FFF2-40B4-BE49-F238E27FC236}">
                <a16:creationId xmlns:a16="http://schemas.microsoft.com/office/drawing/2014/main" id="{7A01C253-6360-3DE8-0DA5-8B0382F46C0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33656" y="1155696"/>
            <a:ext cx="1983874" cy="297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57;p4">
            <a:extLst>
              <a:ext uri="{FF2B5EF4-FFF2-40B4-BE49-F238E27FC236}">
                <a16:creationId xmlns:a16="http://schemas.microsoft.com/office/drawing/2014/main" id="{0283F6A4-D290-158F-1AD8-36F30D62AF2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57237" y="1003049"/>
            <a:ext cx="3068522" cy="152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58;p4">
            <a:extLst>
              <a:ext uri="{FF2B5EF4-FFF2-40B4-BE49-F238E27FC236}">
                <a16:creationId xmlns:a16="http://schemas.microsoft.com/office/drawing/2014/main" id="{22A96FD9-B925-1C47-3FA7-8761E5EFB400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57237" y="2980569"/>
            <a:ext cx="3068522" cy="1481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59;p4">
            <a:extLst>
              <a:ext uri="{FF2B5EF4-FFF2-40B4-BE49-F238E27FC236}">
                <a16:creationId xmlns:a16="http://schemas.microsoft.com/office/drawing/2014/main" id="{BC3252C0-BC78-6BA1-0F25-12A591BB6AFF}"/>
              </a:ext>
            </a:extLst>
          </p:cNvPr>
          <p:cNvSpPr txBox="1"/>
          <p:nvPr/>
        </p:nvSpPr>
        <p:spPr>
          <a:xfrm>
            <a:off x="8581207" y="2611406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데이터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1" name="Google Shape;260;p4">
            <a:extLst>
              <a:ext uri="{FF2B5EF4-FFF2-40B4-BE49-F238E27FC236}">
                <a16:creationId xmlns:a16="http://schemas.microsoft.com/office/drawing/2014/main" id="{C711A543-6BD3-0B38-72E8-5CF02E257093}"/>
              </a:ext>
            </a:extLst>
          </p:cNvPr>
          <p:cNvSpPr txBox="1"/>
          <p:nvPr/>
        </p:nvSpPr>
        <p:spPr>
          <a:xfrm>
            <a:off x="8581207" y="4543776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데이터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5734" y="842200"/>
            <a:ext cx="7179733" cy="5588000"/>
          </a:xfrm>
          <a:prstGeom prst="rect">
            <a:avLst/>
          </a:prstGeom>
          <a:noFill/>
          <a:ln>
            <a:noFill/>
          </a:ln>
          <a:effectLst>
            <a:outerShdw blurRad="262393" dist="193431" dir="2700000">
              <a:srgbClr val="191919">
                <a:alpha val="17647"/>
              </a:srgbClr>
            </a:outerShdw>
          </a:effectLst>
        </p:spPr>
      </p:pic>
      <p:pic>
        <p:nvPicPr>
          <p:cNvPr id="250" name="Google Shape;250;p4"/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385734" y="844243"/>
            <a:ext cx="67733" cy="5588000"/>
          </a:xfrm>
          <a:prstGeom prst="rect">
            <a:avLst/>
          </a:prstGeom>
          <a:noFill/>
          <a:ln>
            <a:noFill/>
          </a:ln>
          <a:effectLst>
            <a:outerShdw blurRad="136" dist="4396" dir="2700000">
              <a:srgbClr val="191919">
                <a:alpha val="17647"/>
              </a:srgbClr>
            </a:outerShdw>
          </a:effectLst>
        </p:spPr>
      </p:pic>
      <p:pic>
        <p:nvPicPr>
          <p:cNvPr id="255" name="Google Shape;255;p4"/>
          <p:cNvPicPr preferRelativeResize="0"/>
          <p:nvPr/>
        </p:nvPicPr>
        <p:blipFill rotWithShape="1">
          <a:blip r:embed="rId5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60503" y="2975205"/>
            <a:ext cx="3264728" cy="326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52;p12">
            <a:extLst>
              <a:ext uri="{FF2B5EF4-FFF2-40B4-BE49-F238E27FC236}">
                <a16:creationId xmlns:a16="http://schemas.microsoft.com/office/drawing/2014/main" id="{2101CAB6-5779-5606-377F-F358182A4DB6}"/>
              </a:ext>
            </a:extLst>
          </p:cNvPr>
          <p:cNvPicPr preferRelativeResize="0"/>
          <p:nvPr/>
        </p:nvPicPr>
        <p:blipFill rotWithShape="1">
          <a:blip r:embed="rId6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53;p12">
            <a:extLst>
              <a:ext uri="{FF2B5EF4-FFF2-40B4-BE49-F238E27FC236}">
                <a16:creationId xmlns:a16="http://schemas.microsoft.com/office/drawing/2014/main" id="{95D81AC2-FB53-75BF-82E4-74C589C47F9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57;p12">
            <a:extLst>
              <a:ext uri="{FF2B5EF4-FFF2-40B4-BE49-F238E27FC236}">
                <a16:creationId xmlns:a16="http://schemas.microsoft.com/office/drawing/2014/main" id="{43A4B73C-B005-752F-F441-42FE1AB084CC}"/>
              </a:ext>
            </a:extLst>
          </p:cNvPr>
          <p:cNvSpPr txBox="1"/>
          <p:nvPr/>
        </p:nvSpPr>
        <p:spPr>
          <a:xfrm>
            <a:off x="618067" y="685800"/>
            <a:ext cx="347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34" b="1" dirty="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배경 및 목표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3" name="Google Shape;256;p4" descr="BIOFOULING - 영어사전에서 biofouling 의 정의 및 동의어">
            <a:extLst>
              <a:ext uri="{FF2B5EF4-FFF2-40B4-BE49-F238E27FC236}">
                <a16:creationId xmlns:a16="http://schemas.microsoft.com/office/drawing/2014/main" id="{F37D3129-22B6-3021-D5EA-DB48A633137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33656" y="1155696"/>
            <a:ext cx="1983874" cy="297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57;p4">
            <a:extLst>
              <a:ext uri="{FF2B5EF4-FFF2-40B4-BE49-F238E27FC236}">
                <a16:creationId xmlns:a16="http://schemas.microsoft.com/office/drawing/2014/main" id="{8931AA53-9F5B-998D-BB78-47A6DA7862A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57237" y="1003049"/>
            <a:ext cx="3068522" cy="152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58;p4">
            <a:extLst>
              <a:ext uri="{FF2B5EF4-FFF2-40B4-BE49-F238E27FC236}">
                <a16:creationId xmlns:a16="http://schemas.microsoft.com/office/drawing/2014/main" id="{417A1565-E715-B28E-244A-A675461FA4B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57237" y="2980569"/>
            <a:ext cx="3068522" cy="14811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9;p4">
            <a:extLst>
              <a:ext uri="{FF2B5EF4-FFF2-40B4-BE49-F238E27FC236}">
                <a16:creationId xmlns:a16="http://schemas.microsoft.com/office/drawing/2014/main" id="{9447D5E2-2C0A-2A46-6C7B-9E24267B9B58}"/>
              </a:ext>
            </a:extLst>
          </p:cNvPr>
          <p:cNvSpPr txBox="1"/>
          <p:nvPr/>
        </p:nvSpPr>
        <p:spPr>
          <a:xfrm>
            <a:off x="8581207" y="2611406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데이터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0" name="Google Shape;260;p4">
            <a:extLst>
              <a:ext uri="{FF2B5EF4-FFF2-40B4-BE49-F238E27FC236}">
                <a16:creationId xmlns:a16="http://schemas.microsoft.com/office/drawing/2014/main" id="{2AB5DFC4-155F-B543-FD89-A45CB1114D9B}"/>
              </a:ext>
            </a:extLst>
          </p:cNvPr>
          <p:cNvSpPr txBox="1"/>
          <p:nvPr/>
        </p:nvSpPr>
        <p:spPr>
          <a:xfrm>
            <a:off x="8581207" y="4543776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데이터</a:t>
            </a:r>
            <a:endParaRPr dirty="0">
              <a:latin typeface="Abadi" panose="020B0604020104020204" pitchFamily="34" charset="0"/>
            </a:endParaRPr>
          </a:p>
        </p:txBody>
      </p:sp>
      <p:sp>
        <p:nvSpPr>
          <p:cNvPr id="11" name="Google Shape;254;p4">
            <a:extLst>
              <a:ext uri="{FF2B5EF4-FFF2-40B4-BE49-F238E27FC236}">
                <a16:creationId xmlns:a16="http://schemas.microsoft.com/office/drawing/2014/main" id="{B337DB0A-470D-F53A-DE77-6AE63280B0B8}"/>
              </a:ext>
            </a:extLst>
          </p:cNvPr>
          <p:cNvSpPr txBox="1"/>
          <p:nvPr/>
        </p:nvSpPr>
        <p:spPr>
          <a:xfrm>
            <a:off x="5152613" y="5003857"/>
            <a:ext cx="608688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lang="en-US" altLang="ko-KR"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수집한 데이터를 분석하여 이상 값이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바이오파울링에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의한 것인지 탐지하는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개발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서비스 도입</a:t>
            </a:r>
            <a:endParaRPr lang="ko-KR" altLang="en-US" sz="1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1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8"/>
          <p:cNvPicPr preferRelativeResize="0"/>
          <p:nvPr/>
        </p:nvPicPr>
        <p:blipFill rotWithShape="1">
          <a:blip r:embed="rId3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 rot="10800000">
            <a:off x="2336800" y="4191000"/>
            <a:ext cx="7518400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8"/>
          <p:cNvPicPr preferRelativeResize="0"/>
          <p:nvPr/>
        </p:nvPicPr>
        <p:blipFill rotWithShape="1"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 rot="-5400000">
            <a:off x="2042583" y="4343400"/>
            <a:ext cx="321733" cy="16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8"/>
          <p:cNvGrpSpPr/>
          <p:nvPr/>
        </p:nvGrpSpPr>
        <p:grpSpPr>
          <a:xfrm>
            <a:off x="920750" y="2061684"/>
            <a:ext cx="3429000" cy="1701800"/>
            <a:chOff x="484716" y="2167466"/>
            <a:chExt cx="3429000" cy="1701800"/>
          </a:xfrm>
        </p:grpSpPr>
        <p:pic>
          <p:nvPicPr>
            <p:cNvPr id="337" name="Google Shape;337;p8"/>
            <p:cNvPicPr preferRelativeResize="0"/>
            <p:nvPr/>
          </p:nvPicPr>
          <p:blipFill rotWithShape="1"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84716" y="2167466"/>
              <a:ext cx="3429000" cy="1701800"/>
            </a:xfrm>
            <a:prstGeom prst="rect">
              <a:avLst/>
            </a:prstGeom>
            <a:noFill/>
            <a:ln>
              <a:noFill/>
            </a:ln>
            <a:effectLst>
              <a:outerShdw blurRad="97792" dist="118087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338" name="Google Shape;338;p8"/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1619250" y="2303138"/>
              <a:ext cx="1168400" cy="296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8"/>
            <p:cNvSpPr txBox="1"/>
            <p:nvPr/>
          </p:nvSpPr>
          <p:spPr>
            <a:xfrm>
              <a:off x="1695450" y="2320071"/>
              <a:ext cx="1007533" cy="26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67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기대효과1</a:t>
              </a:r>
              <a:endParaRPr sz="1467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8"/>
            <p:cNvSpPr txBox="1"/>
            <p:nvPr/>
          </p:nvSpPr>
          <p:spPr>
            <a:xfrm>
              <a:off x="768348" y="2819604"/>
              <a:ext cx="2853267" cy="5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센서 성능 유지</a:t>
              </a:r>
              <a:endParaRPr sz="2000" b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41" name="Google Shape;341;p8"/>
          <p:cNvPicPr preferRelativeResize="0"/>
          <p:nvPr/>
        </p:nvPicPr>
        <p:blipFill rotWithShape="1"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 rot="-5400000">
            <a:off x="5971117" y="4339166"/>
            <a:ext cx="321733" cy="1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8"/>
          <p:cNvPicPr preferRelativeResize="0"/>
          <p:nvPr/>
        </p:nvPicPr>
        <p:blipFill rotWithShape="1">
          <a:blip r:embed="rId4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 rot="-5400000">
            <a:off x="9836150" y="4334932"/>
            <a:ext cx="321733" cy="16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8"/>
          <p:cNvGrpSpPr/>
          <p:nvPr/>
        </p:nvGrpSpPr>
        <p:grpSpPr>
          <a:xfrm>
            <a:off x="5922434" y="2063673"/>
            <a:ext cx="3429000" cy="1701800"/>
            <a:chOff x="484716" y="2167466"/>
            <a:chExt cx="3429000" cy="1701800"/>
          </a:xfrm>
        </p:grpSpPr>
        <p:pic>
          <p:nvPicPr>
            <p:cNvPr id="344" name="Google Shape;344;p8"/>
            <p:cNvPicPr preferRelativeResize="0"/>
            <p:nvPr/>
          </p:nvPicPr>
          <p:blipFill rotWithShape="1"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84716" y="2167466"/>
              <a:ext cx="3429000" cy="1701800"/>
            </a:xfrm>
            <a:prstGeom prst="rect">
              <a:avLst/>
            </a:prstGeom>
            <a:noFill/>
            <a:ln>
              <a:noFill/>
            </a:ln>
            <a:effectLst>
              <a:outerShdw blurRad="97792" dist="118087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345" name="Google Shape;345;p8"/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1619250" y="2303138"/>
              <a:ext cx="1168400" cy="296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8"/>
            <p:cNvSpPr txBox="1"/>
            <p:nvPr/>
          </p:nvSpPr>
          <p:spPr>
            <a:xfrm>
              <a:off x="1695450" y="2320071"/>
              <a:ext cx="1007533" cy="26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67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기대효과2</a:t>
              </a:r>
              <a:endParaRPr sz="1467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7" name="Google Shape;347;p8"/>
            <p:cNvSpPr txBox="1"/>
            <p:nvPr/>
          </p:nvSpPr>
          <p:spPr>
            <a:xfrm>
              <a:off x="692148" y="2819604"/>
              <a:ext cx="3145368" cy="5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신뢰성,안정성 향상</a:t>
              </a:r>
              <a:endParaRPr sz="2000" b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8" name="Google Shape;348;p8"/>
          <p:cNvGrpSpPr/>
          <p:nvPr/>
        </p:nvGrpSpPr>
        <p:grpSpPr>
          <a:xfrm>
            <a:off x="2199216" y="4559504"/>
            <a:ext cx="3429000" cy="1701800"/>
            <a:chOff x="484716" y="2167466"/>
            <a:chExt cx="3429000" cy="1701800"/>
          </a:xfrm>
        </p:grpSpPr>
        <p:pic>
          <p:nvPicPr>
            <p:cNvPr id="349" name="Google Shape;349;p8"/>
            <p:cNvPicPr preferRelativeResize="0"/>
            <p:nvPr/>
          </p:nvPicPr>
          <p:blipFill rotWithShape="1"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84716" y="2167466"/>
              <a:ext cx="3429000" cy="1701800"/>
            </a:xfrm>
            <a:prstGeom prst="rect">
              <a:avLst/>
            </a:prstGeom>
            <a:noFill/>
            <a:ln>
              <a:noFill/>
            </a:ln>
            <a:effectLst>
              <a:outerShdw blurRad="97792" dist="118087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350" name="Google Shape;350;p8"/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1619250" y="2303138"/>
              <a:ext cx="1168400" cy="296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8"/>
            <p:cNvSpPr txBox="1"/>
            <p:nvPr/>
          </p:nvSpPr>
          <p:spPr>
            <a:xfrm>
              <a:off x="1695450" y="2320071"/>
              <a:ext cx="1007533" cy="26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67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기대효과3</a:t>
              </a:r>
              <a:endParaRPr sz="1467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p8"/>
            <p:cNvSpPr txBox="1"/>
            <p:nvPr/>
          </p:nvSpPr>
          <p:spPr>
            <a:xfrm>
              <a:off x="768348" y="2819604"/>
              <a:ext cx="2853267" cy="5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모니터링 </a:t>
              </a:r>
              <a:r>
                <a:rPr lang="ko-KR" altLang="en-US" sz="2000" b="1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효율 증가</a:t>
              </a:r>
              <a:endParaRPr sz="20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53" name="Google Shape;353;p8"/>
          <p:cNvGrpSpPr/>
          <p:nvPr/>
        </p:nvGrpSpPr>
        <p:grpSpPr>
          <a:xfrm>
            <a:off x="7344833" y="4551188"/>
            <a:ext cx="3429000" cy="1701800"/>
            <a:chOff x="484716" y="2167466"/>
            <a:chExt cx="3429000" cy="1701800"/>
          </a:xfrm>
        </p:grpSpPr>
        <p:pic>
          <p:nvPicPr>
            <p:cNvPr id="354" name="Google Shape;354;p8"/>
            <p:cNvPicPr preferRelativeResize="0"/>
            <p:nvPr/>
          </p:nvPicPr>
          <p:blipFill rotWithShape="1"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84716" y="2167466"/>
              <a:ext cx="3429000" cy="1701800"/>
            </a:xfrm>
            <a:prstGeom prst="rect">
              <a:avLst/>
            </a:prstGeom>
            <a:noFill/>
            <a:ln>
              <a:noFill/>
            </a:ln>
            <a:effectLst>
              <a:outerShdw blurRad="97792" dist="118087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355" name="Google Shape;355;p8"/>
            <p:cNvPicPr preferRelativeResize="0"/>
            <p:nvPr/>
          </p:nvPicPr>
          <p:blipFill rotWithShape="1">
            <a:blip r:embed="rId6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1619250" y="2303138"/>
              <a:ext cx="1168400" cy="296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Google Shape;356;p8"/>
            <p:cNvSpPr txBox="1"/>
            <p:nvPr/>
          </p:nvSpPr>
          <p:spPr>
            <a:xfrm>
              <a:off x="1695450" y="2320071"/>
              <a:ext cx="1007533" cy="26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67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기대효과4</a:t>
              </a:r>
              <a:endParaRPr sz="1467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8"/>
            <p:cNvSpPr txBox="1"/>
            <p:nvPr/>
          </p:nvSpPr>
          <p:spPr>
            <a:xfrm>
              <a:off x="768348" y="2819604"/>
              <a:ext cx="2853267" cy="5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센서 유지,보수 업무 </a:t>
              </a:r>
              <a:endParaRPr sz="2000" b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효율 증가, 비용감소</a:t>
              </a:r>
              <a:endParaRPr sz="2000" b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" name="Google Shape;452;p12">
            <a:extLst>
              <a:ext uri="{FF2B5EF4-FFF2-40B4-BE49-F238E27FC236}">
                <a16:creationId xmlns:a16="http://schemas.microsoft.com/office/drawing/2014/main" id="{2265A132-C18B-DA3B-D5E1-12CF3D8A75EB}"/>
              </a:ext>
            </a:extLst>
          </p:cNvPr>
          <p:cNvPicPr preferRelativeResize="0"/>
          <p:nvPr/>
        </p:nvPicPr>
        <p:blipFill rotWithShape="1">
          <a:blip r:embed="rId7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53;p12">
            <a:extLst>
              <a:ext uri="{FF2B5EF4-FFF2-40B4-BE49-F238E27FC236}">
                <a16:creationId xmlns:a16="http://schemas.microsoft.com/office/drawing/2014/main" id="{DD1D6FC5-AFB0-1ED0-7109-22BBA82F173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57;p12">
            <a:extLst>
              <a:ext uri="{FF2B5EF4-FFF2-40B4-BE49-F238E27FC236}">
                <a16:creationId xmlns:a16="http://schemas.microsoft.com/office/drawing/2014/main" id="{5E32BBAE-2AE5-CEAF-37A3-5012119EACF2}"/>
              </a:ext>
            </a:extLst>
          </p:cNvPr>
          <p:cNvSpPr txBox="1"/>
          <p:nvPr/>
        </p:nvSpPr>
        <p:spPr>
          <a:xfrm>
            <a:off x="618067" y="685800"/>
            <a:ext cx="347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기대 효과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9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2336800" y="4191000"/>
            <a:ext cx="7518400" cy="16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9"/>
          <p:cNvGrpSpPr/>
          <p:nvPr/>
        </p:nvGrpSpPr>
        <p:grpSpPr>
          <a:xfrm>
            <a:off x="4375589" y="1829626"/>
            <a:ext cx="3429000" cy="2032000"/>
            <a:chOff x="484716" y="4191000"/>
            <a:chExt cx="3429000" cy="2032000"/>
          </a:xfrm>
        </p:grpSpPr>
        <p:pic>
          <p:nvPicPr>
            <p:cNvPr id="368" name="Google Shape;368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4716" y="4512733"/>
              <a:ext cx="3429000" cy="1710267"/>
            </a:xfrm>
            <a:prstGeom prst="rect">
              <a:avLst/>
            </a:prstGeom>
            <a:noFill/>
            <a:ln>
              <a:noFill/>
            </a:ln>
            <a:effectLst>
              <a:outerShdw blurRad="98073" dist="118257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369" name="Google Shape;369;p9"/>
            <p:cNvPicPr preferRelativeResize="0"/>
            <p:nvPr/>
          </p:nvPicPr>
          <p:blipFill rotWithShape="1"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84716" y="4512734"/>
              <a:ext cx="3429000" cy="67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51516" y="4757059"/>
              <a:ext cx="1286933" cy="296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9"/>
            <p:cNvSpPr txBox="1"/>
            <p:nvPr/>
          </p:nvSpPr>
          <p:spPr>
            <a:xfrm>
              <a:off x="1610783" y="4765526"/>
              <a:ext cx="1176867" cy="26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67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활용2</a:t>
              </a:r>
              <a:endParaRPr dirty="0">
                <a:latin typeface="Abadi" panose="020B0604020104020204" pitchFamily="34" charset="0"/>
              </a:endParaRPr>
            </a:p>
          </p:txBody>
        </p:sp>
        <p:pic>
          <p:nvPicPr>
            <p:cNvPr id="372" name="Google Shape;372;p9"/>
            <p:cNvPicPr preferRelativeResize="0"/>
            <p:nvPr/>
          </p:nvPicPr>
          <p:blipFill rotWithShape="1">
            <a:blip r:embed="rId7">
              <a:alphaModFix amt="20000"/>
            </a:blip>
            <a:srcRect/>
            <a:stretch/>
          </p:blipFill>
          <p:spPr>
            <a:xfrm rot="-5400000">
              <a:off x="2042583" y="4343400"/>
              <a:ext cx="321733" cy="16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p9"/>
            <p:cNvSpPr txBox="1"/>
            <p:nvPr/>
          </p:nvSpPr>
          <p:spPr>
            <a:xfrm>
              <a:off x="781049" y="5331729"/>
              <a:ext cx="2827867" cy="5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재난</a:t>
              </a:r>
              <a:r>
                <a:rPr lang="ko-KR" altLang="en-US" sz="2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에</a:t>
              </a:r>
              <a:r>
                <a:rPr lang="ko-KR" sz="2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대응</a:t>
              </a:r>
              <a:endParaRPr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4" name="Google Shape;374;p9"/>
          <p:cNvGrpSpPr/>
          <p:nvPr/>
        </p:nvGrpSpPr>
        <p:grpSpPr>
          <a:xfrm>
            <a:off x="2459463" y="4197019"/>
            <a:ext cx="3429000" cy="2032000"/>
            <a:chOff x="484716" y="4191000"/>
            <a:chExt cx="3429000" cy="2032000"/>
          </a:xfrm>
        </p:grpSpPr>
        <p:pic>
          <p:nvPicPr>
            <p:cNvPr id="375" name="Google Shape;375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4716" y="4512733"/>
              <a:ext cx="3429000" cy="1710267"/>
            </a:xfrm>
            <a:prstGeom prst="rect">
              <a:avLst/>
            </a:prstGeom>
            <a:noFill/>
            <a:ln>
              <a:noFill/>
            </a:ln>
            <a:effectLst>
              <a:outerShdw blurRad="98073" dist="118257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376" name="Google Shape;376;p9"/>
            <p:cNvPicPr preferRelativeResize="0"/>
            <p:nvPr/>
          </p:nvPicPr>
          <p:blipFill rotWithShape="1"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84716" y="4512734"/>
              <a:ext cx="3429000" cy="67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51516" y="4757059"/>
              <a:ext cx="1286933" cy="296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9"/>
            <p:cNvSpPr txBox="1"/>
            <p:nvPr/>
          </p:nvSpPr>
          <p:spPr>
            <a:xfrm>
              <a:off x="1610783" y="4765526"/>
              <a:ext cx="1176867" cy="26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67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활용4</a:t>
              </a:r>
              <a:endParaRPr dirty="0">
                <a:latin typeface="Abadi" panose="020B0604020104020204" pitchFamily="34" charset="0"/>
              </a:endParaRPr>
            </a:p>
          </p:txBody>
        </p:sp>
        <p:pic>
          <p:nvPicPr>
            <p:cNvPr id="379" name="Google Shape;379;p9"/>
            <p:cNvPicPr preferRelativeResize="0"/>
            <p:nvPr/>
          </p:nvPicPr>
          <p:blipFill rotWithShape="1">
            <a:blip r:embed="rId7">
              <a:alphaModFix amt="20000"/>
            </a:blip>
            <a:srcRect/>
            <a:stretch/>
          </p:blipFill>
          <p:spPr>
            <a:xfrm rot="-5400000">
              <a:off x="2042583" y="4343400"/>
              <a:ext cx="321733" cy="16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9"/>
            <p:cNvSpPr txBox="1"/>
            <p:nvPr/>
          </p:nvSpPr>
          <p:spPr>
            <a:xfrm>
              <a:off x="781049" y="5264823"/>
              <a:ext cx="2827867" cy="5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해양 연구 </a:t>
              </a:r>
              <a:endParaRPr dirty="0">
                <a:latin typeface="Abadi" panose="020B0604020104020204" pitchFamily="34" charset="0"/>
              </a:endParaRPr>
            </a:p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(기후변화, 탐사 장비관리)</a:t>
              </a:r>
              <a:endParaRPr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381" name="Google Shape;381;p9"/>
          <p:cNvGrpSpPr/>
          <p:nvPr/>
        </p:nvGrpSpPr>
        <p:grpSpPr>
          <a:xfrm>
            <a:off x="6441307" y="4197019"/>
            <a:ext cx="3429000" cy="2032000"/>
            <a:chOff x="484716" y="4191000"/>
            <a:chExt cx="3429000" cy="2032000"/>
          </a:xfrm>
        </p:grpSpPr>
        <p:pic>
          <p:nvPicPr>
            <p:cNvPr id="382" name="Google Shape;382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4716" y="4512733"/>
              <a:ext cx="3429000" cy="1710267"/>
            </a:xfrm>
            <a:prstGeom prst="rect">
              <a:avLst/>
            </a:prstGeom>
            <a:noFill/>
            <a:ln>
              <a:noFill/>
            </a:ln>
            <a:effectLst>
              <a:outerShdw blurRad="98073" dist="118257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383" name="Google Shape;383;p9"/>
            <p:cNvPicPr preferRelativeResize="0"/>
            <p:nvPr/>
          </p:nvPicPr>
          <p:blipFill rotWithShape="1"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84716" y="4512734"/>
              <a:ext cx="3429000" cy="67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51516" y="4757059"/>
              <a:ext cx="1286933" cy="296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9"/>
            <p:cNvSpPr txBox="1"/>
            <p:nvPr/>
          </p:nvSpPr>
          <p:spPr>
            <a:xfrm>
              <a:off x="1610783" y="4765526"/>
              <a:ext cx="1176867" cy="26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67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활용5</a:t>
              </a:r>
              <a:endParaRPr dirty="0">
                <a:latin typeface="Abadi" panose="020B0604020104020204" pitchFamily="34" charset="0"/>
              </a:endParaRPr>
            </a:p>
          </p:txBody>
        </p:sp>
        <p:pic>
          <p:nvPicPr>
            <p:cNvPr id="386" name="Google Shape;386;p9"/>
            <p:cNvPicPr preferRelativeResize="0"/>
            <p:nvPr/>
          </p:nvPicPr>
          <p:blipFill rotWithShape="1">
            <a:blip r:embed="rId7">
              <a:alphaModFix amt="20000"/>
            </a:blip>
            <a:srcRect/>
            <a:stretch/>
          </p:blipFill>
          <p:spPr>
            <a:xfrm rot="-5400000">
              <a:off x="2042583" y="4343400"/>
              <a:ext cx="321733" cy="169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7" name="Google Shape;387;p9"/>
          <p:cNvGrpSpPr/>
          <p:nvPr/>
        </p:nvGrpSpPr>
        <p:grpSpPr>
          <a:xfrm>
            <a:off x="8290570" y="1829626"/>
            <a:ext cx="3429000" cy="2032000"/>
            <a:chOff x="484716" y="4191000"/>
            <a:chExt cx="3429000" cy="2032000"/>
          </a:xfrm>
        </p:grpSpPr>
        <p:pic>
          <p:nvPicPr>
            <p:cNvPr id="388" name="Google Shape;388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4716" y="4512733"/>
              <a:ext cx="3429000" cy="1710267"/>
            </a:xfrm>
            <a:prstGeom prst="rect">
              <a:avLst/>
            </a:prstGeom>
            <a:noFill/>
            <a:ln>
              <a:noFill/>
            </a:ln>
            <a:effectLst>
              <a:outerShdw blurRad="98073" dist="118257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389" name="Google Shape;389;p9"/>
            <p:cNvPicPr preferRelativeResize="0"/>
            <p:nvPr/>
          </p:nvPicPr>
          <p:blipFill rotWithShape="1"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84716" y="4512734"/>
              <a:ext cx="3429000" cy="67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51516" y="4757059"/>
              <a:ext cx="1286933" cy="296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9"/>
            <p:cNvSpPr txBox="1"/>
            <p:nvPr/>
          </p:nvSpPr>
          <p:spPr>
            <a:xfrm>
              <a:off x="1610783" y="4765526"/>
              <a:ext cx="1176867" cy="26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67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활용3</a:t>
              </a:r>
              <a:endParaRPr dirty="0">
                <a:latin typeface="Abadi" panose="020B0604020104020204" pitchFamily="34" charset="0"/>
              </a:endParaRPr>
            </a:p>
          </p:txBody>
        </p:sp>
        <p:pic>
          <p:nvPicPr>
            <p:cNvPr id="392" name="Google Shape;392;p9"/>
            <p:cNvPicPr preferRelativeResize="0"/>
            <p:nvPr/>
          </p:nvPicPr>
          <p:blipFill rotWithShape="1">
            <a:blip r:embed="rId7">
              <a:alphaModFix amt="20000"/>
            </a:blip>
            <a:srcRect/>
            <a:stretch/>
          </p:blipFill>
          <p:spPr>
            <a:xfrm rot="-5400000">
              <a:off x="2042583" y="4343400"/>
              <a:ext cx="321733" cy="16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9"/>
            <p:cNvSpPr txBox="1"/>
            <p:nvPr/>
          </p:nvSpPr>
          <p:spPr>
            <a:xfrm>
              <a:off x="781049" y="5309427"/>
              <a:ext cx="2827867" cy="5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선박 및 항만 관리</a:t>
              </a:r>
              <a:endParaRPr sz="2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94" name="Google Shape;394;p9"/>
          <p:cNvGrpSpPr/>
          <p:nvPr/>
        </p:nvGrpSpPr>
        <p:grpSpPr>
          <a:xfrm>
            <a:off x="460607" y="1829626"/>
            <a:ext cx="3429000" cy="2032000"/>
            <a:chOff x="484716" y="4191000"/>
            <a:chExt cx="3429000" cy="2032000"/>
          </a:xfrm>
        </p:grpSpPr>
        <p:pic>
          <p:nvPicPr>
            <p:cNvPr id="395" name="Google Shape;395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4716" y="4512733"/>
              <a:ext cx="3429000" cy="1710267"/>
            </a:xfrm>
            <a:prstGeom prst="rect">
              <a:avLst/>
            </a:prstGeom>
            <a:noFill/>
            <a:ln>
              <a:noFill/>
            </a:ln>
            <a:effectLst>
              <a:outerShdw blurRad="98073" dist="118257" dir="2700000">
                <a:srgbClr val="191919">
                  <a:alpha val="17647"/>
                </a:srgbClr>
              </a:outerShdw>
            </a:effectLst>
          </p:spPr>
        </p:pic>
        <p:pic>
          <p:nvPicPr>
            <p:cNvPr id="396" name="Google Shape;396;p9"/>
            <p:cNvPicPr preferRelativeResize="0"/>
            <p:nvPr/>
          </p:nvPicPr>
          <p:blipFill rotWithShape="1"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84716" y="4512734"/>
              <a:ext cx="3429000" cy="677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51516" y="4757059"/>
              <a:ext cx="1286933" cy="296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9"/>
            <p:cNvSpPr txBox="1"/>
            <p:nvPr/>
          </p:nvSpPr>
          <p:spPr>
            <a:xfrm>
              <a:off x="1610783" y="4765526"/>
              <a:ext cx="1176867" cy="26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67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활용1</a:t>
              </a:r>
              <a:endParaRPr sz="146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9" name="Google Shape;399;p9"/>
            <p:cNvPicPr preferRelativeResize="0"/>
            <p:nvPr/>
          </p:nvPicPr>
          <p:blipFill rotWithShape="1">
            <a:blip r:embed="rId7">
              <a:alphaModFix amt="20000"/>
            </a:blip>
            <a:srcRect/>
            <a:stretch/>
          </p:blipFill>
          <p:spPr>
            <a:xfrm rot="-5400000">
              <a:off x="2042583" y="4343400"/>
              <a:ext cx="321733" cy="16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9"/>
            <p:cNvSpPr txBox="1"/>
            <p:nvPr/>
          </p:nvSpPr>
          <p:spPr>
            <a:xfrm>
              <a:off x="789515" y="5287020"/>
              <a:ext cx="2827867" cy="5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해양 환경 모니터링</a:t>
              </a:r>
              <a:endParaRPr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(해양 생태계 보호)</a:t>
              </a:r>
              <a:endParaRPr dirty="0">
                <a:latin typeface="Abadi" panose="020B0604020104020204" pitchFamily="34" charset="0"/>
              </a:endParaRPr>
            </a:p>
          </p:txBody>
        </p:sp>
      </p:grpSp>
      <p:sp>
        <p:nvSpPr>
          <p:cNvPr id="401" name="Google Shape;401;p9"/>
          <p:cNvSpPr txBox="1"/>
          <p:nvPr/>
        </p:nvSpPr>
        <p:spPr>
          <a:xfrm>
            <a:off x="6767731" y="5272862"/>
            <a:ext cx="2827867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수산업, 양식장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(수질, 생태 상태 모니터링)</a:t>
            </a:r>
            <a:endParaRPr dirty="0">
              <a:latin typeface="Abadi" panose="020B0604020104020204" pitchFamily="34" charset="0"/>
            </a:endParaRPr>
          </a:p>
        </p:txBody>
      </p:sp>
      <p:pic>
        <p:nvPicPr>
          <p:cNvPr id="2" name="Google Shape;452;p12">
            <a:extLst>
              <a:ext uri="{FF2B5EF4-FFF2-40B4-BE49-F238E27FC236}">
                <a16:creationId xmlns:a16="http://schemas.microsoft.com/office/drawing/2014/main" id="{DAC0FE05-1628-D0C6-D792-90F6231D144D}"/>
              </a:ext>
            </a:extLst>
          </p:cNvPr>
          <p:cNvPicPr preferRelativeResize="0"/>
          <p:nvPr/>
        </p:nvPicPr>
        <p:blipFill rotWithShape="1">
          <a:blip r:embed="rId8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53;p12">
            <a:extLst>
              <a:ext uri="{FF2B5EF4-FFF2-40B4-BE49-F238E27FC236}">
                <a16:creationId xmlns:a16="http://schemas.microsoft.com/office/drawing/2014/main" id="{12AE03A2-BE4D-8C03-940E-7CC501C1FD1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57;p12">
            <a:extLst>
              <a:ext uri="{FF2B5EF4-FFF2-40B4-BE49-F238E27FC236}">
                <a16:creationId xmlns:a16="http://schemas.microsoft.com/office/drawing/2014/main" id="{CB873D93-2577-E688-8C6E-EAE611C06479}"/>
              </a:ext>
            </a:extLst>
          </p:cNvPr>
          <p:cNvSpPr txBox="1"/>
          <p:nvPr/>
        </p:nvSpPr>
        <p:spPr>
          <a:xfrm>
            <a:off x="618067" y="685800"/>
            <a:ext cx="347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활용 방안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5734" y="910771"/>
            <a:ext cx="7179733" cy="5588000"/>
          </a:xfrm>
          <a:prstGeom prst="rect">
            <a:avLst/>
          </a:prstGeom>
          <a:noFill/>
          <a:ln>
            <a:noFill/>
          </a:ln>
          <a:effectLst>
            <a:outerShdw blurRad="262393" dist="193431" dir="2700000">
              <a:srgbClr val="191919">
                <a:alpha val="17647"/>
              </a:srgbClr>
            </a:outerShdw>
          </a:effectLst>
        </p:spPr>
      </p:pic>
      <p:pic>
        <p:nvPicPr>
          <p:cNvPr id="270" name="Google Shape;27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5734" y="902304"/>
            <a:ext cx="67733" cy="5588000"/>
          </a:xfrm>
          <a:prstGeom prst="rect">
            <a:avLst/>
          </a:prstGeom>
          <a:noFill/>
          <a:ln>
            <a:noFill/>
          </a:ln>
          <a:effectLst>
            <a:outerShdw blurRad="136" dist="4396" dir="2700000">
              <a:srgbClr val="191919">
                <a:alpha val="17647"/>
              </a:srgbClr>
            </a:outerShdw>
          </a:effectLst>
        </p:spPr>
      </p:pic>
      <p:pic>
        <p:nvPicPr>
          <p:cNvPr id="275" name="Google Shape;275;p5"/>
          <p:cNvPicPr preferRelativeResize="0"/>
          <p:nvPr/>
        </p:nvPicPr>
        <p:blipFill rotWithShape="1">
          <a:blip r:embed="rId5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64080" y="3048000"/>
            <a:ext cx="333375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52;p12">
            <a:extLst>
              <a:ext uri="{FF2B5EF4-FFF2-40B4-BE49-F238E27FC236}">
                <a16:creationId xmlns:a16="http://schemas.microsoft.com/office/drawing/2014/main" id="{87025D27-BC47-80F6-5F44-8E83D87FF136}"/>
              </a:ext>
            </a:extLst>
          </p:cNvPr>
          <p:cNvPicPr preferRelativeResize="0"/>
          <p:nvPr/>
        </p:nvPicPr>
        <p:blipFill rotWithShape="1">
          <a:blip r:embed="rId6">
            <a:alphaModFix amt="20000"/>
          </a:blip>
          <a:srcRect/>
          <a:stretch/>
        </p:blipFill>
        <p:spPr>
          <a:xfrm>
            <a:off x="872067" y="635000"/>
            <a:ext cx="10684933" cy="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53;p12">
            <a:extLst>
              <a:ext uri="{FF2B5EF4-FFF2-40B4-BE49-F238E27FC236}">
                <a16:creationId xmlns:a16="http://schemas.microsoft.com/office/drawing/2014/main" id="{B5039C51-FB7D-6105-DAF1-8170D14E5DB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5000" y="618067"/>
            <a:ext cx="372533" cy="423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57;p12">
            <a:extLst>
              <a:ext uri="{FF2B5EF4-FFF2-40B4-BE49-F238E27FC236}">
                <a16:creationId xmlns:a16="http://schemas.microsoft.com/office/drawing/2014/main" id="{891BE993-0E0B-E52B-2184-47CF3181802B}"/>
              </a:ext>
            </a:extLst>
          </p:cNvPr>
          <p:cNvSpPr txBox="1"/>
          <p:nvPr/>
        </p:nvSpPr>
        <p:spPr>
          <a:xfrm>
            <a:off x="618067" y="671285"/>
            <a:ext cx="3479800" cy="153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sz="2800" dirty="0">
                <a:solidFill>
                  <a:srgbClr val="4F607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과제 내용 및</a:t>
            </a:r>
            <a:endParaRPr lang="en-US" altLang="ko-KR" sz="3334" b="1" dirty="0">
              <a:solidFill>
                <a:srgbClr val="191919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334" b="1" dirty="0">
                <a:solidFill>
                  <a:srgbClr val="191919"/>
                </a:solidFill>
                <a:latin typeface="Calibri"/>
                <a:cs typeface="Calibri"/>
                <a:sym typeface="Calibri"/>
              </a:rPr>
              <a:t>추진방법</a:t>
            </a:r>
            <a:endParaRPr lang="en-US" altLang="ko-KR" sz="3334" b="1" dirty="0">
              <a:solidFill>
                <a:srgbClr val="191919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13586-5FF8-3904-AD5F-2DCA8C6C73F9}"/>
              </a:ext>
            </a:extLst>
          </p:cNvPr>
          <p:cNvSpPr txBox="1"/>
          <p:nvPr/>
        </p:nvSpPr>
        <p:spPr>
          <a:xfrm>
            <a:off x="4966991" y="1176803"/>
            <a:ext cx="521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Abadi" panose="020B0604020104020204" pitchFamily="34" charset="0"/>
              </a:rPr>
              <a:t>계획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9D9906-762F-1065-5084-5A598E52BA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1927" y="1646935"/>
            <a:ext cx="5217121" cy="4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5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1716</Words>
  <Application>Microsoft Office PowerPoint</Application>
  <PresentationFormat>와이드스크린</PresentationFormat>
  <Paragraphs>322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</vt:lpstr>
      <vt:lpstr>Malgun Gothic</vt:lpstr>
      <vt:lpstr>Calibri</vt:lpstr>
      <vt:lpstr>Abadi</vt:lpstr>
      <vt:lpstr>Noto Sans</vt:lpstr>
      <vt:lpstr>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영찬 박</dc:creator>
  <cp:lastModifiedBy>영찬 박</cp:lastModifiedBy>
  <cp:revision>111</cp:revision>
  <dcterms:created xsi:type="dcterms:W3CDTF">2024-09-24T06:54:41Z</dcterms:created>
  <dcterms:modified xsi:type="dcterms:W3CDTF">2024-09-25T06:59:30Z</dcterms:modified>
</cp:coreProperties>
</file>