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8" r:id="rId2"/>
    <p:sldId id="259" r:id="rId3"/>
    <p:sldId id="261" r:id="rId4"/>
    <p:sldId id="263" r:id="rId5"/>
    <p:sldId id="269" r:id="rId6"/>
    <p:sldId id="265" r:id="rId7"/>
    <p:sldId id="277" r:id="rId8"/>
    <p:sldId id="272" r:id="rId9"/>
    <p:sldId id="281" r:id="rId10"/>
    <p:sldId id="267" r:id="rId11"/>
    <p:sldId id="275" r:id="rId12"/>
    <p:sldId id="291" r:id="rId13"/>
    <p:sldId id="288" r:id="rId14"/>
    <p:sldId id="290" r:id="rId15"/>
    <p:sldId id="289" r:id="rId16"/>
  </p:sldIdLst>
  <p:sldSz cx="9144000" cy="6858000" type="screen4x3"/>
  <p:notesSz cx="6858000" cy="92662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cherry" initials="e" lastIdx="8" clrIdx="0"/>
  <p:cmAuthor id="1" name="jjacobson" initials="jj"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54E4C"/>
    <a:srgbClr val="F7D953"/>
    <a:srgbClr val="FFC7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667" autoAdjust="0"/>
    <p:restoredTop sz="94660"/>
  </p:normalViewPr>
  <p:slideViewPr>
    <p:cSldViewPr snapToGrid="0">
      <p:cViewPr varScale="1">
        <p:scale>
          <a:sx n="111" d="100"/>
          <a:sy n="111" d="100"/>
        </p:scale>
        <p:origin x="-192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33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3312"/>
          </a:xfrm>
          <a:prstGeom prst="rect">
            <a:avLst/>
          </a:prstGeom>
        </p:spPr>
        <p:txBody>
          <a:bodyPr vert="horz" lIns="91440" tIns="45720" rIns="91440" bIns="45720" rtlCol="0"/>
          <a:lstStyle>
            <a:lvl1pPr algn="r">
              <a:defRPr sz="1200"/>
            </a:lvl1pPr>
          </a:lstStyle>
          <a:p>
            <a:fld id="{C91932B9-3709-494E-9F31-9DEA5DAA0A42}" type="datetimeFigureOut">
              <a:rPr lang="en-US" smtClean="0"/>
              <a:pPr/>
              <a:t>9/29/2010</a:t>
            </a:fld>
            <a:endParaRPr lang="en-US"/>
          </a:p>
        </p:txBody>
      </p:sp>
      <p:sp>
        <p:nvSpPr>
          <p:cNvPr id="4" name="Slide Image Placeholder 3"/>
          <p:cNvSpPr>
            <a:spLocks noGrp="1" noRot="1" noChangeAspect="1"/>
          </p:cNvSpPr>
          <p:nvPr>
            <p:ph type="sldImg" idx="2"/>
          </p:nvPr>
        </p:nvSpPr>
        <p:spPr>
          <a:xfrm>
            <a:off x="1112838" y="695325"/>
            <a:ext cx="4632325" cy="3475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1463"/>
            <a:ext cx="5486400" cy="41698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01318"/>
            <a:ext cx="2971800" cy="4633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01318"/>
            <a:ext cx="2971800" cy="463312"/>
          </a:xfrm>
          <a:prstGeom prst="rect">
            <a:avLst/>
          </a:prstGeom>
        </p:spPr>
        <p:txBody>
          <a:bodyPr vert="horz" lIns="91440" tIns="45720" rIns="91440" bIns="45720" rtlCol="0" anchor="b"/>
          <a:lstStyle>
            <a:lvl1pPr algn="r">
              <a:defRPr sz="1200"/>
            </a:lvl1pPr>
          </a:lstStyle>
          <a:p>
            <a:fld id="{235E806C-9C58-4E28-A17F-3A87C09286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5E806C-9C58-4E28-A17F-3A87C092866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194733" y="1219190"/>
            <a:ext cx="8758766" cy="5376343"/>
          </a:xfrm>
          <a:prstGeom prst="rect">
            <a:avLst/>
          </a:prstGeom>
          <a:solidFill>
            <a:srgbClr val="FFC70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483749" y="1687818"/>
            <a:ext cx="7772400" cy="1470025"/>
          </a:xfrm>
        </p:spPr>
        <p:txBody>
          <a:bodyPr>
            <a:normAutofit/>
          </a:bodyPr>
          <a:lstStyle>
            <a:lvl1pPr algn="l">
              <a:defRPr sz="4000" b="0" i="0" baseline="0">
                <a:solidFill>
                  <a:srgbClr val="554E4C"/>
                </a:solidFill>
                <a:latin typeface="Georgia"/>
                <a:cs typeface="Georgia"/>
              </a:defRPr>
            </a:lvl1pPr>
          </a:lstStyle>
          <a:p>
            <a:r>
              <a:rPr lang="en-US" dirty="0" smtClean="0"/>
              <a:t>Target Neighborhoods </a:t>
            </a:r>
            <a:br>
              <a:rPr lang="en-US" dirty="0" smtClean="0"/>
            </a:br>
            <a:r>
              <a:rPr lang="en-US" dirty="0" smtClean="0"/>
              <a:t>and Client Demographics</a:t>
            </a:r>
            <a:endParaRPr lang="en-US" dirty="0"/>
          </a:p>
        </p:txBody>
      </p:sp>
      <p:sp>
        <p:nvSpPr>
          <p:cNvPr id="3" name="Subtitle 2"/>
          <p:cNvSpPr>
            <a:spLocks noGrp="1"/>
          </p:cNvSpPr>
          <p:nvPr>
            <p:ph type="subTitle" idx="1" hasCustomPrompt="1"/>
          </p:nvPr>
        </p:nvSpPr>
        <p:spPr>
          <a:xfrm>
            <a:off x="476804" y="3376240"/>
            <a:ext cx="6400800" cy="1752600"/>
          </a:xfrm>
        </p:spPr>
        <p:txBody>
          <a:bodyPr>
            <a:normAutofit/>
          </a:bodyPr>
          <a:lstStyle>
            <a:lvl1pPr marL="0" indent="0" algn="l">
              <a:buNone/>
              <a:defRPr sz="2300" b="0" i="1">
                <a:solidFill>
                  <a:srgbClr val="554E4C"/>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February 2010</a:t>
            </a:r>
            <a:endParaRPr lang="en-US" dirty="0"/>
          </a:p>
        </p:txBody>
      </p:sp>
      <p:pic>
        <p:nvPicPr>
          <p:cNvPr id="8" name="Picture 7" descr="SUN_HEADER.jpg"/>
          <p:cNvPicPr>
            <a:picLocks noChangeAspect="1"/>
          </p:cNvPicPr>
          <p:nvPr userDrawn="1"/>
        </p:nvPicPr>
        <p:blipFill>
          <a:blip r:embed="rId2"/>
          <a:stretch>
            <a:fillRect/>
          </a:stretch>
        </p:blipFill>
        <p:spPr>
          <a:xfrm>
            <a:off x="0" y="0"/>
            <a:ext cx="9144000" cy="12858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FCC7943-754E-8A4B-A4DD-DAEF3C16D17D}" type="datetimeFigureOut">
              <a:rPr lang="en-US" smtClean="0"/>
              <a:pPr/>
              <a:t>9/29/2010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FCC7943-754E-8A4B-A4DD-DAEF3C16D17D}" type="datetimeFigureOut">
              <a:rPr lang="en-US" smtClean="0"/>
              <a:pPr/>
              <a:t>9/29/2010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i="0" baseline="30000" smtClean="0"/>
              <a:t>Boston Community Capital Presentation to </a:t>
            </a:r>
          </a:p>
          <a:p>
            <a:r>
              <a:rPr lang="en-US" i="0" baseline="30000" smtClean="0"/>
              <a:t>Strategic Grant Partners, </a:t>
            </a:r>
            <a:r>
              <a:rPr lang="en-US" baseline="30000" smtClean="0"/>
              <a:t>February, 2010</a:t>
            </a:r>
            <a:endParaRPr lang="en-US" dirty="0"/>
          </a:p>
        </p:txBody>
      </p:sp>
      <p:sp>
        <p:nvSpPr>
          <p:cNvPr id="4" name="Slide Number Placeholder 3"/>
          <p:cNvSpPr>
            <a:spLocks noGrp="1"/>
          </p:cNvSpPr>
          <p:nvPr>
            <p:ph type="sldNum" sz="quarter" idx="11"/>
          </p:nvPr>
        </p:nvSpPr>
        <p:spPr/>
        <p:txBody>
          <a:bodyPr/>
          <a:lstStyle/>
          <a:p>
            <a:fld id="{40402E8C-55C0-4E1A-BE97-7371131DEDD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924800" cy="1143000"/>
          </a:xfrm>
        </p:spPr>
        <p:txBody>
          <a:bodyPr/>
          <a:lstStyle>
            <a:lvl1pPr algn="l">
              <a:defRPr b="1"/>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838200" y="2362200"/>
            <a:ext cx="7693025" cy="17859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838200" y="4300538"/>
            <a:ext cx="7693025" cy="17859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A34D5A8-2D92-49DD-9760-281B7F6F50E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a:defRPr sz="2000">
                <a:solidFill>
                  <a:srgbClr val="554E4C"/>
                </a:solidFill>
              </a:defRPr>
            </a:lvl2pPr>
            <a:lvl3pPr>
              <a:defRPr sz="1800">
                <a:solidFill>
                  <a:srgbClr val="554E4C"/>
                </a:solidFill>
              </a:defRPr>
            </a:lvl3pPr>
            <a:lvl4pPr>
              <a:defRPr sz="1600">
                <a:solidFill>
                  <a:srgbClr val="554E4C"/>
                </a:solidFill>
              </a:defRPr>
            </a:lvl4pPr>
            <a:lvl5pPr>
              <a:defRPr sz="1600">
                <a:solidFill>
                  <a:srgbClr val="554E4C"/>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i="0" baseline="30000" dirty="0" smtClean="0"/>
              <a:t>Boston Community Capital Presentation to </a:t>
            </a:r>
          </a:p>
          <a:p>
            <a:r>
              <a:rPr lang="en-US" i="0" baseline="30000" dirty="0" smtClean="0"/>
              <a:t>Strategic Grant Partners, </a:t>
            </a:r>
            <a:r>
              <a:rPr lang="en-US" baseline="30000" dirty="0" smtClean="0"/>
              <a:t>February, 2010</a:t>
            </a:r>
            <a:endParaRPr lang="en-US" dirty="0" smtClean="0"/>
          </a:p>
          <a:p>
            <a:endParaRPr lang="en-US" dirty="0"/>
          </a:p>
        </p:txBody>
      </p:sp>
      <p:sp>
        <p:nvSpPr>
          <p:cNvPr id="6" name="Slide Number Placeholder 5"/>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i="0" baseline="30000" dirty="0" smtClean="0"/>
              <a:t>Boston Community Capital Presentation to </a:t>
            </a:r>
          </a:p>
          <a:p>
            <a:r>
              <a:rPr lang="en-US" i="0" baseline="30000" dirty="0" smtClean="0"/>
              <a:t>Strategic Grant Partners, </a:t>
            </a:r>
            <a:r>
              <a:rPr lang="en-US" baseline="30000" dirty="0" smtClean="0"/>
              <a:t>February, 2010</a:t>
            </a:r>
            <a:endParaRPr lang="en-US" dirty="0" smtClean="0"/>
          </a:p>
          <a:p>
            <a:endParaRPr lang="en-US" dirty="0"/>
          </a:p>
        </p:txBody>
      </p:sp>
      <p:sp>
        <p:nvSpPr>
          <p:cNvPr id="6" name="Slide Number Placeholder 5"/>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FCC7943-754E-8A4B-A4DD-DAEF3C16D17D}" type="datetimeFigureOut">
              <a:rPr lang="en-US" smtClean="0"/>
              <a:pPr/>
              <a:t>9/29/2010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i="0" baseline="30000" dirty="0" smtClean="0"/>
              <a:t>Boston Community Capital Presentation to </a:t>
            </a:r>
          </a:p>
          <a:p>
            <a:r>
              <a:rPr lang="en-US" i="0" baseline="30000" dirty="0" smtClean="0"/>
              <a:t>Strategic Grant Partners, </a:t>
            </a:r>
            <a:r>
              <a:rPr lang="en-US" baseline="30000" dirty="0" smtClean="0"/>
              <a:t>February, 2010</a:t>
            </a:r>
            <a:endParaRPr lang="en-US" dirty="0"/>
          </a:p>
        </p:txBody>
      </p:sp>
      <p:sp>
        <p:nvSpPr>
          <p:cNvPr id="9" name="Slide Number Placeholder 8"/>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i="0" baseline="30000" dirty="0" smtClean="0"/>
              <a:t>Boston Community Capital Presentation to </a:t>
            </a:r>
          </a:p>
          <a:p>
            <a:r>
              <a:rPr lang="en-US" i="0" baseline="30000" dirty="0" smtClean="0"/>
              <a:t>Strategic Grant Partners, </a:t>
            </a:r>
            <a:r>
              <a:rPr lang="en-US" baseline="30000" dirty="0" smtClean="0"/>
              <a:t>February, 2010</a:t>
            </a:r>
            <a:endParaRPr lang="en-US" dirty="0" smtClean="0"/>
          </a:p>
          <a:p>
            <a:endParaRPr lang="en-US" dirty="0"/>
          </a:p>
        </p:txBody>
      </p:sp>
      <p:sp>
        <p:nvSpPr>
          <p:cNvPr id="5" name="Slide Number Placeholder 4"/>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i="0" baseline="30000" dirty="0" smtClean="0"/>
              <a:t>Boston Community Capital Presentation to </a:t>
            </a:r>
          </a:p>
          <a:p>
            <a:r>
              <a:rPr lang="en-US" i="0" baseline="30000" dirty="0" smtClean="0"/>
              <a:t>Strategic Grant Partners, </a:t>
            </a:r>
            <a:r>
              <a:rPr lang="en-US" baseline="30000" dirty="0" smtClean="0"/>
              <a:t>February, 2010</a:t>
            </a:r>
            <a:endParaRPr lang="en-US" dirty="0"/>
          </a:p>
        </p:txBody>
      </p:sp>
      <p:sp>
        <p:nvSpPr>
          <p:cNvPr id="4" name="Slide Number Placeholder 3"/>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i="0" baseline="30000" dirty="0" smtClean="0"/>
              <a:t>Boston Community Capital Presentation to </a:t>
            </a:r>
          </a:p>
          <a:p>
            <a:r>
              <a:rPr lang="en-US" i="0" baseline="30000" dirty="0" smtClean="0"/>
              <a:t>Strategic Grant Partners, </a:t>
            </a:r>
            <a:r>
              <a:rPr lang="en-US" baseline="30000" dirty="0" smtClean="0"/>
              <a:t>February, 2010</a:t>
            </a:r>
            <a:endParaRPr lang="en-US" dirty="0" smtClean="0"/>
          </a:p>
          <a:p>
            <a:endParaRPr lang="en-US" dirty="0"/>
          </a:p>
        </p:txBody>
      </p:sp>
      <p:sp>
        <p:nvSpPr>
          <p:cNvPr id="7" name="Slide Number Placeholder 6"/>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i="0" baseline="30000" dirty="0" smtClean="0"/>
              <a:t>Boston Community Capital Presentation to </a:t>
            </a:r>
          </a:p>
          <a:p>
            <a:r>
              <a:rPr lang="en-US" i="0" baseline="30000" dirty="0" smtClean="0"/>
              <a:t>Strategic Grant Partners, </a:t>
            </a:r>
            <a:r>
              <a:rPr lang="en-US" baseline="30000" dirty="0" smtClean="0"/>
              <a:t>February, 2010</a:t>
            </a:r>
            <a:endParaRPr lang="en-US" dirty="0" smtClean="0"/>
          </a:p>
          <a:p>
            <a:endParaRPr lang="en-US" dirty="0"/>
          </a:p>
        </p:txBody>
      </p:sp>
      <p:sp>
        <p:nvSpPr>
          <p:cNvPr id="7" name="Slide Number Placeholder 6"/>
          <p:cNvSpPr>
            <a:spLocks noGrp="1"/>
          </p:cNvSpPr>
          <p:nvPr>
            <p:ph type="sldNum" sz="quarter" idx="12"/>
          </p:nvPr>
        </p:nvSpPr>
        <p:spPr/>
        <p:txBody>
          <a:bodyPr/>
          <a:lstStyle/>
          <a:p>
            <a:fld id="{E15AF047-0AE9-CC4E-AE8B-B61E59704A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SUN_PP_footer.jpg"/>
          <p:cNvPicPr>
            <a:picLocks noChangeAspect="1"/>
          </p:cNvPicPr>
          <p:nvPr userDrawn="1"/>
        </p:nvPicPr>
        <p:blipFill>
          <a:blip r:embed="rId15"/>
          <a:stretch>
            <a:fillRect/>
          </a:stretch>
        </p:blipFill>
        <p:spPr>
          <a:xfrm>
            <a:off x="0" y="0"/>
            <a:ext cx="9144000" cy="6858000"/>
          </a:xfrm>
          <a:prstGeom prst="rect">
            <a:avLst/>
          </a:prstGeom>
        </p:spPr>
      </p:pic>
      <p:sp>
        <p:nvSpPr>
          <p:cNvPr id="11" name="Rectangle 10"/>
          <p:cNvSpPr/>
          <p:nvPr userDrawn="1"/>
        </p:nvSpPr>
        <p:spPr>
          <a:xfrm>
            <a:off x="288606" y="269413"/>
            <a:ext cx="8600459" cy="59655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p:txBody>
      </p:sp>
      <p:sp>
        <p:nvSpPr>
          <p:cNvPr id="5" name="Footer Placeholder 4"/>
          <p:cNvSpPr>
            <a:spLocks noGrp="1"/>
          </p:cNvSpPr>
          <p:nvPr>
            <p:ph type="ftr" sz="quarter" idx="3"/>
          </p:nvPr>
        </p:nvSpPr>
        <p:spPr>
          <a:xfrm>
            <a:off x="4442344" y="6370320"/>
            <a:ext cx="3755147" cy="487680"/>
          </a:xfrm>
          <a:prstGeom prst="rect">
            <a:avLst/>
          </a:prstGeom>
        </p:spPr>
        <p:txBody>
          <a:bodyPr vert="horz" lIns="91440" tIns="45720" rIns="91440" bIns="45720" rtlCol="0" anchor="t"/>
          <a:lstStyle>
            <a:lvl1pPr algn="l">
              <a:spcAft>
                <a:spcPts val="0"/>
              </a:spcAft>
              <a:defRPr sz="1800" b="0" i="1">
                <a:solidFill>
                  <a:srgbClr val="554E4C"/>
                </a:solidFill>
                <a:latin typeface="Georgia"/>
                <a:cs typeface="Georgia"/>
              </a:defRPr>
            </a:lvl1pPr>
          </a:lstStyle>
          <a:p>
            <a:r>
              <a:rPr lang="en-US" i="0" baseline="30000" dirty="0" smtClean="0"/>
              <a:t>Boston Community Capital Presentation to </a:t>
            </a:r>
          </a:p>
          <a:p>
            <a:r>
              <a:rPr lang="en-US" i="0" baseline="30000" dirty="0" smtClean="0"/>
              <a:t>Strategic Grant Partners, </a:t>
            </a:r>
            <a:r>
              <a:rPr lang="en-US" baseline="30000" dirty="0" smtClean="0"/>
              <a:t>February, 2010</a:t>
            </a:r>
            <a:endParaRPr lang="en-US" dirty="0"/>
          </a:p>
        </p:txBody>
      </p:sp>
      <p:sp>
        <p:nvSpPr>
          <p:cNvPr id="6" name="Slide Number Placeholder 5"/>
          <p:cNvSpPr>
            <a:spLocks noGrp="1"/>
          </p:cNvSpPr>
          <p:nvPr>
            <p:ph type="sldNum" sz="quarter" idx="4"/>
          </p:nvPr>
        </p:nvSpPr>
        <p:spPr>
          <a:xfrm>
            <a:off x="8457254" y="6356350"/>
            <a:ext cx="498933" cy="365125"/>
          </a:xfrm>
          <a:prstGeom prst="rect">
            <a:avLst/>
          </a:prstGeom>
        </p:spPr>
        <p:txBody>
          <a:bodyPr vert="horz" lIns="91440" tIns="45720" rIns="91440" bIns="45720" rtlCol="0" anchor="ctr"/>
          <a:lstStyle>
            <a:lvl1pPr algn="r">
              <a:defRPr sz="1200">
                <a:solidFill>
                  <a:srgbClr val="554E4C"/>
                </a:solidFill>
                <a:latin typeface="Verdana"/>
                <a:cs typeface="Verdana"/>
              </a:defRPr>
            </a:lvl1pPr>
          </a:lstStyle>
          <a:p>
            <a:fld id="{40402E8C-55C0-4E1A-BE97-7371131DEDD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457200" rtl="0" eaLnBrk="1" latinLnBrk="0" hangingPunct="1">
        <a:spcBef>
          <a:spcPct val="0"/>
        </a:spcBef>
        <a:buNone/>
        <a:defRPr sz="4300" b="0" i="0" kern="1200">
          <a:solidFill>
            <a:srgbClr val="554E4C"/>
          </a:solidFill>
          <a:latin typeface="Georgia"/>
          <a:ea typeface="+mj-ea"/>
          <a:cs typeface="Georgia"/>
        </a:defRPr>
      </a:lvl1pPr>
    </p:titleStyle>
    <p:bodyStyle>
      <a:lvl1pPr marL="342900" indent="-342900" algn="l" defTabSz="457200" rtl="0" eaLnBrk="1" latinLnBrk="0" hangingPunct="1">
        <a:spcBef>
          <a:spcPct val="20000"/>
        </a:spcBef>
        <a:buFont typeface="Arial"/>
        <a:buNone/>
        <a:defRPr sz="2100" b="0" i="0" kern="1200">
          <a:solidFill>
            <a:srgbClr val="554E4C"/>
          </a:solidFill>
          <a:latin typeface="Georgia"/>
          <a:ea typeface="+mn-ea"/>
          <a:cs typeface="Georgia"/>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9229" y="1632857"/>
            <a:ext cx="8382000" cy="5139869"/>
          </a:xfrm>
          <a:prstGeom prst="rect">
            <a:avLst/>
          </a:prstGeom>
        </p:spPr>
        <p:txBody>
          <a:bodyPr wrap="square">
            <a:spAutoFit/>
          </a:bodyPr>
          <a:lstStyle/>
          <a:p>
            <a:pPr>
              <a:buNone/>
            </a:pPr>
            <a:r>
              <a:rPr lang="en-US" sz="2800" dirty="0" smtClean="0">
                <a:solidFill>
                  <a:srgbClr val="554E4C"/>
                </a:solidFill>
                <a:latin typeface="Georgia" pitchFamily="18" charset="0"/>
              </a:rPr>
              <a:t>“Owning a home used to be the American Dream.  Now it’s the American nightmare.”</a:t>
            </a:r>
          </a:p>
          <a:p>
            <a:pPr>
              <a:buNone/>
            </a:pPr>
            <a:endParaRPr lang="en-US" sz="1600" dirty="0" smtClean="0">
              <a:solidFill>
                <a:srgbClr val="554E4C"/>
              </a:solidFill>
              <a:latin typeface="Georgia" pitchFamily="18" charset="0"/>
            </a:endParaRPr>
          </a:p>
          <a:p>
            <a:pPr algn="r">
              <a:buNone/>
            </a:pPr>
            <a:r>
              <a:rPr lang="en-US" sz="2000" dirty="0" smtClean="0">
                <a:solidFill>
                  <a:srgbClr val="554E4C"/>
                </a:solidFill>
                <a:latin typeface="Georgia" pitchFamily="18" charset="0"/>
              </a:rPr>
              <a:t>-</a:t>
            </a:r>
            <a:r>
              <a:rPr lang="en-US" sz="2000" i="1" dirty="0" smtClean="0">
                <a:solidFill>
                  <a:srgbClr val="554E4C"/>
                </a:solidFill>
                <a:latin typeface="Georgia" pitchFamily="18" charset="0"/>
              </a:rPr>
              <a:t>Foreclosed homeowner, </a:t>
            </a:r>
          </a:p>
          <a:p>
            <a:pPr algn="r">
              <a:buNone/>
            </a:pPr>
            <a:r>
              <a:rPr lang="en-US" sz="2000" i="1" dirty="0" smtClean="0">
                <a:solidFill>
                  <a:srgbClr val="554E4C"/>
                </a:solidFill>
                <a:latin typeface="Georgia" pitchFamily="18" charset="0"/>
              </a:rPr>
              <a:t>Boston Community Capital focus group, 2008</a:t>
            </a:r>
          </a:p>
          <a:p>
            <a:pPr>
              <a:buNone/>
            </a:pPr>
            <a:endParaRPr lang="en-US" sz="2400" i="1" dirty="0" smtClean="0">
              <a:solidFill>
                <a:srgbClr val="554E4C"/>
              </a:solidFill>
              <a:latin typeface="Georgia" pitchFamily="18" charset="0"/>
            </a:endParaRPr>
          </a:p>
          <a:p>
            <a:pPr>
              <a:buNone/>
            </a:pPr>
            <a:r>
              <a:rPr lang="en-US" sz="2800" dirty="0" smtClean="0">
                <a:solidFill>
                  <a:srgbClr val="554E4C"/>
                </a:solidFill>
                <a:latin typeface="Georgia" pitchFamily="18" charset="0"/>
              </a:rPr>
              <a:t>"No part of the financial crisis has received so much attention, with so little to show for it, as the tidal wave of home foreclosures sweeping over America. Government programs have been ineffectual, and private efforts not much better." </a:t>
            </a:r>
          </a:p>
          <a:p>
            <a:pPr>
              <a:buNone/>
            </a:pPr>
            <a:endParaRPr lang="en-US" sz="1600" dirty="0" smtClean="0">
              <a:solidFill>
                <a:srgbClr val="554E4C"/>
              </a:solidFill>
              <a:latin typeface="Georgia" pitchFamily="18" charset="0"/>
            </a:endParaRPr>
          </a:p>
          <a:p>
            <a:pPr algn="r">
              <a:buNone/>
            </a:pPr>
            <a:r>
              <a:rPr lang="en-US" sz="2000" dirty="0" smtClean="0">
                <a:solidFill>
                  <a:srgbClr val="554E4C"/>
                </a:solidFill>
                <a:latin typeface="Georgia" pitchFamily="18" charset="0"/>
              </a:rPr>
              <a:t>-</a:t>
            </a:r>
            <a:r>
              <a:rPr lang="en-US" sz="2000" i="1" dirty="0" smtClean="0">
                <a:solidFill>
                  <a:srgbClr val="554E4C"/>
                </a:solidFill>
                <a:latin typeface="Georgia" pitchFamily="18" charset="0"/>
              </a:rPr>
              <a:t>The Economist</a:t>
            </a:r>
            <a:r>
              <a:rPr lang="en-US" sz="2000" dirty="0" smtClean="0">
                <a:solidFill>
                  <a:srgbClr val="554E4C"/>
                </a:solidFill>
                <a:latin typeface="Georgia" pitchFamily="18" charset="0"/>
              </a:rPr>
              <a:t>, 2/19/2009 </a:t>
            </a:r>
            <a:r>
              <a:rPr lang="en-US" sz="2400" dirty="0" smtClean="0">
                <a:solidFill>
                  <a:srgbClr val="554E4C"/>
                </a:solidFill>
                <a:latin typeface="Georgia" pitchFamily="18" charset="0"/>
              </a:rPr>
              <a:t> </a:t>
            </a:r>
            <a:endParaRPr lang="en-US" sz="2400" dirty="0">
              <a:solidFill>
                <a:srgbClr val="554E4C"/>
              </a:solidFill>
              <a:latin typeface="Georg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eaLnBrk="1" hangingPunct="1"/>
            <a:r>
              <a:rPr lang="en-US" b="1" dirty="0" smtClean="0"/>
              <a:t>Reduce Risk</a:t>
            </a:r>
          </a:p>
        </p:txBody>
      </p:sp>
      <p:sp>
        <p:nvSpPr>
          <p:cNvPr id="5123" name="Content Placeholder 2"/>
          <p:cNvSpPr>
            <a:spLocks noGrp="1"/>
          </p:cNvSpPr>
          <p:nvPr>
            <p:ph idx="1"/>
          </p:nvPr>
        </p:nvSpPr>
        <p:spPr/>
        <p:txBody>
          <a:bodyPr>
            <a:normAutofit/>
          </a:bodyPr>
          <a:lstStyle/>
          <a:p>
            <a:pPr eaLnBrk="1" hangingPunct="1">
              <a:buFont typeface="Arial" pitchFamily="34" charset="0"/>
              <a:buChar char="•"/>
            </a:pPr>
            <a:r>
              <a:rPr lang="en-US" sz="2400" dirty="0" smtClean="0"/>
              <a:t>$3.5 million first loss reserves in hand</a:t>
            </a:r>
          </a:p>
          <a:p>
            <a:pPr eaLnBrk="1" hangingPunct="1">
              <a:buFont typeface="Arial" pitchFamily="34" charset="0"/>
              <a:buChar char="•"/>
            </a:pPr>
            <a:r>
              <a:rPr lang="en-US" sz="2000" dirty="0" smtClean="0"/>
              <a:t>Strong</a:t>
            </a:r>
            <a:r>
              <a:rPr lang="en-US" sz="2400" dirty="0" smtClean="0"/>
              <a:t> relationships with community partners</a:t>
            </a:r>
          </a:p>
          <a:p>
            <a:pPr eaLnBrk="1" hangingPunct="1">
              <a:buFont typeface="Arial" pitchFamily="34" charset="0"/>
              <a:buChar char="•"/>
            </a:pPr>
            <a:r>
              <a:rPr lang="en-US" sz="2400" dirty="0" smtClean="0"/>
              <a:t>Foreclosed homes purchased at a steep discount</a:t>
            </a:r>
          </a:p>
          <a:p>
            <a:pPr eaLnBrk="1" hangingPunct="1">
              <a:buFont typeface="Arial" pitchFamily="34" charset="0"/>
              <a:buChar char="•"/>
            </a:pPr>
            <a:r>
              <a:rPr lang="en-US" sz="2400" dirty="0" smtClean="0"/>
              <a:t>Sale prices consistent with neighborhood incomes</a:t>
            </a:r>
          </a:p>
          <a:p>
            <a:pPr eaLnBrk="1" hangingPunct="1">
              <a:buFont typeface="Arial" pitchFamily="34" charset="0"/>
              <a:buChar char="•"/>
            </a:pPr>
            <a:r>
              <a:rPr lang="en-US" sz="2400" dirty="0" smtClean="0"/>
              <a:t>Mortgage provisions that meet borrower needs</a:t>
            </a:r>
          </a:p>
          <a:p>
            <a:pPr eaLnBrk="1" hangingPunct="1">
              <a:buFont typeface="Arial" pitchFamily="34" charset="0"/>
              <a:buChar char="•"/>
            </a:pPr>
            <a:r>
              <a:rPr lang="en-US" sz="2400" dirty="0" smtClean="0"/>
              <a:t>Properly underwritten 30-year fixed rate mortgages with payments</a:t>
            </a:r>
          </a:p>
          <a:p>
            <a:pPr eaLnBrk="1" hangingPunct="1">
              <a:buFont typeface="Arial" pitchFamily="34" charset="0"/>
              <a:buChar char="•"/>
            </a:pPr>
            <a:r>
              <a:rPr lang="en-US" sz="2400" dirty="0" smtClean="0"/>
              <a:t>25% note reserves to protect against loan losses and market declines</a:t>
            </a:r>
          </a:p>
          <a:p>
            <a:pPr eaLnBrk="1" hangingPunct="1">
              <a:buFont typeface="Arial" pitchFamily="34" charset="0"/>
              <a:buChar char="•"/>
            </a:pPr>
            <a:r>
              <a:rPr lang="en-US" sz="2400" dirty="0" smtClean="0"/>
              <a:t>Shared appreciation second mortgages</a:t>
            </a:r>
            <a:endParaRPr lang="en-US" sz="2800" dirty="0" smtClean="0"/>
          </a:p>
          <a:p>
            <a:pPr eaLnBrk="1" hangingPunct="1"/>
            <a:endParaRPr lang="en-US" dirty="0" smtClean="0"/>
          </a:p>
        </p:txBody>
      </p:sp>
      <p:sp>
        <p:nvSpPr>
          <p:cNvPr id="6" name="Slide Number Placeholder 5"/>
          <p:cNvSpPr>
            <a:spLocks noGrp="1"/>
          </p:cNvSpPr>
          <p:nvPr>
            <p:ph type="sldNum" sz="quarter" idx="12"/>
          </p:nvPr>
        </p:nvSpPr>
        <p:spPr/>
        <p:txBody>
          <a:bodyPr/>
          <a:lstStyle/>
          <a:p>
            <a:pPr>
              <a:defRPr/>
            </a:pPr>
            <a:fld id="{DBF58EDC-F8D4-4C5E-B942-F1FB475CCB2A}"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pPr algn="l"/>
            <a:r>
              <a:rPr lang="en-US" b="1" dirty="0" smtClean="0"/>
              <a:t>Sample Loans</a:t>
            </a:r>
          </a:p>
        </p:txBody>
      </p:sp>
      <p:graphicFrame>
        <p:nvGraphicFramePr>
          <p:cNvPr id="5" name="Content Placeholder 4"/>
          <p:cNvGraphicFramePr>
            <a:graphicFrameLocks noGrp="1"/>
          </p:cNvGraphicFramePr>
          <p:nvPr>
            <p:ph idx="1"/>
          </p:nvPr>
        </p:nvGraphicFramePr>
        <p:xfrm>
          <a:off x="620485" y="2819400"/>
          <a:ext cx="8033658" cy="2873828"/>
        </p:xfrm>
        <a:graphic>
          <a:graphicData uri="http://schemas.openxmlformats.org/drawingml/2006/table">
            <a:tbl>
              <a:tblPr firstRow="1" bandRow="1">
                <a:tableStyleId>{5940675A-B579-460E-94D1-54222C63F5DA}</a:tableStyleId>
              </a:tblPr>
              <a:tblGrid>
                <a:gridCol w="1905001"/>
                <a:gridCol w="1502228"/>
                <a:gridCol w="1447800"/>
                <a:gridCol w="1620663"/>
                <a:gridCol w="1557966"/>
              </a:tblGrid>
              <a:tr h="343589">
                <a:tc>
                  <a:txBody>
                    <a:bodyPr/>
                    <a:lstStyle/>
                    <a:p>
                      <a:endParaRPr lang="en-US" sz="1400" dirty="0"/>
                    </a:p>
                  </a:txBody>
                  <a:tcPr>
                    <a:lnR w="12700" cap="flat" cmpd="sng" algn="ctr">
                      <a:solidFill>
                        <a:schemeClr val="tx1"/>
                      </a:solidFill>
                      <a:prstDash val="solid"/>
                      <a:round/>
                      <a:headEnd type="none" w="med" len="med"/>
                      <a:tailEnd type="none" w="med" len="med"/>
                    </a:lnR>
                  </a:tcPr>
                </a:tc>
                <a:tc>
                  <a:txBody>
                    <a:bodyPr/>
                    <a:lstStyle/>
                    <a:p>
                      <a:r>
                        <a:rPr lang="en-US" sz="1400" b="1" dirty="0" smtClean="0">
                          <a:solidFill>
                            <a:srgbClr val="554E4C"/>
                          </a:solidFill>
                        </a:rPr>
                        <a:t>Pre-SUN</a:t>
                      </a:r>
                      <a:endParaRPr lang="en-US" sz="1400" b="1" dirty="0">
                        <a:solidFill>
                          <a:srgbClr val="554E4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b="1" dirty="0" smtClean="0">
                          <a:solidFill>
                            <a:srgbClr val="554E4C"/>
                          </a:solidFill>
                        </a:rPr>
                        <a:t>SUN</a:t>
                      </a:r>
                      <a:endParaRPr lang="en-US" sz="1400" b="1" dirty="0">
                        <a:solidFill>
                          <a:srgbClr val="554E4C"/>
                        </a:solidFill>
                      </a:endParaRPr>
                    </a:p>
                  </a:txBody>
                  <a:tcPr>
                    <a:lnL w="12700" cap="flat" cmpd="sng" algn="ctr">
                      <a:solidFill>
                        <a:schemeClr val="tx1"/>
                      </a:solidFill>
                      <a:prstDash val="solid"/>
                      <a:round/>
                      <a:headEnd type="none" w="med" len="med"/>
                      <a:tailEnd type="none" w="med" len="med"/>
                    </a:lnL>
                    <a:lnR w="57150" cap="flat" cmpd="sng" algn="ctr">
                      <a:solidFill>
                        <a:srgbClr val="554E4C"/>
                      </a:solidFill>
                      <a:prstDash val="solid"/>
                      <a:round/>
                      <a:headEnd type="none" w="med" len="med"/>
                      <a:tailEnd type="none" w="med" len="med"/>
                    </a:lnR>
                  </a:tcPr>
                </a:tc>
                <a:tc>
                  <a:txBody>
                    <a:bodyPr/>
                    <a:lstStyle/>
                    <a:p>
                      <a:r>
                        <a:rPr lang="en-US" sz="1400" b="1" dirty="0" smtClean="0">
                          <a:solidFill>
                            <a:srgbClr val="554E4C"/>
                          </a:solidFill>
                        </a:rPr>
                        <a:t>Pre-SUN</a:t>
                      </a:r>
                      <a:endParaRPr lang="en-US" sz="1400" b="1" dirty="0">
                        <a:solidFill>
                          <a:srgbClr val="554E4C"/>
                        </a:solidFill>
                      </a:endParaRPr>
                    </a:p>
                  </a:txBody>
                  <a:tcPr>
                    <a:lnL w="57150" cap="flat" cmpd="sng" algn="ctr">
                      <a:solidFill>
                        <a:srgbClr val="554E4C"/>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b="1" dirty="0" smtClean="0">
                          <a:solidFill>
                            <a:srgbClr val="554E4C"/>
                          </a:solidFill>
                        </a:rPr>
                        <a:t>SUN</a:t>
                      </a:r>
                      <a:endParaRPr lang="en-US" sz="1400" b="1" dirty="0">
                        <a:solidFill>
                          <a:srgbClr val="554E4C"/>
                        </a:solidFill>
                      </a:endParaRPr>
                    </a:p>
                  </a:txBody>
                  <a:tcPr>
                    <a:lnL w="12700" cap="flat" cmpd="sng" algn="ctr">
                      <a:solidFill>
                        <a:schemeClr val="tx1"/>
                      </a:solidFill>
                      <a:prstDash val="solid"/>
                      <a:round/>
                      <a:headEnd type="none" w="med" len="med"/>
                      <a:tailEnd type="none" w="med" len="med"/>
                    </a:lnL>
                  </a:tcPr>
                </a:tc>
              </a:tr>
              <a:tr h="468705">
                <a:tc>
                  <a:txBody>
                    <a:bodyPr/>
                    <a:lstStyle/>
                    <a:p>
                      <a:r>
                        <a:rPr lang="en-US" sz="1400" dirty="0" smtClean="0"/>
                        <a:t>Mortgage Amount</a:t>
                      </a:r>
                      <a:endParaRPr lang="en-US" sz="1400" dirty="0"/>
                    </a:p>
                  </a:txBody>
                  <a:tcPr>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$350,000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$161,930</a:t>
                      </a:r>
                    </a:p>
                  </a:txBody>
                  <a:tcPr>
                    <a:lnL w="12700" cap="flat" cmpd="sng" algn="ctr">
                      <a:solidFill>
                        <a:schemeClr val="tx1"/>
                      </a:solidFill>
                      <a:prstDash val="solid"/>
                      <a:round/>
                      <a:headEnd type="none" w="med" len="med"/>
                      <a:tailEnd type="none" w="med" len="med"/>
                    </a:lnL>
                    <a:lnR w="57150" cap="flat" cmpd="sng" algn="ctr">
                      <a:solidFill>
                        <a:srgbClr val="554E4C"/>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$326,000</a:t>
                      </a:r>
                    </a:p>
                  </a:txBody>
                  <a:tcPr>
                    <a:lnL w="57150" cap="flat" cmpd="sng" algn="ctr">
                      <a:solidFill>
                        <a:srgbClr val="554E4C"/>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$117,500</a:t>
                      </a:r>
                    </a:p>
                  </a:txBody>
                  <a:tcPr>
                    <a:lnL w="12700" cap="flat" cmpd="sng" algn="ctr">
                      <a:solidFill>
                        <a:schemeClr val="tx1"/>
                      </a:solidFill>
                      <a:prstDash val="solid"/>
                      <a:round/>
                      <a:headEnd type="none" w="med" len="med"/>
                      <a:tailEnd type="none" w="med" len="med"/>
                    </a:lnL>
                  </a:tcPr>
                </a:tc>
              </a:tr>
              <a:tr h="343589">
                <a:tc>
                  <a:txBody>
                    <a:bodyPr/>
                    <a:lstStyle/>
                    <a:p>
                      <a:r>
                        <a:rPr lang="en-US" sz="1400" dirty="0" smtClean="0"/>
                        <a:t>Rate</a:t>
                      </a:r>
                      <a:endParaRPr lang="en-US" sz="1400" dirty="0"/>
                    </a:p>
                  </a:txBody>
                  <a:tcPr>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11.25%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6.50%</a:t>
                      </a:r>
                    </a:p>
                  </a:txBody>
                  <a:tcPr>
                    <a:lnL w="12700" cap="flat" cmpd="sng" algn="ctr">
                      <a:solidFill>
                        <a:schemeClr val="tx1"/>
                      </a:solidFill>
                      <a:prstDash val="solid"/>
                      <a:round/>
                      <a:headEnd type="none" w="med" len="med"/>
                      <a:tailEnd type="none" w="med" len="med"/>
                    </a:lnL>
                    <a:lnR w="57150" cap="flat" cmpd="sng" algn="ctr">
                      <a:solidFill>
                        <a:srgbClr val="554E4C"/>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11.50%</a:t>
                      </a:r>
                    </a:p>
                  </a:txBody>
                  <a:tcPr>
                    <a:lnL w="57150" cap="flat" cmpd="sng" algn="ctr">
                      <a:solidFill>
                        <a:srgbClr val="554E4C"/>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6.50%</a:t>
                      </a:r>
                      <a:endParaRPr lang="en-US" sz="1400" dirty="0"/>
                    </a:p>
                  </a:txBody>
                  <a:tcPr>
                    <a:lnL w="12700" cap="flat" cmpd="sng" algn="ctr">
                      <a:solidFill>
                        <a:schemeClr val="tx1"/>
                      </a:solidFill>
                      <a:prstDash val="solid"/>
                      <a:round/>
                      <a:headEnd type="none" w="med" len="med"/>
                      <a:tailEnd type="none" w="med" len="med"/>
                    </a:lnL>
                  </a:tcPr>
                </a:tc>
              </a:tr>
              <a:tr h="343589">
                <a:tc>
                  <a:txBody>
                    <a:bodyPr/>
                    <a:lstStyle/>
                    <a:p>
                      <a:r>
                        <a:rPr lang="en-US" sz="1400" dirty="0" smtClean="0"/>
                        <a:t>Monthly</a:t>
                      </a:r>
                      <a:r>
                        <a:rPr lang="en-US" sz="1400" baseline="0" dirty="0" smtClean="0"/>
                        <a:t> Payment</a:t>
                      </a:r>
                      <a:endParaRPr lang="en-US" sz="1400" dirty="0"/>
                    </a:p>
                  </a:txBody>
                  <a:tcPr>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$2,522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$1,545</a:t>
                      </a:r>
                      <a:endParaRPr lang="en-US" sz="1400" dirty="0"/>
                    </a:p>
                  </a:txBody>
                  <a:tcPr>
                    <a:lnL w="12700" cap="flat" cmpd="sng" algn="ctr">
                      <a:solidFill>
                        <a:schemeClr val="tx1"/>
                      </a:solidFill>
                      <a:prstDash val="solid"/>
                      <a:round/>
                      <a:headEnd type="none" w="med" len="med"/>
                      <a:tailEnd type="none" w="med" len="med"/>
                    </a:lnL>
                    <a:lnR w="57150" cap="flat" cmpd="sng" algn="ctr">
                      <a:solidFill>
                        <a:srgbClr val="554E4C"/>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$3,561</a:t>
                      </a:r>
                      <a:endParaRPr lang="en-US" sz="1400" dirty="0"/>
                    </a:p>
                  </a:txBody>
                  <a:tcPr>
                    <a:lnL w="57150" cap="flat" cmpd="sng" algn="ctr">
                      <a:solidFill>
                        <a:srgbClr val="554E4C"/>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$1,063</a:t>
                      </a:r>
                      <a:endParaRPr lang="en-US" sz="1400" dirty="0"/>
                    </a:p>
                  </a:txBody>
                  <a:tcPr>
                    <a:lnL w="12700" cap="flat" cmpd="sng" algn="ctr">
                      <a:solidFill>
                        <a:schemeClr val="tx1"/>
                      </a:solidFill>
                      <a:prstDash val="solid"/>
                      <a:round/>
                      <a:headEnd type="none" w="med" len="med"/>
                      <a:tailEnd type="none" w="med" len="med"/>
                    </a:lnL>
                  </a:tcPr>
                </a:tc>
              </a:tr>
              <a:tr h="343589">
                <a:tc>
                  <a:txBody>
                    <a:bodyPr/>
                    <a:lstStyle/>
                    <a:p>
                      <a:r>
                        <a:rPr lang="en-US" sz="1400" dirty="0" smtClean="0"/>
                        <a:t>NSP Purchase Price</a:t>
                      </a:r>
                      <a:endParaRPr lang="en-US" sz="1400" dirty="0"/>
                    </a:p>
                  </a:txBody>
                  <a:tcPr>
                    <a:lnR w="12700" cap="flat" cmpd="sng" algn="ctr">
                      <a:solidFill>
                        <a:schemeClr val="tx1"/>
                      </a:solidFill>
                      <a:prstDash val="solid"/>
                      <a:round/>
                      <a:headEnd type="none" w="med" len="med"/>
                      <a:tailEnd type="none" w="med" len="med"/>
                    </a:lnR>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$123,559</a:t>
                      </a:r>
                      <a:endParaRPr lang="en-US" sz="1400" dirty="0"/>
                    </a:p>
                  </a:txBody>
                  <a:tcPr>
                    <a:lnL w="12700" cap="flat" cmpd="sng" algn="ctr">
                      <a:solidFill>
                        <a:schemeClr val="tx1"/>
                      </a:solidFill>
                      <a:prstDash val="solid"/>
                      <a:round/>
                      <a:headEnd type="none" w="med" len="med"/>
                      <a:tailEnd type="none" w="med" len="med"/>
                    </a:lnL>
                    <a:lnR w="57150" cap="flat" cmpd="sng" algn="ctr">
                      <a:solidFill>
                        <a:srgbClr val="554E4C"/>
                      </a:solidFill>
                      <a:prstDash val="solid"/>
                      <a:round/>
                      <a:headEnd type="none" w="med" len="med"/>
                      <a:tailEnd type="none" w="med" len="med"/>
                    </a:lnR>
                  </a:tcPr>
                </a:tc>
                <a:tc>
                  <a:txBody>
                    <a:bodyPr/>
                    <a:lstStyle/>
                    <a:p>
                      <a:endParaRPr lang="en-US" sz="1400" dirty="0"/>
                    </a:p>
                  </a:txBody>
                  <a:tcPr>
                    <a:lnL w="57150" cap="flat" cmpd="sng" algn="ctr">
                      <a:solidFill>
                        <a:srgbClr val="554E4C"/>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$94,000</a:t>
                      </a:r>
                      <a:endParaRPr lang="en-US" sz="1400" dirty="0"/>
                    </a:p>
                  </a:txBody>
                  <a:tcPr>
                    <a:lnL w="12700" cap="flat" cmpd="sng" algn="ctr">
                      <a:solidFill>
                        <a:schemeClr val="tx1"/>
                      </a:solidFill>
                      <a:prstDash val="solid"/>
                      <a:round/>
                      <a:headEnd type="none" w="med" len="med"/>
                      <a:tailEnd type="none" w="med" len="med"/>
                    </a:lnL>
                  </a:tcPr>
                </a:tc>
              </a:tr>
              <a:tr h="343589">
                <a:tc>
                  <a:txBody>
                    <a:bodyPr/>
                    <a:lstStyle/>
                    <a:p>
                      <a:r>
                        <a:rPr lang="en-US" sz="1400" dirty="0" smtClean="0"/>
                        <a:t>Resale</a:t>
                      </a:r>
                      <a:r>
                        <a:rPr lang="en-US" sz="1400" baseline="0" dirty="0" smtClean="0"/>
                        <a:t> Price</a:t>
                      </a:r>
                      <a:endParaRPr lang="en-US" sz="1400" dirty="0"/>
                    </a:p>
                  </a:txBody>
                  <a:tcPr>
                    <a:lnR w="12700" cap="flat" cmpd="sng" algn="ctr">
                      <a:solidFill>
                        <a:schemeClr val="tx1"/>
                      </a:solidFill>
                      <a:prstDash val="solid"/>
                      <a:round/>
                      <a:headEnd type="none" w="med" len="med"/>
                      <a:tailEnd type="none" w="med" len="med"/>
                    </a:lnR>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$154,408</a:t>
                      </a:r>
                      <a:endParaRPr lang="en-US" sz="1400" dirty="0"/>
                    </a:p>
                  </a:txBody>
                  <a:tcPr>
                    <a:lnL w="12700" cap="flat" cmpd="sng" algn="ctr">
                      <a:solidFill>
                        <a:schemeClr val="tx1"/>
                      </a:solidFill>
                      <a:prstDash val="solid"/>
                      <a:round/>
                      <a:headEnd type="none" w="med" len="med"/>
                      <a:tailEnd type="none" w="med" len="med"/>
                    </a:lnL>
                    <a:lnR w="57150" cap="flat" cmpd="sng" algn="ctr">
                      <a:solidFill>
                        <a:srgbClr val="554E4C"/>
                      </a:solidFill>
                      <a:prstDash val="solid"/>
                      <a:round/>
                      <a:headEnd type="none" w="med" len="med"/>
                      <a:tailEnd type="none" w="med" len="med"/>
                    </a:lnR>
                  </a:tcPr>
                </a:tc>
                <a:tc>
                  <a:txBody>
                    <a:bodyPr/>
                    <a:lstStyle/>
                    <a:p>
                      <a:endParaRPr lang="en-US" sz="1400" dirty="0"/>
                    </a:p>
                  </a:txBody>
                  <a:tcPr>
                    <a:lnL w="57150" cap="flat" cmpd="sng" algn="ctr">
                      <a:solidFill>
                        <a:srgbClr val="554E4C"/>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$121,500</a:t>
                      </a:r>
                      <a:endParaRPr lang="en-US" sz="1400" dirty="0"/>
                    </a:p>
                  </a:txBody>
                  <a:tcPr>
                    <a:lnL w="12700" cap="flat" cmpd="sng" algn="ctr">
                      <a:solidFill>
                        <a:schemeClr val="tx1"/>
                      </a:solidFill>
                      <a:prstDash val="solid"/>
                      <a:round/>
                      <a:headEnd type="none" w="med" len="med"/>
                      <a:tailEnd type="none" w="med" len="med"/>
                    </a:lnL>
                  </a:tcPr>
                </a:tc>
              </a:tr>
              <a:tr h="343589">
                <a:tc>
                  <a:txBody>
                    <a:bodyPr/>
                    <a:lstStyle/>
                    <a:p>
                      <a:r>
                        <a:rPr lang="en-US" sz="1400" dirty="0" smtClean="0"/>
                        <a:t>Cash from Borrower</a:t>
                      </a:r>
                      <a:endParaRPr lang="en-US" sz="1400" dirty="0"/>
                    </a:p>
                  </a:txBody>
                  <a:tcPr>
                    <a:lnR w="12700" cap="flat" cmpd="sng" algn="ctr">
                      <a:solidFill>
                        <a:schemeClr val="tx1"/>
                      </a:solidFill>
                      <a:prstDash val="solid"/>
                      <a:round/>
                      <a:headEnd type="none" w="med" len="med"/>
                      <a:tailEnd type="none" w="med" len="med"/>
                    </a:lnR>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$6,232</a:t>
                      </a:r>
                      <a:endParaRPr lang="en-US" sz="1400" dirty="0"/>
                    </a:p>
                  </a:txBody>
                  <a:tcPr>
                    <a:lnL w="12700" cap="flat" cmpd="sng" algn="ctr">
                      <a:solidFill>
                        <a:schemeClr val="tx1"/>
                      </a:solidFill>
                      <a:prstDash val="solid"/>
                      <a:round/>
                      <a:headEnd type="none" w="med" len="med"/>
                      <a:tailEnd type="none" w="med" len="med"/>
                    </a:lnL>
                    <a:lnR w="57150" cap="flat" cmpd="sng" algn="ctr">
                      <a:solidFill>
                        <a:srgbClr val="554E4C"/>
                      </a:solidFill>
                      <a:prstDash val="solid"/>
                      <a:round/>
                      <a:headEnd type="none" w="med" len="med"/>
                      <a:tailEnd type="none" w="med" len="med"/>
                    </a:lnR>
                  </a:tcPr>
                </a:tc>
                <a:tc>
                  <a:txBody>
                    <a:bodyPr/>
                    <a:lstStyle/>
                    <a:p>
                      <a:endParaRPr lang="en-US" sz="1400" dirty="0"/>
                    </a:p>
                  </a:txBody>
                  <a:tcPr>
                    <a:lnL w="57150" cap="flat" cmpd="sng" algn="ctr">
                      <a:solidFill>
                        <a:srgbClr val="554E4C"/>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$5,540</a:t>
                      </a:r>
                      <a:endParaRPr lang="en-US" sz="1400" dirty="0"/>
                    </a:p>
                  </a:txBody>
                  <a:tcPr>
                    <a:lnL w="12700" cap="flat" cmpd="sng" algn="ctr">
                      <a:solidFill>
                        <a:schemeClr val="tx1"/>
                      </a:solidFill>
                      <a:prstDash val="solid"/>
                      <a:round/>
                      <a:headEnd type="none" w="med" len="med"/>
                      <a:tailEnd type="none" w="med" len="med"/>
                    </a:lnL>
                  </a:tcPr>
                </a:tc>
              </a:tr>
              <a:tr h="343589">
                <a:tc>
                  <a:txBody>
                    <a:bodyPr/>
                    <a:lstStyle/>
                    <a:p>
                      <a:r>
                        <a:rPr lang="en-US" sz="1400" dirty="0" smtClean="0"/>
                        <a:t>Reserves*</a:t>
                      </a:r>
                      <a:endParaRPr lang="en-US" sz="1400" dirty="0"/>
                    </a:p>
                  </a:txBody>
                  <a:tcPr>
                    <a:lnR w="12700" cap="flat" cmpd="sng" algn="ctr">
                      <a:solidFill>
                        <a:schemeClr val="tx1"/>
                      </a:solidFill>
                      <a:prstDash val="solid"/>
                      <a:round/>
                      <a:headEnd type="none" w="med" len="med"/>
                      <a:tailEnd type="none" w="med" len="med"/>
                    </a:lnR>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$3,130</a:t>
                      </a:r>
                      <a:endParaRPr lang="en-US" sz="1400" dirty="0"/>
                    </a:p>
                  </a:txBody>
                  <a:tcPr>
                    <a:lnL w="12700" cap="flat" cmpd="sng" algn="ctr">
                      <a:solidFill>
                        <a:schemeClr val="tx1"/>
                      </a:solidFill>
                      <a:prstDash val="solid"/>
                      <a:round/>
                      <a:headEnd type="none" w="med" len="med"/>
                      <a:tailEnd type="none" w="med" len="med"/>
                    </a:lnL>
                    <a:lnR w="57150" cap="flat" cmpd="sng" algn="ctr">
                      <a:solidFill>
                        <a:srgbClr val="554E4C"/>
                      </a:solidFill>
                      <a:prstDash val="solid"/>
                      <a:round/>
                      <a:headEnd type="none" w="med" len="med"/>
                      <a:tailEnd type="none" w="med" len="med"/>
                    </a:lnR>
                  </a:tcPr>
                </a:tc>
                <a:tc>
                  <a:txBody>
                    <a:bodyPr/>
                    <a:lstStyle/>
                    <a:p>
                      <a:endParaRPr lang="en-US" sz="1400" dirty="0"/>
                    </a:p>
                  </a:txBody>
                  <a:tcPr>
                    <a:lnL w="57150" cap="flat" cmpd="sng" algn="ctr">
                      <a:solidFill>
                        <a:srgbClr val="554E4C"/>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400" dirty="0" smtClean="0"/>
                        <a:t>$3,000</a:t>
                      </a:r>
                    </a:p>
                  </a:txBody>
                  <a:tcPr>
                    <a:lnL w="12700" cap="flat" cmpd="sng" algn="ctr">
                      <a:solidFill>
                        <a:schemeClr val="tx1"/>
                      </a:solidFill>
                      <a:prstDash val="solid"/>
                      <a:round/>
                      <a:headEnd type="none" w="med" len="med"/>
                      <a:tailEnd type="none" w="med" len="med"/>
                    </a:lnL>
                  </a:tcPr>
                </a:tc>
              </a:tr>
            </a:tbl>
          </a:graphicData>
        </a:graphic>
      </p:graphicFrame>
      <p:pic>
        <p:nvPicPr>
          <p:cNvPr id="12384" name="Picture 5"/>
          <p:cNvPicPr>
            <a:picLocks noChangeAspect="1" noChangeArrowheads="1"/>
          </p:cNvPicPr>
          <p:nvPr/>
        </p:nvPicPr>
        <p:blipFill>
          <a:blip r:embed="rId3"/>
          <a:srcRect/>
          <a:stretch>
            <a:fillRect/>
          </a:stretch>
        </p:blipFill>
        <p:spPr bwMode="auto">
          <a:xfrm>
            <a:off x="3265714" y="1230086"/>
            <a:ext cx="1583777" cy="1186288"/>
          </a:xfrm>
          <a:prstGeom prst="rect">
            <a:avLst/>
          </a:prstGeom>
          <a:noFill/>
          <a:ln w="9525" algn="ctr">
            <a:noFill/>
            <a:miter lim="800000"/>
            <a:headEnd/>
            <a:tailEnd/>
          </a:ln>
        </p:spPr>
      </p:pic>
      <p:sp>
        <p:nvSpPr>
          <p:cNvPr id="13" name="Slide Number Placeholder 12"/>
          <p:cNvSpPr>
            <a:spLocks noGrp="1"/>
          </p:cNvSpPr>
          <p:nvPr>
            <p:ph type="sldNum" sz="quarter" idx="12"/>
          </p:nvPr>
        </p:nvSpPr>
        <p:spPr/>
        <p:txBody>
          <a:bodyPr/>
          <a:lstStyle/>
          <a:p>
            <a:pPr>
              <a:defRPr/>
            </a:pPr>
            <a:fld id="{02ADB0A4-FBF9-4359-9E42-446269A72D88}" type="slidenum">
              <a:rPr lang="en-US" smtClean="0"/>
              <a:pPr>
                <a:defRPr/>
              </a:pPr>
              <a:t>11</a:t>
            </a:fld>
            <a:endParaRPr lang="en-US"/>
          </a:p>
        </p:txBody>
      </p:sp>
      <p:sp>
        <p:nvSpPr>
          <p:cNvPr id="14" name="TextBox 13"/>
          <p:cNvSpPr txBox="1"/>
          <p:nvPr/>
        </p:nvSpPr>
        <p:spPr>
          <a:xfrm>
            <a:off x="4430486" y="6324600"/>
            <a:ext cx="4278085" cy="246221"/>
          </a:xfrm>
          <a:prstGeom prst="rect">
            <a:avLst/>
          </a:prstGeom>
          <a:noFill/>
        </p:spPr>
        <p:txBody>
          <a:bodyPr wrap="square">
            <a:spAutoFit/>
          </a:bodyPr>
          <a:lstStyle/>
          <a:p>
            <a:pPr algn="l">
              <a:defRPr/>
            </a:pPr>
            <a:r>
              <a:rPr lang="en-US" sz="1000" dirty="0" smtClean="0">
                <a:latin typeface="+mj-lt"/>
              </a:rPr>
              <a:t>* </a:t>
            </a:r>
            <a:r>
              <a:rPr lang="en-US" sz="1000" dirty="0">
                <a:latin typeface="+mj-lt"/>
              </a:rPr>
              <a:t>Reserve amounts vary based on property type and annual taxes.</a:t>
            </a:r>
          </a:p>
        </p:txBody>
      </p:sp>
      <p:sp>
        <p:nvSpPr>
          <p:cNvPr id="10" name="TextBox 9"/>
          <p:cNvSpPr txBox="1"/>
          <p:nvPr/>
        </p:nvSpPr>
        <p:spPr>
          <a:xfrm>
            <a:off x="2296888" y="2460171"/>
            <a:ext cx="6455228" cy="307777"/>
          </a:xfrm>
          <a:prstGeom prst="rect">
            <a:avLst/>
          </a:prstGeom>
          <a:noFill/>
        </p:spPr>
        <p:txBody>
          <a:bodyPr wrap="square" rtlCol="0">
            <a:spAutoFit/>
          </a:bodyPr>
          <a:lstStyle/>
          <a:p>
            <a:r>
              <a:rPr lang="en-US" sz="1400" b="1" dirty="0" smtClean="0">
                <a:solidFill>
                  <a:srgbClr val="554E4C"/>
                </a:solidFill>
              </a:rPr>
              <a:t>   51 Victoria Heights, Hyde Park      68 Bernard Street #1, Dorchester</a:t>
            </a:r>
            <a:endParaRPr lang="en-US" sz="1400" b="1" dirty="0">
              <a:solidFill>
                <a:srgbClr val="554E4C"/>
              </a:solidFill>
            </a:endParaRPr>
          </a:p>
        </p:txBody>
      </p:sp>
      <p:pic>
        <p:nvPicPr>
          <p:cNvPr id="11" name="Picture 2"/>
          <p:cNvPicPr>
            <a:picLocks noChangeAspect="1" noChangeArrowheads="1"/>
          </p:cNvPicPr>
          <p:nvPr/>
        </p:nvPicPr>
        <p:blipFill>
          <a:blip r:embed="rId4"/>
          <a:srcRect/>
          <a:stretch>
            <a:fillRect/>
          </a:stretch>
        </p:blipFill>
        <p:spPr bwMode="auto">
          <a:xfrm>
            <a:off x="6183086" y="1186127"/>
            <a:ext cx="1643976" cy="123298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SUN Objectives</a:t>
            </a:r>
            <a:endParaRPr lang="en-US" b="1" dirty="0"/>
          </a:p>
        </p:txBody>
      </p:sp>
      <p:sp>
        <p:nvSpPr>
          <p:cNvPr id="3" name="Content Placeholder 2"/>
          <p:cNvSpPr>
            <a:spLocks noGrp="1"/>
          </p:cNvSpPr>
          <p:nvPr>
            <p:ph idx="1"/>
          </p:nvPr>
        </p:nvSpPr>
        <p:spPr/>
        <p:txBody>
          <a:bodyPr/>
          <a:lstStyle/>
          <a:p>
            <a:pPr lvl="0">
              <a:buFont typeface="Arial" pitchFamily="34" charset="0"/>
              <a:buChar char="•"/>
            </a:pPr>
            <a:r>
              <a:rPr lang="en-US" b="1" dirty="0" smtClean="0"/>
              <a:t>Raise $50 MM </a:t>
            </a:r>
            <a:r>
              <a:rPr lang="en-US" dirty="0" smtClean="0"/>
              <a:t>in debt capital for Boston and Revere</a:t>
            </a:r>
          </a:p>
          <a:p>
            <a:pPr>
              <a:buFont typeface="Arial" pitchFamily="34" charset="0"/>
              <a:buChar char="•"/>
            </a:pPr>
            <a:r>
              <a:rPr lang="en-US" dirty="0" smtClean="0"/>
              <a:t>Scale up to </a:t>
            </a:r>
            <a:r>
              <a:rPr lang="en-US" b="1" dirty="0" smtClean="0"/>
              <a:t>$3 MM in mortgages/ month </a:t>
            </a:r>
          </a:p>
          <a:p>
            <a:pPr>
              <a:buFont typeface="Arial" pitchFamily="34" charset="0"/>
              <a:buChar char="•"/>
            </a:pPr>
            <a:r>
              <a:rPr lang="en-US" dirty="0" smtClean="0"/>
              <a:t>After approximately 1 year, </a:t>
            </a:r>
            <a:r>
              <a:rPr lang="en-US" b="1" dirty="0" smtClean="0"/>
              <a:t>recapitalize, and redeploy dollars </a:t>
            </a:r>
            <a:r>
              <a:rPr lang="en-US" dirty="0" smtClean="0"/>
              <a:t>to refinance more loans</a:t>
            </a:r>
          </a:p>
          <a:p>
            <a:pPr>
              <a:buFont typeface="Arial" pitchFamily="34" charset="0"/>
              <a:buChar char="•"/>
            </a:pPr>
            <a:r>
              <a:rPr lang="en-US" b="1" dirty="0" smtClean="0"/>
              <a:t>Sell seasoned income streams </a:t>
            </a:r>
            <a:r>
              <a:rPr lang="en-US" dirty="0" smtClean="0"/>
              <a:t>–while retaining mortgage servicing responsibilities </a:t>
            </a:r>
          </a:p>
          <a:p>
            <a:pPr>
              <a:buFont typeface="Arial" pitchFamily="34" charset="0"/>
              <a:buChar char="•"/>
            </a:pPr>
            <a:r>
              <a:rPr lang="en-US" dirty="0" smtClean="0"/>
              <a:t>Serve a total of </a:t>
            </a:r>
            <a:r>
              <a:rPr lang="en-US" b="1" dirty="0" smtClean="0"/>
              <a:t>2,200 families </a:t>
            </a:r>
            <a:r>
              <a:rPr lang="en-US" dirty="0" smtClean="0"/>
              <a:t>by May of 2015</a:t>
            </a:r>
          </a:p>
          <a:p>
            <a:pPr>
              <a:buFont typeface="Arial" pitchFamily="34" charset="0"/>
              <a:buChar char="•"/>
            </a:pPr>
            <a:r>
              <a:rPr lang="en-US" b="1" dirty="0" smtClean="0"/>
              <a:t>No more than 15% of loans are delinquent or in default</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Progress to Date </a:t>
            </a:r>
            <a:r>
              <a:rPr lang="en-US" sz="1400" b="1" dirty="0" smtClean="0"/>
              <a:t>(September </a:t>
            </a:r>
            <a:r>
              <a:rPr lang="en-US" sz="1400" b="1" dirty="0" smtClean="0"/>
              <a:t>2010)</a:t>
            </a:r>
            <a:endParaRPr lang="en-US" b="1" dirty="0"/>
          </a:p>
        </p:txBody>
      </p:sp>
      <p:sp>
        <p:nvSpPr>
          <p:cNvPr id="6" name="Content Placeholder 5"/>
          <p:cNvSpPr>
            <a:spLocks noGrp="1"/>
          </p:cNvSpPr>
          <p:nvPr>
            <p:ph idx="1"/>
          </p:nvPr>
        </p:nvSpPr>
        <p:spPr/>
        <p:txBody>
          <a:bodyPr>
            <a:normAutofit fontScale="92500" lnSpcReduction="20000"/>
          </a:bodyPr>
          <a:lstStyle/>
          <a:p>
            <a:pPr>
              <a:buFont typeface="Arial" pitchFamily="34" charset="0"/>
              <a:buChar char="•"/>
            </a:pPr>
            <a:r>
              <a:rPr lang="en-US" b="1" dirty="0" smtClean="0"/>
              <a:t># of Families assisted</a:t>
            </a:r>
            <a:r>
              <a:rPr lang="en-US" dirty="0" smtClean="0"/>
              <a:t>:</a:t>
            </a:r>
          </a:p>
          <a:p>
            <a:pPr lvl="1">
              <a:buFont typeface="Arial" pitchFamily="34" charset="0"/>
              <a:buChar char="•"/>
            </a:pPr>
            <a:r>
              <a:rPr lang="en-US" dirty="0" smtClean="0"/>
              <a:t>Closed or scheduled for closing: </a:t>
            </a:r>
            <a:r>
              <a:rPr lang="en-US" b="1" dirty="0" smtClean="0"/>
              <a:t>79 units </a:t>
            </a:r>
            <a:r>
              <a:rPr lang="en-US" dirty="0" smtClean="0"/>
              <a:t>of foreclosed housing</a:t>
            </a:r>
          </a:p>
          <a:p>
            <a:pPr lvl="1">
              <a:buFont typeface="Arial" pitchFamily="34" charset="0"/>
              <a:buChar char="•"/>
            </a:pPr>
            <a:r>
              <a:rPr lang="en-US" dirty="0" smtClean="0"/>
              <a:t>Offers pending: </a:t>
            </a:r>
            <a:r>
              <a:rPr lang="en-US" b="1" dirty="0" smtClean="0"/>
              <a:t>25 units</a:t>
            </a:r>
          </a:p>
          <a:p>
            <a:pPr lvl="1">
              <a:buFont typeface="Arial" pitchFamily="34" charset="0"/>
              <a:buChar char="•"/>
            </a:pPr>
            <a:r>
              <a:rPr lang="en-US" dirty="0" smtClean="0"/>
              <a:t>Active in last 30 days: </a:t>
            </a:r>
            <a:r>
              <a:rPr lang="en-US" b="1" dirty="0" smtClean="0"/>
              <a:t>54 units</a:t>
            </a:r>
          </a:p>
          <a:p>
            <a:pPr lvl="0">
              <a:buFont typeface="Arial" pitchFamily="34" charset="0"/>
              <a:buChar char="•"/>
            </a:pPr>
            <a:r>
              <a:rPr lang="en-US" b="1" dirty="0" smtClean="0"/>
              <a:t>Raised $3.5 million</a:t>
            </a:r>
            <a:r>
              <a:rPr lang="en-US" dirty="0" smtClean="0"/>
              <a:t> in first loss reserves </a:t>
            </a:r>
          </a:p>
          <a:p>
            <a:pPr lvl="0">
              <a:buFont typeface="Arial" pitchFamily="34" charset="0"/>
              <a:buChar char="•"/>
            </a:pPr>
            <a:r>
              <a:rPr lang="en-US" b="1" dirty="0" smtClean="0"/>
              <a:t>Secured over $32 million</a:t>
            </a:r>
            <a:r>
              <a:rPr lang="en-US" dirty="0" smtClean="0"/>
              <a:t> </a:t>
            </a:r>
            <a:r>
              <a:rPr lang="en-US" b="1" dirty="0" smtClean="0"/>
              <a:t>of debt finance </a:t>
            </a:r>
            <a:r>
              <a:rPr lang="en-US" dirty="0" smtClean="0"/>
              <a:t>(closed or committed) at a </a:t>
            </a:r>
            <a:r>
              <a:rPr lang="en-US" b="1" dirty="0" smtClean="0"/>
              <a:t>4.25%</a:t>
            </a:r>
            <a:r>
              <a:rPr lang="en-US" dirty="0" smtClean="0"/>
              <a:t> annual interest rate, payable as of May 30, 2015</a:t>
            </a:r>
            <a:endParaRPr lang="en-US" b="1" dirty="0" smtClean="0"/>
          </a:p>
          <a:p>
            <a:pPr lvl="0">
              <a:buFont typeface="Arial" pitchFamily="34" charset="0"/>
              <a:buChar char="•"/>
            </a:pPr>
            <a:r>
              <a:rPr lang="en-US" b="1" dirty="0" smtClean="0"/>
              <a:t>Working to raise an additional</a:t>
            </a:r>
            <a:r>
              <a:rPr lang="en-US" dirty="0" smtClean="0"/>
              <a:t> </a:t>
            </a:r>
            <a:r>
              <a:rPr lang="en-US" b="1" dirty="0" smtClean="0"/>
              <a:t>$18 million</a:t>
            </a:r>
            <a:r>
              <a:rPr lang="en-US" dirty="0" smtClean="0"/>
              <a:t> of debt finance on the same terms</a:t>
            </a:r>
          </a:p>
          <a:p>
            <a:pPr lvl="0">
              <a:buFont typeface="Arial" pitchFamily="34" charset="0"/>
              <a:buChar char="•"/>
            </a:pPr>
            <a:r>
              <a:rPr lang="en-US" b="1" dirty="0" smtClean="0"/>
              <a:t>Created a</a:t>
            </a:r>
            <a:r>
              <a:rPr lang="en-US" dirty="0" smtClean="0"/>
              <a:t> </a:t>
            </a:r>
            <a:r>
              <a:rPr lang="en-US" b="1" dirty="0" smtClean="0"/>
              <a:t>25% portfolio-level loan loss reserve</a:t>
            </a:r>
            <a:r>
              <a:rPr lang="en-US" dirty="0" smtClean="0"/>
              <a:t> against future losses and market declines</a:t>
            </a:r>
          </a:p>
          <a:p>
            <a:pPr lvl="0">
              <a:buFont typeface="Arial" pitchFamily="34" charset="0"/>
              <a:buChar char="•"/>
            </a:pPr>
            <a:r>
              <a:rPr lang="en-US" b="1" dirty="0" smtClean="0"/>
              <a:t>Developed key relationships</a:t>
            </a:r>
            <a:r>
              <a:rPr lang="en-US" dirty="0" smtClean="0"/>
              <a:t> with community groups, legal aid organizations, public agencies, REO departments and lenders who serve as referral sources</a:t>
            </a:r>
          </a:p>
          <a:p>
            <a:pPr lvl="0">
              <a:buFont typeface="Arial" pitchFamily="34" charset="0"/>
              <a:buChar char="•"/>
            </a:pPr>
            <a:r>
              <a:rPr lang="en-US" dirty="0" smtClean="0"/>
              <a:t>Developed and implemented </a:t>
            </a:r>
            <a:r>
              <a:rPr lang="en-US" b="1" dirty="0" smtClean="0"/>
              <a:t>underwriting</a:t>
            </a:r>
            <a:r>
              <a:rPr lang="en-US" dirty="0" smtClean="0"/>
              <a:t> and </a:t>
            </a:r>
            <a:r>
              <a:rPr lang="en-US" b="1" dirty="0" smtClean="0"/>
              <a:t>reporting</a:t>
            </a:r>
            <a:r>
              <a:rPr lang="en-US" dirty="0" smtClean="0"/>
              <a:t> systems; hired </a:t>
            </a:r>
            <a:r>
              <a:rPr lang="en-US" b="1" dirty="0" smtClean="0"/>
              <a:t>staff/consultants</a:t>
            </a:r>
          </a:p>
          <a:p>
            <a:pPr lvl="0"/>
            <a:endParaRPr lang="en-US" dirty="0" smtClean="0"/>
          </a:p>
          <a:p>
            <a:pPr lvl="0">
              <a:buFont typeface="Arial" pitchFamily="34" charset="0"/>
              <a:buChar cha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Fundraising </a:t>
            </a:r>
            <a:r>
              <a:rPr lang="en-US" b="1" smtClean="0"/>
              <a:t>to date</a:t>
            </a:r>
            <a:endParaRPr lang="en-US" b="1" dirty="0"/>
          </a:p>
        </p:txBody>
      </p:sp>
      <p:sp>
        <p:nvSpPr>
          <p:cNvPr id="3" name="Content Placeholder 2"/>
          <p:cNvSpPr>
            <a:spLocks noGrp="1"/>
          </p:cNvSpPr>
          <p:nvPr>
            <p:ph idx="1"/>
          </p:nvPr>
        </p:nvSpPr>
        <p:spPr>
          <a:xfrm>
            <a:off x="249382" y="1354667"/>
            <a:ext cx="8229600" cy="4757643"/>
          </a:xfrm>
        </p:spPr>
        <p:txBody>
          <a:bodyPr>
            <a:noAutofit/>
          </a:bodyPr>
          <a:lstStyle/>
          <a:p>
            <a:r>
              <a:rPr lang="en-US" sz="1600" b="1" dirty="0" smtClean="0"/>
              <a:t>Closed or in progress:</a:t>
            </a:r>
          </a:p>
          <a:p>
            <a:r>
              <a:rPr lang="en-US" sz="1200" dirty="0" smtClean="0"/>
              <a:t>Strategic Grant Partners</a:t>
            </a:r>
          </a:p>
          <a:p>
            <a:r>
              <a:rPr lang="en-US" sz="1200" dirty="0" smtClean="0"/>
              <a:t>The Boston Foundation </a:t>
            </a:r>
          </a:p>
          <a:p>
            <a:r>
              <a:rPr lang="en-US" sz="1200" dirty="0" smtClean="0"/>
              <a:t>Calvert Foundation Social Investment Fund</a:t>
            </a:r>
          </a:p>
          <a:p>
            <a:r>
              <a:rPr lang="en-US" sz="1200" dirty="0" err="1" smtClean="0"/>
              <a:t>Kresge</a:t>
            </a:r>
            <a:r>
              <a:rPr lang="en-US" sz="1200" dirty="0" smtClean="0"/>
              <a:t> Foundation</a:t>
            </a:r>
          </a:p>
          <a:p>
            <a:r>
              <a:rPr lang="en-US" sz="1200" dirty="0" smtClean="0"/>
              <a:t>Clients of </a:t>
            </a:r>
            <a:r>
              <a:rPr lang="en-US" sz="1200" dirty="0" err="1" smtClean="0"/>
              <a:t>Loring</a:t>
            </a:r>
            <a:r>
              <a:rPr lang="en-US" sz="1200" dirty="0" smtClean="0"/>
              <a:t>, Wolcott &amp; Coolidge </a:t>
            </a:r>
          </a:p>
          <a:p>
            <a:r>
              <a:rPr lang="en-US" sz="1200" dirty="0" smtClean="0"/>
              <a:t>Clients of Reynders McVeigh </a:t>
            </a:r>
          </a:p>
          <a:p>
            <a:r>
              <a:rPr lang="en-US" sz="1200" dirty="0" smtClean="0"/>
              <a:t>Clients of </a:t>
            </a:r>
            <a:r>
              <a:rPr lang="en-US" sz="1200" dirty="0" err="1" smtClean="0"/>
              <a:t>Ballentine</a:t>
            </a:r>
            <a:r>
              <a:rPr lang="en-US" sz="1200" smtClean="0"/>
              <a:t> Partners</a:t>
            </a:r>
            <a:endParaRPr lang="en-US" sz="1200" dirty="0" smtClean="0"/>
          </a:p>
          <a:p>
            <a:r>
              <a:rPr lang="en-US" sz="1200" dirty="0" smtClean="0"/>
              <a:t>Clients of </a:t>
            </a:r>
            <a:r>
              <a:rPr lang="en-US" sz="1200" dirty="0" err="1" smtClean="0"/>
              <a:t>Veris</a:t>
            </a:r>
            <a:r>
              <a:rPr lang="en-US" sz="1200" dirty="0" smtClean="0"/>
              <a:t> Wealth Partners</a:t>
            </a:r>
          </a:p>
          <a:p>
            <a:r>
              <a:rPr lang="en-US" sz="1200" dirty="0" smtClean="0"/>
              <a:t>Jewish Funds for Justice</a:t>
            </a:r>
          </a:p>
          <a:p>
            <a:r>
              <a:rPr lang="en-US" sz="1200" dirty="0" smtClean="0"/>
              <a:t>Individual investors</a:t>
            </a:r>
          </a:p>
          <a:p>
            <a:endParaRPr lang="en-US" sz="3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b="1" dirty="0" smtClean="0"/>
              <a:t>How You Can Help</a:t>
            </a:r>
            <a:endParaRPr lang="en-US" dirty="0"/>
          </a:p>
        </p:txBody>
      </p:sp>
      <p:sp>
        <p:nvSpPr>
          <p:cNvPr id="9" name="Content Placeholder 8"/>
          <p:cNvSpPr>
            <a:spLocks noGrp="1"/>
          </p:cNvSpPr>
          <p:nvPr>
            <p:ph idx="1"/>
          </p:nvPr>
        </p:nvSpPr>
        <p:spPr>
          <a:xfrm>
            <a:off x="327379" y="1262577"/>
            <a:ext cx="8602132" cy="4525963"/>
          </a:xfrm>
        </p:spPr>
        <p:txBody>
          <a:bodyPr>
            <a:normAutofit fontScale="25000" lnSpcReduction="20000"/>
          </a:bodyPr>
          <a:lstStyle/>
          <a:p>
            <a:pPr>
              <a:buFont typeface="Arial" pitchFamily="34" charset="0"/>
              <a:buChar char="•"/>
            </a:pPr>
            <a:r>
              <a:rPr lang="en-US" sz="8000" b="1" dirty="0" smtClean="0"/>
              <a:t>5  year loans to help meet the $50M need --</a:t>
            </a:r>
            <a:r>
              <a:rPr lang="en-US" sz="7200" b="1" dirty="0" smtClean="0"/>
              <a:t> No minimum investment</a:t>
            </a:r>
          </a:p>
          <a:p>
            <a:pPr lvl="1">
              <a:buFont typeface="Arial" pitchFamily="34" charset="0"/>
              <a:buChar char="•"/>
            </a:pPr>
            <a:r>
              <a:rPr lang="en-US" sz="6400" dirty="0" smtClean="0"/>
              <a:t>Interest rate at or below </a:t>
            </a:r>
            <a:r>
              <a:rPr lang="en-US" sz="6400" b="1" dirty="0" smtClean="0"/>
              <a:t>4.25%</a:t>
            </a:r>
          </a:p>
          <a:p>
            <a:pPr lvl="1">
              <a:buFont typeface="Arial" pitchFamily="34" charset="0"/>
              <a:buChar char="•"/>
            </a:pPr>
            <a:r>
              <a:rPr lang="en-US" sz="6400" dirty="0" smtClean="0"/>
              <a:t>Payable in full </a:t>
            </a:r>
            <a:r>
              <a:rPr lang="en-US" sz="6400" b="1" dirty="0" smtClean="0"/>
              <a:t>May 30, 2015 </a:t>
            </a:r>
          </a:p>
          <a:p>
            <a:pPr lvl="1">
              <a:buFont typeface="Arial" pitchFamily="34" charset="0"/>
              <a:buChar char="•"/>
            </a:pPr>
            <a:r>
              <a:rPr lang="en-US" sz="6400" dirty="0" smtClean="0"/>
              <a:t>Funds to be drawn, as needed, to avoid negative arbitrage</a:t>
            </a:r>
          </a:p>
          <a:p>
            <a:pPr lvl="1">
              <a:buFont typeface="Arial" pitchFamily="34" charset="0"/>
              <a:buChar char="•"/>
            </a:pPr>
            <a:r>
              <a:rPr lang="en-US" sz="6400" dirty="0" smtClean="0"/>
              <a:t>Interest payable quarterly</a:t>
            </a:r>
          </a:p>
          <a:p>
            <a:pPr lvl="1">
              <a:buFont typeface="Arial" pitchFamily="34" charset="0"/>
              <a:buChar char="•"/>
            </a:pPr>
            <a:r>
              <a:rPr lang="en-US" sz="6300" dirty="0" smtClean="0"/>
              <a:t>Contributing interest payment to BCC leverages additional dollars on a roughly 2-1 basis</a:t>
            </a:r>
          </a:p>
          <a:p>
            <a:r>
              <a:rPr lang="en-US" sz="6400" dirty="0" smtClean="0"/>
              <a:t> </a:t>
            </a:r>
            <a:endParaRPr lang="en-US" sz="6400" b="1" dirty="0" smtClean="0"/>
          </a:p>
          <a:p>
            <a:pPr>
              <a:buFont typeface="Arial" pitchFamily="34" charset="0"/>
              <a:buChar char="•"/>
            </a:pPr>
            <a:r>
              <a:rPr lang="en-US" sz="8000" b="1" dirty="0" smtClean="0"/>
              <a:t>Two investment options: </a:t>
            </a:r>
          </a:p>
          <a:p>
            <a:pPr lvl="1">
              <a:buFont typeface="Arial" pitchFamily="34" charset="0"/>
              <a:buChar char="•"/>
            </a:pPr>
            <a:r>
              <a:rPr lang="en-US" sz="6300" b="1" dirty="0" smtClean="0"/>
              <a:t>Individual loans </a:t>
            </a:r>
          </a:p>
          <a:p>
            <a:r>
              <a:rPr lang="en-US" sz="6400" dirty="0" smtClean="0"/>
              <a:t> </a:t>
            </a:r>
          </a:p>
          <a:p>
            <a:pPr lvl="1">
              <a:buFont typeface="Arial" pitchFamily="34" charset="0"/>
              <a:buChar char="•"/>
            </a:pPr>
            <a:r>
              <a:rPr lang="en-US" sz="6300" b="1" dirty="0" smtClean="0"/>
              <a:t>Program Related Investments from foundations</a:t>
            </a:r>
          </a:p>
          <a:p>
            <a:pPr lvl="2">
              <a:buFont typeface="Arial" pitchFamily="34" charset="0"/>
              <a:buChar char="•"/>
            </a:pPr>
            <a:r>
              <a:rPr lang="en-US" sz="6200" dirty="0" smtClean="0"/>
              <a:t>Debt rather than grant leverages philanthropic dollars</a:t>
            </a:r>
          </a:p>
          <a:p>
            <a:pPr lvl="2">
              <a:buFont typeface="Arial" pitchFamily="34" charset="0"/>
              <a:buChar char="•"/>
            </a:pPr>
            <a:r>
              <a:rPr lang="en-US" sz="6200" dirty="0" smtClean="0"/>
              <a:t>Counts toward 5% payout requirement in year disbursement is made</a:t>
            </a:r>
          </a:p>
          <a:p>
            <a:pPr lvl="2">
              <a:buFont typeface="Arial" pitchFamily="34" charset="0"/>
              <a:buChar char="•"/>
            </a:pPr>
            <a:r>
              <a:rPr lang="en-US" sz="6200" dirty="0" smtClean="0"/>
              <a:t>Added back to 5% payout requirement for year in which repayment is made</a:t>
            </a:r>
          </a:p>
          <a:p>
            <a:pPr lvl="2">
              <a:buFont typeface="Arial" pitchFamily="34" charset="0"/>
              <a:buChar char="•"/>
            </a:pPr>
            <a:r>
              <a:rPr lang="en-US" sz="6200" dirty="0" smtClean="0"/>
              <a:t>If funds are lost, they are subtracted from annual required disbursement</a:t>
            </a:r>
          </a:p>
          <a:p>
            <a:pPr lvl="2">
              <a:buFont typeface="Arial" pitchFamily="34" charset="0"/>
              <a:buChar char="•"/>
            </a:pPr>
            <a:r>
              <a:rPr lang="en-US" sz="6200" dirty="0" smtClean="0"/>
              <a:t>Tax analysis has been accomplished; Loan to SUN qualifies for PRI treatment; draft legal opinion in hand</a:t>
            </a:r>
          </a:p>
          <a:p>
            <a:endParaRPr lang="en-US" sz="2000" dirty="0" smtClean="0"/>
          </a:p>
          <a:p>
            <a:pPr algn="ct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Boston Community Capital</a:t>
            </a:r>
            <a:endParaRPr lang="en-US" b="1" dirty="0"/>
          </a:p>
        </p:txBody>
      </p:sp>
      <p:sp>
        <p:nvSpPr>
          <p:cNvPr id="6" name="Content Placeholder 5"/>
          <p:cNvSpPr>
            <a:spLocks noGrp="1"/>
          </p:cNvSpPr>
          <p:nvPr>
            <p:ph idx="1"/>
          </p:nvPr>
        </p:nvSpPr>
        <p:spPr/>
        <p:txBody>
          <a:bodyPr>
            <a:normAutofit/>
          </a:bodyPr>
          <a:lstStyle/>
          <a:p>
            <a:pPr>
              <a:buFont typeface="Arial" pitchFamily="34" charset="0"/>
              <a:buChar char="•"/>
            </a:pPr>
            <a:r>
              <a:rPr lang="en-US" dirty="0" smtClean="0"/>
              <a:t>25 year track record of investing in low-income communities</a:t>
            </a:r>
          </a:p>
          <a:p>
            <a:pPr>
              <a:buFont typeface="Arial" pitchFamily="34" charset="0"/>
              <a:buChar char="•"/>
            </a:pPr>
            <a:r>
              <a:rPr lang="en-US" dirty="0" smtClean="0"/>
              <a:t>Over $500 million invested to date to create:</a:t>
            </a:r>
          </a:p>
          <a:p>
            <a:pPr lvl="1">
              <a:buFont typeface="Arial" pitchFamily="34" charset="0"/>
              <a:buChar char="•"/>
            </a:pPr>
            <a:r>
              <a:rPr lang="en-US" dirty="0" smtClean="0"/>
              <a:t>9,500 units of affordable housing</a:t>
            </a:r>
          </a:p>
          <a:p>
            <a:pPr lvl="1">
              <a:buFont typeface="Arial" pitchFamily="34" charset="0"/>
              <a:buChar char="•"/>
            </a:pPr>
            <a:r>
              <a:rPr lang="en-US" dirty="0" smtClean="0"/>
              <a:t>Child care facilities and schools serving over 5,000 children</a:t>
            </a:r>
          </a:p>
          <a:p>
            <a:pPr lvl="1">
              <a:buFont typeface="Arial" pitchFamily="34" charset="0"/>
              <a:buChar char="•"/>
            </a:pPr>
            <a:r>
              <a:rPr lang="en-US" dirty="0" smtClean="0"/>
              <a:t>750,000 square feet of inner-city commercial real estate</a:t>
            </a:r>
          </a:p>
          <a:p>
            <a:pPr lvl="1">
              <a:buFont typeface="Arial" pitchFamily="34" charset="0"/>
              <a:buChar char="•"/>
            </a:pPr>
            <a:r>
              <a:rPr lang="en-US" dirty="0" smtClean="0"/>
              <a:t>1,300 jobs in low-income communities</a:t>
            </a:r>
          </a:p>
          <a:p>
            <a:pPr>
              <a:buFont typeface="Arial" pitchFamily="34" charset="0"/>
              <a:buChar char="•"/>
            </a:pPr>
            <a:r>
              <a:rPr lang="en-US" dirty="0" smtClean="0"/>
              <a:t>Investors include Bank of America, Calvert Social Funds, Harvard University, John D. and Catherine T. MacArthur Foundation, Rockefeller Foundation, Boston Foundation, Barr Foundation, Jewish Funds for Justice, and over 200 individuals</a:t>
            </a:r>
          </a:p>
          <a:p>
            <a:pPr>
              <a:buFont typeface="Arial" pitchFamily="34" charset="0"/>
              <a:buChar char="•"/>
            </a:pPr>
            <a:r>
              <a:rPr lang="en-US" dirty="0" smtClean="0"/>
              <a:t>Historic loan losses of less than 1/30 of one percent</a:t>
            </a:r>
          </a:p>
          <a:p>
            <a:pPr>
              <a:buFont typeface="Arial" pitchFamily="34" charset="0"/>
              <a:buChar char="•"/>
            </a:pPr>
            <a:r>
              <a:rPr lang="en-US" dirty="0" smtClean="0"/>
              <a:t>All investors have been repaid on time and in full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The Foreclosure Crisis</a:t>
            </a:r>
            <a:endParaRPr lang="en-US" b="1" dirty="0"/>
          </a:p>
        </p:txBody>
      </p:sp>
      <p:sp>
        <p:nvSpPr>
          <p:cNvPr id="3" name="Content Placeholder 2"/>
          <p:cNvSpPr>
            <a:spLocks noGrp="1"/>
          </p:cNvSpPr>
          <p:nvPr>
            <p:ph sz="half" idx="1"/>
          </p:nvPr>
        </p:nvSpPr>
        <p:spPr>
          <a:xfrm>
            <a:off x="457200" y="1600200"/>
            <a:ext cx="4278086" cy="4525963"/>
          </a:xfrm>
        </p:spPr>
        <p:txBody>
          <a:bodyPr>
            <a:normAutofit fontScale="70000" lnSpcReduction="20000"/>
          </a:bodyPr>
          <a:lstStyle/>
          <a:p>
            <a:r>
              <a:rPr lang="en-US" dirty="0" smtClean="0"/>
              <a:t>In </a:t>
            </a:r>
            <a:r>
              <a:rPr lang="en-US" dirty="0"/>
              <a:t>Greater Boston alone, foreclosure petitions were up from fewer than 700 in the year 2000 to more than 15,000 in 2009. </a:t>
            </a:r>
            <a:endParaRPr lang="en-US" dirty="0" smtClean="0"/>
          </a:p>
          <a:p>
            <a:endParaRPr lang="en-US" dirty="0" smtClean="0"/>
          </a:p>
          <a:p>
            <a:r>
              <a:rPr lang="en-US" b="1" dirty="0" smtClean="0"/>
              <a:t>Low-income communities are disproportionately hard hit</a:t>
            </a:r>
          </a:p>
          <a:p>
            <a:pPr>
              <a:buFont typeface="Arial" pitchFamily="34" charset="0"/>
              <a:buChar char="•"/>
            </a:pPr>
            <a:r>
              <a:rPr lang="en-US" dirty="0" smtClean="0"/>
              <a:t>Six low-income Boston neighborhoods accounted for 83% of total foreclosures in Boston</a:t>
            </a:r>
          </a:p>
          <a:p>
            <a:pPr>
              <a:buFont typeface="Arial" pitchFamily="34" charset="0"/>
              <a:buChar char="•"/>
            </a:pPr>
            <a:r>
              <a:rPr lang="en-US" dirty="0" smtClean="0"/>
              <a:t>Between January 2007 and December 2009, property values in these neighborhoods have dropped by more than 50%. </a:t>
            </a:r>
          </a:p>
          <a:p>
            <a:pPr>
              <a:buNone/>
            </a:pPr>
            <a:endParaRPr lang="en-US" baseline="30000" dirty="0" smtClean="0"/>
          </a:p>
          <a:p>
            <a:pPr>
              <a:buNone/>
            </a:pPr>
            <a:endParaRPr lang="en-US" dirty="0"/>
          </a:p>
        </p:txBody>
      </p:sp>
      <p:pic>
        <p:nvPicPr>
          <p:cNvPr id="6" name="Content Placeholder 5" descr="2009 Foreclosure Deeds Boston1.jpg"/>
          <p:cNvPicPr>
            <a:picLocks noGrp="1" noChangeAspect="1"/>
          </p:cNvPicPr>
          <p:nvPr>
            <p:ph sz="half" idx="2"/>
          </p:nvPr>
        </p:nvPicPr>
        <p:blipFill>
          <a:blip r:embed="rId3"/>
          <a:stretch>
            <a:fillRect/>
          </a:stretch>
        </p:blipFill>
        <p:spPr>
          <a:xfrm>
            <a:off x="4918832" y="1600200"/>
            <a:ext cx="3497335" cy="4525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lowchart: Connector 17"/>
          <p:cNvSpPr/>
          <p:nvPr/>
        </p:nvSpPr>
        <p:spPr>
          <a:xfrm>
            <a:off x="2166258" y="381000"/>
            <a:ext cx="6357268" cy="609599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7" name="Title 6"/>
          <p:cNvSpPr>
            <a:spLocks noGrp="1"/>
          </p:cNvSpPr>
          <p:nvPr>
            <p:ph type="title"/>
          </p:nvPr>
        </p:nvSpPr>
        <p:spPr/>
        <p:txBody>
          <a:bodyPr>
            <a:normAutofit/>
          </a:bodyPr>
          <a:lstStyle/>
          <a:p>
            <a:pPr algn="l"/>
            <a:r>
              <a:rPr lang="en-US" b="1" dirty="0" smtClean="0"/>
              <a:t>The Ripple Effect</a:t>
            </a:r>
            <a:endParaRPr lang="en-US" b="1" dirty="0"/>
          </a:p>
        </p:txBody>
      </p:sp>
      <p:sp>
        <p:nvSpPr>
          <p:cNvPr id="8" name="Content Placeholder 7"/>
          <p:cNvSpPr>
            <a:spLocks noGrp="1"/>
          </p:cNvSpPr>
          <p:nvPr>
            <p:ph idx="1"/>
          </p:nvPr>
        </p:nvSpPr>
        <p:spPr/>
        <p:txBody>
          <a:bodyPr>
            <a:normAutofit/>
          </a:bodyPr>
          <a:lstStyle/>
          <a:p>
            <a:endParaRPr lang="en-US" dirty="0" smtClean="0"/>
          </a:p>
          <a:p>
            <a:endParaRPr lang="en-US" dirty="0"/>
          </a:p>
        </p:txBody>
      </p:sp>
      <p:sp>
        <p:nvSpPr>
          <p:cNvPr id="5" name="Content Placeholder 4"/>
          <p:cNvSpPr>
            <a:spLocks noGrp="1"/>
          </p:cNvSpPr>
          <p:nvPr>
            <p:ph sz="half" idx="4294967295"/>
          </p:nvPr>
        </p:nvSpPr>
        <p:spPr>
          <a:xfrm>
            <a:off x="4887913" y="1546225"/>
            <a:ext cx="4256087" cy="4525963"/>
          </a:xfrm>
          <a:prstGeom prst="rect">
            <a:avLst/>
          </a:prstGeom>
        </p:spPr>
        <p:txBody>
          <a:bodyPr>
            <a:normAutofit/>
          </a:bodyPr>
          <a:lstStyle/>
          <a:p>
            <a:r>
              <a:rPr lang="en-US" dirty="0" smtClean="0"/>
              <a:t>  </a:t>
            </a:r>
            <a:endParaRPr lang="en-US" dirty="0"/>
          </a:p>
        </p:txBody>
      </p:sp>
      <p:sp>
        <p:nvSpPr>
          <p:cNvPr id="19" name="Flowchart: Connector 18"/>
          <p:cNvSpPr/>
          <p:nvPr/>
        </p:nvSpPr>
        <p:spPr>
          <a:xfrm>
            <a:off x="3080652" y="1295397"/>
            <a:ext cx="4550239" cy="429985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0" name="Flowchart: Connector 19"/>
          <p:cNvSpPr/>
          <p:nvPr/>
        </p:nvSpPr>
        <p:spPr>
          <a:xfrm>
            <a:off x="4452267" y="2579905"/>
            <a:ext cx="1807029" cy="1763483"/>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2" name="TextBox 21"/>
          <p:cNvSpPr txBox="1"/>
          <p:nvPr/>
        </p:nvSpPr>
        <p:spPr>
          <a:xfrm>
            <a:off x="4778826" y="3113313"/>
            <a:ext cx="1698162" cy="738664"/>
          </a:xfrm>
          <a:prstGeom prst="rect">
            <a:avLst/>
          </a:prstGeom>
          <a:noFill/>
        </p:spPr>
        <p:txBody>
          <a:bodyPr wrap="square" rtlCol="0">
            <a:spAutoFit/>
          </a:bodyPr>
          <a:lstStyle/>
          <a:p>
            <a:r>
              <a:rPr lang="en-US" sz="1400" b="1" dirty="0" smtClean="0">
                <a:solidFill>
                  <a:srgbClr val="554E4C"/>
                </a:solidFill>
              </a:rPr>
              <a:t>Family: </a:t>
            </a:r>
          </a:p>
          <a:p>
            <a:r>
              <a:rPr lang="en-US" sz="1400" dirty="0" smtClean="0">
                <a:solidFill>
                  <a:srgbClr val="554E4C"/>
                </a:solidFill>
              </a:rPr>
              <a:t>Displacement, </a:t>
            </a:r>
          </a:p>
          <a:p>
            <a:r>
              <a:rPr lang="en-US" sz="1400" dirty="0" smtClean="0">
                <a:solidFill>
                  <a:srgbClr val="554E4C"/>
                </a:solidFill>
              </a:rPr>
              <a:t>damaged credit</a:t>
            </a:r>
            <a:endParaRPr lang="en-US" sz="1400" dirty="0">
              <a:solidFill>
                <a:srgbClr val="554E4C"/>
              </a:solidFill>
            </a:endParaRPr>
          </a:p>
        </p:txBody>
      </p:sp>
      <p:sp>
        <p:nvSpPr>
          <p:cNvPr id="23" name="TextBox 22"/>
          <p:cNvSpPr txBox="1"/>
          <p:nvPr/>
        </p:nvSpPr>
        <p:spPr>
          <a:xfrm>
            <a:off x="2928255" y="2590800"/>
            <a:ext cx="2754092" cy="738664"/>
          </a:xfrm>
          <a:prstGeom prst="rect">
            <a:avLst/>
          </a:prstGeom>
          <a:noFill/>
        </p:spPr>
        <p:txBody>
          <a:bodyPr wrap="square" rtlCol="0">
            <a:spAutoFit/>
          </a:bodyPr>
          <a:lstStyle/>
          <a:p>
            <a:r>
              <a:rPr lang="en-US" sz="1400" b="1" dirty="0" smtClean="0">
                <a:solidFill>
                  <a:srgbClr val="554E4C"/>
                </a:solidFill>
              </a:rPr>
              <a:t>Neighborhood:</a:t>
            </a:r>
          </a:p>
          <a:p>
            <a:r>
              <a:rPr lang="en-US" sz="1400" dirty="0" smtClean="0">
                <a:solidFill>
                  <a:srgbClr val="554E4C"/>
                </a:solidFill>
              </a:rPr>
              <a:t>Falling property values, increased crime</a:t>
            </a:r>
            <a:endParaRPr lang="en-US" sz="1400" dirty="0">
              <a:solidFill>
                <a:srgbClr val="554E4C"/>
              </a:solidFill>
            </a:endParaRPr>
          </a:p>
        </p:txBody>
      </p:sp>
      <p:sp>
        <p:nvSpPr>
          <p:cNvPr id="24" name="TextBox 23"/>
          <p:cNvSpPr txBox="1"/>
          <p:nvPr/>
        </p:nvSpPr>
        <p:spPr>
          <a:xfrm>
            <a:off x="489735" y="1523999"/>
            <a:ext cx="3701266" cy="954107"/>
          </a:xfrm>
          <a:prstGeom prst="rect">
            <a:avLst/>
          </a:prstGeom>
          <a:noFill/>
        </p:spPr>
        <p:txBody>
          <a:bodyPr wrap="square" rtlCol="0">
            <a:spAutoFit/>
          </a:bodyPr>
          <a:lstStyle/>
          <a:p>
            <a:r>
              <a:rPr lang="en-US" sz="1400" b="1" dirty="0" smtClean="0">
                <a:solidFill>
                  <a:srgbClr val="554E4C"/>
                </a:solidFill>
              </a:rPr>
              <a:t>City:</a:t>
            </a:r>
          </a:p>
          <a:p>
            <a:r>
              <a:rPr lang="en-US" sz="1400" dirty="0" smtClean="0">
                <a:solidFill>
                  <a:srgbClr val="554E4C"/>
                </a:solidFill>
              </a:rPr>
              <a:t> Loss of public investment, reduced real estate tax collection, and increased need for social services,  police and fire protection</a:t>
            </a:r>
            <a:endParaRPr lang="en-US" sz="1400" dirty="0">
              <a:solidFill>
                <a:srgbClr val="554E4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l" eaLnBrk="1" hangingPunct="1"/>
            <a:r>
              <a:rPr lang="en-US" b="1" dirty="0" smtClean="0"/>
              <a:t>Understand the Challenge</a:t>
            </a:r>
          </a:p>
        </p:txBody>
      </p:sp>
      <p:sp>
        <p:nvSpPr>
          <p:cNvPr id="7171" name="Content Placeholder 2"/>
          <p:cNvSpPr>
            <a:spLocks noGrp="1"/>
          </p:cNvSpPr>
          <p:nvPr>
            <p:ph idx="1"/>
          </p:nvPr>
        </p:nvSpPr>
        <p:spPr/>
        <p:txBody>
          <a:bodyPr>
            <a:normAutofit fontScale="92500" lnSpcReduction="10000"/>
          </a:bodyPr>
          <a:lstStyle/>
          <a:p>
            <a:pPr eaLnBrk="1" hangingPunct="1">
              <a:buFont typeface="Arial" pitchFamily="34" charset="0"/>
              <a:buChar char="•"/>
            </a:pPr>
            <a:r>
              <a:rPr lang="en-US" dirty="0" smtClean="0"/>
              <a:t>Reviewed 700 title histories of foreclosed properties</a:t>
            </a:r>
          </a:p>
          <a:p>
            <a:pPr eaLnBrk="1" hangingPunct="1">
              <a:buFont typeface="Arial" pitchFamily="34" charset="0"/>
              <a:buChar char="•"/>
            </a:pPr>
            <a:r>
              <a:rPr lang="en-US" dirty="0" smtClean="0"/>
              <a:t>Focus groups with foreclosed homeowners in Boston, Fall River, and New Bedford</a:t>
            </a:r>
          </a:p>
          <a:p>
            <a:pPr eaLnBrk="1" hangingPunct="1">
              <a:buFont typeface="Arial" pitchFamily="34" charset="0"/>
              <a:buChar char="•"/>
            </a:pPr>
            <a:r>
              <a:rPr lang="en-US" dirty="0" smtClean="0"/>
              <a:t>Individual conversations with homeowners, advocacy organizations and community groups</a:t>
            </a:r>
          </a:p>
          <a:p>
            <a:pPr eaLnBrk="1" hangingPunct="1"/>
            <a:endParaRPr lang="en-US" dirty="0" smtClean="0"/>
          </a:p>
          <a:p>
            <a:pPr eaLnBrk="1" hangingPunct="1"/>
            <a:r>
              <a:rPr lang="en-US" b="1" dirty="0" smtClean="0"/>
              <a:t>Routes to foreclosure</a:t>
            </a:r>
          </a:p>
          <a:p>
            <a:pPr>
              <a:buFont typeface="Arial" pitchFamily="34" charset="0"/>
              <a:buChar char="•"/>
            </a:pPr>
            <a:r>
              <a:rPr lang="en-US" dirty="0" smtClean="0"/>
              <a:t>Multiple refinances add costs and fees</a:t>
            </a:r>
          </a:p>
          <a:p>
            <a:pPr>
              <a:buFont typeface="Arial" pitchFamily="34" charset="0"/>
              <a:buChar char="•"/>
            </a:pPr>
            <a:r>
              <a:rPr lang="en-US" dirty="0" smtClean="0"/>
              <a:t>First-time homeowners unable to afford monthly payment after “teaser” rate expired</a:t>
            </a:r>
          </a:p>
          <a:p>
            <a:pPr>
              <a:buFont typeface="Arial" pitchFamily="34" charset="0"/>
              <a:buChar char="•"/>
            </a:pPr>
            <a:r>
              <a:rPr lang="en-US" dirty="0" smtClean="0"/>
              <a:t>Bad underwriting: homeowners approved for loans they could not afford</a:t>
            </a:r>
          </a:p>
          <a:p>
            <a:pPr>
              <a:buFont typeface="Arial" pitchFamily="34" charset="0"/>
              <a:buChar char="•"/>
            </a:pPr>
            <a:r>
              <a:rPr lang="en-US" dirty="0" smtClean="0"/>
              <a:t>Short-term personal or family crisis (e.g. car accident or spouse’s illness) compromised ability to keep payments current</a:t>
            </a:r>
          </a:p>
          <a:p>
            <a:pPr eaLnBrk="1" hangingPunct="1">
              <a:buFont typeface="Arial" pitchFamily="34" charset="0"/>
              <a:buChar char="•"/>
            </a:pPr>
            <a:endParaRPr lang="en-US" dirty="0" smtClean="0"/>
          </a:p>
          <a:p>
            <a:pPr eaLnBrk="1" hangingPunct="1"/>
            <a:endParaRPr lang="en-US" dirty="0" smtClean="0"/>
          </a:p>
        </p:txBody>
      </p:sp>
      <p:sp>
        <p:nvSpPr>
          <p:cNvPr id="6" name="Slide Number Placeholder 5"/>
          <p:cNvSpPr>
            <a:spLocks noGrp="1"/>
          </p:cNvSpPr>
          <p:nvPr>
            <p:ph type="sldNum" sz="quarter" idx="12"/>
          </p:nvPr>
        </p:nvSpPr>
        <p:spPr/>
        <p:txBody>
          <a:bodyPr/>
          <a:lstStyle/>
          <a:p>
            <a:pPr>
              <a:defRPr/>
            </a:pPr>
            <a:fld id="{373C026F-DF18-449E-A3C7-E6FC7D456017}"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ChangeArrowheads="1"/>
          </p:cNvSpPr>
          <p:nvPr/>
        </p:nvSpPr>
        <p:spPr bwMode="auto">
          <a:xfrm>
            <a:off x="838200" y="2133600"/>
            <a:ext cx="7693025" cy="4572000"/>
          </a:xfrm>
          <a:prstGeom prst="rect">
            <a:avLst/>
          </a:prstGeom>
          <a:noFill/>
          <a:ln w="9525">
            <a:noFill/>
            <a:miter lim="800000"/>
            <a:headEnd/>
            <a:tailEnd/>
          </a:ln>
        </p:spPr>
        <p:txBody>
          <a:bodyPr/>
          <a:lstStyle/>
          <a:p>
            <a:pPr marL="342900" indent="-342900" algn="l" eaLnBrk="1" hangingPunct="1">
              <a:lnSpc>
                <a:spcPct val="90000"/>
              </a:lnSpc>
              <a:spcBef>
                <a:spcPct val="20000"/>
              </a:spcBef>
              <a:spcAft>
                <a:spcPct val="20000"/>
              </a:spcAft>
              <a:buClr>
                <a:schemeClr val="tx1"/>
              </a:buClr>
              <a:buSzPct val="75000"/>
              <a:buFont typeface="Arial" pitchFamily="34" charset="0"/>
              <a:buChar char="•"/>
            </a:pPr>
            <a:r>
              <a:rPr lang="en-US" sz="2000" dirty="0" smtClean="0">
                <a:solidFill>
                  <a:srgbClr val="554E4C"/>
                </a:solidFill>
              </a:rPr>
              <a:t>Use </a:t>
            </a:r>
            <a:r>
              <a:rPr lang="en-US" sz="2000" dirty="0">
                <a:solidFill>
                  <a:srgbClr val="554E4C"/>
                </a:solidFill>
              </a:rPr>
              <a:t>the decline in real estate prices in low-income neighborhoods </a:t>
            </a:r>
            <a:r>
              <a:rPr lang="en-US" sz="2000" dirty="0" smtClean="0">
                <a:solidFill>
                  <a:srgbClr val="554E4C"/>
                </a:solidFill>
              </a:rPr>
              <a:t>to purchase </a:t>
            </a:r>
            <a:r>
              <a:rPr lang="en-US" sz="2000" dirty="0">
                <a:solidFill>
                  <a:srgbClr val="554E4C"/>
                </a:solidFill>
              </a:rPr>
              <a:t>foreclosed properties at </a:t>
            </a:r>
            <a:r>
              <a:rPr lang="en-US" sz="2000" dirty="0" smtClean="0">
                <a:solidFill>
                  <a:srgbClr val="554E4C"/>
                </a:solidFill>
              </a:rPr>
              <a:t>a steep discount</a:t>
            </a:r>
          </a:p>
          <a:p>
            <a:pPr marL="342900" indent="-342900" algn="l" eaLnBrk="1" hangingPunct="1">
              <a:lnSpc>
                <a:spcPct val="90000"/>
              </a:lnSpc>
              <a:spcBef>
                <a:spcPct val="20000"/>
              </a:spcBef>
              <a:spcAft>
                <a:spcPct val="20000"/>
              </a:spcAft>
              <a:buClr>
                <a:schemeClr val="tx1"/>
              </a:buClr>
              <a:buSzPct val="75000"/>
              <a:buFont typeface="Arial" pitchFamily="34" charset="0"/>
              <a:buChar char="•"/>
            </a:pPr>
            <a:r>
              <a:rPr lang="en-US" sz="2000" dirty="0" smtClean="0">
                <a:solidFill>
                  <a:srgbClr val="554E4C"/>
                </a:solidFill>
              </a:rPr>
              <a:t>Resell and provide financing to </a:t>
            </a:r>
            <a:r>
              <a:rPr lang="en-US" sz="2000" dirty="0">
                <a:solidFill>
                  <a:srgbClr val="554E4C"/>
                </a:solidFill>
              </a:rPr>
              <a:t>existing </a:t>
            </a:r>
            <a:r>
              <a:rPr lang="en-US" sz="2000" dirty="0" smtClean="0">
                <a:solidFill>
                  <a:srgbClr val="554E4C"/>
                </a:solidFill>
              </a:rPr>
              <a:t>occupants (provided they have evidence of hardship) at affordable prices, consistent with historical underwriting criteria</a:t>
            </a:r>
          </a:p>
          <a:p>
            <a:pPr marL="342900" indent="-342900" algn="l" eaLnBrk="1" hangingPunct="1">
              <a:lnSpc>
                <a:spcPct val="90000"/>
              </a:lnSpc>
              <a:spcBef>
                <a:spcPct val="20000"/>
              </a:spcBef>
              <a:spcAft>
                <a:spcPct val="20000"/>
              </a:spcAft>
              <a:buClr>
                <a:schemeClr val="tx1"/>
              </a:buClr>
              <a:buSzPct val="75000"/>
              <a:buFont typeface="Arial" pitchFamily="34" charset="0"/>
              <a:buChar char="•"/>
            </a:pPr>
            <a:r>
              <a:rPr lang="en-US" sz="2000" dirty="0" smtClean="0">
                <a:solidFill>
                  <a:srgbClr val="554E4C"/>
                </a:solidFill>
              </a:rPr>
              <a:t>Meet the needs of low-income borrowers through modified mortgage instruments</a:t>
            </a:r>
          </a:p>
          <a:p>
            <a:pPr marL="342900" indent="-342900" algn="l" eaLnBrk="1" hangingPunct="1">
              <a:lnSpc>
                <a:spcPct val="90000"/>
              </a:lnSpc>
              <a:spcBef>
                <a:spcPct val="20000"/>
              </a:spcBef>
              <a:spcAft>
                <a:spcPct val="20000"/>
              </a:spcAft>
              <a:buClr>
                <a:schemeClr val="tx1"/>
              </a:buClr>
              <a:buSzPct val="75000"/>
              <a:buFont typeface="Arial" pitchFamily="34" charset="0"/>
              <a:buChar char="•"/>
            </a:pPr>
            <a:r>
              <a:rPr lang="en-US" sz="2000" dirty="0" smtClean="0">
                <a:solidFill>
                  <a:srgbClr val="554E4C"/>
                </a:solidFill>
              </a:rPr>
              <a:t>Avoid moral hazard by shared appreciation second mortgage</a:t>
            </a:r>
          </a:p>
          <a:p>
            <a:pPr marL="342900" indent="-342900">
              <a:lnSpc>
                <a:spcPct val="90000"/>
              </a:lnSpc>
              <a:spcBef>
                <a:spcPct val="20000"/>
              </a:spcBef>
              <a:spcAft>
                <a:spcPct val="20000"/>
              </a:spcAft>
              <a:buClr>
                <a:schemeClr val="tx1"/>
              </a:buClr>
              <a:buSzPct val="75000"/>
              <a:buFont typeface="Arial" pitchFamily="34" charset="0"/>
              <a:buChar char="•"/>
            </a:pPr>
            <a:r>
              <a:rPr lang="en-US" sz="2000" dirty="0" smtClean="0">
                <a:solidFill>
                  <a:srgbClr val="554E4C"/>
                </a:solidFill>
              </a:rPr>
              <a:t>The only program in Massachusetts focused on keeping residents in place</a:t>
            </a:r>
          </a:p>
          <a:p>
            <a:pPr marL="342900" indent="-342900" algn="l" eaLnBrk="1" hangingPunct="1">
              <a:lnSpc>
                <a:spcPct val="90000"/>
              </a:lnSpc>
              <a:spcBef>
                <a:spcPct val="20000"/>
              </a:spcBef>
              <a:spcAft>
                <a:spcPct val="20000"/>
              </a:spcAft>
              <a:buClr>
                <a:schemeClr val="tx1"/>
              </a:buClr>
              <a:buSzPct val="75000"/>
            </a:pPr>
            <a:endParaRPr lang="en-US" sz="2000" dirty="0" smtClean="0">
              <a:solidFill>
                <a:srgbClr val="554E4C"/>
              </a:solidFill>
            </a:endParaRPr>
          </a:p>
          <a:p>
            <a:pPr marL="800100" lvl="1" indent="-342900">
              <a:lnSpc>
                <a:spcPct val="90000"/>
              </a:lnSpc>
              <a:spcBef>
                <a:spcPct val="20000"/>
              </a:spcBef>
              <a:spcAft>
                <a:spcPct val="20000"/>
              </a:spcAft>
              <a:buClr>
                <a:schemeClr val="tx1"/>
              </a:buClr>
              <a:buSzPct val="75000"/>
              <a:buFont typeface="Arial" charset="0"/>
              <a:buChar char="•"/>
            </a:pPr>
            <a:endParaRPr lang="en-US" dirty="0">
              <a:solidFill>
                <a:srgbClr val="554E4C"/>
              </a:solidFill>
            </a:endParaRPr>
          </a:p>
          <a:p>
            <a:pPr marL="342900" indent="-342900" algn="l" eaLnBrk="1" hangingPunct="1">
              <a:lnSpc>
                <a:spcPct val="90000"/>
              </a:lnSpc>
              <a:spcBef>
                <a:spcPct val="20000"/>
              </a:spcBef>
              <a:spcAft>
                <a:spcPct val="20000"/>
              </a:spcAft>
              <a:buClr>
                <a:schemeClr val="tx1"/>
              </a:buClr>
              <a:buSzPct val="75000"/>
            </a:pPr>
            <a:endParaRPr lang="en-US" sz="2000" dirty="0">
              <a:solidFill>
                <a:srgbClr val="554E4C"/>
              </a:solidFill>
            </a:endParaRPr>
          </a:p>
          <a:p>
            <a:pPr marL="342900" indent="-342900" algn="l" eaLnBrk="1" hangingPunct="1">
              <a:lnSpc>
                <a:spcPct val="90000"/>
              </a:lnSpc>
              <a:spcBef>
                <a:spcPct val="20000"/>
              </a:spcBef>
              <a:spcAft>
                <a:spcPct val="20000"/>
              </a:spcAft>
              <a:buClr>
                <a:schemeClr val="tx1"/>
              </a:buClr>
              <a:buSzPct val="75000"/>
            </a:pPr>
            <a:endParaRPr lang="en-US" sz="3200" dirty="0"/>
          </a:p>
        </p:txBody>
      </p:sp>
      <p:sp>
        <p:nvSpPr>
          <p:cNvPr id="3075" name="AutoShape 4"/>
          <p:cNvSpPr>
            <a:spLocks noGrp="1" noChangeArrowheads="1"/>
          </p:cNvSpPr>
          <p:nvPr>
            <p:ph type="title"/>
          </p:nvPr>
        </p:nvSpPr>
        <p:spPr>
          <a:xfrm>
            <a:off x="762000" y="609600"/>
            <a:ext cx="7924800" cy="1371600"/>
          </a:xfrm>
        </p:spPr>
        <p:txBody>
          <a:bodyPr>
            <a:normAutofit/>
          </a:bodyPr>
          <a:lstStyle/>
          <a:p>
            <a:pPr eaLnBrk="1" hangingPunct="1"/>
            <a:r>
              <a:rPr lang="en-US" sz="3200" dirty="0" smtClean="0"/>
              <a:t>Stabilizing Urban Neighborhoods (SUN) Initiative</a:t>
            </a:r>
          </a:p>
        </p:txBody>
      </p:sp>
      <p:sp>
        <p:nvSpPr>
          <p:cNvPr id="6" name="Slide Number Placeholder 5"/>
          <p:cNvSpPr>
            <a:spLocks noGrp="1"/>
          </p:cNvSpPr>
          <p:nvPr>
            <p:ph type="sldNum" sz="quarter" idx="12"/>
          </p:nvPr>
        </p:nvSpPr>
        <p:spPr/>
        <p:txBody>
          <a:bodyPr/>
          <a:lstStyle/>
          <a:p>
            <a:pPr>
              <a:defRPr/>
            </a:pPr>
            <a:fld id="{C32C20BA-00AC-4DC0-9FB8-32300172A97D}"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checkerboard(across)">
                                      <p:cBhvr>
                                        <p:cTn id="7" dur="1000"/>
                                        <p:tgtEl>
                                          <p:spTgt spid="110595">
                                            <p:txEl>
                                              <p:pRg st="0" end="0"/>
                                            </p:txEl>
                                          </p:spTgt>
                                        </p:tgtEl>
                                      </p:cBhvr>
                                    </p:animEffect>
                                  </p:childTnLst>
                                </p:cTn>
                              </p:par>
                            </p:childTnLst>
                          </p:cTn>
                        </p:par>
                        <p:par>
                          <p:cTn id="8" fill="hold">
                            <p:stCondLst>
                              <p:cond delay="1000"/>
                            </p:stCondLst>
                            <p:childTnLst>
                              <p:par>
                                <p:cTn id="9" presetID="5" presetClass="entr" presetSubtype="10" fill="hold" nodeType="afterEffect">
                                  <p:stCondLst>
                                    <p:cond delay="0"/>
                                  </p:stCondLst>
                                  <p:childTnLst>
                                    <p:set>
                                      <p:cBhvr>
                                        <p:cTn id="10" dur="1" fill="hold">
                                          <p:stCondLst>
                                            <p:cond delay="0"/>
                                          </p:stCondLst>
                                        </p:cTn>
                                        <p:tgtEl>
                                          <p:spTgt spid="110595">
                                            <p:txEl>
                                              <p:pRg st="1" end="1"/>
                                            </p:txEl>
                                          </p:spTgt>
                                        </p:tgtEl>
                                        <p:attrNameLst>
                                          <p:attrName>style.visibility</p:attrName>
                                        </p:attrNameLst>
                                      </p:cBhvr>
                                      <p:to>
                                        <p:strVal val="visible"/>
                                      </p:to>
                                    </p:set>
                                    <p:animEffect transition="in" filter="checkerboard(across)">
                                      <p:cBhvr>
                                        <p:cTn id="11" dur="1000"/>
                                        <p:tgtEl>
                                          <p:spTgt spid="110595">
                                            <p:txEl>
                                              <p:pRg st="1" end="1"/>
                                            </p:txEl>
                                          </p:spTgt>
                                        </p:tgtEl>
                                      </p:cBhvr>
                                    </p:animEffect>
                                  </p:childTnLst>
                                </p:cTn>
                              </p:par>
                            </p:childTnLst>
                          </p:cTn>
                        </p:par>
                        <p:par>
                          <p:cTn id="12" fill="hold">
                            <p:stCondLst>
                              <p:cond delay="2000"/>
                            </p:stCondLst>
                            <p:childTnLst>
                              <p:par>
                                <p:cTn id="13" presetID="5" presetClass="entr" presetSubtype="10" fill="hold" nodeType="afterEffect">
                                  <p:stCondLst>
                                    <p:cond delay="0"/>
                                  </p:stCondLst>
                                  <p:childTnLst>
                                    <p:set>
                                      <p:cBhvr>
                                        <p:cTn id="14" dur="1" fill="hold">
                                          <p:stCondLst>
                                            <p:cond delay="0"/>
                                          </p:stCondLst>
                                        </p:cTn>
                                        <p:tgtEl>
                                          <p:spTgt spid="110595">
                                            <p:txEl>
                                              <p:pRg st="2" end="2"/>
                                            </p:txEl>
                                          </p:spTgt>
                                        </p:tgtEl>
                                        <p:attrNameLst>
                                          <p:attrName>style.visibility</p:attrName>
                                        </p:attrNameLst>
                                      </p:cBhvr>
                                      <p:to>
                                        <p:strVal val="visible"/>
                                      </p:to>
                                    </p:set>
                                    <p:animEffect transition="in" filter="checkerboard(across)">
                                      <p:cBhvr>
                                        <p:cTn id="15" dur="1000"/>
                                        <p:tgtEl>
                                          <p:spTgt spid="110595">
                                            <p:txEl>
                                              <p:pRg st="2" end="2"/>
                                            </p:txEl>
                                          </p:spTgt>
                                        </p:tgtEl>
                                      </p:cBhvr>
                                    </p:animEffect>
                                  </p:childTnLst>
                                </p:cTn>
                              </p:par>
                            </p:childTnLst>
                          </p:cTn>
                        </p:par>
                        <p:par>
                          <p:cTn id="16" fill="hold">
                            <p:stCondLst>
                              <p:cond delay="3000"/>
                            </p:stCondLst>
                            <p:childTnLst>
                              <p:par>
                                <p:cTn id="17" presetID="5" presetClass="entr" presetSubtype="10" fill="hold" nodeType="afterEffect">
                                  <p:stCondLst>
                                    <p:cond delay="0"/>
                                  </p:stCondLst>
                                  <p:childTnLst>
                                    <p:set>
                                      <p:cBhvr>
                                        <p:cTn id="18" dur="1" fill="hold">
                                          <p:stCondLst>
                                            <p:cond delay="0"/>
                                          </p:stCondLst>
                                        </p:cTn>
                                        <p:tgtEl>
                                          <p:spTgt spid="110595">
                                            <p:txEl>
                                              <p:pRg st="3" end="3"/>
                                            </p:txEl>
                                          </p:spTgt>
                                        </p:tgtEl>
                                        <p:attrNameLst>
                                          <p:attrName>style.visibility</p:attrName>
                                        </p:attrNameLst>
                                      </p:cBhvr>
                                      <p:to>
                                        <p:strVal val="visible"/>
                                      </p:to>
                                    </p:set>
                                    <p:animEffect transition="in" filter="checkerboard(across)">
                                      <p:cBhvr>
                                        <p:cTn id="19" dur="1000"/>
                                        <p:tgtEl>
                                          <p:spTgt spid="110595">
                                            <p:txEl>
                                              <p:pRg st="3" end="3"/>
                                            </p:txEl>
                                          </p:spTgt>
                                        </p:tgtEl>
                                      </p:cBhvr>
                                    </p:animEffect>
                                  </p:childTnLst>
                                </p:cTn>
                              </p:par>
                            </p:childTnLst>
                          </p:cTn>
                        </p:par>
                        <p:par>
                          <p:cTn id="20" fill="hold">
                            <p:stCondLst>
                              <p:cond delay="4000"/>
                            </p:stCondLst>
                            <p:childTnLst>
                              <p:par>
                                <p:cTn id="21" presetID="5" presetClass="entr" presetSubtype="10" fill="hold" nodeType="afterEffect">
                                  <p:stCondLst>
                                    <p:cond delay="0"/>
                                  </p:stCondLst>
                                  <p:childTnLst>
                                    <p:set>
                                      <p:cBhvr>
                                        <p:cTn id="22" dur="1" fill="hold">
                                          <p:stCondLst>
                                            <p:cond delay="0"/>
                                          </p:stCondLst>
                                        </p:cTn>
                                        <p:tgtEl>
                                          <p:spTgt spid="110595">
                                            <p:txEl>
                                              <p:pRg st="4" end="4"/>
                                            </p:txEl>
                                          </p:spTgt>
                                        </p:tgtEl>
                                        <p:attrNameLst>
                                          <p:attrName>style.visibility</p:attrName>
                                        </p:attrNameLst>
                                      </p:cBhvr>
                                      <p:to>
                                        <p:strVal val="visible"/>
                                      </p:to>
                                    </p:set>
                                    <p:animEffect transition="in" filter="checkerboard(across)">
                                      <p:cBhvr>
                                        <p:cTn id="23" dur="1000"/>
                                        <p:tgtEl>
                                          <p:spTgt spid="1105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ChangeArrowheads="1"/>
          </p:cNvSpPr>
          <p:nvPr/>
        </p:nvSpPr>
        <p:spPr bwMode="auto">
          <a:xfrm>
            <a:off x="838200" y="1774370"/>
            <a:ext cx="7693025" cy="4778829"/>
          </a:xfrm>
          <a:prstGeom prst="rect">
            <a:avLst/>
          </a:prstGeom>
          <a:noFill/>
          <a:ln w="9525">
            <a:noFill/>
            <a:miter lim="800000"/>
            <a:headEnd/>
            <a:tailEnd/>
          </a:ln>
        </p:spPr>
        <p:txBody>
          <a:bodyPr/>
          <a:lstStyle/>
          <a:p>
            <a:pPr marL="342900" indent="-342900" algn="l" eaLnBrk="1" hangingPunct="1">
              <a:lnSpc>
                <a:spcPct val="90000"/>
              </a:lnSpc>
              <a:spcBef>
                <a:spcPct val="20000"/>
              </a:spcBef>
              <a:spcAft>
                <a:spcPct val="20000"/>
              </a:spcAft>
              <a:buClr>
                <a:schemeClr val="tx1"/>
              </a:buClr>
              <a:buSzPct val="75000"/>
            </a:pPr>
            <a:r>
              <a:rPr lang="en-US" sz="2400" dirty="0" smtClean="0">
                <a:solidFill>
                  <a:srgbClr val="554E4C"/>
                </a:solidFill>
              </a:rPr>
              <a:t>Low-income individuals and families in Boston and Revere who are facing eviction due to foreclosure.</a:t>
            </a:r>
          </a:p>
          <a:p>
            <a:pPr marL="800100" lvl="1" indent="-342900" algn="l" eaLnBrk="1" hangingPunct="1">
              <a:lnSpc>
                <a:spcPct val="90000"/>
              </a:lnSpc>
              <a:spcBef>
                <a:spcPct val="20000"/>
              </a:spcBef>
              <a:spcAft>
                <a:spcPct val="20000"/>
              </a:spcAft>
              <a:buClr>
                <a:schemeClr val="tx1"/>
              </a:buClr>
              <a:buSzPct val="75000"/>
              <a:buFont typeface="Arial" pitchFamily="34" charset="0"/>
              <a:buChar char="•"/>
            </a:pPr>
            <a:r>
              <a:rPr lang="en-US" sz="2000" b="1" dirty="0" smtClean="0">
                <a:solidFill>
                  <a:srgbClr val="554E4C"/>
                </a:solidFill>
              </a:rPr>
              <a:t>Targeted geography: </a:t>
            </a:r>
            <a:r>
              <a:rPr lang="en-US" sz="2000" dirty="0" smtClean="0">
                <a:solidFill>
                  <a:srgbClr val="554E4C"/>
                </a:solidFill>
              </a:rPr>
              <a:t>Focused on low-income neighborhoods characterized by high rates of foreclosure and sharply declining property values.</a:t>
            </a:r>
          </a:p>
          <a:p>
            <a:pPr marL="800100" lvl="1" indent="-342900" algn="l" eaLnBrk="1" hangingPunct="1">
              <a:lnSpc>
                <a:spcPct val="90000"/>
              </a:lnSpc>
              <a:spcBef>
                <a:spcPct val="20000"/>
              </a:spcBef>
              <a:spcAft>
                <a:spcPct val="20000"/>
              </a:spcAft>
              <a:buClr>
                <a:schemeClr val="tx1"/>
              </a:buClr>
              <a:buSzPct val="75000"/>
              <a:buFont typeface="Arial" pitchFamily="34" charset="0"/>
              <a:buChar char="•"/>
            </a:pPr>
            <a:r>
              <a:rPr lang="en-US" sz="2000" b="1" dirty="0" smtClean="0">
                <a:solidFill>
                  <a:srgbClr val="554E4C"/>
                </a:solidFill>
              </a:rPr>
              <a:t>Economic or personal hardship: </a:t>
            </a:r>
            <a:r>
              <a:rPr lang="en-US" sz="2000" dirty="0" smtClean="0">
                <a:solidFill>
                  <a:srgbClr val="554E4C"/>
                </a:solidFill>
              </a:rPr>
              <a:t>Facing eviction due to hardship and/or predatory loan</a:t>
            </a:r>
          </a:p>
          <a:p>
            <a:pPr marL="800100" lvl="1" indent="-342900" algn="l" eaLnBrk="1" hangingPunct="1">
              <a:lnSpc>
                <a:spcPct val="90000"/>
              </a:lnSpc>
              <a:spcBef>
                <a:spcPct val="20000"/>
              </a:spcBef>
              <a:spcAft>
                <a:spcPct val="20000"/>
              </a:spcAft>
              <a:buClr>
                <a:schemeClr val="tx1"/>
              </a:buClr>
              <a:buSzPct val="75000"/>
              <a:buFont typeface="Arial" pitchFamily="34" charset="0"/>
              <a:buChar char="•"/>
            </a:pPr>
            <a:r>
              <a:rPr lang="en-US" sz="2000" b="1" dirty="0" smtClean="0">
                <a:solidFill>
                  <a:srgbClr val="554E4C"/>
                </a:solidFill>
              </a:rPr>
              <a:t>Stable income: </a:t>
            </a:r>
            <a:r>
              <a:rPr lang="en-US" sz="2000" dirty="0" smtClean="0">
                <a:solidFill>
                  <a:srgbClr val="554E4C"/>
                </a:solidFill>
              </a:rPr>
              <a:t>Able to afford fixed rate non-predatory mortgage based on current market values for real estate in the  neighborhoods</a:t>
            </a:r>
          </a:p>
          <a:p>
            <a:pPr marL="342900" indent="-342900" algn="l" eaLnBrk="1" hangingPunct="1">
              <a:lnSpc>
                <a:spcPct val="90000"/>
              </a:lnSpc>
              <a:spcBef>
                <a:spcPct val="20000"/>
              </a:spcBef>
              <a:spcAft>
                <a:spcPct val="20000"/>
              </a:spcAft>
              <a:buClr>
                <a:schemeClr val="tx1"/>
              </a:buClr>
              <a:buSzPct val="75000"/>
            </a:pPr>
            <a:endParaRPr lang="en-US" sz="2800" dirty="0" smtClean="0"/>
          </a:p>
          <a:p>
            <a:pPr marL="342900" indent="-342900" algn="l" eaLnBrk="1" hangingPunct="1">
              <a:lnSpc>
                <a:spcPct val="90000"/>
              </a:lnSpc>
              <a:spcBef>
                <a:spcPct val="20000"/>
              </a:spcBef>
              <a:spcAft>
                <a:spcPct val="20000"/>
              </a:spcAft>
              <a:buClr>
                <a:schemeClr val="tx1"/>
              </a:buClr>
              <a:buSzPct val="75000"/>
            </a:pPr>
            <a:endParaRPr lang="en-US" sz="2800" dirty="0"/>
          </a:p>
          <a:p>
            <a:pPr marL="342900" indent="-342900" algn="l" eaLnBrk="1" hangingPunct="1">
              <a:lnSpc>
                <a:spcPct val="90000"/>
              </a:lnSpc>
              <a:spcBef>
                <a:spcPct val="20000"/>
              </a:spcBef>
              <a:spcAft>
                <a:spcPct val="20000"/>
              </a:spcAft>
              <a:buClr>
                <a:schemeClr val="tx1"/>
              </a:buClr>
              <a:buSzPct val="75000"/>
            </a:pPr>
            <a:endParaRPr lang="en-US" sz="3200" dirty="0"/>
          </a:p>
        </p:txBody>
      </p:sp>
      <p:sp>
        <p:nvSpPr>
          <p:cNvPr id="3075" name="AutoShape 4"/>
          <p:cNvSpPr>
            <a:spLocks noGrp="1" noChangeArrowheads="1"/>
          </p:cNvSpPr>
          <p:nvPr>
            <p:ph type="title"/>
          </p:nvPr>
        </p:nvSpPr>
        <p:spPr>
          <a:xfrm>
            <a:off x="762000" y="609600"/>
            <a:ext cx="7924800" cy="762000"/>
          </a:xfrm>
        </p:spPr>
        <p:txBody>
          <a:bodyPr>
            <a:normAutofit/>
          </a:bodyPr>
          <a:lstStyle/>
          <a:p>
            <a:pPr eaLnBrk="1" hangingPunct="1"/>
            <a:r>
              <a:rPr lang="en-US" sz="4000" dirty="0" smtClean="0"/>
              <a:t>Who Does SUN Serve</a:t>
            </a:r>
          </a:p>
        </p:txBody>
      </p:sp>
      <p:sp>
        <p:nvSpPr>
          <p:cNvPr id="6" name="Slide Number Placeholder 5"/>
          <p:cNvSpPr>
            <a:spLocks noGrp="1"/>
          </p:cNvSpPr>
          <p:nvPr>
            <p:ph type="sldNum" sz="quarter" idx="12"/>
          </p:nvPr>
        </p:nvSpPr>
        <p:spPr/>
        <p:txBody>
          <a:bodyPr/>
          <a:lstStyle/>
          <a:p>
            <a:pPr>
              <a:defRPr/>
            </a:pPr>
            <a:fld id="{C32C20BA-00AC-4DC0-9FB8-32300172A97D}" type="slidenum">
              <a:rPr lang="en-US" smtClean="0"/>
              <a:pPr>
                <a:defRPr/>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checkerboard(across)">
                                      <p:cBhvr>
                                        <p:cTn id="7" dur="1000"/>
                                        <p:tgtEl>
                                          <p:spTgt spid="110595">
                                            <p:txEl>
                                              <p:pRg st="0" end="0"/>
                                            </p:txEl>
                                          </p:spTgt>
                                        </p:tgtEl>
                                      </p:cBhvr>
                                    </p:animEffect>
                                  </p:childTnLst>
                                </p:cTn>
                              </p:par>
                            </p:childTnLst>
                          </p:cTn>
                        </p:par>
                        <p:par>
                          <p:cTn id="8" fill="hold">
                            <p:stCondLst>
                              <p:cond delay="1000"/>
                            </p:stCondLst>
                            <p:childTnLst>
                              <p:par>
                                <p:cTn id="9" presetID="5" presetClass="entr" presetSubtype="10" fill="hold" nodeType="afterEffect">
                                  <p:stCondLst>
                                    <p:cond delay="0"/>
                                  </p:stCondLst>
                                  <p:childTnLst>
                                    <p:set>
                                      <p:cBhvr>
                                        <p:cTn id="10" dur="1" fill="hold">
                                          <p:stCondLst>
                                            <p:cond delay="0"/>
                                          </p:stCondLst>
                                        </p:cTn>
                                        <p:tgtEl>
                                          <p:spTgt spid="110595">
                                            <p:txEl>
                                              <p:pRg st="1" end="1"/>
                                            </p:txEl>
                                          </p:spTgt>
                                        </p:tgtEl>
                                        <p:attrNameLst>
                                          <p:attrName>style.visibility</p:attrName>
                                        </p:attrNameLst>
                                      </p:cBhvr>
                                      <p:to>
                                        <p:strVal val="visible"/>
                                      </p:to>
                                    </p:set>
                                    <p:animEffect transition="in" filter="checkerboard(across)">
                                      <p:cBhvr>
                                        <p:cTn id="11" dur="1000"/>
                                        <p:tgtEl>
                                          <p:spTgt spid="110595">
                                            <p:txEl>
                                              <p:pRg st="1" end="1"/>
                                            </p:txEl>
                                          </p:spTgt>
                                        </p:tgtEl>
                                      </p:cBhvr>
                                    </p:animEffect>
                                  </p:childTnLst>
                                </p:cTn>
                              </p:par>
                            </p:childTnLst>
                          </p:cTn>
                        </p:par>
                        <p:par>
                          <p:cTn id="12" fill="hold">
                            <p:stCondLst>
                              <p:cond delay="2000"/>
                            </p:stCondLst>
                            <p:childTnLst>
                              <p:par>
                                <p:cTn id="13" presetID="5" presetClass="entr" presetSubtype="10" fill="hold" nodeType="afterEffect">
                                  <p:stCondLst>
                                    <p:cond delay="0"/>
                                  </p:stCondLst>
                                  <p:childTnLst>
                                    <p:set>
                                      <p:cBhvr>
                                        <p:cTn id="14" dur="1" fill="hold">
                                          <p:stCondLst>
                                            <p:cond delay="0"/>
                                          </p:stCondLst>
                                        </p:cTn>
                                        <p:tgtEl>
                                          <p:spTgt spid="110595">
                                            <p:txEl>
                                              <p:pRg st="2" end="2"/>
                                            </p:txEl>
                                          </p:spTgt>
                                        </p:tgtEl>
                                        <p:attrNameLst>
                                          <p:attrName>style.visibility</p:attrName>
                                        </p:attrNameLst>
                                      </p:cBhvr>
                                      <p:to>
                                        <p:strVal val="visible"/>
                                      </p:to>
                                    </p:set>
                                    <p:animEffect transition="in" filter="checkerboard(across)">
                                      <p:cBhvr>
                                        <p:cTn id="15" dur="1000"/>
                                        <p:tgtEl>
                                          <p:spTgt spid="110595">
                                            <p:txEl>
                                              <p:pRg st="2" end="2"/>
                                            </p:txEl>
                                          </p:spTgt>
                                        </p:tgtEl>
                                      </p:cBhvr>
                                    </p:animEffect>
                                  </p:childTnLst>
                                </p:cTn>
                              </p:par>
                            </p:childTnLst>
                          </p:cTn>
                        </p:par>
                        <p:par>
                          <p:cTn id="16" fill="hold">
                            <p:stCondLst>
                              <p:cond delay="3000"/>
                            </p:stCondLst>
                            <p:childTnLst>
                              <p:par>
                                <p:cTn id="17" presetID="5" presetClass="entr" presetSubtype="10" fill="hold" nodeType="afterEffect">
                                  <p:stCondLst>
                                    <p:cond delay="0"/>
                                  </p:stCondLst>
                                  <p:childTnLst>
                                    <p:set>
                                      <p:cBhvr>
                                        <p:cTn id="18" dur="1" fill="hold">
                                          <p:stCondLst>
                                            <p:cond delay="0"/>
                                          </p:stCondLst>
                                        </p:cTn>
                                        <p:tgtEl>
                                          <p:spTgt spid="110595">
                                            <p:txEl>
                                              <p:pRg st="3" end="3"/>
                                            </p:txEl>
                                          </p:spTgt>
                                        </p:tgtEl>
                                        <p:attrNameLst>
                                          <p:attrName>style.visibility</p:attrName>
                                        </p:attrNameLst>
                                      </p:cBhvr>
                                      <p:to>
                                        <p:strVal val="visible"/>
                                      </p:to>
                                    </p:set>
                                    <p:animEffect transition="in" filter="checkerboard(across)">
                                      <p:cBhvr>
                                        <p:cTn id="19" dur="1000"/>
                                        <p:tgtEl>
                                          <p:spTgt spid="110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l" eaLnBrk="1" hangingPunct="1"/>
            <a:r>
              <a:rPr lang="en-US" b="1" dirty="0" smtClean="0"/>
              <a:t>Meet Borrower Needs</a:t>
            </a:r>
          </a:p>
        </p:txBody>
      </p:sp>
      <p:sp>
        <p:nvSpPr>
          <p:cNvPr id="9219" name="Content Placeholder 2"/>
          <p:cNvSpPr>
            <a:spLocks noGrp="1"/>
          </p:cNvSpPr>
          <p:nvPr>
            <p:ph idx="1"/>
          </p:nvPr>
        </p:nvSpPr>
        <p:spPr/>
        <p:txBody>
          <a:bodyPr/>
          <a:lstStyle/>
          <a:p>
            <a:pPr eaLnBrk="1" hangingPunct="1">
              <a:buFont typeface="Arial" pitchFamily="34" charset="0"/>
              <a:buChar char="•"/>
            </a:pPr>
            <a:r>
              <a:rPr lang="en-US" dirty="0" smtClean="0"/>
              <a:t>Fixed-rate mortgages with an affordable monthly payment</a:t>
            </a:r>
          </a:p>
          <a:p>
            <a:pPr eaLnBrk="1" hangingPunct="1">
              <a:buFont typeface="Arial" pitchFamily="34" charset="0"/>
              <a:buChar char="•"/>
            </a:pPr>
            <a:r>
              <a:rPr lang="en-US" dirty="0" smtClean="0"/>
              <a:t>Automatic deposit of paychecks and automatic withdrawal of mortgage payments</a:t>
            </a:r>
          </a:p>
          <a:p>
            <a:pPr eaLnBrk="1" hangingPunct="1">
              <a:buFont typeface="Arial" pitchFamily="34" charset="0"/>
              <a:buChar char="•"/>
            </a:pPr>
            <a:r>
              <a:rPr lang="en-US" dirty="0" smtClean="0"/>
              <a:t>Budgeting assistance</a:t>
            </a:r>
          </a:p>
          <a:p>
            <a:pPr eaLnBrk="1" hangingPunct="1">
              <a:buFont typeface="Arial" pitchFamily="34" charset="0"/>
              <a:buChar char="•"/>
            </a:pPr>
            <a:r>
              <a:rPr lang="en-US" dirty="0" smtClean="0"/>
              <a:t>Upfront reserves</a:t>
            </a:r>
          </a:p>
          <a:p>
            <a:pPr eaLnBrk="1" hangingPunct="1">
              <a:buFont typeface="Arial" pitchFamily="34" charset="0"/>
              <a:buChar char="•"/>
            </a:pPr>
            <a:r>
              <a:rPr lang="en-US" dirty="0" smtClean="0"/>
              <a:t>Financial education re: mortgages and costs of owning and maintaining a home</a:t>
            </a:r>
          </a:p>
        </p:txBody>
      </p:sp>
      <p:sp>
        <p:nvSpPr>
          <p:cNvPr id="6" name="Slide Number Placeholder 5"/>
          <p:cNvSpPr>
            <a:spLocks noGrp="1"/>
          </p:cNvSpPr>
          <p:nvPr>
            <p:ph type="sldNum" sz="quarter" idx="12"/>
          </p:nvPr>
        </p:nvSpPr>
        <p:spPr/>
        <p:txBody>
          <a:bodyPr/>
          <a:lstStyle/>
          <a:p>
            <a:pPr>
              <a:defRPr/>
            </a:pPr>
            <a:fld id="{BA6C849A-44F3-42F2-8CB7-EF3734735F09}"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04800" y="304800"/>
            <a:ext cx="7315200" cy="1143000"/>
          </a:xfrm>
        </p:spPr>
        <p:txBody>
          <a:bodyPr>
            <a:normAutofit fontScale="90000"/>
          </a:bodyPr>
          <a:lstStyle/>
          <a:p>
            <a:pPr algn="l" eaLnBrk="1" hangingPunct="1"/>
            <a:r>
              <a:rPr lang="en-US" sz="4000" b="1" dirty="0" smtClean="0"/>
              <a:t>Screening for Hardship: </a:t>
            </a:r>
            <a:br>
              <a:rPr lang="en-US" sz="4000" b="1" dirty="0" smtClean="0"/>
            </a:br>
            <a:r>
              <a:rPr lang="en-US" sz="4000" b="1" dirty="0" smtClean="0"/>
              <a:t>How We Do It</a:t>
            </a:r>
          </a:p>
        </p:txBody>
      </p:sp>
      <p:sp>
        <p:nvSpPr>
          <p:cNvPr id="5123" name="Content Placeholder 2"/>
          <p:cNvSpPr>
            <a:spLocks noGrp="1"/>
          </p:cNvSpPr>
          <p:nvPr>
            <p:ph idx="1"/>
          </p:nvPr>
        </p:nvSpPr>
        <p:spPr/>
        <p:txBody>
          <a:bodyPr>
            <a:normAutofit fontScale="92500" lnSpcReduction="20000"/>
          </a:bodyPr>
          <a:lstStyle/>
          <a:p>
            <a:r>
              <a:rPr lang="en-US" sz="2600" dirty="0" smtClean="0"/>
              <a:t>Evaluate mortgage history to determine if loan structure was a hardship because it was a:</a:t>
            </a:r>
          </a:p>
          <a:p>
            <a:pPr lvl="1">
              <a:buFont typeface="Arial" pitchFamily="34" charset="0"/>
              <a:buChar char="•"/>
            </a:pPr>
            <a:r>
              <a:rPr lang="en-US" sz="2200" dirty="0" smtClean="0"/>
              <a:t>High priced loan with a rate of 9% or higher</a:t>
            </a:r>
            <a:endParaRPr lang="en-US" sz="2200" dirty="0" smtClean="0">
              <a:solidFill>
                <a:srgbClr val="FF0000"/>
              </a:solidFill>
            </a:endParaRPr>
          </a:p>
          <a:p>
            <a:pPr lvl="1">
              <a:buFont typeface="Arial" pitchFamily="34" charset="0"/>
              <a:buChar char="•"/>
            </a:pPr>
            <a:r>
              <a:rPr lang="en-US" sz="2200" dirty="0" smtClean="0"/>
              <a:t>A variable rate loan with significant increases in rate and payment</a:t>
            </a:r>
          </a:p>
          <a:p>
            <a:pPr lvl="1">
              <a:buFont typeface="Arial" pitchFamily="34" charset="0"/>
              <a:buChar char="•"/>
            </a:pPr>
            <a:r>
              <a:rPr lang="en-US" sz="2200" dirty="0" smtClean="0"/>
              <a:t>Predatory instrument with low teaser rate with dramatic increase at end of teaser period</a:t>
            </a:r>
          </a:p>
          <a:p>
            <a:pPr lvl="1">
              <a:buFont typeface="Arial" pitchFamily="34" charset="0"/>
              <a:buChar char="•"/>
            </a:pPr>
            <a:r>
              <a:rPr lang="en-US" sz="2200" dirty="0" smtClean="0"/>
              <a:t>Fraudulent practices in origination of loan</a:t>
            </a:r>
          </a:p>
          <a:p>
            <a:r>
              <a:rPr lang="en-US" sz="2600" dirty="0" smtClean="0"/>
              <a:t>Determine if personal or economic hardship factors altered borrower’s ability to pay. Hardships include:</a:t>
            </a:r>
          </a:p>
          <a:p>
            <a:pPr lvl="1">
              <a:buFont typeface="Arial" pitchFamily="34" charset="0"/>
              <a:buChar char="•"/>
            </a:pPr>
            <a:r>
              <a:rPr lang="en-US" sz="2200" dirty="0" smtClean="0"/>
              <a:t>Loss of job and/or reduction in hours resulted in significant loss of  pay</a:t>
            </a:r>
          </a:p>
          <a:p>
            <a:pPr lvl="1">
              <a:buFont typeface="Arial" pitchFamily="34" charset="0"/>
              <a:buChar char="•"/>
            </a:pPr>
            <a:r>
              <a:rPr lang="en-US" sz="2200" dirty="0" smtClean="0"/>
              <a:t>Illness, medical emergency, death or disability caused an interruption or significant reduction in family income </a:t>
            </a:r>
          </a:p>
          <a:p>
            <a:pPr eaLnBrk="1" hangingPunct="1"/>
            <a:endParaRPr lang="en-US" sz="2400" dirty="0" smtClean="0"/>
          </a:p>
          <a:p>
            <a:pPr eaLnBrk="1" hangingPunct="1"/>
            <a:endParaRPr lang="en-US" dirty="0" smtClean="0"/>
          </a:p>
        </p:txBody>
      </p:sp>
      <p:sp>
        <p:nvSpPr>
          <p:cNvPr id="6" name="Slide Number Placeholder 5"/>
          <p:cNvSpPr>
            <a:spLocks noGrp="1"/>
          </p:cNvSpPr>
          <p:nvPr>
            <p:ph type="sldNum" sz="quarter" idx="12"/>
          </p:nvPr>
        </p:nvSpPr>
        <p:spPr/>
        <p:txBody>
          <a:bodyPr/>
          <a:lstStyle/>
          <a:p>
            <a:pPr>
              <a:defRPr/>
            </a:pPr>
            <a:fld id="{DBF58EDC-F8D4-4C5E-B942-F1FB475CCB2A}"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TotalTime>
  <Words>1154</Words>
  <Application>Microsoft Office PowerPoint</Application>
  <PresentationFormat>On-screen Show (4:3)</PresentationFormat>
  <Paragraphs>182</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Boston Community Capital</vt:lpstr>
      <vt:lpstr>The Foreclosure Crisis</vt:lpstr>
      <vt:lpstr>The Ripple Effect</vt:lpstr>
      <vt:lpstr>Understand the Challenge</vt:lpstr>
      <vt:lpstr>Stabilizing Urban Neighborhoods (SUN) Initiative</vt:lpstr>
      <vt:lpstr>Who Does SUN Serve</vt:lpstr>
      <vt:lpstr>Meet Borrower Needs</vt:lpstr>
      <vt:lpstr>Screening for Hardship:  How We Do It</vt:lpstr>
      <vt:lpstr>Reduce Risk</vt:lpstr>
      <vt:lpstr>Sample Loans</vt:lpstr>
      <vt:lpstr>SUN Objectives</vt:lpstr>
      <vt:lpstr>Progress to Date (September 2010)</vt:lpstr>
      <vt:lpstr>Fundraising to date</vt:lpstr>
      <vt:lpstr>How You Can Help</vt:lpstr>
    </vt:vector>
  </TitlesOfParts>
  <Company>Hecht 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Anne Dauchy</dc:creator>
  <cp:lastModifiedBy>jbrooks</cp:lastModifiedBy>
  <cp:revision>138</cp:revision>
  <dcterms:created xsi:type="dcterms:W3CDTF">2010-02-19T17:40:26Z</dcterms:created>
  <dcterms:modified xsi:type="dcterms:W3CDTF">2010-09-29T21:13:52Z</dcterms:modified>
</cp:coreProperties>
</file>