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4" r:id="rId3"/>
    <p:sldId id="307" r:id="rId4"/>
    <p:sldId id="346" r:id="rId5"/>
    <p:sldId id="347" r:id="rId6"/>
    <p:sldId id="348" r:id="rId7"/>
    <p:sldId id="349" r:id="rId8"/>
    <p:sldId id="345" r:id="rId9"/>
    <p:sldId id="257" r:id="rId10"/>
    <p:sldId id="258" r:id="rId11"/>
    <p:sldId id="314" r:id="rId12"/>
    <p:sldId id="308" r:id="rId13"/>
    <p:sldId id="265" r:id="rId14"/>
    <p:sldId id="266" r:id="rId15"/>
    <p:sldId id="318" r:id="rId16"/>
    <p:sldId id="260" r:id="rId17"/>
    <p:sldId id="268" r:id="rId18"/>
    <p:sldId id="267" r:id="rId19"/>
    <p:sldId id="269" r:id="rId20"/>
    <p:sldId id="286" r:id="rId21"/>
    <p:sldId id="259" r:id="rId22"/>
    <p:sldId id="322" r:id="rId23"/>
    <p:sldId id="270" r:id="rId24"/>
    <p:sldId id="287" r:id="rId25"/>
    <p:sldId id="262" r:id="rId26"/>
    <p:sldId id="328" r:id="rId27"/>
    <p:sldId id="279" r:id="rId28"/>
    <p:sldId id="280" r:id="rId29"/>
    <p:sldId id="281" r:id="rId30"/>
    <p:sldId id="310" r:id="rId31"/>
    <p:sldId id="27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37" autoAdjust="0"/>
    <p:restoredTop sz="85678" autoAdjust="0"/>
  </p:normalViewPr>
  <p:slideViewPr>
    <p:cSldViewPr snapToGrid="0">
      <p:cViewPr>
        <p:scale>
          <a:sx n="66" d="100"/>
          <a:sy n="66" d="100"/>
        </p:scale>
        <p:origin x="104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F8A59AF-5220-43CF-878C-087CD277CC1E}" type="datetimeFigureOut">
              <a:rPr lang="zh-CN" altLang="en-US" smtClean="0"/>
              <a:pPr/>
              <a:t>2024/7/19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5626752B-A41D-46AF-9D35-C3C890889D5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201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宋体" panose="02010600030101010101" pitchFamily="2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46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此处讲解为什么是划分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1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复述该题目的思路。强化理解。同时深化对该思路的理解：分治过程中就是处理答案，可以嵌套任意方法。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999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33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为什么转化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树状数组可做，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62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注意双指针的扫描的细节。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再次强调</a:t>
            </a:r>
            <a:r>
              <a:rPr lang="en-US" altLang="zh-CN" dirty="0"/>
              <a:t>CDQ</a:t>
            </a:r>
            <a:r>
              <a:rPr lang="zh-CN" altLang="en-US" dirty="0"/>
              <a:t>分治的思想：通过分治过程中，保证某一些维度信息已经满足要求，因此可以在另一个维度上任意排列，从而便于我们处理。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869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573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讲解双指针的详细过程。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41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需要强调坐标范围 是 </a:t>
            </a:r>
            <a:r>
              <a:rPr lang="en-US" altLang="zh-CN" dirty="0"/>
              <a:t>1e7 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7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610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031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放一下具体的图。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52972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放一下具体的图。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123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48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23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225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26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42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590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047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简单例题，初步了解</a:t>
            </a:r>
            <a:r>
              <a:rPr lang="en-US" altLang="zh-CN" dirty="0"/>
              <a:t>CDQ</a:t>
            </a:r>
            <a:r>
              <a:rPr lang="zh-CN" altLang="en-US" dirty="0"/>
              <a:t>分治。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5094 </a:t>
            </a:r>
            <a:r>
              <a:rPr lang="zh-CN" altLang="en-US" dirty="0"/>
              <a:t>直接使用加强版。 数据范围</a:t>
            </a:r>
            <a:r>
              <a:rPr lang="en-US" altLang="zh-CN" dirty="0"/>
              <a:t>N :</a:t>
            </a:r>
            <a:r>
              <a:rPr lang="zh-CN" altLang="en-US" dirty="0"/>
              <a:t> </a:t>
            </a:r>
            <a:r>
              <a:rPr lang="en-US" altLang="zh-CN" dirty="0"/>
              <a:t>5E4 </a:t>
            </a:r>
            <a:r>
              <a:rPr lang="zh-CN" altLang="en-US" dirty="0"/>
              <a:t>。已修改。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41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6752B-A41D-46AF-9D35-C3C890889D5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6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E3881D-3113-4BED-EB7E-A020287B1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581449-CBEC-3D61-A742-44AFB9F71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278D65-181F-9404-6CB7-7FD54363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2F95A3-4EDE-721B-F7E1-DC40DD00D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9B019A-2D71-0DF0-39ED-F4608334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1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C14BF-3F67-9D7A-94F4-4671186C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B1BFFC-F7AE-35EA-A9AC-9A2B728DF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CA339A-DAF7-3761-BC5A-51964AD47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944F30-C3D8-DB35-57EE-D306F4F8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C99FD-0DA2-4A34-5F85-10D264C7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9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63F9F-95AA-95D4-0602-3E001FFC1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C9BFEA-38B7-FA3C-D37E-69F17524A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751D2-3A2B-E512-6015-B99163753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CC6BA-19A2-345D-BA9E-4A096100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DC8EB4-487C-B2B6-3D34-4472F1E02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7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F7E77-2D6D-288C-B9F7-35D1ADAC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123F4-9C31-9D76-F493-77D86131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5E9837-D3F2-4424-792C-8E201821B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A8BA6-FF34-0DC7-681B-89FD03AE9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6AEAB-960F-8413-85D7-2C559D00A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7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6D03-A7A6-5C22-EE7A-84322745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79102-E5FC-CCA3-9CBA-DB44C7E4C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507A3-36E2-4463-6294-1B8A60AF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63EB0-0228-EE23-2088-D97F41E7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9821C-247B-E8C3-885F-9A2A89B0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8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995EB-1F31-8AC9-9C09-51A77F53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4AD6E-3BBF-01CF-6416-C7296314C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3D178-95A7-F6CE-7247-4C034A67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E8D7E0-894B-1BB8-603E-D4C9253A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C03BE-96E7-3CF9-026A-23B5816B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8034E6-140F-C089-D856-C78796F1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7C5E2-6D68-42BC-169F-8141A089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721FC-9C88-4588-C759-8F0F3489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5C4F5-ACFE-A4C0-BDFD-40E13BF83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81006A-C1E5-911A-FBC7-14422EBEE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EBE4AA-42FD-E705-CF4E-380C0DB1D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5CB004-0FE0-AF3C-989B-175D64A2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657CAB-62F2-1B11-573C-FF528E4D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01464E-06D1-4DEC-05B1-85C6F054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0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08B58-11BA-DAF8-A664-D990BE5B3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C25BA8-6A33-883C-34C0-34DC2D9C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EE74ED5-6DF5-4631-22FE-01B8FA74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EA4895-6CDF-0C58-4886-BDD88E22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48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110696-DB47-C320-977C-C2AC82FDD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88E995-968C-AC92-CB5F-5C2D523E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B79F5-AADF-6807-C8CD-F75E47D4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9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5F70-A418-2016-64D0-BAE136B3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5D17CC-1B1A-6E6E-909F-8032E674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0C1595-9CC7-435F-FEB5-7EDA314AE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774E2-C68E-76A2-4547-68B41DCE8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D68C6C-6B2A-4C69-A3C6-67857FAD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21372E-0080-8C44-BAEC-658C0C78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5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0BAA9B-FD41-D873-CA70-7941FAF1A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9FC183-93B8-2432-2D41-EF07537B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D9111A-FEF6-54EB-DB25-B17B0E654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1941B1-DD54-EE6F-3AF4-B2A4855F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AB4E8-5F69-4287-82A6-6197175C6FCC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D975D3-7DBE-BE62-CEE2-4D29A725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34734F-DF10-6A2D-CEBC-128BFA4A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BE667-8039-4D11-8127-C11349077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53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24533C-1519-5029-46DA-A6417232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14212D-EA24-06A0-4F8F-C6A59D7A7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A1457-96F2-B2AD-DD0D-4DC246DD1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099AB4E8-5F69-4287-82A6-6197175C6FCC}" type="datetimeFigureOut">
              <a:rPr lang="zh-CN" altLang="en-US" smtClean="0"/>
              <a:pPr/>
              <a:t>2024/7/19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76F68D-CB8A-8EBF-26F1-BD79EC317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B03E47-7A64-3849-D75A-E15D89564A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fld id="{211BE667-8039-4D11-8127-C113490775F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8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FB5C-AE02-3E84-60BF-F648BBEA3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CDQ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分治</a:t>
            </a:r>
          </a:p>
        </p:txBody>
      </p:sp>
    </p:spTree>
    <p:extLst>
      <p:ext uri="{BB962C8B-B14F-4D97-AF65-F5344CB8AC3E}">
        <p14:creationId xmlns:p14="http://schemas.microsoft.com/office/powerpoint/2010/main" val="318779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456706-5DAC-9CD3-110C-043DDCFA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381538"/>
            <a:ext cx="10868691" cy="37887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210E93B-A377-8A1A-3244-131DCB61DA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2" t="57114"/>
          <a:stretch/>
        </p:blipFill>
        <p:spPr>
          <a:xfrm>
            <a:off x="2480309" y="5476462"/>
            <a:ext cx="6466107" cy="1033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84FDF43-7E8E-4C68-8F4E-116949FDC331}"/>
              </a:ext>
            </a:extLst>
          </p:cNvPr>
          <p:cNvSpPr txBox="1"/>
          <p:nvPr/>
        </p:nvSpPr>
        <p:spPr>
          <a:xfrm>
            <a:off x="994410" y="5726430"/>
            <a:ext cx="1348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数据范围</a:t>
            </a:r>
          </a:p>
        </p:txBody>
      </p:sp>
    </p:spTree>
    <p:extLst>
      <p:ext uri="{BB962C8B-B14F-4D97-AF65-F5344CB8AC3E}">
        <p14:creationId xmlns:p14="http://schemas.microsoft.com/office/powerpoint/2010/main" val="1983948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2ADAC7-B297-F2E1-D675-923FF05AB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3" y="1418084"/>
            <a:ext cx="7001852" cy="269595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0C3D442-2A4E-6F31-A676-D408D7744A13}"/>
              </a:ext>
            </a:extLst>
          </p:cNvPr>
          <p:cNvSpPr txBox="1"/>
          <p:nvPr/>
        </p:nvSpPr>
        <p:spPr>
          <a:xfrm>
            <a:off x="877823" y="4114035"/>
            <a:ext cx="110398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样例解释</a:t>
            </a:r>
            <a:r>
              <a:rPr lang="en-US" altLang="zh-CN" sz="2400" dirty="0"/>
              <a:t>(</a:t>
            </a:r>
            <a:r>
              <a:rPr lang="zh-CN" altLang="en-US" sz="2400" dirty="0"/>
              <a:t>以下音量均表示最小音量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(1,2)</a:t>
            </a:r>
            <a:r>
              <a:rPr lang="zh-CN" altLang="en-US" sz="2400" dirty="0"/>
              <a:t>音量</a:t>
            </a:r>
            <a:r>
              <a:rPr lang="en-US" altLang="zh-CN" sz="2400" dirty="0"/>
              <a:t>12</a:t>
            </a:r>
            <a:r>
              <a:rPr lang="zh-CN" altLang="en-US" sz="2400" dirty="0"/>
              <a:t>，</a:t>
            </a:r>
            <a:r>
              <a:rPr lang="en-US" altLang="zh-CN" sz="2400" dirty="0"/>
              <a:t> (1,3)</a:t>
            </a:r>
            <a:r>
              <a:rPr lang="zh-CN" altLang="en-US" sz="2400" dirty="0"/>
              <a:t>音量</a:t>
            </a:r>
            <a:r>
              <a:rPr lang="en-US" altLang="zh-CN" sz="2400" dirty="0"/>
              <a:t>15</a:t>
            </a:r>
            <a:r>
              <a:rPr lang="zh-CN" altLang="en-US" sz="2400" dirty="0"/>
              <a:t>，</a:t>
            </a:r>
            <a:r>
              <a:rPr lang="en-US" altLang="zh-CN" sz="2400" dirty="0"/>
              <a:t> (1,2)</a:t>
            </a:r>
            <a:r>
              <a:rPr lang="zh-CN" altLang="en-US" sz="2400" dirty="0"/>
              <a:t>音量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(2,3)</a:t>
            </a:r>
            <a:r>
              <a:rPr lang="zh-CN" altLang="en-US" sz="2400" dirty="0"/>
              <a:t>音量</a:t>
            </a:r>
            <a:r>
              <a:rPr lang="en-US" altLang="zh-CN" sz="2400" dirty="0"/>
              <a:t>2</a:t>
            </a:r>
            <a:r>
              <a:rPr lang="zh-CN" altLang="en-US" sz="2400" dirty="0"/>
              <a:t>，</a:t>
            </a:r>
            <a:r>
              <a:rPr lang="en-US" altLang="zh-CN" sz="2400" dirty="0"/>
              <a:t> (2,4)</a:t>
            </a:r>
            <a:r>
              <a:rPr lang="zh-CN" altLang="en-US" sz="2400" dirty="0"/>
              <a:t>音量</a:t>
            </a:r>
            <a:r>
              <a:rPr lang="en-US" altLang="zh-CN" sz="2400" dirty="0"/>
              <a:t>8</a:t>
            </a:r>
            <a:r>
              <a:rPr lang="zh-CN" altLang="en-US" sz="2400" dirty="0"/>
              <a:t>，</a:t>
            </a:r>
            <a:r>
              <a:rPr lang="en-US" altLang="zh-CN" sz="2400" dirty="0"/>
              <a:t> (3,5)</a:t>
            </a:r>
            <a:r>
              <a:rPr lang="zh-CN" altLang="en-US" sz="2400" dirty="0"/>
              <a:t>音量</a:t>
            </a:r>
            <a:r>
              <a:rPr lang="en-US" altLang="zh-CN" sz="2400" dirty="0"/>
              <a:t>12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总音量 </a:t>
            </a:r>
            <a:r>
              <a:rPr lang="en-US" altLang="zh-CN" sz="2400" dirty="0"/>
              <a:t>57 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0DA061-C5B2-A86E-817F-2E2205792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680" y="2903324"/>
            <a:ext cx="4591278" cy="105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2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91A72A-5219-EDB8-00EE-A6BF73AFAC4A}"/>
              </a:ext>
            </a:extLst>
          </p:cNvPr>
          <p:cNvSpPr txBox="1"/>
          <p:nvPr/>
        </p:nvSpPr>
        <p:spPr>
          <a:xfrm>
            <a:off x="877823" y="1771650"/>
            <a:ext cx="105293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常数优化小技巧：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初始序列的排序，可以使用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sort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函数实现。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对于后续的排序，由于本身已经进行分治，显然可以直接使用归并排序，做到更好的时间效率。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NlogN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归并排序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Nlog</a:t>
            </a:r>
            <a:r>
              <a:rPr lang="en-US" altLang="zh-CN" sz="24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N (sort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CE3AE9-6196-DFAB-2187-33C57DC0D473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</p:spTree>
    <p:extLst>
      <p:ext uri="{BB962C8B-B14F-4D97-AF65-F5344CB8AC3E}">
        <p14:creationId xmlns:p14="http://schemas.microsoft.com/office/powerpoint/2010/main" val="372303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895E2-B4B5-5FF0-F23F-14E152A33476}"/>
              </a:ext>
            </a:extLst>
          </p:cNvPr>
          <p:cNvSpPr txBox="1"/>
          <p:nvPr/>
        </p:nvSpPr>
        <p:spPr>
          <a:xfrm>
            <a:off x="1033934" y="1366300"/>
            <a:ext cx="101873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小结：</a:t>
            </a:r>
            <a:endParaRPr lang="en-US" altLang="zh-CN" sz="2400" b="0" i="0" dirty="0">
              <a:effectLst/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在解决该题目的过程中，对两个维度的信息的处理方案是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：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首先对第一个维度排序后，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将其划分为两个子问题，分别递归处理。</a:t>
            </a: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而剩下的跨越区间的问题，对于右区间任意一点，左区间的任意一点都满足第一维度的</a:t>
            </a:r>
            <a:r>
              <a:rPr lang="zh-CN" altLang="en-US" sz="2400" b="1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偏序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关系。</a:t>
            </a: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D2BF0A-FE7A-B4ED-E851-4E4BCB18CC08}"/>
              </a:ext>
            </a:extLst>
          </p:cNvPr>
          <p:cNvSpPr txBox="1"/>
          <p:nvPr/>
        </p:nvSpPr>
        <p:spPr>
          <a:xfrm>
            <a:off x="877823" y="687062"/>
            <a:ext cx="87348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Luogu_P5094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加强版</a:t>
            </a:r>
          </a:p>
        </p:txBody>
      </p:sp>
    </p:spTree>
    <p:extLst>
      <p:ext uri="{BB962C8B-B14F-4D97-AF65-F5344CB8AC3E}">
        <p14:creationId xmlns:p14="http://schemas.microsoft.com/office/powerpoint/2010/main" val="301430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13895E2-B4B5-5FF0-F23F-14E152A33476}"/>
              </a:ext>
            </a:extLst>
          </p:cNvPr>
          <p:cNvSpPr txBox="1"/>
          <p:nvPr/>
        </p:nvSpPr>
        <p:spPr>
          <a:xfrm>
            <a:off x="877823" y="1699322"/>
            <a:ext cx="101873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即对于跨越区间的贡献而言，无论左右区间如何排序，第一维度的条件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始终满足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。</a:t>
            </a:r>
            <a:endParaRPr lang="en-US" altLang="zh-CN" sz="2400" b="0" i="0" dirty="0">
              <a:effectLst/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因此，我们可以放心地对第二维根据需要，进行排序，在第二维有序的基础上，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处理其他维度的信息或者处理贡献，此处可以嵌套任何处理方法：双指针、数据结构、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DP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转移等等</a:t>
            </a:r>
            <a:r>
              <a:rPr lang="zh-CN" altLang="en-US" sz="2400" dirty="0">
                <a:highlight>
                  <a:srgbClr val="FFFFFF"/>
                </a:highlight>
                <a:latin typeface="Fira Sans" panose="020B0503050000020004" pitchFamily="34" charset="0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Fira Sans" panose="020B05030500000200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8AC19F-B5A1-0B73-64C7-774A93A2E604}"/>
              </a:ext>
            </a:extLst>
          </p:cNvPr>
          <p:cNvSpPr txBox="1"/>
          <p:nvPr/>
        </p:nvSpPr>
        <p:spPr>
          <a:xfrm>
            <a:off x="877823" y="687062"/>
            <a:ext cx="75662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Luogu_P2345 [USACO04OPEN] </a:t>
            </a:r>
            <a:r>
              <a:rPr lang="en-US" altLang="zh-CN" sz="2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MooFest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G</a:t>
            </a:r>
            <a:endParaRPr lang="zh-CN" altLang="en-US" sz="2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0445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962735-3FC5-2C7F-1EE3-722A57C8B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24" b="20125"/>
          <a:stretch/>
        </p:blipFill>
        <p:spPr>
          <a:xfrm>
            <a:off x="877824" y="1285544"/>
            <a:ext cx="9397631" cy="37893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D8F61B-F759-B772-659D-9393E76BE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5074920"/>
            <a:ext cx="6697010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55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BC81268-8F2C-065F-E125-2A13D0E79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549230"/>
            <a:ext cx="9364382" cy="243874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5782D7A-CEDB-83DF-95FB-A53854D81F5C}"/>
              </a:ext>
            </a:extLst>
          </p:cNvPr>
          <p:cNvSpPr txBox="1"/>
          <p:nvPr/>
        </p:nvSpPr>
        <p:spPr>
          <a:xfrm>
            <a:off x="877824" y="4246880"/>
            <a:ext cx="8321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均值不小于 </a:t>
            </a:r>
            <a:r>
              <a:rPr lang="en-US" altLang="zh-CN" dirty="0"/>
              <a:t>2 </a:t>
            </a:r>
            <a:r>
              <a:rPr lang="zh-CN" altLang="en-US" dirty="0"/>
              <a:t>的连续子序列有 </a:t>
            </a:r>
            <a:r>
              <a:rPr lang="en-US" altLang="zh-CN" dirty="0"/>
              <a:t>{2}, {3}, {2,3}, {1,2,3}</a:t>
            </a:r>
            <a:r>
              <a:rPr lang="zh-CN" altLang="en-US" dirty="0"/>
              <a:t>。 共</a:t>
            </a:r>
            <a:r>
              <a:rPr lang="en-US" altLang="zh-CN" dirty="0"/>
              <a:t>4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另外两个连续子序列 </a:t>
            </a:r>
            <a:r>
              <a:rPr lang="en-US" altLang="zh-CN" dirty="0"/>
              <a:t>{1} ,  {1,2} </a:t>
            </a:r>
            <a:r>
              <a:rPr lang="zh-CN" altLang="en-US" dirty="0"/>
              <a:t>不满足题意。</a:t>
            </a:r>
            <a:r>
              <a:rPr lang="en-US" altLang="zh-CN" dirty="0"/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597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7361F-B399-283B-732F-68C70E75EC25}"/>
              </a:ext>
            </a:extLst>
          </p:cNvPr>
          <p:cNvSpPr txBox="1"/>
          <p:nvPr/>
        </p:nvSpPr>
        <p:spPr>
          <a:xfrm>
            <a:off x="877824" y="1797755"/>
            <a:ext cx="84184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题目转化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首先，看到题目均值大于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的表述，直接全部减去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k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转化为连续子段和大于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转化为统计连续子序列和大于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的子序列方案数。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2BA5B37-7563-F2F2-19D7-E3C2B1009962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1930443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7361F-B399-283B-732F-68C70E75EC25}"/>
              </a:ext>
            </a:extLst>
          </p:cNvPr>
          <p:cNvSpPr txBox="1"/>
          <p:nvPr/>
        </p:nvSpPr>
        <p:spPr>
          <a:xfrm>
            <a:off x="845312" y="1809045"/>
            <a:ext cx="10501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连续子序列问题，考虑分治。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将连续子序列，分为跨越中点坐标的连续子序列和不跨越中点的连续子序列。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对于不跨越中点的子序列，直接递归分治处理。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跨越中点的子序列，考虑如何拼接。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6B8DC3-7288-AA20-0F1D-5C480D10C0D5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271381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87361F-B399-283B-732F-68C70E75EC25}"/>
              </a:ext>
            </a:extLst>
          </p:cNvPr>
          <p:cNvSpPr txBox="1"/>
          <p:nvPr/>
        </p:nvSpPr>
        <p:spPr>
          <a:xfrm>
            <a:off x="877824" y="1520743"/>
            <a:ext cx="10619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以中点起点，分别向左和向右处理到某个点的和。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具体实现上，起点应当分别为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 mid+1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可以发现，对于左边的任意一个和，都是可以和右边任意一个和进行拼接的。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因此，不必按照序列位置关系存储，可以改为按照大小关系存储。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之后双指针等处理即可。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E703AAB-A96B-405A-5D49-48929C44E994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116437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0A3F8B-DA0B-86C4-2DBB-9DF798E437BD}"/>
              </a:ext>
            </a:extLst>
          </p:cNvPr>
          <p:cNvSpPr txBox="1"/>
          <p:nvPr/>
        </p:nvSpPr>
        <p:spPr>
          <a:xfrm>
            <a:off x="1002328" y="1120676"/>
            <a:ext cx="10187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前面我们已经学习哪些分治？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递归分治（如：归并排序）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树上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的分治：点分治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借助线段树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在时间序列上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的分治：线段树分治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多次二分同时进行的：整体二分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处理多维偏序（大小）关系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的分治：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769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763B19A-FD7E-563B-6983-5D7028BFD850}"/>
              </a:ext>
            </a:extLst>
          </p:cNvPr>
          <p:cNvSpPr txBox="1"/>
          <p:nvPr/>
        </p:nvSpPr>
        <p:spPr>
          <a:xfrm>
            <a:off x="877824" y="1840088"/>
            <a:ext cx="110545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我们再看看这个问题：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看起来只有一个维度信息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区间中点到位置 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事实上，对于序列而言，隐含了一个有序的维度：下标维度。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分治中，题目可能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隐含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的维度包括：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下标维度，时间维度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存在修改操作的情形下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时间维度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我们将会在稍后看到。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FC08CE8-8429-0E45-5BDF-288B56D30BC2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 Luogu_P2717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寒假作业</a:t>
            </a:r>
          </a:p>
        </p:txBody>
      </p:sp>
    </p:spTree>
    <p:extLst>
      <p:ext uri="{BB962C8B-B14F-4D97-AF65-F5344CB8AC3E}">
        <p14:creationId xmlns:p14="http://schemas.microsoft.com/office/powerpoint/2010/main" val="2359267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615B05-3F7E-6EB7-E9E4-957F77D6C3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5" r="2545"/>
          <a:stretch/>
        </p:blipFill>
        <p:spPr>
          <a:xfrm>
            <a:off x="767644" y="1257253"/>
            <a:ext cx="9381066" cy="46297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CC0D79-C7B0-5E00-717F-7767DDB7E9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0"/>
          <a:stretch/>
        </p:blipFill>
        <p:spPr>
          <a:xfrm>
            <a:off x="877824" y="5689858"/>
            <a:ext cx="4786353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FD645CB-117A-93A4-BD73-9E90DF181566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FF7D4AA-4341-49D0-1F54-358FB025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6" y="1241134"/>
            <a:ext cx="9373908" cy="41725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F951C7-D73C-654C-B3C6-CCDC89418DF3}"/>
              </a:ext>
            </a:extLst>
          </p:cNvPr>
          <p:cNvSpPr txBox="1"/>
          <p:nvPr/>
        </p:nvSpPr>
        <p:spPr>
          <a:xfrm>
            <a:off x="779126" y="5506520"/>
            <a:ext cx="9533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 </a:t>
            </a:r>
            <a:r>
              <a:rPr lang="zh-CN" altLang="en-US" dirty="0"/>
              <a:t>值如下：</a:t>
            </a:r>
            <a:endParaRPr lang="en-US" altLang="zh-CN" dirty="0"/>
          </a:p>
          <a:p>
            <a:r>
              <a:rPr lang="en-US" altLang="zh-CN" dirty="0"/>
              <a:t>f[1]=9 f[2]=6 f[3]=2 f[4]=0 f[5]=2 f[6]=1 f[7]=0 f[8]=2 f[9]=4 f[10]=0</a:t>
            </a:r>
          </a:p>
          <a:p>
            <a:r>
              <a:rPr lang="zh-CN" altLang="en-US" dirty="0"/>
              <a:t>即 </a:t>
            </a:r>
            <a:r>
              <a:rPr lang="en-US" altLang="zh-CN" dirty="0"/>
              <a:t>0 </a:t>
            </a:r>
            <a:r>
              <a:rPr lang="zh-CN" altLang="en-US" dirty="0"/>
              <a:t>出现</a:t>
            </a:r>
            <a:r>
              <a:rPr lang="en-US" altLang="zh-CN" dirty="0"/>
              <a:t> 3 </a:t>
            </a:r>
            <a:r>
              <a:rPr lang="zh-CN" altLang="en-US" dirty="0"/>
              <a:t>次，</a:t>
            </a:r>
            <a:r>
              <a:rPr lang="en-US" altLang="zh-CN" dirty="0"/>
              <a:t>1 </a:t>
            </a:r>
            <a:r>
              <a:rPr lang="zh-CN" altLang="en-US" dirty="0"/>
              <a:t>出现</a:t>
            </a:r>
            <a:r>
              <a:rPr lang="en-US" altLang="zh-CN" dirty="0"/>
              <a:t>1 </a:t>
            </a:r>
            <a:r>
              <a:rPr lang="zh-CN" altLang="en-US" dirty="0"/>
              <a:t>次，</a:t>
            </a:r>
            <a:r>
              <a:rPr lang="en-US" altLang="zh-CN" dirty="0"/>
              <a:t>2</a:t>
            </a:r>
            <a:r>
              <a:rPr lang="zh-CN" altLang="en-US" dirty="0"/>
              <a:t>出现</a:t>
            </a:r>
            <a:r>
              <a:rPr lang="en-US" altLang="zh-CN" dirty="0"/>
              <a:t>3 </a:t>
            </a:r>
            <a:r>
              <a:rPr lang="zh-CN" altLang="en-US" dirty="0"/>
              <a:t>次，</a:t>
            </a:r>
            <a:r>
              <a:rPr lang="en-US" altLang="zh-CN" dirty="0"/>
              <a:t>4</a:t>
            </a:r>
            <a:r>
              <a:rPr lang="zh-CN" altLang="en-US" dirty="0"/>
              <a:t>出现</a:t>
            </a:r>
            <a:r>
              <a:rPr lang="en-US" altLang="zh-CN" dirty="0"/>
              <a:t>1</a:t>
            </a:r>
            <a:r>
              <a:rPr lang="zh-CN" altLang="en-US" dirty="0"/>
              <a:t>次，</a:t>
            </a:r>
            <a:r>
              <a:rPr lang="en-US" altLang="zh-CN" dirty="0"/>
              <a:t>6</a:t>
            </a:r>
            <a:r>
              <a:rPr lang="zh-CN" altLang="en-US" dirty="0"/>
              <a:t>和 </a:t>
            </a:r>
            <a:r>
              <a:rPr lang="en-US" altLang="zh-CN" dirty="0"/>
              <a:t>9</a:t>
            </a:r>
            <a:r>
              <a:rPr lang="zh-CN" altLang="en-US" dirty="0"/>
              <a:t>也各出现</a:t>
            </a:r>
            <a:r>
              <a:rPr lang="en-US" altLang="zh-CN" dirty="0"/>
              <a:t>1</a:t>
            </a:r>
            <a:r>
              <a:rPr lang="zh-CN" altLang="en-US" dirty="0"/>
              <a:t>次。</a:t>
            </a:r>
          </a:p>
        </p:txBody>
      </p:sp>
    </p:spTree>
    <p:extLst>
      <p:ext uri="{BB962C8B-B14F-4D97-AF65-F5344CB8AC3E}">
        <p14:creationId xmlns:p14="http://schemas.microsoft.com/office/powerpoint/2010/main" val="3695649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91B05D-4EA3-AD77-5A80-F1D7E60F0B59}"/>
              </a:ext>
            </a:extLst>
          </p:cNvPr>
          <p:cNvSpPr txBox="1"/>
          <p:nvPr/>
        </p:nvSpPr>
        <p:spPr>
          <a:xfrm>
            <a:off x="877824" y="1834322"/>
            <a:ext cx="10085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题目给了很多维度（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维）的信息！！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显然，可以通过对第一维度排序，满足第一维度信息的偏序关系。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或者说，将第一维度信息当成下标，此时只需要考虑两个维度的信息。接着基于第一维度，进行分治。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同样，我们将所有点对划分为两类：第一维度跨越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，和第一维度不跨越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3EBF0B-6C42-3121-AAD9-C2F8B04E2E3F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</p:spTree>
    <p:extLst>
      <p:ext uri="{BB962C8B-B14F-4D97-AF65-F5344CB8AC3E}">
        <p14:creationId xmlns:p14="http://schemas.microsoft.com/office/powerpoint/2010/main" val="216039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91B05D-4EA3-AD77-5A80-F1D7E60F0B59}"/>
              </a:ext>
            </a:extLst>
          </p:cNvPr>
          <p:cNvSpPr txBox="1"/>
          <p:nvPr/>
        </p:nvSpPr>
        <p:spPr>
          <a:xfrm>
            <a:off x="877824" y="1712402"/>
            <a:ext cx="109893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第一维度不跨越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的情形显然直接递归处理。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第一维度跨越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mid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的情形：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左区间任意元素对于右区间任意元素，都满足第一维度的要求。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可以任意排列。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不防对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b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按升序排列。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此时，双指针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维护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值域的数据结构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线段树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or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树状数组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30B00-6F73-68FC-0B21-FDC4CA55A2B1}"/>
              </a:ext>
            </a:extLst>
          </p:cNvPr>
          <p:cNvSpPr txBox="1"/>
          <p:nvPr/>
        </p:nvSpPr>
        <p:spPr>
          <a:xfrm>
            <a:off x="877824" y="687062"/>
            <a:ext cx="7125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 Luogu_P3810 【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三维偏序（陌上花开）</a:t>
            </a:r>
          </a:p>
        </p:txBody>
      </p:sp>
    </p:spTree>
    <p:extLst>
      <p:ext uri="{BB962C8B-B14F-4D97-AF65-F5344CB8AC3E}">
        <p14:creationId xmlns:p14="http://schemas.microsoft.com/office/powerpoint/2010/main" val="203955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A5E6543-E29D-EE9B-9370-CD2A91F1B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148727"/>
            <a:ext cx="8604842" cy="541272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81555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F6D5957-82DD-B46B-40C7-73B9E8AD510B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DB56D0-BC0D-8BE1-931E-FA6E52D0E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24" y="1458160"/>
            <a:ext cx="8773749" cy="1686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0723B9-FF40-F2C8-6B11-23681C3AD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4" y="3144320"/>
            <a:ext cx="9221487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5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235ACC-1EB6-D077-BB44-0C2810F62F6E}"/>
              </a:ext>
            </a:extLst>
          </p:cNvPr>
          <p:cNvSpPr txBox="1"/>
          <p:nvPr/>
        </p:nvSpPr>
        <p:spPr>
          <a:xfrm>
            <a:off x="877824" y="1536174"/>
            <a:ext cx="106924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我们先看这个问题的简单版本：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Version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如果坐标范围较小，可以存储下整个坐标平面的信息：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二维前缀和。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Version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如果总坐标值个数较小，可以接受个数平方的复杂度进行存储。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离散化后即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Version1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版本。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思考：如何离散化？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需要对哪些值进行离散化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F8D1A1-FB63-F9D4-AF4D-F5CB24645758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3583726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235ACC-1EB6-D077-BB44-0C2810F62F6E}"/>
              </a:ext>
            </a:extLst>
          </p:cNvPr>
          <p:cNvSpPr txBox="1"/>
          <p:nvPr/>
        </p:nvSpPr>
        <p:spPr>
          <a:xfrm>
            <a:off x="871702" y="1536174"/>
            <a:ext cx="10448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此题坐标范围较大，不能接受存储前缀和。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回顾前缀和的本质：统计在当前坐标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范围内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的点。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这本质上是二维偏序。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将所有点放在序列上，统计序列中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更小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Y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更小的点的数量。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因此，对所有点做二维偏序（二维数点）即可。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782F61-7FC1-788A-8FE1-0A8A77E3E853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1794270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5E8E3D-C8E1-CE2B-AA10-CC5B2F4DC6FF}"/>
              </a:ext>
            </a:extLst>
          </p:cNvPr>
          <p:cNvSpPr txBox="1"/>
          <p:nvPr/>
        </p:nvSpPr>
        <p:spPr>
          <a:xfrm>
            <a:off x="877824" y="1543548"/>
            <a:ext cx="10357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当然不可以直接对所有点做二维偏序。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因为，二维前缀和的查询，需要进行容斥，会用到某些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坐标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的信息。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因此，每个询问应该扩展为四个点，进行二维偏序即可。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那么，此时点有原来的点、询问拆分的点；同时，分治过程中，点的顺序会被打乱，需要保证打乱顺序后能够定位询问编号，如何处理以上细节问题？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215148-2F96-D656-8B01-E1CE33B4C73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124773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分治是一种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上处理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点对计数、点对全局贡献、连续子序列问题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思想。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简单的这类问题，如逆序对。树状数组等多种方案可以解决。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如果这些点对之间，存在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多维度偏序关系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的要求，一般考虑用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497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5E8E3D-C8E1-CE2B-AA10-CC5B2F4DC6FF}"/>
              </a:ext>
            </a:extLst>
          </p:cNvPr>
          <p:cNvSpPr txBox="1"/>
          <p:nvPr/>
        </p:nvSpPr>
        <p:spPr>
          <a:xfrm>
            <a:off x="877824" y="1543548"/>
            <a:ext cx="10357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如何实现？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每种点带上询问相关标签，包括属于哪次询问的哪种容斥，这样之后，可以接受任意排序。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每个点带上是否为需要被统计的标签，最好让询问的标签大于统计点的标签。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在陌上花开这个题目中，我们需要处理重复问题，那么，这里如何处理重复？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要计数的点不重复，题目保证。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询问点可能重复，是否产生影响？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不影响。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215148-2F96-D656-8B01-E1CE33B4C73F}"/>
              </a:ext>
            </a:extLst>
          </p:cNvPr>
          <p:cNvSpPr txBox="1"/>
          <p:nvPr/>
        </p:nvSpPr>
        <p:spPr>
          <a:xfrm>
            <a:off x="877824" y="68706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 Luogu_P2163 [SHOI2007] </a:t>
            </a:r>
            <a:r>
              <a:rPr lang="zh-CN" altLang="en-US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园丁的烦恼</a:t>
            </a:r>
          </a:p>
        </p:txBody>
      </p:sp>
    </p:spTree>
    <p:extLst>
      <p:ext uri="{BB962C8B-B14F-4D97-AF65-F5344CB8AC3E}">
        <p14:creationId xmlns:p14="http://schemas.microsoft.com/office/powerpoint/2010/main" val="1999286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871374" y="878620"/>
            <a:ext cx="101873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总结以上题目：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处理平面上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矩形区间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的询问。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将矩形范围拆分为前缀和的容斥。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对于前缀和不支持直接求解的情形，可以考虑使用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分治查询二维、三维偏序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（当然，也可以直接树状数组。）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283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如果有这样的性质：任意 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&lt; j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Vi&lt;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 Xi&lt;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枚举 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。计算形如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j,i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的贡献：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Vi*((i-1)*Xi-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sumX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(1,i-1))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5720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如果有这样的性质：任意 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,j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若满足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Vi&lt;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 则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Xi &lt; 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2 3 4 5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X: 2 2 3 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不防按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增序排序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贡献同样可以快速计算。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192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如果没有任何特殊性质，即不能同时保证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X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有序。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思考排序的作用：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 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</a:t>
            </a:r>
            <a:r>
              <a:rPr lang="en-US" altLang="zh-CN" sz="2400" dirty="0" err="1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直接取下标较大的，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可以去掉绝对值。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必须要有序，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是否可以不那么有序？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220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若干元素，每个元素有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{V,X}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两种属性，每对元素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)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的贡献为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max{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Vi,Vj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}*|Xi-</a:t>
            </a:r>
            <a:r>
              <a:rPr lang="en-US" altLang="zh-CN" sz="2400" b="0" i="0" dirty="0" err="1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Xj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|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。求全局贡献。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如果没有任何特殊性质，即不能同时保证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X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有序。</a:t>
            </a: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b="0" i="0" dirty="0">
              <a:effectLst/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排序，根据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的值域，分为左右区间。左右区间内不论分别以何种顺序排序，都能保证右区间的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大于左区间的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分别按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排序。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若元素对一个在左区间，一个在右区间，则双指针。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否则，这样的情况和原问题是相同的，递归处理。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每次拆分区间取中点，则可以保证递归的层次为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log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层。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045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1002328" y="1120676"/>
            <a:ext cx="10976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刚刚的例子中，有对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X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有大小关系的要求，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将序列首先按照 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排序。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划分为左右子序列，分别递归处理；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接着处理跨越序列中点的点对的贡献。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这种处理方式就称为 </a:t>
            </a:r>
            <a:r>
              <a:rPr lang="en-US" altLang="zh-CN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261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DA8EECC-2D92-396C-3D34-2AFA44A8DB60}"/>
              </a:ext>
            </a:extLst>
          </p:cNvPr>
          <p:cNvSpPr txBox="1"/>
          <p:nvPr/>
        </p:nvSpPr>
        <p:spPr>
          <a:xfrm>
            <a:off x="659428" y="1120676"/>
            <a:ext cx="101873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为什么要这么做？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分治处理跨越左右区间的贡献时，左右区间的</a:t>
            </a:r>
            <a:r>
              <a:rPr lang="zh-CN" altLang="en-US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任意点对，在已经排序的 </a:t>
            </a:r>
            <a:r>
              <a:rPr lang="en-US" altLang="zh-CN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V </a:t>
            </a:r>
            <a:r>
              <a:rPr lang="zh-CN" altLang="en-US" sz="2400" b="1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维度上，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均已经符合要求。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因此可以在左右区间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内部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任意排列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元素顺序。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可以根据需要，以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X 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增序 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进行排序，便于解决问题。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消除一个维度的影响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en-US" altLang="zh-CN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CDQ</a:t>
            </a:r>
            <a:r>
              <a:rPr lang="zh-CN" altLang="en-US" sz="2400" dirty="0"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分治是因为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最早由 </a:t>
            </a:r>
            <a:r>
              <a:rPr lang="en-US" altLang="zh-CN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IOI2008 </a:t>
            </a:r>
            <a:r>
              <a:rPr lang="zh-CN" altLang="en-US" sz="2400" b="0" i="0" dirty="0">
                <a:effectLst/>
                <a:highlight>
                  <a:srgbClr val="FFFFFF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金牌得主陈丹琦在高中时整理并总结。</a:t>
            </a: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400" dirty="0">
              <a:highlight>
                <a:srgbClr val="FFFFFF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3717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</TotalTime>
  <Words>2267</Words>
  <Application>Microsoft Office PowerPoint</Application>
  <PresentationFormat>宽屏</PresentationFormat>
  <Paragraphs>216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等线 Light</vt:lpstr>
      <vt:lpstr>黑体</vt:lpstr>
      <vt:lpstr>宋体</vt:lpstr>
      <vt:lpstr>Arial</vt:lpstr>
      <vt:lpstr>Fira Sans</vt:lpstr>
      <vt:lpstr>Office 主题​​</vt:lpstr>
      <vt:lpstr>CDQ分治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傅祥斌</dc:creator>
  <cp:lastModifiedBy>傅祥斌</cp:lastModifiedBy>
  <cp:revision>30</cp:revision>
  <dcterms:created xsi:type="dcterms:W3CDTF">2024-07-03T09:16:02Z</dcterms:created>
  <dcterms:modified xsi:type="dcterms:W3CDTF">2024-07-19T00:05:05Z</dcterms:modified>
</cp:coreProperties>
</file>