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258" r:id="rId11"/>
    <p:sldId id="314" r:id="rId12"/>
    <p:sldId id="343" r:id="rId13"/>
    <p:sldId id="264" r:id="rId14"/>
    <p:sldId id="284" r:id="rId15"/>
    <p:sldId id="285" r:id="rId16"/>
    <p:sldId id="317" r:id="rId17"/>
    <p:sldId id="315" r:id="rId18"/>
    <p:sldId id="316" r:id="rId19"/>
    <p:sldId id="308" r:id="rId20"/>
    <p:sldId id="265" r:id="rId21"/>
    <p:sldId id="266" r:id="rId22"/>
    <p:sldId id="318" r:id="rId23"/>
    <p:sldId id="260" r:id="rId24"/>
    <p:sldId id="268" r:id="rId25"/>
    <p:sldId id="267" r:id="rId26"/>
    <p:sldId id="269" r:id="rId27"/>
    <p:sldId id="319" r:id="rId28"/>
    <p:sldId id="321" r:id="rId29"/>
    <p:sldId id="320" r:id="rId30"/>
    <p:sldId id="286" r:id="rId31"/>
    <p:sldId id="259" r:id="rId32"/>
    <p:sldId id="322" r:id="rId33"/>
    <p:sldId id="270" r:id="rId34"/>
    <p:sldId id="287" r:id="rId35"/>
    <p:sldId id="323" r:id="rId36"/>
    <p:sldId id="271" r:id="rId37"/>
    <p:sldId id="326" r:id="rId38"/>
    <p:sldId id="327" r:id="rId39"/>
    <p:sldId id="324" r:id="rId40"/>
    <p:sldId id="325" r:id="rId41"/>
    <p:sldId id="261" r:id="rId42"/>
    <p:sldId id="288" r:id="rId43"/>
    <p:sldId id="262" r:id="rId44"/>
    <p:sldId id="328" r:id="rId45"/>
    <p:sldId id="279" r:id="rId46"/>
    <p:sldId id="280" r:id="rId47"/>
    <p:sldId id="281" r:id="rId48"/>
    <p:sldId id="310" r:id="rId49"/>
    <p:sldId id="329" r:id="rId50"/>
    <p:sldId id="330" r:id="rId51"/>
    <p:sldId id="331" r:id="rId52"/>
    <p:sldId id="273" r:id="rId53"/>
    <p:sldId id="289" r:id="rId54"/>
    <p:sldId id="290" r:id="rId55"/>
    <p:sldId id="292" r:id="rId56"/>
    <p:sldId id="293" r:id="rId57"/>
    <p:sldId id="29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 autoAdjust="0"/>
    <p:restoredTop sz="92269" autoAdjust="0"/>
  </p:normalViewPr>
  <p:slideViewPr>
    <p:cSldViewPr snapToGrid="0">
      <p:cViewPr varScale="1">
        <p:scale>
          <a:sx n="75" d="100"/>
          <a:sy n="75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F8A59AF-5220-43CF-878C-087CD277CC1E}" type="datetimeFigureOut">
              <a:rPr lang="zh-CN" altLang="en-US" smtClean="0"/>
              <a:pPr/>
              <a:t>2024/7/19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26752B-A41D-46AF-9D35-C3C890889D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0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6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排序方案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std::sort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归并排序。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已经有递归分治的结构，排序显然可以直接添加归并排序实现。 已更新 在后续页面。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15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排序方案</a:t>
            </a:r>
            <a:endParaRPr lang="en-US" altLang="zh-CN" dirty="0"/>
          </a:p>
          <a:p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std::sort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归并排序。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已经有递归分治的结构，排序显然可以直接添加归并排序实现。 已更新 在后续页面。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424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贡献表达式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3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贡献表达式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4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7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92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32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1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复述该题目的思路。强化理解。同时深化对该思路的理解：分治过程中就是处理答案，可以嵌套任意方法。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99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3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注意双指针的扫描的细节。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再次强调</a:t>
            </a:r>
            <a:r>
              <a:rPr lang="en-US" altLang="zh-CN" dirty="0"/>
              <a:t>CDQ</a:t>
            </a:r>
            <a:r>
              <a:rPr lang="zh-CN" altLang="en-US" dirty="0"/>
              <a:t>分治的思想：通过分治过程中，保证某一些维度信息已经满足要求，因此可以在另一个维度上任意排列，从而便于我们处理。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69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82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注意双指针的扫描的细节。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21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3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73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讲解双指针的详细过程。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1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218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121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14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257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113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39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本页为该问题需要学生思考和理解的难点，不应直接给出。应当由学生首先实践，找到“重复”的影响。</a:t>
            </a:r>
            <a:endParaRPr lang="en-US" altLang="zh-CN" dirty="0"/>
          </a:p>
          <a:p>
            <a:r>
              <a:rPr lang="zh-CN" altLang="en-US" dirty="0"/>
              <a:t>因此，在首次讲课时，不应直接放出。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6967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下一部分隐藏维度将会比较重要。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/>
              <a:t>先提出这个概念。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553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需要强调坐标范围 是 </a:t>
            </a:r>
            <a:r>
              <a:rPr lang="en-US" altLang="zh-CN" dirty="0"/>
              <a:t>1e7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71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10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放一下具体的图。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97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放一下具体的图。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231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486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3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268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83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4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50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</a:t>
            </a:r>
            <a:r>
              <a:rPr lang="en-US" altLang="zh-CN" dirty="0"/>
              <a:t>CDQ</a:t>
            </a:r>
            <a:r>
              <a:rPr lang="zh-CN" altLang="en-US" dirty="0"/>
              <a:t>分治的执行过程。</a:t>
            </a:r>
            <a:endParaRPr lang="en-US" altLang="zh-CN" dirty="0"/>
          </a:p>
          <a:p>
            <a:r>
              <a:rPr lang="zh-CN" altLang="en-US" dirty="0"/>
              <a:t>和线段树本质一样。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  <a:r>
              <a:rPr lang="en-US" altLang="zh-CN" dirty="0"/>
              <a:t>CDQ</a:t>
            </a:r>
            <a:r>
              <a:rPr lang="zh-CN" altLang="en-US" dirty="0"/>
              <a:t>与二维数据结构的关系。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540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</a:t>
            </a:r>
            <a:r>
              <a:rPr lang="en-US" altLang="zh-CN" dirty="0"/>
              <a:t>CDQ</a:t>
            </a:r>
            <a:r>
              <a:rPr lang="zh-CN" altLang="en-US" dirty="0"/>
              <a:t>分治的执行过程。</a:t>
            </a:r>
            <a:endParaRPr lang="en-US" altLang="zh-CN" dirty="0"/>
          </a:p>
          <a:p>
            <a:r>
              <a:rPr lang="zh-CN" altLang="en-US" dirty="0"/>
              <a:t>和线段树本质一样。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</a:t>
            </a:r>
            <a:r>
              <a:rPr lang="en-US" altLang="zh-CN" dirty="0"/>
              <a:t>CDQ</a:t>
            </a:r>
            <a:r>
              <a:rPr lang="zh-CN" altLang="en-US" dirty="0"/>
              <a:t>与二维数据结构的关系。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578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CDQ</a:t>
            </a:r>
            <a:r>
              <a:rPr lang="zh-CN" altLang="en-US" dirty="0"/>
              <a:t>与二维数据结构的关系。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68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9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0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简单例题，初步了解</a:t>
            </a:r>
            <a:r>
              <a:rPr lang="en-US" altLang="zh-CN" dirty="0"/>
              <a:t>CDQ</a:t>
            </a:r>
            <a:r>
              <a:rPr lang="zh-CN" altLang="en-US" dirty="0"/>
              <a:t>分治。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5094 </a:t>
            </a:r>
            <a:r>
              <a:rPr lang="zh-CN" altLang="en-US" dirty="0"/>
              <a:t>直接使用加强版。 数据范围</a:t>
            </a:r>
            <a:r>
              <a:rPr lang="en-US" altLang="zh-CN" dirty="0"/>
              <a:t>N :</a:t>
            </a:r>
            <a:r>
              <a:rPr lang="zh-CN" altLang="en-US" dirty="0"/>
              <a:t> </a:t>
            </a:r>
            <a:r>
              <a:rPr lang="en-US" altLang="zh-CN" dirty="0"/>
              <a:t>5E4 </a:t>
            </a:r>
            <a:r>
              <a:rPr lang="zh-CN" altLang="en-US" dirty="0"/>
              <a:t>。已修改。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4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881D-3113-4BED-EB7E-A020287B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81449-CBEC-3D61-A742-44AFB9F7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8D65-181F-9404-6CB7-7FD54363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F95A3-4EDE-721B-F7E1-DC40DD00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019A-2D71-0DF0-39ED-F4608334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14BF-3F67-9D7A-94F4-4671186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1BFFC-F7AE-35EA-A9AC-9A2B728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A339A-DAF7-3761-BC5A-51964AD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4F30-C3D8-DB35-57EE-D306F4F8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99FD-0DA2-4A34-5F85-10D264C7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63F9F-95AA-95D4-0602-3E001FFC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9BFEA-38B7-FA3C-D37E-69F1752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751D2-3A2B-E512-6015-B991637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C6BA-19A2-345D-BA9E-4A0961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8EB4-487C-B2B6-3D34-4472F1E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7E77-2D6D-288C-B9F7-35D1ADA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23F4-9C31-9D76-F493-77D8613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E9837-D3F2-4424-792C-8E20182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8BA6-FF34-0DC7-681B-89FD03A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AEAB-960F-8413-85D7-2C559D00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6D03-A7A6-5C22-EE7A-84322745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79102-E5FC-CCA3-9CBA-DB44C7E4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507A3-36E2-4463-6294-1B8A60AF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3EB0-0228-EE23-2088-D97F41E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821C-247B-E8C3-885F-9A2A89B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95EB-1F31-8AC9-9C09-51A77F5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4AD6E-3BBF-01CF-6416-C7296314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3D178-95A7-F6CE-7247-4C034A67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8D7E0-894B-1BB8-603E-D4C9253A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C03BE-96E7-3CF9-026A-23B5816B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034E6-140F-C089-D856-C78796F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C5E2-6D68-42BC-169F-8141A08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721FC-9C88-4588-C759-8F0F3489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C4F5-ACFE-A4C0-BDFD-40E13BF83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81006A-C1E5-911A-FBC7-14422EBE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BE4AA-42FD-E705-CF4E-380C0DB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CB004-0FE0-AF3C-989B-175D64A2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57CAB-62F2-1B11-573C-FF528E4D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464E-06D1-4DEC-05B1-85C6F05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08B58-11BA-DAF8-A664-D990BE5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25BA8-6A33-883C-34C0-34DC2D9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74ED5-6DF5-4631-22FE-01B8FA7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A4895-6CDF-0C58-4886-BDD88E2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10696-DB47-C320-977C-C2AC82FD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E995-968C-AC92-CB5F-5C2D523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B79F5-AADF-6807-C8CD-F75E47D4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5F70-A418-2016-64D0-BAE136B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D17CC-1B1A-6E6E-909F-8032E67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1595-9CC7-435F-FEB5-7EDA314A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774E2-C68E-76A2-4547-68B41DC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68C6C-6B2A-4C69-A3C6-67857FA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372E-0080-8C44-BAEC-658C0C7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AA9B-FD41-D873-CA70-7941FAF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FC183-93B8-2432-2D41-EF07537B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111A-FEF6-54EB-DB25-B17B0E65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941B1-DD54-EE6F-3AF4-B2A4855F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975D3-7DBE-BE62-CEE2-4D29A725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734F-DF10-6A2D-CEBC-128BFA4A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4533C-1519-5029-46DA-A641723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4212D-EA24-06A0-4F8F-C6A59D7A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A1457-96F2-B2AD-DD0D-4DC246DD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99AB4E8-5F69-4287-82A6-6197175C6FCC}" type="datetimeFigureOut">
              <a:rPr lang="zh-CN" altLang="en-US" smtClean="0"/>
              <a:pPr/>
              <a:t>2024/7/19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6F68D-CB8A-8EBF-26F1-BD79EC31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03E47-7A64-3849-D75A-E15D8956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1BE667-8039-4D11-8127-C113490775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CDQ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3187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456706-5DAC-9CD3-110C-043DDCFA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381538"/>
            <a:ext cx="10868691" cy="378877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B1CDA7-002D-753E-27D8-9E09B4FB7D30}"/>
              </a:ext>
            </a:extLst>
          </p:cNvPr>
          <p:cNvSpPr txBox="1"/>
          <p:nvPr/>
        </p:nvSpPr>
        <p:spPr>
          <a:xfrm>
            <a:off x="9484369" y="687062"/>
            <a:ext cx="194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开胃小菜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10E93B-A377-8A1A-3244-131DCB61D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2" t="57114"/>
          <a:stretch/>
        </p:blipFill>
        <p:spPr>
          <a:xfrm>
            <a:off x="2480309" y="5476462"/>
            <a:ext cx="6466107" cy="1033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4FDF43-7E8E-4C68-8F4E-116949FDC331}"/>
              </a:ext>
            </a:extLst>
          </p:cNvPr>
          <p:cNvSpPr txBox="1"/>
          <p:nvPr/>
        </p:nvSpPr>
        <p:spPr>
          <a:xfrm>
            <a:off x="994410" y="5726430"/>
            <a:ext cx="134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数据范围</a:t>
            </a:r>
          </a:p>
        </p:txBody>
      </p:sp>
    </p:spTree>
    <p:extLst>
      <p:ext uri="{BB962C8B-B14F-4D97-AF65-F5344CB8AC3E}">
        <p14:creationId xmlns:p14="http://schemas.microsoft.com/office/powerpoint/2010/main" val="198394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2ADAC7-B297-F2E1-D675-923FF05A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3" y="1418084"/>
            <a:ext cx="7001852" cy="26959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C3D442-2A4E-6F31-A676-D408D7744A13}"/>
              </a:ext>
            </a:extLst>
          </p:cNvPr>
          <p:cNvSpPr txBox="1"/>
          <p:nvPr/>
        </p:nvSpPr>
        <p:spPr>
          <a:xfrm>
            <a:off x="877823" y="4114035"/>
            <a:ext cx="1103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样例解释</a:t>
            </a:r>
            <a:r>
              <a:rPr lang="en-US" altLang="zh-CN" sz="2400" dirty="0"/>
              <a:t>(</a:t>
            </a:r>
            <a:r>
              <a:rPr lang="zh-CN" altLang="en-US" sz="2400" dirty="0"/>
              <a:t>以下音量均表示最小音量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(1,2)</a:t>
            </a:r>
            <a:r>
              <a:rPr lang="zh-CN" altLang="en-US" sz="2400" dirty="0"/>
              <a:t>音量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 (1,3)</a:t>
            </a:r>
            <a:r>
              <a:rPr lang="zh-CN" altLang="en-US" sz="2400" dirty="0"/>
              <a:t>音量</a:t>
            </a:r>
            <a:r>
              <a:rPr lang="en-US" altLang="zh-CN" sz="2400" dirty="0"/>
              <a:t>15</a:t>
            </a:r>
            <a:r>
              <a:rPr lang="zh-CN" altLang="en-US" sz="2400" dirty="0"/>
              <a:t>，</a:t>
            </a:r>
            <a:r>
              <a:rPr lang="en-US" altLang="zh-CN" sz="2400" dirty="0"/>
              <a:t> (1,2)</a:t>
            </a:r>
            <a:r>
              <a:rPr lang="zh-CN" altLang="en-US" sz="2400" dirty="0"/>
              <a:t>音量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(2,3)</a:t>
            </a:r>
            <a:r>
              <a:rPr lang="zh-CN" altLang="en-US" sz="2400" dirty="0"/>
              <a:t>音量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 (2,4)</a:t>
            </a:r>
            <a:r>
              <a:rPr lang="zh-CN" altLang="en-US" sz="2400" dirty="0"/>
              <a:t>音量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(3,5)</a:t>
            </a:r>
            <a:r>
              <a:rPr lang="zh-CN" altLang="en-US" sz="2400" dirty="0"/>
              <a:t>音量</a:t>
            </a:r>
            <a:r>
              <a:rPr lang="en-US" altLang="zh-CN" sz="2400" dirty="0"/>
              <a:t>12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总音量 </a:t>
            </a:r>
            <a:r>
              <a:rPr lang="en-US" altLang="zh-CN" sz="2400" dirty="0"/>
              <a:t>57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91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877824" y="1456611"/>
            <a:ext cx="101457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400" b="0" i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lvl="1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</a:lstStyle>
          <a:p>
            <a:r>
              <a:rPr lang="zh-CN" altLang="en-US" dirty="0"/>
              <a:t>该问题即奶牛对会产生全局贡献，且贡献与多个变量之间的大小关系相关，如果有序的话，会相对容易处理。</a:t>
            </a:r>
            <a:endParaRPr lang="en-US" altLang="zh-CN" dirty="0"/>
          </a:p>
          <a:p>
            <a:r>
              <a:rPr lang="zh-CN" altLang="en-US" dirty="0"/>
              <a:t>绝对值符号可以去掉，并且有可能前缀和优化。</a:t>
            </a:r>
            <a:endParaRPr lang="en-US" altLang="zh-CN" dirty="0"/>
          </a:p>
          <a:p>
            <a:r>
              <a:rPr lang="en-US" altLang="zh-CN" dirty="0"/>
              <a:t>max</a:t>
            </a:r>
            <a:r>
              <a:rPr lang="zh-CN" altLang="en-US" dirty="0"/>
              <a:t>也可以直接判断。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不防将所有奶牛按照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排序，参考我们刚刚的分治思想，分别递归处理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[left, mid] </a:t>
            </a:r>
            <a:r>
              <a:rPr lang="zh-CN" altLang="en-US" dirty="0"/>
              <a:t>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[mid+1, right] </a:t>
            </a:r>
            <a:r>
              <a:rPr lang="zh-CN" altLang="en-US" dirty="0"/>
              <a:t>的贡献。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FA9ED-80DD-2346-7B67-494FBE9E66E4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101465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877824" y="1456611"/>
            <a:ext cx="1018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400" b="0" i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lvl="1"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</a:lstStyle>
          <a:p>
            <a:r>
              <a:rPr lang="zh-CN" altLang="en-US" dirty="0"/>
              <a:t>接着处理跨越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altLang="zh-CN" dirty="0"/>
              <a:t> </a:t>
            </a:r>
            <a:r>
              <a:rPr lang="zh-CN" altLang="en-US" dirty="0"/>
              <a:t>的牛之间交流产生的贡献：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左区间的牛的 </a:t>
            </a:r>
            <a:r>
              <a:rPr lang="en-US" altLang="zh-C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/>
              <a:t> </a:t>
            </a:r>
            <a:r>
              <a:rPr lang="zh-CN" altLang="en-US" dirty="0"/>
              <a:t>一定小于右区间的牛的 </a:t>
            </a:r>
            <a:r>
              <a:rPr lang="en-US" altLang="zh-C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dirty="0"/>
              <a:t>。因此，贡献表达式的前半部分容易确定。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但此时若直接处理贡献，相对还是没有那么方便，表达式的右半部分存在绝对值。</a:t>
            </a:r>
            <a:endParaRPr lang="en-US" altLang="zh-C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此时如何排列左右区间的牛不影响答案，因此可以在两个区间分别对 </a:t>
            </a:r>
            <a:r>
              <a:rPr lang="en-US" altLang="zh-C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进行排序，尝试消除绝对值的影响。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1FA9ED-80DD-2346-7B67-494FBE9E66E4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90568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877824" y="1456611"/>
            <a:ext cx="1018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两个区间分别对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进行排序后，应该呈现如下的情况：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显然，此时可以考虑双指针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B4619AC-C99D-7F50-7BF6-3D0A0D1A3326}"/>
              </a:ext>
            </a:extLst>
          </p:cNvPr>
          <p:cNvCxnSpPr>
            <a:cxnSpLocks/>
          </p:cNvCxnSpPr>
          <p:nvPr/>
        </p:nvCxnSpPr>
        <p:spPr>
          <a:xfrm flipV="1">
            <a:off x="1580443" y="3429000"/>
            <a:ext cx="2494845" cy="1298222"/>
          </a:xfrm>
          <a:prstGeom prst="line">
            <a:avLst/>
          </a:prstGeom>
          <a:ln w="1809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BEE83BC-400E-AC95-7180-9334CC94337B}"/>
              </a:ext>
            </a:extLst>
          </p:cNvPr>
          <p:cNvCxnSpPr>
            <a:cxnSpLocks/>
          </p:cNvCxnSpPr>
          <p:nvPr/>
        </p:nvCxnSpPr>
        <p:spPr>
          <a:xfrm flipV="1">
            <a:off x="6096000" y="3429000"/>
            <a:ext cx="2494845" cy="1298222"/>
          </a:xfrm>
          <a:prstGeom prst="line">
            <a:avLst/>
          </a:prstGeom>
          <a:ln w="1809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59ADAC-B7F9-7ED0-9310-7267D27342ED}"/>
              </a:ext>
            </a:extLst>
          </p:cNvPr>
          <p:cNvSpPr txBox="1"/>
          <p:nvPr/>
        </p:nvSpPr>
        <p:spPr>
          <a:xfrm>
            <a:off x="1975554" y="5074011"/>
            <a:ext cx="219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left, mid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2F896C-DFE5-BF24-B6F0-2631F8C36179}"/>
              </a:ext>
            </a:extLst>
          </p:cNvPr>
          <p:cNvSpPr txBox="1"/>
          <p:nvPr/>
        </p:nvSpPr>
        <p:spPr>
          <a:xfrm>
            <a:off x="6722532" y="5074011"/>
            <a:ext cx="266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mid+1, right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3F4E3EFB-D293-DB4B-47FE-5E858AAB924A}"/>
              </a:ext>
            </a:extLst>
          </p:cNvPr>
          <p:cNvSpPr/>
          <p:nvPr/>
        </p:nvSpPr>
        <p:spPr>
          <a:xfrm rot="10635028">
            <a:off x="2472823" y="3340152"/>
            <a:ext cx="191911" cy="733778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4BC21F6-9EF6-1AD2-652A-56949A82B3E8}"/>
              </a:ext>
            </a:extLst>
          </p:cNvPr>
          <p:cNvSpPr/>
          <p:nvPr/>
        </p:nvSpPr>
        <p:spPr>
          <a:xfrm rot="10635028">
            <a:off x="7299936" y="3129254"/>
            <a:ext cx="191911" cy="733778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BD4A3A-62AE-F6AD-34C5-E5DAA78186D1}"/>
              </a:ext>
            </a:extLst>
          </p:cNvPr>
          <p:cNvSpPr txBox="1"/>
          <p:nvPr/>
        </p:nvSpPr>
        <p:spPr>
          <a:xfrm>
            <a:off x="2100846" y="2942077"/>
            <a:ext cx="11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C108F9-C4DF-4584-640C-042825437A88}"/>
              </a:ext>
            </a:extLst>
          </p:cNvPr>
          <p:cNvSpPr txBox="1"/>
          <p:nvPr/>
        </p:nvSpPr>
        <p:spPr>
          <a:xfrm>
            <a:off x="6927959" y="2673638"/>
            <a:ext cx="11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554B13-0AF4-B890-461E-B7939F37ED1D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2440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FC83E5-CDF0-299D-996A-505F9064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71" y="1394780"/>
            <a:ext cx="1158401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3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86D650-0C38-E12B-2831-511563A06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76"/>
          <a:stretch/>
        </p:blipFill>
        <p:spPr>
          <a:xfrm>
            <a:off x="877823" y="1304628"/>
            <a:ext cx="903833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99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973A7-CB6B-FC90-5E47-48962C026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9" y="1680327"/>
            <a:ext cx="1126012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2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DB815-F000-4FE9-43C0-E1F02EA1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1148727"/>
            <a:ext cx="10637520" cy="49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91A72A-5219-EDB8-00EE-A6BF73AFAC4A}"/>
              </a:ext>
            </a:extLst>
          </p:cNvPr>
          <p:cNvSpPr txBox="1"/>
          <p:nvPr/>
        </p:nvSpPr>
        <p:spPr>
          <a:xfrm>
            <a:off x="877823" y="1771650"/>
            <a:ext cx="10529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常数优化小技巧：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初始序列的排序，可以使用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对于后续的排序，由于本身已经进行分治，显然可以直接使用归并排序，做到更好的时间效率。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Nlog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(sort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E3AE9-6196-DFAB-2187-33C57DC0D473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7230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0A3F8B-DA0B-86C4-2DBB-9DF798E437BD}"/>
              </a:ext>
            </a:extLst>
          </p:cNvPr>
          <p:cNvSpPr txBox="1"/>
          <p:nvPr/>
        </p:nvSpPr>
        <p:spPr>
          <a:xfrm>
            <a:off x="1002328" y="1120676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前面我们已经学习哪些分治？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递归分治（如：归并排序）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树上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的分治：点分治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借助线段树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在时间序列上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的分治：线段树分治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多次二分同时进行的：整体二分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处理多维偏序（大小）关系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9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1033934" y="1366300"/>
            <a:ext cx="1018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在解决该题目的过程中，对两个维度的信息的处理方案是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首先对第一个维度排序后，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将其划分为两个子问题，分别递归处理。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此时，需要第一个维度偏序的子问题被分别递归处理，不必再关心。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而剩下的跨越区间的问题，对于右区间任意一点，左区间的任意一点都满足第一维度的</a:t>
            </a:r>
            <a:r>
              <a:rPr lang="zh-CN" altLang="en-US" sz="2400" b="1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偏序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关系。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2BF0A-FE7A-B4ED-E851-4E4BCB18CC08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01430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877823" y="1699322"/>
            <a:ext cx="1018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即对于跨越区间的贡献而言，无论左右区间如何排序，第一维度的条件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始终满足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因此，我们可以放心地对第二维根据需要，进行排序，在第二维有序的基础上，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处理其他维度的信息或者处理贡献，此处可以嵌套任何处理方法（甚至可以嵌套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分治、数据结构、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DP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转移等等）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8AC19F-B5A1-0B73-64C7-774A93A2E604}"/>
              </a:ext>
            </a:extLst>
          </p:cNvPr>
          <p:cNvSpPr txBox="1"/>
          <p:nvPr/>
        </p:nvSpPr>
        <p:spPr>
          <a:xfrm>
            <a:off x="877823" y="687062"/>
            <a:ext cx="7566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Luogu_P2345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44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962735-3FC5-2C7F-1EE3-722A57C8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" b="20125"/>
          <a:stretch/>
        </p:blipFill>
        <p:spPr>
          <a:xfrm>
            <a:off x="877824" y="1285544"/>
            <a:ext cx="9397631" cy="378937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EB353E-4659-0283-18D6-3890C661A935}"/>
              </a:ext>
            </a:extLst>
          </p:cNvPr>
          <p:cNvSpPr txBox="1"/>
          <p:nvPr/>
        </p:nvSpPr>
        <p:spPr>
          <a:xfrm>
            <a:off x="7092391" y="654509"/>
            <a:ext cx="358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开胃小菜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8F61B-F759-B772-659D-9393E76B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5074920"/>
            <a:ext cx="669701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EB353E-4659-0283-18D6-3890C661A935}"/>
              </a:ext>
            </a:extLst>
          </p:cNvPr>
          <p:cNvSpPr txBox="1"/>
          <p:nvPr/>
        </p:nvSpPr>
        <p:spPr>
          <a:xfrm>
            <a:off x="7092391" y="654509"/>
            <a:ext cx="358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开胃小菜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C81268-8F2C-065F-E125-2A13D0E7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549230"/>
            <a:ext cx="9364382" cy="2438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782D7A-CEDB-83DF-95FB-A53854D81F5C}"/>
              </a:ext>
            </a:extLst>
          </p:cNvPr>
          <p:cNvSpPr txBox="1"/>
          <p:nvPr/>
        </p:nvSpPr>
        <p:spPr>
          <a:xfrm>
            <a:off x="877824" y="4246880"/>
            <a:ext cx="832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均值不小于 </a:t>
            </a:r>
            <a:r>
              <a:rPr lang="en-US" altLang="zh-CN" dirty="0"/>
              <a:t>2 </a:t>
            </a:r>
            <a:r>
              <a:rPr lang="zh-CN" altLang="en-US" dirty="0"/>
              <a:t>的连续子序列有 </a:t>
            </a:r>
            <a:r>
              <a:rPr lang="en-US" altLang="zh-CN" dirty="0"/>
              <a:t>{2}, {3}, {2,3}, {1,2,3}</a:t>
            </a:r>
            <a:r>
              <a:rPr lang="zh-CN" altLang="en-US" dirty="0"/>
              <a:t>。 共</a:t>
            </a:r>
            <a:r>
              <a:rPr lang="en-US" altLang="zh-CN" dirty="0"/>
              <a:t>4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另外两个连续子序列 </a:t>
            </a:r>
            <a:r>
              <a:rPr lang="en-US" altLang="zh-CN" dirty="0"/>
              <a:t>{1} ,  {1,2} </a:t>
            </a:r>
            <a:r>
              <a:rPr lang="zh-CN" altLang="en-US" dirty="0"/>
              <a:t>不满足题意。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97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77824" y="1797755"/>
            <a:ext cx="841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题目转化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首先，看到题目均值大于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的表述，直接全部减去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转化为连续子段和大于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转化为统计连续子序列和大于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的子序列方案数。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BA5B37-7563-F2F2-19D7-E3C2B1009962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193044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45312" y="1809045"/>
            <a:ext cx="10501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连续子序列问题，考虑分治。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将连续子序列，分为跨越中点坐标的连续子序列和不跨越中点的连续子序列。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对于不跨越中点的子序列，直接递归分治处理。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跨越中点的子序列，考虑如何拼接。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6B8DC3-7288-AA20-0F1D-5C480D10C0D5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2713815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77824" y="1520743"/>
            <a:ext cx="10619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以中点起点，分别向左和向右处理到某个点的和。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具体实现上，起点应当分别为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 mid+1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可以发现，对于左边的任意一个和，都是可以和右边任意一个和进行拼接的。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因此，不必按照序列位置关系存储，可以改为按照大小关系存储。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之后双指针等处理即可。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703AAB-A96B-405A-5D49-48929C44E994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1164374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703AAB-A96B-405A-5D49-48929C44E994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C18EA-8883-93C5-A12C-2E505FBBD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3" y="1246773"/>
            <a:ext cx="1055517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703AAB-A96B-405A-5D49-48929C44E994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D67D5-C6F5-1804-FED3-F59E3968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20" y="1564765"/>
            <a:ext cx="1167928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6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E703AAB-A96B-405A-5D49-48929C44E994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1ED84C-90AA-5F2D-36C1-173D507B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425915"/>
            <a:ext cx="1001217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分治是一种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上处理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点对计数、点对全局贡献、连续子序列问题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思想。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简单的这类问题，如逆序对。树状数组等多种方案可以解决。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如果这些点对之间，存在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多维度偏序关系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的要求，一般考虑用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28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63B19A-FD7E-563B-6983-5D7028BFD850}"/>
              </a:ext>
            </a:extLst>
          </p:cNvPr>
          <p:cNvSpPr txBox="1"/>
          <p:nvPr/>
        </p:nvSpPr>
        <p:spPr>
          <a:xfrm>
            <a:off x="877824" y="1840088"/>
            <a:ext cx="110545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我们再看看这个问题：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看起来只有一个维度信息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区间中点到位置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事实上，对于序列而言，隐含了一个有序的维度：下标维度。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分治中，题目可能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隐含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的维度包括：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下标维度，时间维度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存在修改操作的情形下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时间维度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我们将会在稍后看到。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C08CE8-8429-0E45-5BDF-288B56D30BC2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235926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5E7F4-B0ED-BAE7-55E8-09B16461DAD0}"/>
              </a:ext>
            </a:extLst>
          </p:cNvPr>
          <p:cNvSpPr txBox="1"/>
          <p:nvPr/>
        </p:nvSpPr>
        <p:spPr>
          <a:xfrm>
            <a:off x="8706702" y="640895"/>
            <a:ext cx="358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主菜来了。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15B05-3F7E-6EB7-E9E4-957F77D6C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" r="2545"/>
          <a:stretch/>
        </p:blipFill>
        <p:spPr>
          <a:xfrm>
            <a:off x="767644" y="1257253"/>
            <a:ext cx="9381066" cy="4629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CC0D79-C7B0-5E00-717F-7767DDB7E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"/>
          <a:stretch/>
        </p:blipFill>
        <p:spPr>
          <a:xfrm>
            <a:off x="877824" y="5689858"/>
            <a:ext cx="478635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1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45E7F4-B0ED-BAE7-55E8-09B16461DAD0}"/>
              </a:ext>
            </a:extLst>
          </p:cNvPr>
          <p:cNvSpPr txBox="1"/>
          <p:nvPr/>
        </p:nvSpPr>
        <p:spPr>
          <a:xfrm>
            <a:off x="8706702" y="640895"/>
            <a:ext cx="358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主菜来了。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F7D4AA-4341-49D0-1F54-358FB025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6" y="1241134"/>
            <a:ext cx="9373908" cy="41725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F951C7-D73C-654C-B3C6-CCDC89418DF3}"/>
              </a:ext>
            </a:extLst>
          </p:cNvPr>
          <p:cNvSpPr txBox="1"/>
          <p:nvPr/>
        </p:nvSpPr>
        <p:spPr>
          <a:xfrm>
            <a:off x="779126" y="5506520"/>
            <a:ext cx="953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 </a:t>
            </a:r>
            <a:r>
              <a:rPr lang="zh-CN" altLang="en-US" dirty="0"/>
              <a:t>值如下：</a:t>
            </a:r>
            <a:endParaRPr lang="en-US" altLang="zh-CN" dirty="0"/>
          </a:p>
          <a:p>
            <a:r>
              <a:rPr lang="en-US" altLang="zh-CN" dirty="0"/>
              <a:t>f[1]=9 f[2]=6 f[3]=2 f[4]=0 f[5]=2 f[6]=1 f[7]=0 f[8]=2 f[9]=4 f[10]=0</a:t>
            </a:r>
          </a:p>
          <a:p>
            <a:r>
              <a:rPr lang="zh-CN" altLang="en-US" dirty="0"/>
              <a:t>即 </a:t>
            </a:r>
            <a:r>
              <a:rPr lang="en-US" altLang="zh-CN" dirty="0"/>
              <a:t>0 </a:t>
            </a:r>
            <a:r>
              <a:rPr lang="zh-CN" altLang="en-US" dirty="0"/>
              <a:t>出现</a:t>
            </a:r>
            <a:r>
              <a:rPr lang="en-US" altLang="zh-CN" dirty="0"/>
              <a:t> 3 </a:t>
            </a:r>
            <a:r>
              <a:rPr lang="zh-CN" altLang="en-US" dirty="0"/>
              <a:t>次，</a:t>
            </a:r>
            <a:r>
              <a:rPr lang="en-US" altLang="zh-CN" dirty="0"/>
              <a:t>1 </a:t>
            </a:r>
            <a:r>
              <a:rPr lang="zh-CN" altLang="en-US" dirty="0"/>
              <a:t>出现</a:t>
            </a:r>
            <a:r>
              <a:rPr lang="en-US" altLang="zh-CN" dirty="0"/>
              <a:t>1 </a:t>
            </a:r>
            <a:r>
              <a:rPr lang="zh-CN" altLang="en-US" dirty="0"/>
              <a:t>次，</a:t>
            </a:r>
            <a:r>
              <a:rPr lang="en-US" altLang="zh-CN" dirty="0"/>
              <a:t>2</a:t>
            </a:r>
            <a:r>
              <a:rPr lang="zh-CN" altLang="en-US" dirty="0"/>
              <a:t>出现</a:t>
            </a:r>
            <a:r>
              <a:rPr lang="en-US" altLang="zh-CN" dirty="0"/>
              <a:t>3 </a:t>
            </a:r>
            <a:r>
              <a:rPr lang="zh-CN" altLang="en-US" dirty="0"/>
              <a:t>次，</a:t>
            </a:r>
            <a:r>
              <a:rPr lang="en-US" altLang="zh-CN" dirty="0"/>
              <a:t>4</a:t>
            </a:r>
            <a:r>
              <a:rPr lang="zh-CN" altLang="en-US" dirty="0"/>
              <a:t>出现</a:t>
            </a:r>
            <a:r>
              <a:rPr lang="en-US" altLang="zh-CN" dirty="0"/>
              <a:t>1</a:t>
            </a:r>
            <a:r>
              <a:rPr lang="zh-CN" altLang="en-US" dirty="0"/>
              <a:t>次，</a:t>
            </a:r>
            <a:r>
              <a:rPr lang="en-US" altLang="zh-CN" dirty="0"/>
              <a:t>6</a:t>
            </a:r>
            <a:r>
              <a:rPr lang="zh-CN" altLang="en-US" dirty="0"/>
              <a:t>和 </a:t>
            </a:r>
            <a:r>
              <a:rPr lang="en-US" altLang="zh-CN" dirty="0"/>
              <a:t>9</a:t>
            </a:r>
            <a:r>
              <a:rPr lang="zh-CN" altLang="en-US" dirty="0"/>
              <a:t>也各出现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695649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877824" y="1834322"/>
            <a:ext cx="10085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题目给了很多维度（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维）的信息！！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显然，可以通过对第一维度排序，满足第一维度信息的偏序关系。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或者说，将第一维度信息当成下标，此时只需要考虑两个维度的信息。接着基于第一维度，进行分治。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同样，我们将所有点对划分为两类：第一维度跨越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，和第一维度不跨越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EBF0B-6C42-3121-AAD9-C2F8B04E2E3F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2160391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877824" y="1712402"/>
            <a:ext cx="10989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第一维度不跨越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的情形显然直接递归处理。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第一维度跨越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的情形：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左区间任意元素对于右区间任意元素，都满足第一维度的要求。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可以任意排列。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不防对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按升序排列。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此时，双指针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维护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值域的数据结构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线段树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树状数组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30B00-6F73-68FC-0B21-FDC4CA55A2B1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2039558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909430" y="1766589"/>
            <a:ext cx="1049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问题：该问题中，两个元素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 b c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均相等情形，应当互相计入贡献，但是，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分治仅能保证左边区间对右边区间产生贡献，如何处理？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808469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909430" y="1766589"/>
            <a:ext cx="8368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问题：该问题等于情形互相计入贡献，但是，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分治仅能保证左边区间对右边区间产生贡献，如何处理？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1697DF-1D63-4ACF-E9C8-864BAAD6EA4D}"/>
              </a:ext>
            </a:extLst>
          </p:cNvPr>
          <p:cNvSpPr txBox="1"/>
          <p:nvPr/>
        </p:nvSpPr>
        <p:spPr>
          <a:xfrm>
            <a:off x="909430" y="3215448"/>
            <a:ext cx="1054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若出现相等，那么贡献显然可以直接统计。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因此，可以先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去重后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传入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分治，避免出现重复无法统计贡献的情形。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1932621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F72B2-9886-18C5-7026-AF234BBA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" y="1386659"/>
            <a:ext cx="9987280" cy="4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6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C42D50-3EDE-823E-D502-A7604C9D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78" y="1857810"/>
            <a:ext cx="1144112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5C543B-F6CC-E3FF-FC58-257D5C199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02" y="1452635"/>
            <a:ext cx="1197459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3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如果有这样的性质：任意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&lt; j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 Xi&lt;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枚举 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。计算形如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j,i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的贡献：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Vi*((i-1)*Xi-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sumX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(1,i-1))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20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5909D1-D877-4FC2-6D61-FE56A56E21F5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5285C8-2A7C-9268-E43A-DB57F1E88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1256830"/>
            <a:ext cx="12192000" cy="47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842023" y="926033"/>
            <a:ext cx="1018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总结以上题目：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均为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统计点对、子序列数量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能够产生贡献的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点对、子序列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一般存在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多个维度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的限制，可以通过预先对某个维度排序，消除一维限制影响。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递归过程中，仍然对该维度保持限制条件的仅有子问题。合并时，可以无视第一维条件的限制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始终满足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，因此，此时可以根据需要，任意排列其他维度信息，从而便于统计答案。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同时，有可能题目隐藏一维度的信息：下标，时间等。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此时，统计答案的策略通常为双指针等等。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当然，还可以为 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分治、数据结构、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DP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转移等。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54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Part.1 End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7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5E6543-E29D-EE9B-9370-CD2A91F1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148727"/>
            <a:ext cx="8604842" cy="54127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1555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B56D0-BC0D-8BE1-931E-FA6E52D0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458160"/>
            <a:ext cx="8773749" cy="1686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0723B9-FF40-F2C8-6B11-23681C3A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4" y="3144320"/>
            <a:ext cx="92214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235ACC-1EB6-D077-BB44-0C2810F62F6E}"/>
              </a:ext>
            </a:extLst>
          </p:cNvPr>
          <p:cNvSpPr txBox="1"/>
          <p:nvPr/>
        </p:nvSpPr>
        <p:spPr>
          <a:xfrm>
            <a:off x="877824" y="1536174"/>
            <a:ext cx="10692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我们先看这个问题的简单版本：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如果坐标范围较小，可以存储下整个坐标平面的信息：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二维前缀和。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如果总坐标值个数较小，可以接受个数平方的复杂度进行存储。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离散化后即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版本。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思考：如何离散化？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需要对哪些值进行离散化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F8D1A1-FB63-F9D4-AF4D-F5CB24645758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3583726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235ACC-1EB6-D077-BB44-0C2810F62F6E}"/>
              </a:ext>
            </a:extLst>
          </p:cNvPr>
          <p:cNvSpPr txBox="1"/>
          <p:nvPr/>
        </p:nvSpPr>
        <p:spPr>
          <a:xfrm>
            <a:off x="871702" y="1536174"/>
            <a:ext cx="10448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此题坐标范围较大，不能接受存储前缀和。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回顾前缀和的本质：统计在当前坐标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这本质上是二维偏序。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将所有点放在序列上，统计序列中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更小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更小的点的数量。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因此，对所有点做二维偏序（二维数点）即可。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782F61-7FC1-788A-8FE1-0A8A77E3E853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794270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5E8E3D-C8E1-CE2B-AA10-CC5B2F4DC6FF}"/>
              </a:ext>
            </a:extLst>
          </p:cNvPr>
          <p:cNvSpPr txBox="1"/>
          <p:nvPr/>
        </p:nvSpPr>
        <p:spPr>
          <a:xfrm>
            <a:off x="877824" y="1543548"/>
            <a:ext cx="10357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当然不可以直接对所有点做二维偏序。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因为，二维前缀和的查询，需要进行容斥，会用到某些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的信息。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因此，每个询问应该扩展为四个点，进行二维偏序即可。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那么，此时点有原来的点、询问拆分的点；同时，分治过程中，点的顺序会被打乱，需要保证打乱顺序后能够定位询问编号，如何处理以上细节问题？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247731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5E8E3D-C8E1-CE2B-AA10-CC5B2F4DC6FF}"/>
              </a:ext>
            </a:extLst>
          </p:cNvPr>
          <p:cNvSpPr txBox="1"/>
          <p:nvPr/>
        </p:nvSpPr>
        <p:spPr>
          <a:xfrm>
            <a:off x="877824" y="1543548"/>
            <a:ext cx="10357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如何实现？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每种点带上询问相关标签，包括属于哪次询问的哪种容斥，这样之后，可以接受任意排序。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每个点带上是否为需要被统计的标签，最好让询问的标签大于统计点的标签。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在陌上花开这个题目中，我们需要处理重复问题，那么，这里如何处理重复？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要计数的点不重复，题目保证。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询问点可能重复，是否产生影响？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不影响。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99928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8A441C-B37F-1437-FA04-6BFDD374B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345005"/>
            <a:ext cx="874517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如果有这样的性质：任意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,j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若满足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 则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Xi &lt;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2 3 4 5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X: 2 2 3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不防按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增序排序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贡献同样可以快速计算。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222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3D6D2-0055-4B1F-DAEA-4A1BF6D75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297145"/>
            <a:ext cx="7870760" cy="35094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2762F5-2843-232C-D8CC-F33589A35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24" y="4695523"/>
            <a:ext cx="872611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85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3C3AE8-9C41-960C-901D-B9368782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343009"/>
            <a:ext cx="874517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765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871374" y="878620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总结以上题目：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处理平面上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矩形区间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的询问。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将矩形范围拆分为前缀和的容斥。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对于前缀和不支持直接求解的情形，可以考虑使用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分治查询二维、三维偏序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（当然，也可以直接树状数组。）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838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871374" y="878620"/>
            <a:ext cx="1018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事实上，我们可以发现，刚刚的问题，如果空间允许，使用二维数据结构，如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树套树、二维线段树、二维树状数组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，也可以解决。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空间不允许直接存储坐标信息的情况下，使用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扫描线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等思路也可以解决。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这就是二维数据结构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扫描线的经典用法。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那么，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分治与以上高级数据结构是否存在联系呢？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69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36DD06-913F-7530-ADD2-AE67BFA0492A}"/>
              </a:ext>
            </a:extLst>
          </p:cNvPr>
          <p:cNvSpPr txBox="1"/>
          <p:nvPr/>
        </p:nvSpPr>
        <p:spPr>
          <a:xfrm>
            <a:off x="1178560" y="961737"/>
            <a:ext cx="872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我们看一下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分治的递归的过程。假设我们最大区间为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[1,8]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874E5-362B-B5E6-CEF1-F33C2CBB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54" y="1585961"/>
            <a:ext cx="910717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0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36DD06-913F-7530-ADD2-AE67BFA0492A}"/>
              </a:ext>
            </a:extLst>
          </p:cNvPr>
          <p:cNvSpPr txBox="1"/>
          <p:nvPr/>
        </p:nvSpPr>
        <p:spPr>
          <a:xfrm>
            <a:off x="541020" y="836930"/>
            <a:ext cx="108889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我们可以发现，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分治基本上完成了线段树所做的事情：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将原询问操作拆分为若干区间，通过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多次不同时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拼接获得完整答案。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线段树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在外部一次调用后，会在接下来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连续的一段操作时间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内，处理这个问题。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具体而言，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分治根据实现方式，会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按照树的三种遍历顺序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处理。注意这个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，对于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分治的某些使用场景比较重要。（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将会在稍后学习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同时，在代码实现层面与空间花费层面，两者亦存在较大差别。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代码实现请同学们稍后完成，进行比较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我们此时不难理解，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分治的应用场景及其时间复杂度为什么与线段树相似。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140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36DD06-913F-7530-ADD2-AE67BFA0492A}"/>
              </a:ext>
            </a:extLst>
          </p:cNvPr>
          <p:cNvSpPr txBox="1"/>
          <p:nvPr/>
        </p:nvSpPr>
        <p:spPr>
          <a:xfrm>
            <a:off x="287020" y="585470"/>
            <a:ext cx="11617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可以找到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分治与线段树的联系，二维线段树与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分治有何种联系呢？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分治可以直接处理二维信息，而线段树若处理二维信息，往往需要嵌套为二维线段树。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我们更具体的关注以上两种处理二维信息的方式：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线段树需要建立二维结构。在使用二维线段树求解的过程中，会依次在第一维、第二维进行区间划分，且两个维度均是有序的。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分治可以直接操作第一个维度，使得该维度有序，在对第二个维度进行处理。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按照刚刚对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分治过程的分析，可以得出：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分治是二维线段树的第一维的中序遍历。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9972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Part.2 End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21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如果没有任何特殊性质，即不能同时保证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有序。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思考排序的作用：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直接取下标较大的，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可以去掉绝对值。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必须要有序，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是否可以不那么有序？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2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如果没有任何特殊性质，即不能同时保证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有序。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排序，根据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的值域，分为左右区间。左右区间内不论分别以何种顺序排序，都能保证右区间的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大于左区间的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分别按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若元素对一个在左区间，一个在右区间，则双指针。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否则，这样的情况和原问题是相同的，递归处理。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每次拆分区间取中点，则可以保证递归的层次为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层。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刚刚的例子中，有对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有大小关系的要求，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将序列首先按照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划分为左右子序列，分别递归处理；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接着处理跨越序列中点的点对的贡献。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这种处理方式就称为 </a:t>
            </a:r>
            <a:r>
              <a:rPr lang="en-US" altLang="zh-CN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6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659428" y="1120676"/>
            <a:ext cx="1018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为什么要这么做？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分治处理跨越左右区间的贡献时，左右区间的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任意点对，在已经排序的 </a:t>
            </a:r>
            <a:r>
              <a:rPr lang="en-US" altLang="zh-CN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维度上，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均已经符合要求。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因此可以在左右区间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内部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任意排列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元素顺序。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可以根据需要，以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增序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进行排序，便于解决问题。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消除一个维度的影响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分治是因为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最早由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IOI2008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金牌得主陈丹琦在高中时整理并总结。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2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3809</Words>
  <Application>Microsoft Office PowerPoint</Application>
  <PresentationFormat>宽屏</PresentationFormat>
  <Paragraphs>352</Paragraphs>
  <Slides>57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等线 Light</vt:lpstr>
      <vt:lpstr>黑体</vt:lpstr>
      <vt:lpstr>宋体</vt:lpstr>
      <vt:lpstr>Arial</vt:lpstr>
      <vt:lpstr>Fira Sans</vt:lpstr>
      <vt:lpstr>Times New Roman</vt:lpstr>
      <vt:lpstr>Office 主题​​</vt:lpstr>
      <vt:lpstr>CDQ分治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Part.1 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Part.2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傅祥斌</dc:creator>
  <cp:lastModifiedBy>傅祥斌</cp:lastModifiedBy>
  <cp:revision>22</cp:revision>
  <dcterms:created xsi:type="dcterms:W3CDTF">2024-07-03T09:16:02Z</dcterms:created>
  <dcterms:modified xsi:type="dcterms:W3CDTF">2024-07-19T03:05:26Z</dcterms:modified>
</cp:coreProperties>
</file>