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3" r:id="rId3"/>
    <p:sldId id="332" r:id="rId4"/>
    <p:sldId id="333" r:id="rId5"/>
    <p:sldId id="278" r:id="rId6"/>
    <p:sldId id="291" r:id="rId7"/>
    <p:sldId id="296" r:id="rId8"/>
    <p:sldId id="334" r:id="rId9"/>
    <p:sldId id="335" r:id="rId10"/>
    <p:sldId id="336" r:id="rId11"/>
    <p:sldId id="297" r:id="rId12"/>
    <p:sldId id="295" r:id="rId13"/>
    <p:sldId id="272" r:id="rId14"/>
    <p:sldId id="337" r:id="rId15"/>
    <p:sldId id="282" r:id="rId16"/>
    <p:sldId id="311" r:id="rId17"/>
    <p:sldId id="312" r:id="rId18"/>
    <p:sldId id="313" r:id="rId19"/>
    <p:sldId id="275" r:id="rId20"/>
    <p:sldId id="298" r:id="rId21"/>
    <p:sldId id="274" r:id="rId22"/>
    <p:sldId id="338" r:id="rId23"/>
    <p:sldId id="339" r:id="rId24"/>
    <p:sldId id="340" r:id="rId25"/>
    <p:sldId id="299" r:id="rId26"/>
    <p:sldId id="301" r:id="rId27"/>
    <p:sldId id="341" r:id="rId28"/>
    <p:sldId id="302" r:id="rId29"/>
    <p:sldId id="300" r:id="rId30"/>
    <p:sldId id="303" r:id="rId31"/>
    <p:sldId id="283" r:id="rId32"/>
    <p:sldId id="342" r:id="rId33"/>
    <p:sldId id="305" r:id="rId34"/>
    <p:sldId id="276" r:id="rId35"/>
    <p:sldId id="306" r:id="rId36"/>
    <p:sldId id="277" r:id="rId37"/>
    <p:sldId id="30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7" autoAdjust="0"/>
    <p:restoredTop sz="92269" autoAdjust="0"/>
  </p:normalViewPr>
  <p:slideViewPr>
    <p:cSldViewPr snapToGrid="0">
      <p:cViewPr varScale="1">
        <p:scale>
          <a:sx n="75" d="100"/>
          <a:sy n="75" d="100"/>
        </p:scale>
        <p:origin x="5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F8A59AF-5220-43CF-878C-087CD277CC1E}" type="datetimeFigureOut">
              <a:rPr lang="zh-CN" altLang="en-US" smtClean="0"/>
              <a:pPr/>
              <a:t>2024/7/20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626752B-A41D-46AF-9D35-C3C890889D5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20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此处注意，右侧区间能对左侧区间时间产生影响。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注意：此处与前面 陌上花开题目不冲突。请思考为什么？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4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1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本题目还有较多细节需要考虑，详见下一页。新课不应该展示。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69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4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3881D-3113-4BED-EB7E-A020287B1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581449-CBEC-3D61-A742-44AFB9F71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78D65-181F-9404-6CB7-7FD54363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F95A3-4EDE-721B-F7E1-DC40DD00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B019A-2D71-0DF0-39ED-F4608334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C14BF-3F67-9D7A-94F4-4671186C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B1BFFC-F7AE-35EA-A9AC-9A2B728D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A339A-DAF7-3761-BC5A-51964AD4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44F30-C3D8-DB35-57EE-D306F4F8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C99FD-0DA2-4A34-5F85-10D264C7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9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963F9F-95AA-95D4-0602-3E001FFC1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C9BFEA-38B7-FA3C-D37E-69F1752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751D2-3A2B-E512-6015-B9916375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CC6BA-19A2-345D-BA9E-4A096100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C8EB4-487C-B2B6-3D34-4472F1E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F7E77-2D6D-288C-B9F7-35D1ADAC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123F4-9C31-9D76-F493-77D86131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E9837-D3F2-4424-792C-8E201821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A8BA6-FF34-0DC7-681B-89FD03AE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6AEAB-960F-8413-85D7-2C559D00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6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56D03-A7A6-5C22-EE7A-84322745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79102-E5FC-CCA3-9CBA-DB44C7E4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507A3-36E2-4463-6294-1B8A60AF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63EB0-0228-EE23-2088-D97F41E7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821C-247B-E8C3-885F-9A2A89B0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8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95EB-1F31-8AC9-9C09-51A77F53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4AD6E-3BBF-01CF-6416-C7296314C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3D178-95A7-F6CE-7247-4C034A67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8D7E0-894B-1BB8-603E-D4C9253A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C03BE-96E7-3CF9-026A-23B5816B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034E6-140F-C089-D856-C78796F1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7C5E2-6D68-42BC-169F-8141A089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721FC-9C88-4588-C759-8F0F3489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C4F5-ACFE-A4C0-BDFD-40E13BF83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81006A-C1E5-911A-FBC7-14422EBEE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EBE4AA-42FD-E705-CF4E-380C0DB1D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CB004-0FE0-AF3C-989B-175D64A2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57CAB-62F2-1B11-573C-FF528E4D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01464E-06D1-4DEC-05B1-85C6F054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0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08B58-11BA-DAF8-A664-D990BE5B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C25BA8-6A33-883C-34C0-34DC2D9C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E74ED5-6DF5-4631-22FE-01B8FA74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A4895-6CDF-0C58-4886-BDD88E22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8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110696-DB47-C320-977C-C2AC82FD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8E995-968C-AC92-CB5F-5C2D523E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B79F5-AADF-6807-C8CD-F75E47D4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5F70-A418-2016-64D0-BAE136B3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D17CC-1B1A-6E6E-909F-8032E674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C1595-9CC7-435F-FEB5-7EDA314A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774E2-C68E-76A2-4547-68B41DCE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68C6C-6B2A-4C69-A3C6-67857FAD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1372E-0080-8C44-BAEC-658C0C7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BAA9B-FD41-D873-CA70-7941FAF1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9FC183-93B8-2432-2D41-EF07537B0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9111A-FEF6-54EB-DB25-B17B0E654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941B1-DD54-EE6F-3AF4-B2A4855F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975D3-7DBE-BE62-CEE2-4D29A725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4734F-DF10-6A2D-CEBC-128BFA4A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24533C-1519-5029-46DA-A6417232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4212D-EA24-06A0-4F8F-C6A59D7A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A1457-96F2-B2AD-DD0D-4DC246DD1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99AB4E8-5F69-4287-82A6-6197175C6FCC}" type="datetimeFigureOut">
              <a:rPr lang="zh-CN" altLang="en-US" smtClean="0"/>
              <a:pPr/>
              <a:t>2024/7/20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6F68D-CB8A-8EBF-26F1-BD79EC317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03E47-7A64-3849-D75A-E15D8956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11BE667-8039-4D11-8127-C113490775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86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FB5C-AE02-3E84-60BF-F648BBEA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CDQ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</a:t>
            </a:r>
          </a:p>
        </p:txBody>
      </p:sp>
    </p:spTree>
    <p:extLst>
      <p:ext uri="{BB962C8B-B14F-4D97-AF65-F5344CB8AC3E}">
        <p14:creationId xmlns:p14="http://schemas.microsoft.com/office/powerpoint/2010/main" val="31877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49DEBA-26F4-99E8-3E33-37601F3EE8AC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Luogu_P3157 [CQOI2011]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动态逆序对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FC6460-460D-274A-E388-DF2A54F3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10" y="1596280"/>
            <a:ext cx="619211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3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6AD10B8-A196-206E-BE07-7F061EEC7AC6}"/>
              </a:ext>
            </a:extLst>
          </p:cNvPr>
          <p:cNvSpPr txBox="1"/>
          <p:nvPr/>
        </p:nvSpPr>
        <p:spPr>
          <a:xfrm>
            <a:off x="877824" y="1767840"/>
            <a:ext cx="9641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那么，在具体的应用中，对多个维度的安排，会根据实际情景进行选择：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作为答案统计的维度，通常可能放在最后。</a:t>
            </a:r>
            <a:endParaRPr lang="en-US" altLang="zh-CN" sz="2400" dirty="0">
              <a:highlight>
                <a:srgbClr val="FFFFFF"/>
              </a:highlight>
              <a:latin typeface="-apple-system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位置、时间、下标等维度，可能通常作为排序的维度。</a:t>
            </a:r>
            <a:endParaRPr lang="en-US" altLang="zh-CN" sz="2400" b="0" i="0" dirty="0">
              <a:effectLst/>
              <a:highlight>
                <a:srgbClr val="FFFFFF"/>
              </a:highlight>
              <a:latin typeface="-apple-system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307618-F111-CC0B-D6E8-076165A8E127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Luogu_P3157 [CQOI2011]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动态逆序对</a:t>
            </a:r>
          </a:p>
        </p:txBody>
      </p:sp>
    </p:spTree>
    <p:extLst>
      <p:ext uri="{BB962C8B-B14F-4D97-AF65-F5344CB8AC3E}">
        <p14:creationId xmlns:p14="http://schemas.microsoft.com/office/powerpoint/2010/main" val="238730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5CC7B4-3AC5-8BC4-C4B7-5026BB0F0802}"/>
              </a:ext>
            </a:extLst>
          </p:cNvPr>
          <p:cNvSpPr txBox="1"/>
          <p:nvPr/>
        </p:nvSpPr>
        <p:spPr>
          <a:xfrm>
            <a:off x="1044294" y="1683859"/>
            <a:ext cx="10182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此外，根据前面对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分治与线段树关系的讨论，此问题一定还可以使用树套树这类数据结构求解。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有兴趣的同学可以自行学习。并比较两种方法代码的实现、时空复杂度、离线在线性区别。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38BDE7-21F7-A344-9597-4EC60047CB03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Luogu_P3157 [CQOI2011]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动态逆序对</a:t>
            </a:r>
          </a:p>
        </p:txBody>
      </p:sp>
    </p:spTree>
    <p:extLst>
      <p:ext uri="{BB962C8B-B14F-4D97-AF65-F5344CB8AC3E}">
        <p14:creationId xmlns:p14="http://schemas.microsoft.com/office/powerpoint/2010/main" val="1358486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6D5957-82DD-B46B-40C7-73B9E8AD510B}"/>
              </a:ext>
            </a:extLst>
          </p:cNvPr>
          <p:cNvSpPr txBox="1"/>
          <p:nvPr/>
        </p:nvSpPr>
        <p:spPr>
          <a:xfrm>
            <a:off x="877823" y="687062"/>
            <a:ext cx="8887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 Luogu_P4169 [Violet]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天使玩偶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/SJY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摆棋子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DF70E2-0EA6-1384-6B7E-3D3316069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5" t="5746"/>
          <a:stretch/>
        </p:blipFill>
        <p:spPr>
          <a:xfrm>
            <a:off x="948944" y="1148727"/>
            <a:ext cx="6387079" cy="47228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AB7ED6-C69C-61D5-E0F2-00D6F148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39" y="5161147"/>
            <a:ext cx="713522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0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6D5957-82DD-B46B-40C7-73B9E8AD510B}"/>
              </a:ext>
            </a:extLst>
          </p:cNvPr>
          <p:cNvSpPr txBox="1"/>
          <p:nvPr/>
        </p:nvSpPr>
        <p:spPr>
          <a:xfrm>
            <a:off x="877823" y="687062"/>
            <a:ext cx="8887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 Luogu_P4169 [Violet]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天使玩偶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/SJY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摆棋子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078A34-086E-5DC3-6BB7-92DCBD1D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3" y="1314630"/>
            <a:ext cx="9250066" cy="29436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A48455-91DF-46BF-5B4C-FC1A7AD7C0F6}"/>
              </a:ext>
            </a:extLst>
          </p:cNvPr>
          <p:cNvSpPr txBox="1"/>
          <p:nvPr/>
        </p:nvSpPr>
        <p:spPr>
          <a:xfrm>
            <a:off x="877823" y="4424169"/>
            <a:ext cx="10688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初始有 </a:t>
            </a:r>
            <a:r>
              <a:rPr lang="en-US" altLang="zh-CN" sz="2400" dirty="0"/>
              <a:t>(1,1) (2,3) </a:t>
            </a:r>
            <a:r>
              <a:rPr lang="zh-CN" altLang="en-US" sz="2400" dirty="0"/>
              <a:t>两个点。</a:t>
            </a:r>
            <a:endParaRPr lang="en-US" altLang="zh-CN" sz="2400" dirty="0"/>
          </a:p>
          <a:p>
            <a:r>
              <a:rPr lang="zh-CN" altLang="en-US" sz="2400" dirty="0"/>
              <a:t>第一次操作，询问，</a:t>
            </a:r>
            <a:r>
              <a:rPr lang="en-US" altLang="zh-CN" sz="2400" dirty="0"/>
              <a:t>(1,2) </a:t>
            </a:r>
            <a:r>
              <a:rPr lang="zh-CN" altLang="en-US" sz="2400" dirty="0"/>
              <a:t>附近最近的点，是 </a:t>
            </a:r>
            <a:r>
              <a:rPr lang="en-US" altLang="zh-CN" sz="2400" dirty="0"/>
              <a:t>(1,1) </a:t>
            </a:r>
            <a:r>
              <a:rPr lang="zh-CN" altLang="en-US" sz="2400" dirty="0"/>
              <a:t>。因此答案为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第二次操作，插入，现在共有 </a:t>
            </a:r>
            <a:r>
              <a:rPr lang="en-US" altLang="zh-CN" sz="2400" dirty="0"/>
              <a:t>(1,1)  (2,3)  (3,3) </a:t>
            </a:r>
            <a:r>
              <a:rPr lang="zh-CN" altLang="en-US" sz="2400" dirty="0"/>
              <a:t>三个点。</a:t>
            </a:r>
            <a:endParaRPr lang="en-US" altLang="zh-CN" sz="2400" dirty="0"/>
          </a:p>
          <a:p>
            <a:r>
              <a:rPr lang="zh-CN" altLang="en-US" sz="2400" dirty="0"/>
              <a:t>第三次操作，查询，</a:t>
            </a:r>
            <a:r>
              <a:rPr lang="en-US" altLang="zh-CN" sz="2400" dirty="0"/>
              <a:t>(4,1) </a:t>
            </a:r>
            <a:r>
              <a:rPr lang="zh-CN" altLang="en-US" sz="2400" dirty="0"/>
              <a:t>最近的点，是 </a:t>
            </a:r>
            <a:r>
              <a:rPr lang="en-US" altLang="zh-CN" sz="2400" dirty="0"/>
              <a:t>(3,3) </a:t>
            </a:r>
            <a:r>
              <a:rPr lang="zh-CN" altLang="en-US" sz="2400" dirty="0"/>
              <a:t>，因此答案为 </a:t>
            </a:r>
            <a:r>
              <a:rPr lang="en-US" altLang="zh-CN" sz="2400" dirty="0"/>
              <a:t>2 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4112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77F25A-697A-70A5-1EB7-9E06FD63126B}"/>
              </a:ext>
            </a:extLst>
          </p:cNvPr>
          <p:cNvSpPr txBox="1"/>
          <p:nvPr/>
        </p:nvSpPr>
        <p:spPr>
          <a:xfrm>
            <a:off x="1034052" y="1736781"/>
            <a:ext cx="104734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若不存在点的动态加入，则与例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相似。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二维“数”点，此处不是数点，维护距离最近。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由曼哈顿距离的特点可知，若全部的点都在所求点的左下方，那么，最近的点等价于坐标之和的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因此，可以将询问转化为左下方的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满足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 y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坐标偏序关系的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max]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事实上不一定都在左下方，那么，如何处理？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旋转坐标轴（对坐标平面进行对称变换。）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即 枚举翻转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 y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轴的情况，取最优解即可。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66D4E2-B0FF-05F8-3605-C0ADDB7B6A75}"/>
              </a:ext>
            </a:extLst>
          </p:cNvPr>
          <p:cNvSpPr txBox="1"/>
          <p:nvPr/>
        </p:nvSpPr>
        <p:spPr>
          <a:xfrm>
            <a:off x="877823" y="687062"/>
            <a:ext cx="8887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 Luogu_P4169 [Violet]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天使玩偶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/SJY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摆棋子</a:t>
            </a:r>
          </a:p>
        </p:txBody>
      </p:sp>
    </p:spTree>
    <p:extLst>
      <p:ext uri="{BB962C8B-B14F-4D97-AF65-F5344CB8AC3E}">
        <p14:creationId xmlns:p14="http://schemas.microsoft.com/office/powerpoint/2010/main" val="272915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77F25A-697A-70A5-1EB7-9E06FD63126B}"/>
              </a:ext>
            </a:extLst>
          </p:cNvPr>
          <p:cNvSpPr txBox="1"/>
          <p:nvPr/>
        </p:nvSpPr>
        <p:spPr>
          <a:xfrm>
            <a:off x="1342662" y="1782501"/>
            <a:ext cx="104734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本题存在点的动态加入，建立时间维度，那么，对时间维度同样需要满足偏序。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即需要满足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 y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时间 三个维度的偏序关系的情况下，查询坐标和的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max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在处理过程中，同样需要对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 y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轴进行翻转，时间无需进行翻转。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66D4E2-B0FF-05F8-3605-C0ADDB7B6A75}"/>
              </a:ext>
            </a:extLst>
          </p:cNvPr>
          <p:cNvSpPr txBox="1"/>
          <p:nvPr/>
        </p:nvSpPr>
        <p:spPr>
          <a:xfrm>
            <a:off x="877823" y="687062"/>
            <a:ext cx="8887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 Luogu_P4169 [Violet]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天使玩偶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/SJY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摆棋子</a:t>
            </a:r>
          </a:p>
        </p:txBody>
      </p:sp>
    </p:spTree>
    <p:extLst>
      <p:ext uri="{BB962C8B-B14F-4D97-AF65-F5344CB8AC3E}">
        <p14:creationId xmlns:p14="http://schemas.microsoft.com/office/powerpoint/2010/main" val="196755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77F25A-697A-70A5-1EB7-9E06FD63126B}"/>
              </a:ext>
            </a:extLst>
          </p:cNvPr>
          <p:cNvSpPr txBox="1"/>
          <p:nvPr/>
        </p:nvSpPr>
        <p:spPr>
          <a:xfrm>
            <a:off x="675397" y="1720840"/>
            <a:ext cx="104734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在具体实现方面，可以考虑第一维排序时间，这个事实上不需要显式的排序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隐藏维度，即题目所给操作的顺序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由于存在多次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分治，为保证每次开始均为以时间增序，不防将初始输入备份一份。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具体维护坐标最值的方法可以考虑，在合并区间答案时，选择以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递增，则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作为最值数据结构下标。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66D4E2-B0FF-05F8-3605-C0ADDB7B6A75}"/>
              </a:ext>
            </a:extLst>
          </p:cNvPr>
          <p:cNvSpPr txBox="1"/>
          <p:nvPr/>
        </p:nvSpPr>
        <p:spPr>
          <a:xfrm>
            <a:off x="877823" y="687062"/>
            <a:ext cx="8887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 Luogu_P4169 [Violet]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天使玩偶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/SJY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摆棋子</a:t>
            </a:r>
          </a:p>
        </p:txBody>
      </p:sp>
    </p:spTree>
    <p:extLst>
      <p:ext uri="{BB962C8B-B14F-4D97-AF65-F5344CB8AC3E}">
        <p14:creationId xmlns:p14="http://schemas.microsoft.com/office/powerpoint/2010/main" val="189784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366D4E2-B0FF-05F8-3605-C0ADDB7B6A75}"/>
              </a:ext>
            </a:extLst>
          </p:cNvPr>
          <p:cNvSpPr txBox="1"/>
          <p:nvPr/>
        </p:nvSpPr>
        <p:spPr>
          <a:xfrm>
            <a:off x="877823" y="687062"/>
            <a:ext cx="8887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 Luogu_P4169 [Violet]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天使玩偶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/SJY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摆棋子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C72C33-6744-0D29-EDAD-0FB51B4A7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281377"/>
            <a:ext cx="11155680" cy="5227939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8662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33934" y="1366300"/>
            <a:ext cx="10187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总结以上题目：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带删除、新增的查询点对、平面问题。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通常考虑加入时间维度，对所有新增、删除操作和询问，放在一块儿考虑。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11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6D5957-82DD-B46B-40C7-73B9E8AD510B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Luogu_P3157 [CQOI2011]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动态逆序对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3A5291-5B4B-CCE8-3502-9965EBDE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148727"/>
            <a:ext cx="8200466" cy="50347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867DAC1-1445-2831-8925-B9127176A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523" y="3631828"/>
            <a:ext cx="543953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41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FB5C-AE02-3E84-60BF-F648BBEA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Part.3 End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3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7EF857-7D86-CF0E-3835-2DBD264B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1" y="1315512"/>
            <a:ext cx="7212850" cy="43452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6894D3-455A-9316-D218-FF4115E807D0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P2487 [SDOI2011]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拦截导弹</a:t>
            </a:r>
          </a:p>
        </p:txBody>
      </p:sp>
    </p:spTree>
    <p:extLst>
      <p:ext uri="{BB962C8B-B14F-4D97-AF65-F5344CB8AC3E}">
        <p14:creationId xmlns:p14="http://schemas.microsoft.com/office/powerpoint/2010/main" val="3241399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6894D3-455A-9316-D218-FF4115E807D0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P2487 [SDOI2011]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拦截导弹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9C8835-DFF0-771C-2C97-44832305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281888"/>
            <a:ext cx="9288171" cy="28102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CE0750-18B7-5DEF-5C5B-AD8FC2D44DAE}"/>
              </a:ext>
            </a:extLst>
          </p:cNvPr>
          <p:cNvSpPr txBox="1"/>
          <p:nvPr/>
        </p:nvSpPr>
        <p:spPr>
          <a:xfrm>
            <a:off x="758127" y="3869734"/>
            <a:ext cx="110302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拦截的导弹应该构成</a:t>
            </a:r>
            <a:r>
              <a:rPr lang="en-US" altLang="zh-CN" sz="2400" dirty="0"/>
              <a:t>LDS</a:t>
            </a:r>
            <a:r>
              <a:rPr lang="zh-CN" altLang="en-US" sz="2400" dirty="0"/>
              <a:t>的样子。因此，我们首先可以判断出</a:t>
            </a:r>
            <a:r>
              <a:rPr lang="en-US" altLang="zh-CN" sz="2400" dirty="0"/>
              <a:t>LDS</a:t>
            </a:r>
            <a:r>
              <a:rPr lang="zh-CN" altLang="en-US" sz="2400" dirty="0"/>
              <a:t>为</a:t>
            </a:r>
            <a:r>
              <a:rPr lang="en-US" altLang="zh-CN" sz="2400" dirty="0"/>
              <a:t>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接着，可以发现，所有的</a:t>
            </a:r>
            <a:r>
              <a:rPr lang="en-US" altLang="zh-CN" sz="2400" dirty="0"/>
              <a:t>LDS</a:t>
            </a:r>
            <a:r>
              <a:rPr lang="zh-CN" altLang="en-US" sz="2400" dirty="0"/>
              <a:t>有</a:t>
            </a:r>
            <a:r>
              <a:rPr lang="zh-CN" altLang="en-US" sz="2400" dirty="0"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{1,4} , {2,4}, {3,4} </a:t>
            </a:r>
            <a:r>
              <a:rPr lang="zh-CN" altLang="en-US" sz="2400" dirty="0">
                <a:sym typeface="Wingdings" panose="05000000000000000000" pitchFamily="2" charset="2"/>
              </a:rPr>
              <a:t>。以上三种</a:t>
            </a:r>
            <a:r>
              <a:rPr lang="en-US" altLang="zh-CN" sz="2400" dirty="0">
                <a:sym typeface="Wingdings" panose="05000000000000000000" pitchFamily="2" charset="2"/>
              </a:rPr>
              <a:t>LDS</a:t>
            </a:r>
            <a:r>
              <a:rPr lang="zh-CN" altLang="en-US" sz="2400" dirty="0">
                <a:sym typeface="Wingdings" panose="05000000000000000000" pitchFamily="2" charset="2"/>
              </a:rPr>
              <a:t>被选择的概率均等，均为</a:t>
            </a:r>
            <a:r>
              <a:rPr lang="en-US" altLang="zh-CN" sz="2400" dirty="0">
                <a:sym typeface="Wingdings" panose="05000000000000000000" pitchFamily="2" charset="2"/>
              </a:rPr>
              <a:t>1/3</a:t>
            </a:r>
            <a:r>
              <a:rPr lang="zh-CN" altLang="en-US" sz="2400" dirty="0">
                <a:sym typeface="Wingdings" panose="05000000000000000000" pitchFamily="2" charset="2"/>
              </a:rPr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故第一个元素被选进入</a:t>
            </a:r>
            <a:r>
              <a:rPr lang="en-US" altLang="zh-CN" sz="2400" dirty="0"/>
              <a:t>LDS</a:t>
            </a:r>
            <a:r>
              <a:rPr lang="zh-CN" altLang="en-US" sz="2400" dirty="0"/>
              <a:t>的概率 </a:t>
            </a:r>
            <a:r>
              <a:rPr lang="en-US" altLang="zh-CN" sz="2400" dirty="0"/>
              <a:t>1/3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第二个元素 </a:t>
            </a:r>
            <a:r>
              <a:rPr lang="en-US" altLang="zh-CN" sz="2400" dirty="0"/>
              <a:t>1/3</a:t>
            </a:r>
            <a:r>
              <a:rPr lang="zh-CN" altLang="en-US" sz="2400" dirty="0"/>
              <a:t>。第三个元素</a:t>
            </a:r>
            <a:r>
              <a:rPr lang="en-US" altLang="zh-CN" sz="2400" dirty="0"/>
              <a:t>1/3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第四个一定会被选中，概率为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79536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6894D3-455A-9316-D218-FF4115E807D0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P2487 [SDOI2011]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拦截导弹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A6BDB7-68A8-A1A2-DA71-2377260C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642754"/>
            <a:ext cx="6852137" cy="215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4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6894D3-455A-9316-D218-FF4115E807D0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P2487 [SDOI2011]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拦截导弹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1BF2AD-05DD-9E82-EA70-F7CB9D3F5BC9}"/>
              </a:ext>
            </a:extLst>
          </p:cNvPr>
          <p:cNvSpPr txBox="1"/>
          <p:nvPr/>
        </p:nvSpPr>
        <p:spPr>
          <a:xfrm>
            <a:off x="695960" y="1280160"/>
            <a:ext cx="10800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首先，能被拦截的导弹，一定在</a:t>
            </a:r>
            <a:r>
              <a:rPr lang="en-US" altLang="zh-CN" sz="2400" dirty="0"/>
              <a:t>LDS</a:t>
            </a:r>
            <a:r>
              <a:rPr lang="zh-CN" altLang="en-US" sz="2400" dirty="0"/>
              <a:t>之中。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因此，首先一定会先求出</a:t>
            </a:r>
            <a:r>
              <a:rPr lang="en-US" altLang="zh-CN" sz="2400" dirty="0"/>
              <a:t>LDS</a:t>
            </a:r>
            <a:r>
              <a:rPr lang="zh-CN" altLang="en-US" sz="2400" dirty="0"/>
              <a:t>。同时，题目也直接询问了</a:t>
            </a:r>
            <a:r>
              <a:rPr lang="en-US" altLang="zh-CN" sz="2400" dirty="0"/>
              <a:t>LDS</a:t>
            </a:r>
            <a:r>
              <a:rPr lang="zh-CN" altLang="en-US" sz="2400" dirty="0"/>
              <a:t>的长度。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接着我们思考，何种情况下，一个元素会出现在</a:t>
            </a:r>
            <a:r>
              <a:rPr lang="en-US" altLang="zh-CN" sz="2400" dirty="0"/>
              <a:t>LDS</a:t>
            </a:r>
            <a:r>
              <a:rPr lang="zh-CN" altLang="en-US" sz="2400" dirty="0"/>
              <a:t>之中？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显然，以其结束的</a:t>
            </a:r>
            <a:r>
              <a:rPr lang="en-US" altLang="zh-CN" sz="2400" dirty="0"/>
              <a:t>LDS</a:t>
            </a:r>
            <a:r>
              <a:rPr lang="zh-CN" altLang="en-US" sz="2400" dirty="0"/>
              <a:t>和以其开始的</a:t>
            </a:r>
            <a:r>
              <a:rPr lang="en-US" altLang="zh-CN" sz="2400" dirty="0"/>
              <a:t>LDS</a:t>
            </a:r>
            <a:r>
              <a:rPr lang="zh-CN" altLang="en-US" sz="2400" dirty="0"/>
              <a:t>长度之和为全局最长</a:t>
            </a:r>
            <a:r>
              <a:rPr lang="en-US" altLang="zh-CN" sz="2400" dirty="0"/>
              <a:t>LDS</a:t>
            </a:r>
            <a:r>
              <a:rPr lang="zh-CN" altLang="en-US" sz="2400" dirty="0"/>
              <a:t>的长度</a:t>
            </a:r>
            <a:r>
              <a:rPr lang="en-US" altLang="zh-CN" sz="2400" dirty="0"/>
              <a:t>-1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概率？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根据乘法原理，应当为以其结束的</a:t>
            </a:r>
            <a:r>
              <a:rPr lang="en-US" altLang="zh-CN" sz="2400" dirty="0"/>
              <a:t>LDS</a:t>
            </a:r>
            <a:r>
              <a:rPr lang="zh-CN" altLang="en-US" sz="2400" dirty="0"/>
              <a:t>的数量和以其开始的</a:t>
            </a:r>
            <a:r>
              <a:rPr lang="en-US" altLang="zh-CN" sz="2400" dirty="0"/>
              <a:t>LDS</a:t>
            </a:r>
            <a:r>
              <a:rPr lang="zh-CN" altLang="en-US" sz="2400" dirty="0"/>
              <a:t>的数量之乘积除以全部</a:t>
            </a:r>
            <a:r>
              <a:rPr lang="en-US" altLang="zh-CN" sz="2400" dirty="0"/>
              <a:t>LDS</a:t>
            </a:r>
            <a:r>
              <a:rPr lang="zh-CN" altLang="en-US" sz="2400" dirty="0"/>
              <a:t>的种类。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全部</a:t>
            </a:r>
            <a:r>
              <a:rPr lang="en-US" altLang="zh-CN" sz="2400" dirty="0"/>
              <a:t>LDS</a:t>
            </a:r>
            <a:r>
              <a:rPr lang="zh-CN" altLang="en-US" sz="2400" dirty="0"/>
              <a:t>即上述乘积的总和。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因此，我们显然考虑</a:t>
            </a:r>
            <a:r>
              <a:rPr lang="en-US" altLang="zh-CN" sz="2400" dirty="0"/>
              <a:t>DP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21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1EE9AB-7F7A-6B18-24FF-227E48E9A09C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P2487 [SDOI2011]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拦截导弹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48BBC9-1DF2-4964-9743-EB0CD999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8" y="1556444"/>
            <a:ext cx="624927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29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79C73C-28A1-A090-23C4-D8C10C86E5E7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P2487 [SDOI2011]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拦截导弹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D8FCC7-C23E-6471-A955-03B564B12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343970"/>
            <a:ext cx="787827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44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79C73C-28A1-A090-23C4-D8C10C86E5E7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P2487 [SDOI2011]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拦截导弹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11BB8B-030A-5A48-161B-EE69911E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437576"/>
            <a:ext cx="843080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43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72D6A49-FCC1-7BD0-8F22-49B04FD8306D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P2487 [SDOI2011]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拦截导弹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69B0AF-EEE5-622B-774A-35DCC517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4" y="1720840"/>
            <a:ext cx="103436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这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些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转移均出现了三个维度的偏序。朴素转移为 N^2 ，我们尝试优化：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使用CDQ分治的方式进行dp转移。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24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考虑如何实现。回顾前面CDQ分治的过程：</a:t>
            </a:r>
            <a:endParaRPr lang="zh-CN" altLang="zh-CN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CDQ分治本质类似于线段树，通过多次更新贡献获得完整答案。</a:t>
            </a:r>
            <a:endParaRPr lang="zh-CN" altLang="zh-CN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我们CDQ可以通过改变递归与合并的位置，获得在线段树上递归的先序、中序与后序</a:t>
            </a:r>
            <a:r>
              <a:rPr lang="zh-CN" altLang="en-US" sz="24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遍历。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DDD3A0-1455-47B0-59DA-D5CF52A6B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3385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57BE75-D589-2725-532D-DCA7B1E79FCB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P2487 [SDOI2011]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拦截导弹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C2AEFA-C0A1-7386-1646-3E769B96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4" y="1495820"/>
            <a:ext cx="1027557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思考我们的 dp 的要求：</a:t>
            </a:r>
            <a:endParaRPr lang="en-US" altLang="zh-CN" sz="2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如果更新 dp_i ，i 左边的值 必须全部已经获得。</a:t>
            </a:r>
            <a:endParaRPr lang="en-US" altLang="zh-CN" sz="2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若我们按照一般的，写 CDQ 分治的思路，按照左右区间、合并的顺序：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会发现，在更新右区间时，右区间内不一定都有信息。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因此，我们需要将求解顺序调整为 左区间、合并、右区间。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AA1D75-ED16-B343-7223-D1EF63537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76"/>
          <a:stretch/>
        </p:blipFill>
        <p:spPr>
          <a:xfrm>
            <a:off x="12909394" y="492302"/>
            <a:ext cx="9965730" cy="468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9849 0.1132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4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6D5957-82DD-B46B-40C7-73B9E8AD510B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Luogu_P3157 [CQOI2011]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动态逆序对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5A4165-7EB3-A7AC-F46C-9382569F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313532"/>
            <a:ext cx="9354856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06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DAD0E9-C140-4B19-09FD-287EF307EC93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P2487 [SDOI2011]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拦截导弹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C1B660-6D6E-F86C-452B-539E138F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187684"/>
            <a:ext cx="9122857" cy="49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1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6894D3-455A-9316-D218-FF4115E807D0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P4093 [HEOI2016/TJOI2016]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序列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86FFF2-3407-A84D-624D-B6409C25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148727"/>
            <a:ext cx="8688621" cy="50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92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6894D3-455A-9316-D218-FF4115E807D0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P4093 [HEOI2016/TJOI2016]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序列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C93949-214E-8AE7-A2F3-4935E38D7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408409"/>
            <a:ext cx="9450119" cy="29531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8711E2-BF58-12CE-4E5C-C633CD2CA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11" y="3088217"/>
            <a:ext cx="7573432" cy="334374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14211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0453EB-16A1-F94E-2D9A-150A1D3AA279}"/>
              </a:ext>
            </a:extLst>
          </p:cNvPr>
          <p:cNvSpPr txBox="1"/>
          <p:nvPr/>
        </p:nvSpPr>
        <p:spPr>
          <a:xfrm>
            <a:off x="877824" y="1615440"/>
            <a:ext cx="877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本题应该只是上一个题目的一部分。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给每一个点维护最大值，最小值，和下标。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那么，原问题即为满足该三个属性偏序关系下的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LIS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5A4F25-E8A2-0A22-C861-9C5D7600D5D0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Luogu_</a:t>
            </a:r>
            <a:r>
              <a:rPr lang="en-US" altLang="zh-CN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P4093 [HEOI2016/TJOI2016] </a:t>
            </a:r>
            <a:r>
              <a:rPr lang="zh-CN" altLang="en-US" sz="2400" b="1" i="0" dirty="0">
                <a:solidFill>
                  <a:srgbClr val="0070C0"/>
                </a:solidFill>
                <a:effectLst/>
                <a:latin typeface="-apple-system"/>
                <a:ea typeface="宋体" panose="02010600030101010101" pitchFamily="2" charset="-122"/>
              </a:rPr>
              <a:t>序列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FF21DF-7CEE-4BF6-1E06-593A97C51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13"/>
          <a:stretch/>
        </p:blipFill>
        <p:spPr>
          <a:xfrm>
            <a:off x="628954" y="2941164"/>
            <a:ext cx="9288171" cy="322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14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33934" y="1366300"/>
            <a:ext cx="10187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总结以上题目：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该类型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通常有一个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多维偏序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的限制，朴素转移需要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的时间进行转移，可以通过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分治的方式，进行快速转移。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在该类应用场景中，由于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的基本要求和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分治的原理，需要有特定的处理顺序。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499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FB5C-AE02-3E84-60BF-F648BBEA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Part.4 End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18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901854" y="1010700"/>
            <a:ext cx="101873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分治总结：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基本思想：通过直接排序，降低一维的影响，使得可以在另一个维度任意排序，从而便于求解。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常见应用：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处理序列点对、连续子序列信息。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处理二维平面矩形查询。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以上两类问题的带删除、插入版本。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带删除版本的推广：有修改，处理任意两对修改查询关系，学有余力的同学可以尝试。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DP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7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877824" y="1330740"/>
            <a:ext cx="1018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Luogu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P5621 [DBOI2019]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德丽莎世界第一可爱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43482C-6BCE-BA54-A6AC-DC99D89E9BB0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endParaRPr lang="zh-CN" altLang="en-US" sz="2400" b="1" i="0" dirty="0">
              <a:solidFill>
                <a:srgbClr val="0070C0"/>
              </a:solidFill>
              <a:effectLst/>
              <a:latin typeface="-apple-system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9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6D5957-82DD-B46B-40C7-73B9E8AD510B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Luogu_P3157 [CQOI2011]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动态逆序对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228A1-640C-19C1-7F7E-C964A875B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683676"/>
            <a:ext cx="6706536" cy="27245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7DD179-BCC5-101D-B489-016E4607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4284725"/>
            <a:ext cx="456311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9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5CC7B4-3AC5-8BC4-C4B7-5026BB0F0802}"/>
              </a:ext>
            </a:extLst>
          </p:cNvPr>
          <p:cNvSpPr txBox="1"/>
          <p:nvPr/>
        </p:nvSpPr>
        <p:spPr>
          <a:xfrm>
            <a:off x="877824" y="1704179"/>
            <a:ext cx="10182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逆序对仅有两个维度信息的要求。但是此处元素可能被删除。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不防引入时间维度。对于能够产生贡献的点对，除了逆序对本身的要求之外，还需要满足删除时间的限制，即删除时间更晚。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转化为三维偏序模版。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C6D631-2E2A-E89A-6769-251C268C1CC3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Luogu_P3157 [CQOI2011]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动态逆序对</a:t>
            </a:r>
          </a:p>
        </p:txBody>
      </p:sp>
    </p:spTree>
    <p:extLst>
      <p:ext uri="{BB962C8B-B14F-4D97-AF65-F5344CB8AC3E}">
        <p14:creationId xmlns:p14="http://schemas.microsoft.com/office/powerpoint/2010/main" val="212663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B5CC7B4-3AC5-8BC4-C4B7-5026BB0F0802}"/>
              </a:ext>
            </a:extLst>
          </p:cNvPr>
          <p:cNvSpPr txBox="1"/>
          <p:nvPr/>
        </p:nvSpPr>
        <p:spPr>
          <a:xfrm>
            <a:off x="1044294" y="1683859"/>
            <a:ext cx="10182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如何具体实现？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如果可以将删除时间的影响记录下来。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随后输出答案时，对影响做前缀和，加上初始的总逆序对数即可。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如何统计某个时间的删除带来的影响？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C1B65D-4FEA-48E1-81BD-C978B821A51F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Luogu_P3157 [CQOI2011]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动态逆序对</a:t>
            </a:r>
          </a:p>
        </p:txBody>
      </p:sp>
    </p:spTree>
    <p:extLst>
      <p:ext uri="{BB962C8B-B14F-4D97-AF65-F5344CB8AC3E}">
        <p14:creationId xmlns:p14="http://schemas.microsoft.com/office/powerpoint/2010/main" val="414022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6AD10B8-A196-206E-BE07-7F061EEC7AC6}"/>
              </a:ext>
            </a:extLst>
          </p:cNvPr>
          <p:cNvSpPr txBox="1"/>
          <p:nvPr/>
        </p:nvSpPr>
        <p:spPr>
          <a:xfrm>
            <a:off x="1107440" y="1767840"/>
            <a:ext cx="9641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对于每一个被删的元素，消失的逆序对等于 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在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它前面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，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权值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比他大，且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删去时间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比他晚的点个数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+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在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它后面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，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权值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比他小，且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删去时间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比他晚的点个数</a:t>
            </a:r>
            <a:endParaRPr lang="en-US" altLang="zh-CN" sz="2400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-apple-system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-apple-system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因此，首先可以对位置进行排序，接着</a:t>
            </a:r>
            <a:r>
              <a:rPr lang="en-US" altLang="zh-CN" sz="2400" dirty="0"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分治，位置维度已经不需要再考虑。</a:t>
            </a:r>
            <a:endParaRPr lang="en-US" altLang="zh-CN" sz="2400" dirty="0">
              <a:highlight>
                <a:srgbClr val="FFFFFF"/>
              </a:highlight>
              <a:latin typeface="-apple-system"/>
              <a:ea typeface="宋体" panose="02010600030101010101" pitchFamily="2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-apple-system"/>
                <a:ea typeface="宋体" panose="02010600030101010101" pitchFamily="2" charset="-122"/>
              </a:rPr>
              <a:t>再对权值排序，此时双指针扫描，即可统计影响，同时，此时可以将影响记录在时间维度上。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62DA74-9B82-36FD-8DE7-BB4CA2F9D7CD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Luogu_P3157 [CQOI2011]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动态逆序对</a:t>
            </a:r>
          </a:p>
        </p:txBody>
      </p:sp>
    </p:spTree>
    <p:extLst>
      <p:ext uri="{BB962C8B-B14F-4D97-AF65-F5344CB8AC3E}">
        <p14:creationId xmlns:p14="http://schemas.microsoft.com/office/powerpoint/2010/main" val="73535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E0D062-9A50-2726-D037-8B115F1B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6" y="1274327"/>
            <a:ext cx="11383964" cy="50013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B49DEBA-26F4-99E8-3E33-37601F3EE8AC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Luogu_P3157 [CQOI2011]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动态逆序对</a:t>
            </a:r>
          </a:p>
        </p:txBody>
      </p:sp>
    </p:spTree>
    <p:extLst>
      <p:ext uri="{BB962C8B-B14F-4D97-AF65-F5344CB8AC3E}">
        <p14:creationId xmlns:p14="http://schemas.microsoft.com/office/powerpoint/2010/main" val="366678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49DEBA-26F4-99E8-3E33-37601F3EE8AC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Luogu_P3157 [CQOI2011]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动态逆序对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2450EC-B3ED-83C0-1676-752D49F7B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40"/>
          <a:stretch/>
        </p:blipFill>
        <p:spPr>
          <a:xfrm>
            <a:off x="877824" y="1323681"/>
            <a:ext cx="11314176" cy="4210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FC6460-460D-274A-E388-DF2A54F3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62" y="3227372"/>
            <a:ext cx="6192114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0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1680</Words>
  <Application>Microsoft Office PowerPoint</Application>
  <PresentationFormat>宽屏</PresentationFormat>
  <Paragraphs>138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-apple-system</vt:lpstr>
      <vt:lpstr>等线 Light</vt:lpstr>
      <vt:lpstr>黑体</vt:lpstr>
      <vt:lpstr>宋体</vt:lpstr>
      <vt:lpstr>Arial</vt:lpstr>
      <vt:lpstr>Open Sans</vt:lpstr>
      <vt:lpstr>Wingdings</vt:lpstr>
      <vt:lpstr>Office 主题​​</vt:lpstr>
      <vt:lpstr>CDQ分治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Part.3 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Part.4 End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傅祥斌</dc:creator>
  <cp:lastModifiedBy>傅祥斌</cp:lastModifiedBy>
  <cp:revision>22</cp:revision>
  <dcterms:created xsi:type="dcterms:W3CDTF">2024-07-03T09:16:02Z</dcterms:created>
  <dcterms:modified xsi:type="dcterms:W3CDTF">2024-07-20T02:42:05Z</dcterms:modified>
</cp:coreProperties>
</file>