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7" r:id="rId19"/>
    <p:sldId id="273" r:id="rId20"/>
    <p:sldId id="278" r:id="rId21"/>
    <p:sldId id="279" r:id="rId22"/>
    <p:sldId id="275" r:id="rId23"/>
    <p:sldId id="280" r:id="rId24"/>
    <p:sldId id="281" r:id="rId25"/>
    <p:sldId id="276" r:id="rId26"/>
    <p:sldId id="282" r:id="rId27"/>
    <p:sldId id="283" r:id="rId28"/>
    <p:sldId id="284" r:id="rId29"/>
    <p:sldId id="285" r:id="rId30"/>
    <p:sldId id="288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63A6D-C133-421F-AE8F-95BCDBCA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C0D6AE-18B0-47BD-A9B2-4419BBCD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0D936-9B96-4279-9A4F-3822A35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C71A-C24B-4D73-BB88-04FF614E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DB3A-94AF-4ECE-8A33-DDCE9165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C3C75-9BEF-404B-9A34-07BC7A8E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28016-28D9-4A74-99F1-9A9FF5DA1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0248C-8B52-4219-B27C-A96D9388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2B842-106E-483D-8A25-6EF7810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F721D-46D9-4F37-8063-2EACB054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4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EE0CD-9DF2-4814-AAE8-C6ABEF2A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B245D-87BF-4329-A980-A9A16DF4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E5CA-2AD8-4669-89F1-15FFF513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59AAF-3AD7-4CFC-B9FD-49B32C5F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41951-3F25-4AB7-AC88-84A3AB76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BB68D-650B-4D36-93FE-2388075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BE06-D144-4A80-8252-D0F8C2BD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A91E-A7F0-412B-9012-900A95F9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75DA-91C2-48FA-8141-40D99D02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BD674-2270-4C5F-B9B1-E61ABF7F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0AA1-AE3B-4860-9572-30BB9FCD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ACE31-1C84-426F-957B-74545297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6A856-C584-4C71-A2F3-8B1BBBD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B3DE0-3E82-44EE-A558-58EFF9FE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146B5-2C02-4CEB-893B-DF64EDA7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11FC-0DC3-4E24-A11F-C43ECD5C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B6D8-F519-4479-8C09-0DD9053FC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92800-B324-408B-9DE4-C3D889030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9AA3-22FF-45DE-B0E4-53A2483E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1EA9E-EDD4-4A56-82FF-4BF20CC9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D2766-508F-4D52-933A-A32C2FDD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7EDF-851A-44FE-B924-FAA763A8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86BF6-DC3F-4B52-8BA4-F060150A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ED161-E846-4409-84BE-B4214BE1E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F064F-52CF-466A-B079-158E4A681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CB67D-4E97-44F8-BEB3-5A2FA18E7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CD58D-8817-437B-A6AF-590D5FDC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C9B23-660A-4450-855C-76840BFA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C5A1C-D84A-4E74-B3BE-FD0565E3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567A-777D-4D57-8905-1DF5A48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7806A-6F79-4309-8A7D-2E16C8C1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97AF6-1408-4508-BF3F-7593AD2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CDEF21-72FB-4AA1-BC4F-90304318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9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CDC70-56BE-41C2-AB34-EF5C5C8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A1CC6-894F-4028-8C03-5EE950E9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908B1-C6AF-4EC8-9F75-10F0611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8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CAE0-B544-4745-B98B-AAA40B6E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A2A96-F95B-42DC-A8A0-E646C1DF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74EA5-F5F1-4140-9890-53B7028E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AE4A8-579A-4472-8A81-282A070D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F7D5A-65E3-428D-B90F-45B5AC6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AFCCF-FEAB-42B8-8078-41B74219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1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615D8-FB6E-4344-8431-4A072D0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C503D-D354-4A81-A19E-94121DAD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0D354-8AA8-4CBE-B151-64106F02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4DA92-86C1-45C6-9DC6-D5E253DA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734B7-8182-4076-B9E5-7D7208C2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7A7F9-494B-4378-881E-826748AF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F60F90-FC81-458D-BC06-6694CE20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888CE-9262-4F5E-B08D-3C5FA33A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2EB58-4D18-4A1E-B732-F71F97B1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C4B6-FA84-4530-B95C-D54C39B3DD2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4AF1B-17F8-47C0-9A88-01F66E2B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80F4D-6C95-4A70-9ADA-A2A080BA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483C-71E5-450D-939F-04374A31E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B3314-36FE-40C3-8817-BAE68D435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06223-4767-4FAE-A73B-D4AAF4FD4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插入，删除最小（大）值，查询最小（大）值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45452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最短路</a:t>
            </a:r>
            <a:r>
              <a:rPr lang="en-US" altLang="zh-CN" dirty="0"/>
              <a:t>&amp;</a:t>
            </a:r>
            <a:r>
              <a:rPr lang="zh-CN" altLang="en-US" dirty="0"/>
              <a:t>搜索（如</a:t>
            </a:r>
            <a:r>
              <a:rPr lang="en-US" altLang="zh-CN" dirty="0"/>
              <a:t>a</a:t>
            </a:r>
            <a:r>
              <a:rPr lang="zh-CN" altLang="en-US" dirty="0"/>
              <a:t>*等），优先队列用来控制遍历</a:t>
            </a:r>
            <a:r>
              <a:rPr lang="en-US" altLang="zh-CN" dirty="0"/>
              <a:t>/</a:t>
            </a:r>
            <a:r>
              <a:rPr lang="zh-CN" altLang="en-US" dirty="0"/>
              <a:t>搜索顺序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9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合并果子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堆果子</a:t>
            </a:r>
            <a:r>
              <a:rPr lang="en-US" altLang="zh-CN" dirty="0"/>
              <a:t>ai</a:t>
            </a:r>
            <a:r>
              <a:rPr lang="zh-CN" altLang="en-US" dirty="0"/>
              <a:t>，每次选</a:t>
            </a:r>
            <a:r>
              <a:rPr lang="en-US" altLang="zh-CN" dirty="0"/>
              <a:t>2</a:t>
            </a:r>
            <a:r>
              <a:rPr lang="zh-CN" altLang="en-US" dirty="0"/>
              <a:t>堆合并起来，定义每次合并的代价为</a:t>
            </a:r>
            <a:r>
              <a:rPr lang="en-US" altLang="zh-CN" dirty="0" err="1"/>
              <a:t>ax+ay</a:t>
            </a:r>
            <a:endParaRPr lang="en-US" altLang="zh-CN" dirty="0"/>
          </a:p>
          <a:p>
            <a:r>
              <a:rPr lang="zh-CN" altLang="en-US" dirty="0"/>
              <a:t>求把</a:t>
            </a:r>
            <a:r>
              <a:rPr lang="en-US" altLang="zh-CN" dirty="0"/>
              <a:t>n</a:t>
            </a:r>
            <a:r>
              <a:rPr lang="zh-CN" altLang="en-US" dirty="0"/>
              <a:t>堆合成</a:t>
            </a:r>
            <a:r>
              <a:rPr lang="en-US" altLang="zh-CN" dirty="0"/>
              <a:t>1</a:t>
            </a:r>
            <a:r>
              <a:rPr lang="zh-CN" altLang="en-US" dirty="0"/>
              <a:t>堆的最小代价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51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合并果子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堆果子</a:t>
            </a:r>
            <a:r>
              <a:rPr lang="en-US" altLang="zh-CN" dirty="0"/>
              <a:t>ai</a:t>
            </a:r>
            <a:r>
              <a:rPr lang="zh-CN" altLang="en-US" dirty="0"/>
              <a:t>，每次选</a:t>
            </a:r>
            <a:r>
              <a:rPr lang="en-US" altLang="zh-CN" dirty="0"/>
              <a:t>2</a:t>
            </a:r>
            <a:r>
              <a:rPr lang="zh-CN" altLang="en-US" dirty="0"/>
              <a:t>堆合并起来，定义每次合并的代价为</a:t>
            </a:r>
            <a:r>
              <a:rPr lang="en-US" altLang="zh-CN" dirty="0" err="1"/>
              <a:t>ax+ay</a:t>
            </a:r>
            <a:endParaRPr lang="en-US" altLang="zh-CN" dirty="0"/>
          </a:p>
          <a:p>
            <a:r>
              <a:rPr lang="zh-CN" altLang="en-US" dirty="0"/>
              <a:t>求把</a:t>
            </a:r>
            <a:r>
              <a:rPr lang="en-US" altLang="zh-CN" dirty="0"/>
              <a:t>n</a:t>
            </a:r>
            <a:r>
              <a:rPr lang="zh-CN" altLang="en-US" dirty="0"/>
              <a:t>堆合成</a:t>
            </a:r>
            <a:r>
              <a:rPr lang="en-US" altLang="zh-CN" dirty="0"/>
              <a:t>1</a:t>
            </a:r>
            <a:r>
              <a:rPr lang="zh-CN" altLang="en-US" dirty="0"/>
              <a:t>堆的最小代价</a:t>
            </a:r>
            <a:endParaRPr lang="en-US" altLang="zh-CN" dirty="0"/>
          </a:p>
          <a:p>
            <a:r>
              <a:rPr lang="zh-CN" altLang="en-US" dirty="0"/>
              <a:t>就是每次取最小的两个合并，然后放回去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507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合并果子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堆果子</a:t>
            </a:r>
            <a:r>
              <a:rPr lang="en-US" altLang="zh-CN" dirty="0"/>
              <a:t>ai</a:t>
            </a:r>
            <a:r>
              <a:rPr lang="zh-CN" altLang="en-US" dirty="0"/>
              <a:t>，每次选</a:t>
            </a:r>
            <a:r>
              <a:rPr lang="en-US" altLang="zh-CN" dirty="0"/>
              <a:t>2</a:t>
            </a:r>
            <a:r>
              <a:rPr lang="zh-CN" altLang="en-US" dirty="0"/>
              <a:t>堆合并起来，定义每次合并的代价为</a:t>
            </a:r>
            <a:r>
              <a:rPr lang="en-US" altLang="zh-CN" dirty="0" err="1"/>
              <a:t>ax+ay</a:t>
            </a:r>
            <a:endParaRPr lang="en-US" altLang="zh-CN" dirty="0"/>
          </a:p>
          <a:p>
            <a:r>
              <a:rPr lang="zh-CN" altLang="en-US" dirty="0"/>
              <a:t>求把</a:t>
            </a:r>
            <a:r>
              <a:rPr lang="en-US" altLang="zh-CN" dirty="0"/>
              <a:t>n</a:t>
            </a:r>
            <a:r>
              <a:rPr lang="zh-CN" altLang="en-US" dirty="0"/>
              <a:t>堆合成</a:t>
            </a:r>
            <a:r>
              <a:rPr lang="en-US" altLang="zh-CN" dirty="0"/>
              <a:t>1</a:t>
            </a:r>
            <a:r>
              <a:rPr lang="zh-CN" altLang="en-US" dirty="0"/>
              <a:t>堆的最小代价</a:t>
            </a:r>
            <a:endParaRPr lang="en-US" altLang="zh-CN" dirty="0"/>
          </a:p>
          <a:p>
            <a:r>
              <a:rPr lang="zh-CN" altLang="en-US" dirty="0"/>
              <a:t>就是每次取最小的两个合并，然后放回去</a:t>
            </a:r>
            <a:endParaRPr lang="en-US" altLang="zh-CN" dirty="0"/>
          </a:p>
          <a:p>
            <a:r>
              <a:rPr lang="en-US" altLang="zh-CN" dirty="0" err="1"/>
              <a:t>ext</a:t>
            </a:r>
            <a:r>
              <a:rPr lang="zh-CN" altLang="en-US" dirty="0"/>
              <a:t>：每次选</a:t>
            </a:r>
            <a:r>
              <a:rPr lang="en-US" altLang="zh-CN" dirty="0"/>
              <a:t>k</a:t>
            </a:r>
            <a:r>
              <a:rPr lang="zh-CN" altLang="en-US" dirty="0"/>
              <a:t>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020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合并果子</a:t>
            </a:r>
            <a:endParaRPr lang="en-US" altLang="zh-CN" dirty="0"/>
          </a:p>
          <a:p>
            <a:r>
              <a:rPr lang="en-US" altLang="zh-CN" dirty="0" err="1"/>
              <a:t>ext</a:t>
            </a:r>
            <a:r>
              <a:rPr lang="zh-CN" altLang="en-US" dirty="0"/>
              <a:t>：启发式合并，小的和小的合，大的和大的合</a:t>
            </a:r>
            <a:endParaRPr lang="en-US" altLang="zh-CN" dirty="0"/>
          </a:p>
          <a:p>
            <a:r>
              <a:rPr lang="zh-CN" altLang="en-US" dirty="0"/>
              <a:t>如展开多项式：多个</a:t>
            </a:r>
            <a:r>
              <a:rPr lang="en-US" altLang="zh-CN" dirty="0"/>
              <a:t>(x-ai)</a:t>
            </a:r>
            <a:r>
              <a:rPr lang="zh-CN" altLang="en-US" dirty="0"/>
              <a:t>相乘</a:t>
            </a:r>
            <a:endParaRPr lang="en-US" altLang="zh-CN" dirty="0"/>
          </a:p>
          <a:p>
            <a:r>
              <a:rPr lang="zh-CN" altLang="en-US" dirty="0"/>
              <a:t>又如误差控制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81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合并果子</a:t>
            </a:r>
            <a:endParaRPr lang="en-US" altLang="zh-CN" dirty="0"/>
          </a:p>
          <a:p>
            <a:r>
              <a:rPr lang="en-US" altLang="zh-CN" dirty="0" err="1"/>
              <a:t>ext</a:t>
            </a:r>
            <a:r>
              <a:rPr lang="zh-CN" altLang="en-US" dirty="0"/>
              <a:t>：</a:t>
            </a:r>
            <a:r>
              <a:rPr lang="en-US" altLang="zh-CN" dirty="0" err="1"/>
              <a:t>huffman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合并果子 等价于 </a:t>
            </a:r>
            <a:r>
              <a:rPr lang="en-US" altLang="zh-CN" dirty="0" err="1"/>
              <a:t>huffman</a:t>
            </a:r>
            <a:r>
              <a:rPr lang="zh-CN" altLang="en-US" dirty="0"/>
              <a:t>树 等价于 最优树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75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noi2015 </a:t>
            </a:r>
            <a:r>
              <a:rPr lang="zh-CN" altLang="en-US" dirty="0"/>
              <a:t>荷马史诗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个单词的出现次数</a:t>
            </a:r>
            <a:r>
              <a:rPr lang="en-US" altLang="zh-CN" dirty="0" err="1"/>
              <a:t>wi</a:t>
            </a:r>
            <a:r>
              <a:rPr lang="zh-CN" altLang="en-US" dirty="0"/>
              <a:t>，将这</a:t>
            </a:r>
            <a:r>
              <a:rPr lang="en-US" altLang="zh-CN" dirty="0"/>
              <a:t>n</a:t>
            </a:r>
            <a:r>
              <a:rPr lang="zh-CN" altLang="en-US" dirty="0"/>
              <a:t>个单词用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k</a:t>
            </a:r>
            <a:r>
              <a:rPr lang="zh-CN" altLang="en-US" dirty="0"/>
              <a:t>进制字符串代替这</a:t>
            </a:r>
            <a:r>
              <a:rPr lang="en-US" altLang="zh-CN" dirty="0"/>
              <a:t>n</a:t>
            </a:r>
            <a:r>
              <a:rPr lang="zh-CN" altLang="en-US" dirty="0"/>
              <a:t>个单词，要求任意一个字符串不是另一个字符串的前缀</a:t>
            </a:r>
          </a:p>
          <a:p>
            <a:r>
              <a:rPr lang="zh-CN" altLang="en-US" dirty="0"/>
              <a:t>求出一种方案使得替换后的总长度最小，在总长度最小的前提下，尽量使最长字符串的长度变小</a:t>
            </a:r>
            <a:endParaRPr lang="en-US" altLang="zh-CN" dirty="0"/>
          </a:p>
          <a:p>
            <a:r>
              <a:rPr lang="en-US" altLang="zh-CN" dirty="0"/>
              <a:t>n&lt;=1e5,2&lt;=k&lt;=9</a:t>
            </a:r>
          </a:p>
        </p:txBody>
      </p:sp>
    </p:spTree>
    <p:extLst>
      <p:ext uri="{BB962C8B-B14F-4D97-AF65-F5344CB8AC3E}">
        <p14:creationId xmlns:p14="http://schemas.microsoft.com/office/powerpoint/2010/main" val="386450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noi2015 </a:t>
            </a:r>
            <a:r>
              <a:rPr lang="zh-CN" altLang="en-US" dirty="0"/>
              <a:t>荷马史诗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就是</a:t>
            </a:r>
            <a:r>
              <a:rPr lang="en-US" altLang="zh-CN" dirty="0"/>
              <a:t>k</a:t>
            </a:r>
            <a:r>
              <a:rPr lang="zh-CN" altLang="en-US" dirty="0"/>
              <a:t>叉</a:t>
            </a:r>
            <a:r>
              <a:rPr lang="en-US" altLang="zh-CN" dirty="0" err="1"/>
              <a:t>huffman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为了使最长字符串的长度变小，用一个</a:t>
            </a:r>
            <a:r>
              <a:rPr lang="en-US" altLang="zh-CN" dirty="0"/>
              <a:t>pair</a:t>
            </a:r>
            <a:r>
              <a:rPr lang="zh-CN" altLang="en-US" dirty="0"/>
              <a:t>来表示合并的状态</a:t>
            </a:r>
            <a:endParaRPr lang="en-US" altLang="zh-CN" dirty="0"/>
          </a:p>
          <a:p>
            <a:r>
              <a:rPr lang="en-US" altLang="zh-CN" dirty="0"/>
              <a:t>first</a:t>
            </a:r>
            <a:r>
              <a:rPr lang="zh-CN" altLang="en-US" dirty="0"/>
              <a:t>是权值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second</a:t>
            </a:r>
            <a:r>
              <a:rPr lang="zh-CN" altLang="en-US" dirty="0"/>
              <a:t>是合并次数，当权值</a:t>
            </a:r>
            <a:r>
              <a:rPr lang="en-US" altLang="zh-CN" dirty="0"/>
              <a:t>w</a:t>
            </a:r>
            <a:r>
              <a:rPr lang="zh-CN" altLang="en-US" dirty="0"/>
              <a:t>相同时，优先选合并次数少的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27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常见的模型</a:t>
            </a:r>
            <a:endParaRPr lang="en-US" altLang="zh-CN" dirty="0"/>
          </a:p>
          <a:p>
            <a:r>
              <a:rPr lang="zh-CN" altLang="en-US" dirty="0"/>
              <a:t>反悔贪心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5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zh-CN" altLang="en-US" dirty="0"/>
              <a:t>的</a:t>
            </a:r>
            <a:r>
              <a:rPr lang="en-US" altLang="zh-CN" dirty="0"/>
              <a:t>priority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priority_queue</a:t>
            </a:r>
            <a:r>
              <a:rPr lang="en-US" altLang="zh-CN" dirty="0"/>
              <a:t>&lt; type, container, function &gt;</a:t>
            </a:r>
            <a:r>
              <a:rPr lang="zh-CN" altLang="en-US" dirty="0"/>
              <a:t>是一个</a:t>
            </a:r>
            <a:r>
              <a:rPr lang="en-US" altLang="zh-CN" dirty="0"/>
              <a:t>adapter</a:t>
            </a:r>
            <a:r>
              <a:rPr lang="zh-CN" altLang="en-US" dirty="0"/>
              <a:t>，不是一个</a:t>
            </a:r>
            <a:r>
              <a:rPr lang="en-US" altLang="zh-CN" dirty="0"/>
              <a:t>container</a:t>
            </a:r>
          </a:p>
          <a:p>
            <a:r>
              <a:rPr lang="zh-CN" altLang="en-US" dirty="0"/>
              <a:t>其</a:t>
            </a:r>
            <a:r>
              <a:rPr lang="en-US" altLang="zh-CN" dirty="0"/>
              <a:t>container</a:t>
            </a:r>
            <a:r>
              <a:rPr lang="zh-CN" altLang="en-US" dirty="0"/>
              <a:t>用任意的支持</a:t>
            </a:r>
            <a:r>
              <a:rPr lang="en-US" altLang="zh-CN" dirty="0"/>
              <a:t>Random-access iterator</a:t>
            </a:r>
            <a:r>
              <a:rPr lang="zh-CN" altLang="en-US" dirty="0"/>
              <a:t>的顺序结构，默认</a:t>
            </a:r>
            <a:r>
              <a:rPr lang="en-US" altLang="zh-CN" dirty="0"/>
              <a:t>vector</a:t>
            </a:r>
          </a:p>
          <a:p>
            <a:r>
              <a:rPr lang="zh-CN" altLang="en-US" dirty="0"/>
              <a:t>要实现</a:t>
            </a:r>
            <a:r>
              <a:rPr lang="en-US" altLang="zh-CN" dirty="0" err="1"/>
              <a:t>apdater</a:t>
            </a:r>
            <a:r>
              <a:rPr lang="zh-CN" altLang="en-US" dirty="0"/>
              <a:t>的性质，采用的算法是</a:t>
            </a:r>
            <a:r>
              <a:rPr lang="en-US" altLang="zh-CN" dirty="0"/>
              <a:t>&lt;algorithm&gt;</a:t>
            </a:r>
            <a:r>
              <a:rPr lang="zh-CN" altLang="en-US" dirty="0"/>
              <a:t>里面的</a:t>
            </a:r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push_heap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sort_heap</a:t>
            </a:r>
            <a:r>
              <a:rPr lang="en-US" altLang="zh-CN" dirty="0"/>
              <a:t>()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push_heap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sort_heap</a:t>
            </a:r>
            <a:r>
              <a:rPr lang="en-US" altLang="zh-CN" dirty="0"/>
              <a:t>()</a:t>
            </a:r>
            <a:r>
              <a:rPr lang="zh-CN" altLang="en-US" dirty="0"/>
              <a:t>都是二叉堆算法，由于二叉堆可以转成序列，并在序列上</a:t>
            </a:r>
            <a:r>
              <a:rPr lang="en-US" altLang="zh-CN" dirty="0"/>
              <a:t>Random-access</a:t>
            </a:r>
            <a:r>
              <a:rPr lang="zh-CN" altLang="en-US" dirty="0"/>
              <a:t>，所以</a:t>
            </a:r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push_heap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sort_heap</a:t>
            </a:r>
            <a:r>
              <a:rPr lang="en-US" altLang="zh-CN" dirty="0"/>
              <a:t>()</a:t>
            </a:r>
            <a:r>
              <a:rPr lang="zh-CN" altLang="en-US" dirty="0"/>
              <a:t>等算法都需要支持</a:t>
            </a:r>
            <a:r>
              <a:rPr lang="en-US" altLang="zh-CN" dirty="0"/>
              <a:t>Random-access iterator</a:t>
            </a:r>
            <a:r>
              <a:rPr lang="zh-CN" altLang="en-US" dirty="0"/>
              <a:t>的顺序结构，所以</a:t>
            </a:r>
            <a:r>
              <a:rPr lang="en-US" altLang="zh-CN" dirty="0"/>
              <a:t>container</a:t>
            </a:r>
            <a:r>
              <a:rPr lang="zh-CN" altLang="en-US" dirty="0"/>
              <a:t>只能用支持</a:t>
            </a:r>
            <a:r>
              <a:rPr lang="en-US" altLang="zh-CN" dirty="0"/>
              <a:t>Random-access iterator</a:t>
            </a:r>
            <a:r>
              <a:rPr lang="zh-CN" altLang="en-US" dirty="0"/>
              <a:t>的顺序结构</a:t>
            </a:r>
          </a:p>
        </p:txBody>
      </p:sp>
    </p:spTree>
    <p:extLst>
      <p:ext uri="{BB962C8B-B14F-4D97-AF65-F5344CB8AC3E}">
        <p14:creationId xmlns:p14="http://schemas.microsoft.com/office/powerpoint/2010/main" val="149665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CF865D Buy Low Sell High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已知接下来</a:t>
            </a:r>
            <a:r>
              <a:rPr lang="en-US" altLang="zh-CN" dirty="0"/>
              <a:t>N</a:t>
            </a:r>
            <a:r>
              <a:rPr lang="zh-CN" altLang="en-US" dirty="0"/>
              <a:t>天的股票价格</a:t>
            </a:r>
            <a:r>
              <a:rPr lang="en-US" altLang="zh-CN" dirty="0"/>
              <a:t>,</a:t>
            </a:r>
            <a:r>
              <a:rPr lang="zh-CN" altLang="en-US" dirty="0"/>
              <a:t>每天你可以买进一股股票，或者卖出一股股票</a:t>
            </a:r>
            <a:r>
              <a:rPr lang="en-US" altLang="zh-CN" dirty="0"/>
              <a:t>,</a:t>
            </a:r>
            <a:r>
              <a:rPr lang="zh-CN" altLang="en-US" dirty="0"/>
              <a:t>或者什么也不做</a:t>
            </a:r>
            <a:r>
              <a:rPr lang="en-US" altLang="zh-CN" dirty="0"/>
              <a:t>.N</a:t>
            </a:r>
            <a:r>
              <a:rPr lang="zh-CN" altLang="en-US" dirty="0"/>
              <a:t>天之后你拥有的股票应为</a:t>
            </a:r>
            <a:r>
              <a:rPr lang="en-US" altLang="zh-CN" dirty="0"/>
              <a:t>0,</a:t>
            </a:r>
            <a:r>
              <a:rPr lang="zh-CN" altLang="en-US" dirty="0"/>
              <a:t>当然</a:t>
            </a:r>
            <a:r>
              <a:rPr lang="en-US" altLang="zh-CN" dirty="0"/>
              <a:t>,</a:t>
            </a:r>
            <a:r>
              <a:rPr lang="zh-CN" altLang="en-US" dirty="0"/>
              <a:t>希望这</a:t>
            </a:r>
            <a:r>
              <a:rPr lang="en-US" altLang="zh-CN" dirty="0"/>
              <a:t>N</a:t>
            </a:r>
            <a:r>
              <a:rPr lang="zh-CN" altLang="en-US" dirty="0"/>
              <a:t>天内能够赚足够多的钱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2&lt;=N&lt;=300000</a:t>
            </a:r>
          </a:p>
        </p:txBody>
      </p:sp>
    </p:spTree>
    <p:extLst>
      <p:ext uri="{BB962C8B-B14F-4D97-AF65-F5344CB8AC3E}">
        <p14:creationId xmlns:p14="http://schemas.microsoft.com/office/powerpoint/2010/main" val="25040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CF865D Buy Low Sell High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假设当天股价为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加入集合，再查询集合最小值</a:t>
            </a:r>
            <a:r>
              <a:rPr lang="en-US" altLang="zh-CN" dirty="0"/>
              <a:t>mi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x&gt;mi</a:t>
            </a:r>
            <a:r>
              <a:rPr lang="zh-CN" altLang="en-US" dirty="0"/>
              <a:t>，则答案增加</a:t>
            </a:r>
            <a:r>
              <a:rPr lang="en-US" altLang="zh-CN" dirty="0"/>
              <a:t>x-mi</a:t>
            </a:r>
            <a:r>
              <a:rPr lang="zh-CN" altLang="en-US" dirty="0"/>
              <a:t>，表示</a:t>
            </a:r>
            <a:r>
              <a:rPr lang="en-US" altLang="zh-CN" dirty="0"/>
              <a:t>mi</a:t>
            </a:r>
            <a:r>
              <a:rPr lang="zh-CN" altLang="en-US" dirty="0"/>
              <a:t>是之前低价买的，在股价为</a:t>
            </a:r>
            <a:r>
              <a:rPr lang="en-US" altLang="zh-CN" dirty="0"/>
              <a:t>x</a:t>
            </a:r>
            <a:r>
              <a:rPr lang="zh-CN" altLang="en-US" dirty="0"/>
              <a:t>的时候卖出</a:t>
            </a:r>
            <a:endParaRPr lang="en-US" altLang="zh-CN" dirty="0"/>
          </a:p>
          <a:p>
            <a:r>
              <a:rPr lang="zh-CN" altLang="en-US" dirty="0"/>
              <a:t>但是有可能卖出时机不对，所以再往集合里面放一个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如果后来</a:t>
            </a:r>
            <a:r>
              <a:rPr lang="en-US" altLang="zh-CN" dirty="0"/>
              <a:t>x</a:t>
            </a:r>
            <a:r>
              <a:rPr lang="zh-CN" altLang="en-US" dirty="0"/>
              <a:t>成为集合最小值，答案增加</a:t>
            </a:r>
            <a:r>
              <a:rPr lang="en-US" altLang="zh-CN" dirty="0"/>
              <a:t>y-x</a:t>
            </a:r>
            <a:r>
              <a:rPr lang="zh-CN" altLang="en-US" dirty="0"/>
              <a:t>，那么</a:t>
            </a:r>
            <a:r>
              <a:rPr lang="en-US" altLang="zh-CN" dirty="0" err="1"/>
              <a:t>y-x+x-mi</a:t>
            </a:r>
            <a:r>
              <a:rPr lang="en-US" altLang="zh-CN" dirty="0"/>
              <a:t>=y-mi</a:t>
            </a:r>
            <a:r>
              <a:rPr lang="zh-CN" altLang="en-US" dirty="0"/>
              <a:t>，相当于也考虑到了在股价为</a:t>
            </a:r>
            <a:r>
              <a:rPr lang="en-US" altLang="zh-CN" dirty="0"/>
              <a:t>y</a:t>
            </a:r>
            <a:r>
              <a:rPr lang="zh-CN" altLang="en-US" dirty="0"/>
              <a:t>的时候卖出的情况</a:t>
            </a:r>
            <a:endParaRPr lang="en-US" altLang="zh-CN" dirty="0"/>
          </a:p>
          <a:p>
            <a:r>
              <a:rPr lang="zh-CN" altLang="en-US" dirty="0"/>
              <a:t>集合用优先队列实现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05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多路归并</a:t>
            </a:r>
            <a:endParaRPr lang="en-US" altLang="zh-CN" dirty="0"/>
          </a:p>
          <a:p>
            <a:r>
              <a:rPr lang="zh-CN" altLang="en-US" dirty="0"/>
              <a:t>有两个序列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/>
              <a:t>bi</a:t>
            </a:r>
          </a:p>
          <a:p>
            <a:r>
              <a:rPr lang="en-US" altLang="zh-CN" dirty="0"/>
              <a:t>c_{</a:t>
            </a:r>
            <a:r>
              <a:rPr lang="en-US" altLang="zh-CN" dirty="0" err="1"/>
              <a:t>ij</a:t>
            </a:r>
            <a:r>
              <a:rPr lang="en-US" altLang="zh-CN" dirty="0"/>
              <a:t>}=</a:t>
            </a:r>
            <a:r>
              <a:rPr lang="en-US" altLang="zh-CN" dirty="0" err="1"/>
              <a:t>ai+bj</a:t>
            </a:r>
            <a:r>
              <a:rPr lang="en-US" altLang="zh-CN" dirty="0"/>
              <a:t> (</a:t>
            </a:r>
            <a:r>
              <a:rPr lang="zh-CN" altLang="en-US" dirty="0"/>
              <a:t>或者</a:t>
            </a:r>
            <a:r>
              <a:rPr lang="en-US" altLang="zh-CN" dirty="0" err="1"/>
              <a:t>aibj</a:t>
            </a:r>
            <a:r>
              <a:rPr lang="zh-CN" altLang="en-US" dirty="0"/>
              <a:t>之类的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c_{</a:t>
            </a:r>
            <a:r>
              <a:rPr lang="en-US" altLang="zh-CN" dirty="0" err="1"/>
              <a:t>ij</a:t>
            </a:r>
            <a:r>
              <a:rPr lang="en-US" altLang="zh-CN" dirty="0"/>
              <a:t>}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大（小）的数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87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多路归并</a:t>
            </a:r>
            <a:endParaRPr lang="en-US" altLang="zh-CN" dirty="0"/>
          </a:p>
          <a:p>
            <a:r>
              <a:rPr lang="zh-CN" altLang="en-US" dirty="0"/>
              <a:t>有两个序列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/>
              <a:t>bi</a:t>
            </a:r>
          </a:p>
          <a:p>
            <a:r>
              <a:rPr lang="en-US" altLang="zh-CN" dirty="0"/>
              <a:t>c_{</a:t>
            </a:r>
            <a:r>
              <a:rPr lang="en-US" altLang="zh-CN" dirty="0" err="1"/>
              <a:t>ij</a:t>
            </a:r>
            <a:r>
              <a:rPr lang="en-US" altLang="zh-CN" dirty="0"/>
              <a:t>}=</a:t>
            </a:r>
            <a:r>
              <a:rPr lang="en-US" altLang="zh-CN" dirty="0" err="1"/>
              <a:t>ai+bj</a:t>
            </a:r>
            <a:r>
              <a:rPr lang="en-US" altLang="zh-CN" dirty="0"/>
              <a:t> (</a:t>
            </a:r>
            <a:r>
              <a:rPr lang="zh-CN" altLang="en-US" dirty="0"/>
              <a:t>或者</a:t>
            </a:r>
            <a:r>
              <a:rPr lang="en-US" altLang="zh-CN" dirty="0" err="1"/>
              <a:t>aibj</a:t>
            </a:r>
            <a:r>
              <a:rPr lang="zh-CN" altLang="en-US" dirty="0"/>
              <a:t>之类的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c_{</a:t>
            </a:r>
            <a:r>
              <a:rPr lang="en-US" altLang="zh-CN" dirty="0" err="1"/>
              <a:t>ij</a:t>
            </a:r>
            <a:r>
              <a:rPr lang="en-US" altLang="zh-CN" dirty="0"/>
              <a:t>}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大（小）的数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先排序，然后</a:t>
            </a:r>
            <a:r>
              <a:rPr lang="en-US" altLang="zh-CN" dirty="0"/>
              <a:t>c_1i,c_2i,...,</a:t>
            </a:r>
            <a:r>
              <a:rPr lang="en-US" altLang="zh-CN" dirty="0" err="1"/>
              <a:t>c_ni</a:t>
            </a:r>
            <a:r>
              <a:rPr lang="zh-CN" altLang="en-US" dirty="0"/>
              <a:t>这</a:t>
            </a:r>
            <a:r>
              <a:rPr lang="en-US" altLang="zh-CN" dirty="0"/>
              <a:t>n</a:t>
            </a:r>
            <a:r>
              <a:rPr lang="zh-CN" altLang="en-US" dirty="0"/>
              <a:t>个序列是分别有序的</a:t>
            </a:r>
            <a:endParaRPr lang="en-US" altLang="zh-CN" dirty="0"/>
          </a:p>
          <a:p>
            <a:r>
              <a:rPr lang="zh-CN" altLang="en-US" dirty="0"/>
              <a:t>然后多路归并这</a:t>
            </a:r>
            <a:r>
              <a:rPr lang="en-US" altLang="zh-CN" dirty="0"/>
              <a:t>n</a:t>
            </a:r>
            <a:r>
              <a:rPr lang="zh-CN" altLang="en-US" dirty="0"/>
              <a:t>个序列</a:t>
            </a:r>
            <a:endParaRPr lang="en-US" altLang="zh-CN" dirty="0"/>
          </a:p>
          <a:p>
            <a:r>
              <a:rPr lang="zh-CN" altLang="en-US" dirty="0"/>
              <a:t>初始时，把</a:t>
            </a:r>
            <a:r>
              <a:rPr lang="en-US" altLang="zh-CN" dirty="0"/>
              <a:t>c_11,c_21,...,c_n1</a:t>
            </a:r>
            <a:r>
              <a:rPr lang="zh-CN" altLang="en-US" dirty="0"/>
              <a:t>放进优先队列，然后每次取一个最大（小）的，设是</a:t>
            </a:r>
            <a:r>
              <a:rPr lang="en-US" altLang="zh-CN" dirty="0" err="1"/>
              <a:t>c_ij</a:t>
            </a:r>
            <a:r>
              <a:rPr lang="zh-CN" altLang="en-US" dirty="0"/>
              <a:t>，那就把</a:t>
            </a:r>
            <a:r>
              <a:rPr lang="en-US" altLang="zh-CN" dirty="0" err="1"/>
              <a:t>c_ij</a:t>
            </a:r>
            <a:r>
              <a:rPr lang="zh-CN" altLang="en-US" dirty="0"/>
              <a:t>弹出，再把</a:t>
            </a:r>
            <a:r>
              <a:rPr lang="en-US" altLang="zh-CN" dirty="0"/>
              <a:t>c_ij+1</a:t>
            </a:r>
            <a:r>
              <a:rPr lang="zh-CN" altLang="en-US" dirty="0"/>
              <a:t>放进优先队列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085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多路归并</a:t>
            </a:r>
            <a:endParaRPr lang="en-US" altLang="zh-CN" dirty="0"/>
          </a:p>
          <a:p>
            <a:r>
              <a:rPr lang="zh-CN" altLang="en-US" dirty="0"/>
              <a:t>外排序</a:t>
            </a:r>
            <a:endParaRPr lang="en-US" altLang="zh-CN" dirty="0"/>
          </a:p>
          <a:p>
            <a:r>
              <a:rPr lang="zh-CN" altLang="en-US" dirty="0"/>
              <a:t>要排序的数无法全部读入内存</a:t>
            </a:r>
            <a:endParaRPr lang="en-US" altLang="zh-CN" dirty="0"/>
          </a:p>
          <a:p>
            <a:r>
              <a:rPr lang="zh-CN" altLang="en-US" dirty="0"/>
              <a:t>只能一段一段地内排序，对排序后的多个段再多路归并</a:t>
            </a:r>
            <a:endParaRPr lang="en-US" altLang="zh-CN" dirty="0"/>
          </a:p>
          <a:p>
            <a:r>
              <a:rPr lang="zh-CN" altLang="en-US" dirty="0"/>
              <a:t>显然堆的大小是段数那么多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95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对顶堆</a:t>
            </a:r>
            <a:endParaRPr lang="en-US" altLang="zh-CN" dirty="0"/>
          </a:p>
          <a:p>
            <a:r>
              <a:rPr lang="zh-CN" altLang="en-US" dirty="0"/>
              <a:t>给定一个</a:t>
            </a:r>
            <a:r>
              <a:rPr lang="en-US" altLang="zh-CN" dirty="0"/>
              <a:t>k</a:t>
            </a:r>
            <a:r>
              <a:rPr lang="zh-CN" altLang="en-US" dirty="0"/>
              <a:t>，每次可以向集合中插入一个数，求集合的第</a:t>
            </a:r>
            <a:r>
              <a:rPr lang="en-US" altLang="zh-CN" dirty="0"/>
              <a:t>k</a:t>
            </a:r>
            <a:r>
              <a:rPr lang="zh-CN" altLang="en-US" dirty="0"/>
              <a:t>大（小）</a:t>
            </a:r>
            <a:endParaRPr lang="en-US" altLang="zh-CN" dirty="0"/>
          </a:p>
          <a:p>
            <a:r>
              <a:rPr lang="zh-CN" altLang="en-US" dirty="0"/>
              <a:t>维护两个堆，一个最大值堆，一个最小值堆</a:t>
            </a:r>
            <a:endParaRPr lang="en-US" altLang="zh-CN" dirty="0"/>
          </a:p>
          <a:p>
            <a:r>
              <a:rPr lang="zh-CN" altLang="en-US" dirty="0"/>
              <a:t>当最大值堆的最大值比最小值堆的最小值小的时候，最小值堆里面的任意数就比最大值堆的任意数大</a:t>
            </a:r>
            <a:endParaRPr lang="en-US" altLang="zh-CN" dirty="0"/>
          </a:p>
          <a:p>
            <a:r>
              <a:rPr lang="zh-CN" altLang="en-US" dirty="0"/>
              <a:t>所以限制最大值堆个数为</a:t>
            </a:r>
            <a:r>
              <a:rPr lang="en-US" altLang="zh-CN" dirty="0"/>
              <a:t>k</a:t>
            </a:r>
            <a:r>
              <a:rPr lang="zh-CN" altLang="en-US" dirty="0"/>
              <a:t>，最大值堆的堆顶就是第</a:t>
            </a:r>
            <a:r>
              <a:rPr lang="en-US" altLang="zh-CN" dirty="0"/>
              <a:t>k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如果要插入的数</a:t>
            </a:r>
            <a:r>
              <a:rPr lang="en-US" altLang="zh-CN" dirty="0"/>
              <a:t>x</a:t>
            </a:r>
            <a:r>
              <a:rPr lang="zh-CN" altLang="en-US" dirty="0"/>
              <a:t>比最大值堆的堆顶大，就放入最小值堆</a:t>
            </a:r>
            <a:endParaRPr lang="en-US" altLang="zh-CN" dirty="0"/>
          </a:p>
          <a:p>
            <a:r>
              <a:rPr lang="zh-CN" altLang="en-US" dirty="0"/>
              <a:t>否则，就把最大值堆的堆顶放入最小值堆，再把</a:t>
            </a:r>
            <a:r>
              <a:rPr lang="en-US" altLang="zh-CN" dirty="0"/>
              <a:t>x</a:t>
            </a:r>
            <a:r>
              <a:rPr lang="zh-CN" altLang="en-US" dirty="0"/>
              <a:t>放入最大值堆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035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对顶堆</a:t>
            </a:r>
            <a:endParaRPr lang="en-US" altLang="zh-CN" dirty="0"/>
          </a:p>
          <a:p>
            <a:r>
              <a:rPr lang="zh-CN" altLang="en-US" dirty="0"/>
              <a:t>每次可以向集合中插入一个数，求集合的中位数</a:t>
            </a:r>
            <a:endParaRPr lang="en-US" altLang="zh-CN" dirty="0"/>
          </a:p>
          <a:p>
            <a:r>
              <a:rPr lang="zh-CN" altLang="en-US" dirty="0"/>
              <a:t>控制最大值堆和最小值堆的大小均衡就可以了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08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NOI2010 </a:t>
            </a:r>
            <a:r>
              <a:rPr lang="zh-CN" altLang="en-US" dirty="0"/>
              <a:t>超级钢琴</a:t>
            </a:r>
            <a:endParaRPr lang="en-US" altLang="zh-CN" dirty="0"/>
          </a:p>
          <a:p>
            <a:r>
              <a:rPr lang="zh-CN" altLang="en-US" dirty="0"/>
              <a:t>给定一个序列 </a:t>
            </a:r>
            <a:r>
              <a:rPr lang="en-US" altLang="zh-CN" dirty="0"/>
              <a:t>a, </a:t>
            </a:r>
            <a:r>
              <a:rPr lang="zh-CN" altLang="en-US" dirty="0"/>
              <a:t>你需要求出它最大的 </a:t>
            </a:r>
            <a:r>
              <a:rPr lang="en-US" altLang="zh-CN" dirty="0"/>
              <a:t>k </a:t>
            </a:r>
            <a:r>
              <a:rPr lang="zh-CN" altLang="en-US" dirty="0"/>
              <a:t>个长度介于 </a:t>
            </a:r>
            <a:r>
              <a:rPr lang="en-US" altLang="zh-CN" dirty="0"/>
              <a:t>[L,R] </a:t>
            </a:r>
            <a:r>
              <a:rPr lang="zh-CN" altLang="en-US" dirty="0"/>
              <a:t>之间的子序列的所有元素之和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339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NOI2010 </a:t>
            </a:r>
            <a:r>
              <a:rPr lang="zh-CN" altLang="en-US" dirty="0"/>
              <a:t>超级钢琴</a:t>
            </a:r>
            <a:endParaRPr lang="en-US" altLang="zh-CN" dirty="0"/>
          </a:p>
          <a:p>
            <a:r>
              <a:rPr lang="zh-CN" altLang="en-US" dirty="0"/>
              <a:t>给定一个序列 </a:t>
            </a:r>
            <a:r>
              <a:rPr lang="en-US" altLang="zh-CN" dirty="0"/>
              <a:t>a, </a:t>
            </a:r>
            <a:r>
              <a:rPr lang="zh-CN" altLang="en-US" dirty="0"/>
              <a:t>你需要求出它最大的 </a:t>
            </a:r>
            <a:r>
              <a:rPr lang="en-US" altLang="zh-CN" dirty="0"/>
              <a:t>k </a:t>
            </a:r>
            <a:r>
              <a:rPr lang="zh-CN" altLang="en-US" dirty="0"/>
              <a:t>个长度介于 </a:t>
            </a:r>
            <a:r>
              <a:rPr lang="en-US" altLang="zh-CN" dirty="0"/>
              <a:t>[L,R] </a:t>
            </a:r>
            <a:r>
              <a:rPr lang="zh-CN" altLang="en-US" dirty="0"/>
              <a:t>之间的子序列的所有元素之和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对于一个三元组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PingFang SC"/>
              </a:rPr>
              <a:t>l,L,R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)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描述一个候选区间的左端点为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l,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右端点必须在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$[I+L-1,I+R-1]$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之间。</a:t>
            </a:r>
            <a:endParaRPr lang="en-US" altLang="zh-CN" b="0" i="0" dirty="0">
              <a:solidFill>
                <a:srgbClr val="404040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PingFang SC"/>
              </a:rPr>
              <a:t>设</a:t>
            </a:r>
            <a:r>
              <a:rPr lang="en-US" altLang="zh-CN" dirty="0">
                <a:solidFill>
                  <a:srgbClr val="404040"/>
                </a:solidFill>
                <a:latin typeface="PingFang SC"/>
              </a:rPr>
              <a:t>x</a:t>
            </a:r>
            <a:r>
              <a:rPr lang="zh-CN" altLang="en-US" dirty="0">
                <a:solidFill>
                  <a:srgbClr val="404040"/>
                </a:solidFill>
                <a:latin typeface="PingFang SC"/>
              </a:rPr>
              <a:t>是</a:t>
            </a:r>
            <a:r>
              <a:rPr lang="zh-CN" altLang="en-US" dirty="0"/>
              <a:t>子序列的所有元素之和取到最大值时候的右端点</a:t>
            </a:r>
            <a:endParaRPr lang="en-US" altLang="zh-CN" dirty="0"/>
          </a:p>
          <a:p>
            <a:r>
              <a:rPr lang="zh-CN" altLang="en-US" dirty="0">
                <a:solidFill>
                  <a:srgbClr val="404040"/>
                </a:solidFill>
                <a:latin typeface="PingFang SC"/>
              </a:rPr>
              <a:t>那么刚好比最大值小一点的右端点取值就在</a:t>
            </a:r>
            <a:r>
              <a:rPr lang="en-US" altLang="zh-CN" dirty="0">
                <a:solidFill>
                  <a:srgbClr val="404040"/>
                </a:solidFill>
                <a:latin typeface="PingFang SC"/>
              </a:rPr>
              <a:t>(I,L,X-1)</a:t>
            </a:r>
            <a:r>
              <a:rPr lang="zh-CN" altLang="en-US" dirty="0">
                <a:solidFill>
                  <a:srgbClr val="404040"/>
                </a:solidFill>
                <a:latin typeface="PingFang SC"/>
              </a:rPr>
              <a:t>和</a:t>
            </a:r>
            <a:r>
              <a:rPr lang="en-US" altLang="zh-CN" dirty="0">
                <a:solidFill>
                  <a:srgbClr val="404040"/>
                </a:solidFill>
                <a:latin typeface="PingFang SC"/>
              </a:rPr>
              <a:t>(I,X+1,R)</a:t>
            </a:r>
            <a:r>
              <a:rPr lang="zh-CN" altLang="en-US" dirty="0">
                <a:solidFill>
                  <a:srgbClr val="404040"/>
                </a:solidFill>
                <a:latin typeface="PingFang SC"/>
              </a:rPr>
              <a:t>里面了</a:t>
            </a:r>
            <a:endParaRPr lang="en-US" altLang="zh-CN" b="0" i="0" dirty="0">
              <a:solidFill>
                <a:srgbClr val="404040"/>
              </a:solidFill>
              <a:effectLst/>
              <a:latin typeface="PingFang SC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22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NOI2010 </a:t>
            </a:r>
            <a:r>
              <a:rPr lang="zh-CN" altLang="en-US" dirty="0"/>
              <a:t>超级钢琴</a:t>
            </a:r>
            <a:endParaRPr lang="en-US" altLang="zh-CN" dirty="0"/>
          </a:p>
          <a:p>
            <a:r>
              <a:rPr lang="zh-CN" altLang="en-US" dirty="0"/>
              <a:t>用一个优先队列来扩展状态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9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堆：父亲节点比所有儿子节点值大（小）的树（森林）</a:t>
            </a:r>
            <a:endParaRPr lang="en-US" altLang="zh-CN" dirty="0"/>
          </a:p>
          <a:p>
            <a:r>
              <a:rPr lang="zh-CN" altLang="en-US" dirty="0"/>
              <a:t>堆的最大（小）值在树根处</a:t>
            </a:r>
            <a:endParaRPr lang="en-US" altLang="zh-CN" dirty="0"/>
          </a:p>
          <a:p>
            <a:r>
              <a:rPr lang="zh-CN" altLang="en-US" dirty="0"/>
              <a:t>二叉堆：完全二叉树</a:t>
            </a:r>
            <a:endParaRPr lang="en-US" altLang="zh-CN" dirty="0"/>
          </a:p>
          <a:p>
            <a:r>
              <a:rPr lang="zh-CN" altLang="en-US" dirty="0"/>
              <a:t>完全二叉树可以用数组表示</a:t>
            </a:r>
            <a:endParaRPr lang="en-US" altLang="zh-CN" dirty="0"/>
          </a:p>
          <a:p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push_heap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sort_heap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02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NOI2010 </a:t>
            </a:r>
            <a:r>
              <a:rPr lang="zh-CN" altLang="en-US" dirty="0"/>
              <a:t>超级钢琴</a:t>
            </a:r>
            <a:endParaRPr lang="en-US" altLang="zh-CN" dirty="0"/>
          </a:p>
          <a:p>
            <a:r>
              <a:rPr lang="zh-CN" altLang="en-US" dirty="0"/>
              <a:t>用一个优先队列来扩展状态</a:t>
            </a:r>
            <a:endParaRPr lang="en-US" altLang="zh-CN" dirty="0"/>
          </a:p>
          <a:p>
            <a:r>
              <a:rPr lang="en-US" altLang="zh-CN" dirty="0" err="1"/>
              <a:t>st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f[j][</a:t>
            </a:r>
            <a:r>
              <a:rPr lang="en-US" altLang="zh-CN" dirty="0" err="1"/>
              <a:t>i</a:t>
            </a:r>
            <a:r>
              <a:rPr lang="en-US" altLang="zh-CN" dirty="0"/>
              <a:t>] = max(f[j][</a:t>
            </a:r>
            <a:r>
              <a:rPr lang="en-US" altLang="zh-CN" dirty="0" err="1"/>
              <a:t>i</a:t>
            </a:r>
            <a:r>
              <a:rPr lang="en-US" altLang="zh-CN" dirty="0"/>
              <a:t> - 1], f[j + (1 &lt;&lt; (</a:t>
            </a:r>
            <a:r>
              <a:rPr lang="en-US" altLang="zh-CN" dirty="0" err="1"/>
              <a:t>i</a:t>
            </a:r>
            <a:r>
              <a:rPr lang="en-US" altLang="zh-CN" dirty="0"/>
              <a:t> - 1))][</a:t>
            </a:r>
            <a:r>
              <a:rPr lang="en-US" altLang="zh-CN" dirty="0" err="1"/>
              <a:t>i</a:t>
            </a:r>
            <a:r>
              <a:rPr lang="en-US" altLang="zh-CN" dirty="0"/>
              <a:t> - 1]);</a:t>
            </a:r>
          </a:p>
          <a:p>
            <a:r>
              <a:rPr lang="zh-CN" altLang="en-US" dirty="0"/>
              <a:t>回答</a:t>
            </a:r>
            <a:r>
              <a:rPr lang="pt-BR" altLang="zh-CN" dirty="0"/>
              <a:t>max(f[l][s], f[r - (1 &lt;&lt; s) + 1][s])</a:t>
            </a:r>
            <a:r>
              <a:rPr lang="zh-CN" altLang="en-US" dirty="0"/>
              <a:t>，</a:t>
            </a:r>
            <a:r>
              <a:rPr lang="en-US" altLang="zh-CN"/>
              <a:t>s=Log2[r - l + 1];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17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LOJ504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514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LOJ504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区间取</a:t>
            </a:r>
            <a:r>
              <a:rPr lang="en-US" altLang="zh-CN" dirty="0"/>
              <a:t>min</a:t>
            </a:r>
            <a:r>
              <a:rPr lang="zh-CN" altLang="en-US" dirty="0"/>
              <a:t>用线段树做</a:t>
            </a:r>
            <a:endParaRPr lang="en-US" altLang="zh-CN" dirty="0"/>
          </a:p>
          <a:p>
            <a:r>
              <a:rPr lang="zh-CN" altLang="en-US" dirty="0"/>
              <a:t>然后查询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的区间中比</a:t>
            </a:r>
            <a:r>
              <a:rPr lang="en-US" altLang="zh-CN" dirty="0"/>
              <a:t>k</a:t>
            </a:r>
            <a:r>
              <a:rPr lang="zh-CN" altLang="en-US" dirty="0"/>
              <a:t>小的最小的</a:t>
            </a:r>
            <a:r>
              <a:rPr lang="en-US" altLang="zh-CN" dirty="0"/>
              <a:t>x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zh-CN" altLang="en-US" dirty="0"/>
              <a:t>用上面的方法，查询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中最小的数，设其位置为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那么优先队列扩展两个区间</a:t>
            </a:r>
            <a:r>
              <a:rPr lang="en-US" altLang="zh-CN" dirty="0"/>
              <a:t>[l,t-1]</a:t>
            </a:r>
            <a:r>
              <a:rPr lang="zh-CN" altLang="en-US" dirty="0"/>
              <a:t>和</a:t>
            </a:r>
            <a:r>
              <a:rPr lang="en-US" altLang="zh-CN"/>
              <a:t>[t+1,r]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68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make_heap</a:t>
            </a:r>
            <a:r>
              <a:rPr lang="en-US" altLang="zh-CN" dirty="0"/>
              <a:t>(int *a, int </a:t>
            </a:r>
            <a:r>
              <a:rPr lang="en-US" altLang="zh-CN" dirty="0" err="1"/>
              <a:t>len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(len-1)/2; </a:t>
            </a:r>
            <a:r>
              <a:rPr lang="en-US" altLang="zh-CN" dirty="0" err="1"/>
              <a:t>i</a:t>
            </a:r>
            <a:r>
              <a:rPr lang="en-US" altLang="zh-CN" dirty="0"/>
              <a:t> &gt;= 0; 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adjust_heap</a:t>
            </a:r>
            <a:r>
              <a:rPr lang="en-US" altLang="zh-CN" dirty="0"/>
              <a:t>(a,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自底向上，时间复杂度</a:t>
            </a:r>
            <a:r>
              <a:rPr lang="en-US" altLang="zh-CN" dirty="0"/>
              <a:t>O(n)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adjust_heap</a:t>
            </a:r>
            <a:r>
              <a:rPr lang="en-US" altLang="zh-CN" dirty="0"/>
              <a:t>(int* a, int node, int size){</a:t>
            </a:r>
          </a:p>
          <a:p>
            <a:r>
              <a:rPr lang="en-US" altLang="zh-CN" dirty="0"/>
              <a:t>    int left = 2*node + 1;</a:t>
            </a:r>
          </a:p>
          <a:p>
            <a:r>
              <a:rPr lang="en-US" altLang="zh-CN" dirty="0"/>
              <a:t>    int right = 2*node + 2;</a:t>
            </a:r>
          </a:p>
          <a:p>
            <a:r>
              <a:rPr lang="en-US" altLang="zh-CN" dirty="0"/>
              <a:t>    int mx = node;</a:t>
            </a:r>
          </a:p>
          <a:p>
            <a:r>
              <a:rPr lang="en-US" altLang="zh-CN" dirty="0"/>
              <a:t>    if(left &lt; size &amp;&amp; a[left] &gt; a[mx])mx = left;</a:t>
            </a:r>
          </a:p>
          <a:p>
            <a:r>
              <a:rPr lang="en-US" altLang="zh-CN" dirty="0"/>
              <a:t>    if(right &lt; size &amp;&amp; a[right] &gt; a[mx])mx = right;</a:t>
            </a:r>
          </a:p>
          <a:p>
            <a:r>
              <a:rPr lang="en-US" altLang="zh-CN" dirty="0"/>
              <a:t>    if(mx != node){</a:t>
            </a:r>
          </a:p>
          <a:p>
            <a:r>
              <a:rPr lang="en-US" altLang="zh-CN" dirty="0"/>
              <a:t>           swap(a[mx], a[node]);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adjust_heap</a:t>
            </a:r>
            <a:r>
              <a:rPr lang="en-US" altLang="zh-CN" dirty="0"/>
              <a:t>(a, mx, size);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2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push_heap</a:t>
            </a:r>
            <a:r>
              <a:rPr lang="en-US" altLang="zh-CN" dirty="0"/>
              <a:t>()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push_heap</a:t>
            </a:r>
            <a:r>
              <a:rPr lang="en-US" altLang="zh-CN" dirty="0"/>
              <a:t>(int *a, int num, int &amp;</a:t>
            </a:r>
            <a:r>
              <a:rPr lang="en-US" altLang="zh-CN" dirty="0" err="1"/>
              <a:t>len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len</a:t>
            </a:r>
            <a:r>
              <a:rPr lang="en-US" altLang="zh-CN" dirty="0"/>
              <a:t>++] = num;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len</a:t>
            </a:r>
            <a:r>
              <a:rPr lang="en-US" altLang="zh-CN" dirty="0"/>
              <a:t> - 1; </a:t>
            </a:r>
            <a:r>
              <a:rPr lang="en-US" altLang="zh-CN" dirty="0" err="1"/>
              <a:t>i</a:t>
            </a:r>
            <a:r>
              <a:rPr lang="en-US" altLang="zh-CN" dirty="0"/>
              <a:t> &gt;= 0; </a:t>
            </a:r>
            <a:r>
              <a:rPr lang="en-US" altLang="zh-CN" dirty="0" err="1"/>
              <a:t>i</a:t>
            </a:r>
            <a:r>
              <a:rPr lang="en-US" altLang="zh-CN" dirty="0"/>
              <a:t> = (</a:t>
            </a:r>
            <a:r>
              <a:rPr lang="en-US" altLang="zh-CN" dirty="0" err="1"/>
              <a:t>i</a:t>
            </a:r>
            <a:r>
              <a:rPr lang="en-US" altLang="zh-CN" dirty="0"/>
              <a:t> - 1) / 2) {</a:t>
            </a:r>
          </a:p>
          <a:p>
            <a:r>
              <a:rPr lang="en-US" altLang="zh-CN" dirty="0"/>
              <a:t>        if (a[</a:t>
            </a:r>
            <a:r>
              <a:rPr lang="en-US" altLang="zh-CN" dirty="0" err="1"/>
              <a:t>i</a:t>
            </a:r>
            <a:r>
              <a:rPr lang="en-US" altLang="zh-CN" dirty="0"/>
              <a:t>] &lt; a[(</a:t>
            </a:r>
            <a:r>
              <a:rPr lang="en-US" altLang="zh-CN" dirty="0" err="1"/>
              <a:t>i</a:t>
            </a:r>
            <a:r>
              <a:rPr lang="en-US" altLang="zh-CN" dirty="0"/>
              <a:t> - 1) / 2]) swap(a[</a:t>
            </a:r>
            <a:r>
              <a:rPr lang="en-US" altLang="zh-CN" dirty="0" err="1"/>
              <a:t>i</a:t>
            </a:r>
            <a:r>
              <a:rPr lang="en-US" altLang="zh-CN" dirty="0"/>
              <a:t>], a[(</a:t>
            </a:r>
            <a:r>
              <a:rPr lang="en-US" altLang="zh-CN" dirty="0" err="1"/>
              <a:t>i</a:t>
            </a:r>
            <a:r>
              <a:rPr lang="en-US" altLang="zh-CN" dirty="0"/>
              <a:t> - 1) / 2]);</a:t>
            </a:r>
          </a:p>
          <a:p>
            <a:r>
              <a:rPr lang="en-US" altLang="zh-CN" dirty="0"/>
              <a:t>        else break;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先把元素加进数组末尾，然后再调整，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pop_heap</a:t>
            </a:r>
            <a:r>
              <a:rPr lang="en-US" altLang="zh-CN" dirty="0"/>
              <a:t>(int *a, int &amp;</a:t>
            </a:r>
            <a:r>
              <a:rPr lang="en-US" altLang="zh-CN" dirty="0" err="1"/>
              <a:t>len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a[0] = a[</a:t>
            </a:r>
            <a:r>
              <a:rPr lang="en-US" altLang="zh-CN" dirty="0" err="1"/>
              <a:t>len</a:t>
            </a:r>
            <a:r>
              <a:rPr lang="en-US" altLang="zh-CN" dirty="0"/>
              <a:t> - 1];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adjust_heap</a:t>
            </a:r>
            <a:r>
              <a:rPr lang="en-US" altLang="zh-CN" dirty="0"/>
              <a:t>(a, 0,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先把数组末尾元素放到根节点上，再调整，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0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sort_heap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先</a:t>
            </a:r>
            <a:r>
              <a:rPr lang="en-US" altLang="zh-CN" dirty="0" err="1"/>
              <a:t>make_heap</a:t>
            </a:r>
            <a:r>
              <a:rPr lang="en-US" altLang="zh-CN" dirty="0"/>
              <a:t>()</a:t>
            </a:r>
            <a:r>
              <a:rPr lang="zh-CN" altLang="en-US" dirty="0"/>
              <a:t>，再</a:t>
            </a:r>
            <a:r>
              <a:rPr lang="en-US" altLang="zh-CN" dirty="0" err="1"/>
              <a:t>pop_heap</a:t>
            </a:r>
            <a:r>
              <a:rPr lang="en-US" altLang="zh-CN" dirty="0"/>
              <a:t>()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00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FBBD-1FF4-4CA1-999D-E477D10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50D5-7B91-4558-8F38-294B391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树形结构有一些性质</a:t>
            </a:r>
            <a:endParaRPr lang="en-US" altLang="zh-CN" dirty="0"/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个点的二叉堆可以有多少种？</a:t>
            </a:r>
          </a:p>
        </p:txBody>
      </p:sp>
    </p:spTree>
    <p:extLst>
      <p:ext uri="{BB962C8B-B14F-4D97-AF65-F5344CB8AC3E}">
        <p14:creationId xmlns:p14="http://schemas.microsoft.com/office/powerpoint/2010/main" val="28411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1875</Words>
  <Application>Microsoft Office PowerPoint</Application>
  <PresentationFormat>宽屏</PresentationFormat>
  <Paragraphs>179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PingFang SC</vt:lpstr>
      <vt:lpstr>等线</vt:lpstr>
      <vt:lpstr>等线 Light</vt:lpstr>
      <vt:lpstr>Arial</vt:lpstr>
      <vt:lpstr>Office 主题​​</vt:lpstr>
      <vt:lpstr>优先队列</vt:lpstr>
      <vt:lpstr>c++的priority queue</vt:lpstr>
      <vt:lpstr>二叉堆</vt:lpstr>
      <vt:lpstr>二叉堆</vt:lpstr>
      <vt:lpstr>二叉堆</vt:lpstr>
      <vt:lpstr>二叉堆</vt:lpstr>
      <vt:lpstr>二叉堆</vt:lpstr>
      <vt:lpstr>二叉堆</vt:lpstr>
      <vt:lpstr>二叉堆</vt:lpstr>
      <vt:lpstr>优先队列</vt:lpstr>
      <vt:lpstr>优先队列</vt:lpstr>
      <vt:lpstr>优先队列</vt:lpstr>
      <vt:lpstr>优先队列</vt:lpstr>
      <vt:lpstr>优先队列</vt:lpstr>
      <vt:lpstr>优先队列</vt:lpstr>
      <vt:lpstr>优先队列</vt:lpstr>
      <vt:lpstr>noi2015 荷马史诗</vt:lpstr>
      <vt:lpstr>noi2015 荷马史诗</vt:lpstr>
      <vt:lpstr>优先队列</vt:lpstr>
      <vt:lpstr>CF865D Buy Low Sell High</vt:lpstr>
      <vt:lpstr>CF865D Buy Low Sell High</vt:lpstr>
      <vt:lpstr>优先队列</vt:lpstr>
      <vt:lpstr>优先队列</vt:lpstr>
      <vt:lpstr>优先队列</vt:lpstr>
      <vt:lpstr>优先队列</vt:lpstr>
      <vt:lpstr>优先队列</vt:lpstr>
      <vt:lpstr>优先队列</vt:lpstr>
      <vt:lpstr>优先队列</vt:lpstr>
      <vt:lpstr>优先队列</vt:lpstr>
      <vt:lpstr>优先队列</vt:lpstr>
      <vt:lpstr>LOJ504</vt:lpstr>
      <vt:lpstr>LOJ504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优先队列</dc:title>
  <dc:creator>You Lingyun</dc:creator>
  <cp:lastModifiedBy>You Lingyun</cp:lastModifiedBy>
  <cp:revision>41</cp:revision>
  <dcterms:created xsi:type="dcterms:W3CDTF">2021-08-12T08:30:35Z</dcterms:created>
  <dcterms:modified xsi:type="dcterms:W3CDTF">2022-10-20T08:45:54Z</dcterms:modified>
</cp:coreProperties>
</file>