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9" r:id="rId6"/>
    <p:sldId id="258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1" r:id="rId17"/>
    <p:sldId id="27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5" r:id="rId28"/>
    <p:sldId id="296" r:id="rId29"/>
    <p:sldId id="302" r:id="rId30"/>
    <p:sldId id="303" r:id="rId31"/>
    <p:sldId id="299" r:id="rId32"/>
    <p:sldId id="300" r:id="rId33"/>
    <p:sldId id="301" r:id="rId34"/>
    <p:sldId id="292" r:id="rId35"/>
    <p:sldId id="293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25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16.xml"/><Relationship Id="rId2" Type="http://schemas.openxmlformats.org/officeDocument/2006/relationships/image" Target="../media/image22.png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23.xml"/><Relationship Id="rId2" Type="http://schemas.openxmlformats.org/officeDocument/2006/relationships/image" Target="../media/image29.png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0.bin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4830"/>
            <a:ext cx="9144000" cy="1695450"/>
          </a:xfrm>
        </p:spPr>
        <p:txBody>
          <a:bodyPr/>
          <a:p>
            <a:r>
              <a:rPr lang="zh-CN" altLang="en-US"/>
              <a:t>全局平衡二叉树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前置知识：广义矩乘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c[i,j] = Sum( a[i,k] * b[k,j] )</a:t>
            </a:r>
            <a:endParaRPr lang="en-US" altLang="zh-CN"/>
          </a:p>
          <a:p>
            <a:r>
              <a:rPr lang="en-US" altLang="zh-CN">
                <a:sym typeface="+mn-ea"/>
              </a:rPr>
              <a:t>c[i,j] = Max( a[i,k] + b[k,j] 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c[i,j] = Min( a[i,k] + b[k,j] 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c[i,j] = Or( a[i,k] &amp; b[k,j] )</a:t>
            </a:r>
            <a:endParaRPr lang="en-US" altLang="zh-CN"/>
          </a:p>
          <a:p>
            <a:r>
              <a:rPr lang="en-US" altLang="zh-CN">
                <a:sym typeface="+mn-ea"/>
              </a:rPr>
              <a:t>c[i,j] = Xor( a[i,k] &amp; b[k,j] )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31570" y="5186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运算符号满足后者对前者有分配率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4351338"/>
          </a:xfrm>
        </p:spPr>
        <p:txBody>
          <a:bodyPr/>
          <a:p>
            <a:r>
              <a:rPr lang="zh-CN" altLang="en-US"/>
              <a:t>动态DP的一般做法就是将状态转移方程用转移矩阵表示，然后将大量的状态转移工作用矩阵乘法代替。我们知道矩阵乘法可以利用结合律减少计算量，这就是动态DP核心思想。</a:t>
            </a:r>
            <a:endParaRPr lang="zh-CN" altLang="en-US"/>
          </a:p>
          <a:p>
            <a:r>
              <a:rPr lang="zh-CN" altLang="en-US"/>
              <a:t>简单例子：区间最大子段和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3194050" y="2675255"/>
          <a:ext cx="580326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798820" imgH="2651760" progId="Paint.Picture">
                  <p:embed/>
                </p:oleObj>
              </mc:Choice>
              <mc:Fallback>
                <p:oleObj name="" r:id="rId2" imgW="5798820" imgH="26517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4050" y="2675255"/>
                        <a:ext cx="580326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优化：加速矩乘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注意到转移矩阵一般有特殊的结构，合理运用可以大大减少计算量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306830" y="2976880"/>
          <a:ext cx="9578340" cy="285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570720" imgH="2849880" progId="Paint.Picture">
                  <p:embed/>
                </p:oleObj>
              </mc:Choice>
              <mc:Fallback>
                <p:oleObj name="" r:id="rId2" imgW="9570720" imgH="28498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6830" y="2976880"/>
                        <a:ext cx="9578340" cy="285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树形动态</a:t>
            </a:r>
            <a:r>
              <a:rPr lang="en-US" altLang="zh-CN"/>
              <a:t>DP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7240" y="3602355"/>
            <a:ext cx="10637520" cy="1655445"/>
          </a:xfrm>
        </p:spPr>
        <p:txBody>
          <a:bodyPr/>
          <a:p>
            <a:r>
              <a:rPr lang="zh-CN" altLang="en-US"/>
              <a:t>带修改，询问某个子树或整体的</a:t>
            </a:r>
            <a:r>
              <a:rPr lang="en-US" altLang="zh-CN"/>
              <a:t>DP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Luogu </a:t>
            </a:r>
            <a:r>
              <a:rPr lang="zh-CN" altLang="en-US"/>
              <a:t>P4719 【模板】"动态 DP"&amp;动态树分治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010" y="1880870"/>
            <a:ext cx="8394065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2580"/>
            <a:ext cx="10515600" cy="4351338"/>
          </a:xfrm>
        </p:spPr>
        <p:txBody>
          <a:bodyPr/>
          <a:p>
            <a:r>
              <a:rPr lang="zh-CN" altLang="en-US" sz="2400"/>
              <a:t>这个时候我们需要把一维数列上的套路，通过树剖给搬到树形结构上。</a:t>
            </a:r>
            <a:endParaRPr lang="zh-CN" altLang="en-US" sz="2400"/>
          </a:p>
          <a:p>
            <a:r>
              <a:rPr lang="zh-CN" altLang="en-US" sz="2400"/>
              <a:t>树剖动态DP一般分为两部分：重链上维护矩乘结果，轻儿子暴力转移。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209040"/>
            <a:ext cx="10307955" cy="221996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1693545" y="3295650"/>
          <a:ext cx="8522970" cy="390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9852660" imgH="4518660" progId="Paint.Picture">
                  <p:embed/>
                </p:oleObj>
              </mc:Choice>
              <mc:Fallback>
                <p:oleObj name="" r:id="rId2" imgW="9852660" imgH="45186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3545" y="3295650"/>
                        <a:ext cx="8522970" cy="390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2580"/>
            <a:ext cx="10515600" cy="4351338"/>
          </a:xfrm>
        </p:spPr>
        <p:txBody>
          <a:bodyPr/>
          <a:p>
            <a:r>
              <a:rPr lang="zh-CN" altLang="en-US" sz="2400"/>
              <a:t>这个时候我们需要把一维数列上的套路，通过树剖给搬到树形结构上。</a:t>
            </a:r>
            <a:endParaRPr lang="zh-CN" altLang="en-US" sz="2400"/>
          </a:p>
          <a:p>
            <a:r>
              <a:rPr lang="zh-CN" altLang="en-US" sz="2400"/>
              <a:t>树剖动态DP一般分为两部分：重链上维护矩乘结果，轻儿子暴力转移。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209040"/>
            <a:ext cx="10307955" cy="2219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6465" y="3429000"/>
            <a:ext cx="5701665" cy="539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6465" y="4312285"/>
            <a:ext cx="919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代码处需要特别注意，初始化树剖的时候要在链顶建完平衡树时向父亲转移</a:t>
            </a:r>
            <a:r>
              <a:rPr lang="en-US" altLang="zh-CN"/>
              <a:t>DP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3450"/>
            <a:ext cx="10515600" cy="4351338"/>
          </a:xfrm>
        </p:spPr>
        <p:txBody>
          <a:bodyPr/>
          <a:p>
            <a:r>
              <a:rPr lang="zh-CN" altLang="en-US"/>
              <a:t>如果不考虑矩阵处理的常数，那么树形动态DP的瓶颈其实在于轻儿子的暴力更新，因为并非所有问题都可以像模板这样可以轻易地优化到 O(1) 更新，更多是免不了把兄弟节点一起考虑。</a:t>
            </a:r>
            <a:endParaRPr lang="zh-CN" altLang="en-US"/>
          </a:p>
          <a:p>
            <a:r>
              <a:rPr lang="zh-CN" altLang="en-US"/>
              <a:t>即使你成功使用一些数据结构把暴力更新的复杂度优化到了一个 log，那也使全局平衡失去了它的优势。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95065" y="3164205"/>
            <a:ext cx="448818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解决方案：三度化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先提前把树给三度化，然后做DP的时候考虑一下虚点的影响。这样一来，每个节点最多一个轻儿子，暴力更新也就变成 O(1)。</a:t>
            </a:r>
            <a:endParaRPr lang="zh-CN" altLang="en-US"/>
          </a:p>
          <a:p>
            <a:r>
              <a:rPr lang="zh-CN" altLang="en-US"/>
              <a:t>除了在路径操作时需要额外考虑LCA，三度化并不会带来太多工作量。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2372995" y="3692525"/>
          <a:ext cx="7446010" cy="281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815840" imgH="1821180" progId="Paint.Picture">
                  <p:embed/>
                </p:oleObj>
              </mc:Choice>
              <mc:Fallback>
                <p:oleObj name="" r:id="rId2" imgW="4815840" imgH="18211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2995" y="3692525"/>
                        <a:ext cx="7446010" cy="281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35"/>
            <a:ext cx="10515600" cy="1325563"/>
          </a:xfrm>
        </p:spPr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r>
              <a:rPr lang="zh-CN" altLang="en-US"/>
              <a:t>：最小生成树</a:t>
            </a:r>
            <a:r>
              <a:rPr lang="zh-CN" altLang="en-US" sz="2400"/>
              <a:t>（</a:t>
            </a:r>
            <a:r>
              <a:rPr lang="en-US" altLang="zh-CN" sz="2400"/>
              <a:t>zxy</a:t>
            </a:r>
            <a:r>
              <a:rPr lang="zh-CN" altLang="en-US" sz="2400"/>
              <a:t>原创题？）</a:t>
            </a:r>
            <a:endParaRPr lang="en-US" altLang="zh-CN" sz="24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6255" y="1459865"/>
            <a:ext cx="10837545" cy="4656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020" y="796925"/>
            <a:ext cx="10515600" cy="4351338"/>
          </a:xfrm>
        </p:spPr>
        <p:txBody>
          <a:bodyPr/>
          <a:p>
            <a:r>
              <a:rPr lang="zh-CN" altLang="en-US"/>
              <a:t>回顾一下传统的重剖：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87070" y="1628775"/>
          <a:ext cx="499491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991100" imgH="3596640" progId="Paint.Picture">
                  <p:embed/>
                </p:oleObj>
              </mc:Choice>
              <mc:Fallback>
                <p:oleObj name="" r:id="rId2" imgW="4991100" imgH="35966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070" y="1628775"/>
                        <a:ext cx="499491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059305" y="5228590"/>
          <a:ext cx="2249805" cy="10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247900" imgH="1074420" progId="Paint.Picture">
                  <p:embed/>
                </p:oleObj>
              </mc:Choice>
              <mc:Fallback>
                <p:oleObj name="" r:id="rId4" imgW="2247900" imgH="10744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9305" y="5228590"/>
                        <a:ext cx="2249805" cy="107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890385" y="1111885"/>
          <a:ext cx="4476750" cy="53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4472940" imgH="5303520" progId="Paint.Picture">
                  <p:embed/>
                </p:oleObj>
              </mc:Choice>
              <mc:Fallback>
                <p:oleObj name="" r:id="rId6" imgW="4472940" imgH="53035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0385" y="1111885"/>
                        <a:ext cx="4476750" cy="530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44905"/>
            <a:ext cx="12192000" cy="4337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4351338"/>
          </a:xfrm>
        </p:spPr>
        <p:txBody>
          <a:bodyPr/>
          <a:p>
            <a:r>
              <a:rPr lang="zh-CN" altLang="en-US"/>
              <a:t>题解：（全局平衡，动态</a:t>
            </a:r>
            <a:r>
              <a:rPr lang="en-US" altLang="zh-CN"/>
              <a:t>DP</a:t>
            </a:r>
            <a:r>
              <a:rPr lang="zh-CN" altLang="en-US"/>
              <a:t>）https://blog.csdn.net/weixin_43960287/article/details/125915674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（线段树合并）https://blog.csdn.net/weixin_43960414/article/details/125920499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（结论</a:t>
            </a:r>
            <a:r>
              <a:rPr lang="en-US" altLang="zh-CN"/>
              <a:t>+</a:t>
            </a:r>
            <a:r>
              <a:rPr lang="zh-CN" altLang="en-US"/>
              <a:t>线段树）https://www.cnblogs.com/C202044zxy/p/16496097.html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35"/>
            <a:ext cx="10515600" cy="1325563"/>
          </a:xfrm>
        </p:spPr>
        <p:txBody>
          <a:bodyPr/>
          <a:p>
            <a:r>
              <a:rPr lang="zh-CN" altLang="en-US"/>
              <a:t>例题</a:t>
            </a:r>
            <a:r>
              <a:rPr lang="en-US" altLang="zh-CN"/>
              <a:t>2</a:t>
            </a:r>
            <a:r>
              <a:rPr lang="zh-CN" altLang="en-US"/>
              <a:t>：[ZJOI2022] 深搜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356360"/>
            <a:ext cx="9514840" cy="53416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6940" y="0"/>
            <a:ext cx="7555230" cy="3064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9965" y="1895475"/>
            <a:ext cx="743966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4351338"/>
          </a:xfrm>
        </p:spPr>
        <p:txBody>
          <a:bodyPr/>
          <a:p>
            <a:r>
              <a:rPr lang="zh-CN" altLang="en-US"/>
              <a:t>题解：https://blog.csdn.net/weixin_43960287/article/details/124829459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35"/>
            <a:ext cx="10515600" cy="1325563"/>
          </a:xfrm>
        </p:spPr>
        <p:txBody>
          <a:bodyPr/>
          <a:p>
            <a:r>
              <a:rPr lang="zh-CN" altLang="en-US"/>
              <a:t>例题</a:t>
            </a:r>
            <a:r>
              <a:rPr lang="en-US" altLang="zh-CN"/>
              <a:t>3</a:t>
            </a:r>
            <a:r>
              <a:rPr lang="zh-CN" altLang="en-US"/>
              <a:t>：[NOI2021] 密码箱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148715"/>
            <a:ext cx="7679690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3805" y="52705"/>
            <a:ext cx="8058150" cy="665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4351338"/>
          </a:xfrm>
        </p:spPr>
        <p:txBody>
          <a:bodyPr/>
          <a:p>
            <a:r>
              <a:rPr lang="zh-CN" altLang="en-US"/>
              <a:t>题解：https://blog.csdn.net/weixin_43960287/article/details/119222549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35"/>
            <a:ext cx="10515600" cy="1325563"/>
          </a:xfrm>
        </p:spPr>
        <p:txBody>
          <a:bodyPr/>
          <a:p>
            <a:r>
              <a:rPr lang="zh-CN" altLang="en-US"/>
              <a:t>例题</a:t>
            </a:r>
            <a:r>
              <a:rPr lang="en-US" altLang="zh-CN"/>
              <a:t>4</a:t>
            </a:r>
            <a:r>
              <a:rPr lang="zh-CN" altLang="en-US"/>
              <a:t>：黑白树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1731" y="0"/>
            <a:ext cx="7223419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4351338"/>
          </a:xfrm>
        </p:spPr>
        <p:txBody>
          <a:bodyPr/>
          <a:p>
            <a:r>
              <a:rPr lang="zh-CN" altLang="en-US"/>
              <a:t>题解：https://blog.csdn.net/weixin_43960287/article/details/123745313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文章下面有疑似出题人的评论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3980180" y="1303020"/>
          <a:ext cx="3620135" cy="408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009900" imgH="3398520" progId="Paint.Picture">
                  <p:embed/>
                </p:oleObj>
              </mc:Choice>
              <mc:Fallback>
                <p:oleObj name="" r:id="rId2" imgW="3009900" imgH="33985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0180" y="1303020"/>
                        <a:ext cx="3620135" cy="408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35"/>
            <a:ext cx="10515600" cy="1325563"/>
          </a:xfrm>
        </p:spPr>
        <p:txBody>
          <a:bodyPr/>
          <a:p>
            <a:r>
              <a:rPr lang="zh-CN" altLang="en-US"/>
              <a:t>拓展例题：唱诗</a:t>
            </a:r>
            <a:r>
              <a:rPr lang="zh-CN" altLang="en-US" sz="2400"/>
              <a:t>（</a:t>
            </a:r>
            <a:r>
              <a:rPr lang="en-US" altLang="zh-CN" sz="2400"/>
              <a:t>jzm</a:t>
            </a:r>
            <a:r>
              <a:rPr lang="zh-CN" altLang="en-US" sz="2400"/>
              <a:t>改编题）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6665" y="1517015"/>
            <a:ext cx="9679305" cy="513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0010" y="1148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（已省去题目背景）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5490" y="889000"/>
            <a:ext cx="1079627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0"/>
            <a:ext cx="10515600" cy="4351338"/>
          </a:xfrm>
        </p:spPr>
        <p:txBody>
          <a:bodyPr/>
          <a:p>
            <a:r>
              <a:rPr lang="zh-CN" altLang="en-US"/>
              <a:t>题解：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9775" y="385445"/>
            <a:ext cx="1034796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0255" y="4030345"/>
            <a:ext cx="10317480" cy="2118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985"/>
            <a:ext cx="10515600" cy="4351338"/>
          </a:xfrm>
        </p:spPr>
        <p:txBody>
          <a:bodyPr/>
          <a:p>
            <a:r>
              <a:rPr lang="zh-CN" altLang="en-US"/>
              <a:t>拓展：全局平衡并非都是使用平衡树，平衡树只是作者个人偏好。其实还有相当一部分人使用的是线段树版本。</a:t>
            </a:r>
            <a:endParaRPr lang="zh-CN" altLang="en-US"/>
          </a:p>
          <a:p>
            <a:r>
              <a:rPr lang="zh-CN" altLang="en-US"/>
              <a:t>线段树版本就是在经典树剖线段树的基础上，线段树内部使用轻子树大小折半的位置作为中点。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1042670" y="2657475"/>
          <a:ext cx="10079355" cy="348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464040" imgH="3268980" progId="Paint.Picture">
                  <p:embed/>
                </p:oleObj>
              </mc:Choice>
              <mc:Fallback>
                <p:oleObj name="" r:id="rId2" imgW="9464040" imgH="32689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670" y="2657475"/>
                        <a:ext cx="10079355" cy="348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985"/>
            <a:ext cx="10515600" cy="4351338"/>
          </a:xfrm>
        </p:spPr>
        <p:txBody>
          <a:bodyPr/>
          <a:p>
            <a:r>
              <a:rPr lang="zh-CN" altLang="en-US"/>
              <a:t>拓展：遇到带子树修改，如何用全局平衡解决？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对于部分问题，可以使用永久化标记，然后在维护和统计答案的时候把标记的影响加进去，复杂度仍然是一个</a:t>
            </a:r>
            <a:r>
              <a:rPr lang="en-US" altLang="zh-CN"/>
              <a:t> log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020" y="796925"/>
            <a:ext cx="10515600" cy="4351338"/>
          </a:xfrm>
        </p:spPr>
        <p:txBody>
          <a:bodyPr/>
          <a:p>
            <a:r>
              <a:rPr lang="zh-CN" altLang="en-US"/>
              <a:t>全局平衡：对每条重链建平衡树，按点的权值平衡，而点的权值设置为它的轻儿子的 size 之和 +1，重链之间的虚边就保留原树形态。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979170" y="2112010"/>
          <a:ext cx="10234295" cy="336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0226040" imgH="3360420" progId="Paint.Picture">
                  <p:embed/>
                </p:oleObj>
              </mc:Choice>
              <mc:Fallback>
                <p:oleObj name="" r:id="rId1" imgW="10226040" imgH="336042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9170" y="2112010"/>
                        <a:ext cx="10234295" cy="336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9170" y="5474970"/>
            <a:ext cx="10403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每次向上跳一次实边/虚边，所在子树大小至少会翻一倍，树高和链操作时间得以优化到 O(log n)。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045" y="563245"/>
            <a:ext cx="10557510" cy="5730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7260" y="0"/>
            <a:ext cx="10300335" cy="6680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9325" y="1947545"/>
            <a:ext cx="1029271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试一试：[SDOI2011] 染色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925" y="1908175"/>
            <a:ext cx="10168890" cy="181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4413250"/>
            <a:ext cx="1012761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动态</a:t>
            </a:r>
            <a:r>
              <a:rPr lang="en-US" altLang="zh-CN"/>
              <a:t>DP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8375" y="3602355"/>
            <a:ext cx="10637520" cy="1655445"/>
          </a:xfrm>
        </p:spPr>
        <p:txBody>
          <a:bodyPr/>
          <a:p>
            <a:r>
              <a:rPr lang="zh-CN" altLang="en-US"/>
              <a:t>在传统动态规划问题的基础上，多次（可能带修改）询问某一区间的结果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YzZkNzQ4ZWFiZmQ4NTRhOWRkZTk3YTMwMjlmMmZhYmUifQ=="/>
  <p:tag name="KSO_WPP_MARK_KEY" val="b0a950f6-f8e7-41bf-9d96-02fc6562713d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宽屏</PresentationFormat>
  <Paragraphs>89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全局平衡二叉树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试一试：[SDOI2011] 染色</vt:lpstr>
      <vt:lpstr>动态DP入门</vt:lpstr>
      <vt:lpstr>前置知识：广义矩乘</vt:lpstr>
      <vt:lpstr>PowerPoint 演示文稿</vt:lpstr>
      <vt:lpstr>优化：加速矩乘</vt:lpstr>
      <vt:lpstr>树形动态DP</vt:lpstr>
      <vt:lpstr>Luogu P4719 【模板】"动态 DP"&amp;动态树分治</vt:lpstr>
      <vt:lpstr>PowerPoint 演示文稿</vt:lpstr>
      <vt:lpstr>PowerPoint 演示文稿</vt:lpstr>
      <vt:lpstr>PowerPoint 演示文稿</vt:lpstr>
      <vt:lpstr>解决方案：三度化</vt:lpstr>
      <vt:lpstr>例题1：最小生成树（zxy原创题？）</vt:lpstr>
      <vt:lpstr>PowerPoint 演示文稿</vt:lpstr>
      <vt:lpstr>PowerPoint 演示文稿</vt:lpstr>
      <vt:lpstr>例题2：[ZJOI2022] 深搜</vt:lpstr>
      <vt:lpstr>PowerPoint 演示文稿</vt:lpstr>
      <vt:lpstr>PowerPoint 演示文稿</vt:lpstr>
      <vt:lpstr>例题3：[NOI2021] 密码箱</vt:lpstr>
      <vt:lpstr>PowerPoint 演示文稿</vt:lpstr>
      <vt:lpstr>PowerPoint 演示文稿</vt:lpstr>
      <vt:lpstr>例题4：黑白树</vt:lpstr>
      <vt:lpstr>PowerPoint 演示文稿</vt:lpstr>
      <vt:lpstr>拓展例题：唱诗（jzm改编题）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XJX</dc:creator>
  <cp:lastModifiedBy>XJX</cp:lastModifiedBy>
  <cp:revision>53</cp:revision>
  <dcterms:created xsi:type="dcterms:W3CDTF">2023-07-08T13:20:00Z</dcterms:created>
  <dcterms:modified xsi:type="dcterms:W3CDTF">2023-07-17T03:43:50Z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005A381579B448EBB1C82965237F6D18_12</vt:lpwstr>
  </property>
  <property fmtid="{D5CDD505-2E9C-101B-9397-08002B2CF9AE}" pid="3" name="KSOProductBuildVer">
    <vt:lpwstr>2052-11.1.0.14309</vt:lpwstr>
  </property>
</Properties>
</file>