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6" r:id="rId30"/>
    <p:sldId id="287" r:id="rId31"/>
    <p:sldId id="289" r:id="rId32"/>
    <p:sldId id="290" r:id="rId33"/>
    <p:sldId id="291" r:id="rId34"/>
    <p:sldId id="292" r:id="rId35"/>
    <p:sldId id="293" r:id="rId36"/>
    <p:sldId id="294" r:id="rId37"/>
    <p:sldId id="295" r:id="rId38"/>
    <p:sldId id="298" r:id="rId39"/>
    <p:sldId id="304" r:id="rId40"/>
    <p:sldId id="296" r:id="rId41"/>
    <p:sldId id="299" r:id="rId42"/>
    <p:sldId id="300" r:id="rId43"/>
    <p:sldId id="301" r:id="rId44"/>
    <p:sldId id="305" r:id="rId45"/>
    <p:sldId id="306" r:id="rId46"/>
    <p:sldId id="307" r:id="rId47"/>
    <p:sldId id="308" r:id="rId48"/>
    <p:sldId id="310" r:id="rId49"/>
    <p:sldId id="312" r:id="rId50"/>
    <p:sldId id="311" r:id="rId51"/>
    <p:sldId id="313" r:id="rId52"/>
    <p:sldId id="314" r:id="rId53"/>
    <p:sldId id="324" r:id="rId54"/>
    <p:sldId id="325" r:id="rId55"/>
    <p:sldId id="323" r:id="rId56"/>
    <p:sldId id="318" r:id="rId57"/>
    <p:sldId id="315" r:id="rId58"/>
    <p:sldId id="316" r:id="rId59"/>
    <p:sldId id="317" r:id="rId60"/>
    <p:sldId id="319" r:id="rId61"/>
    <p:sldId id="320" r:id="rId62"/>
    <p:sldId id="321" r:id="rId63"/>
    <p:sldId id="322"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A0DFA-CFD7-4445-9575-F58280BA971E}"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B9AF3-6870-487F-B431-5568A8B3EFAC}" type="slidenum">
              <a:rPr lang="zh-CN" altLang="en-US" smtClean="0"/>
              <a:t>‹#›</a:t>
            </a:fld>
            <a:endParaRPr lang="zh-CN" altLang="en-US"/>
          </a:p>
        </p:txBody>
      </p:sp>
    </p:spTree>
    <p:extLst>
      <p:ext uri="{BB962C8B-B14F-4D97-AF65-F5344CB8AC3E}">
        <p14:creationId xmlns:p14="http://schemas.microsoft.com/office/powerpoint/2010/main" val="179052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B9AF3-6870-487F-B431-5568A8B3EFAC}" type="slidenum">
              <a:rPr lang="zh-CN" altLang="en-US" smtClean="0"/>
              <a:t>51</a:t>
            </a:fld>
            <a:endParaRPr lang="zh-CN" altLang="en-US"/>
          </a:p>
        </p:txBody>
      </p:sp>
    </p:spTree>
    <p:extLst>
      <p:ext uri="{BB962C8B-B14F-4D97-AF65-F5344CB8AC3E}">
        <p14:creationId xmlns:p14="http://schemas.microsoft.com/office/powerpoint/2010/main" val="319719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B9AF3-6870-487F-B431-5568A8B3EFAC}" type="slidenum">
              <a:rPr lang="zh-CN" altLang="en-US" smtClean="0"/>
              <a:t>60</a:t>
            </a:fld>
            <a:endParaRPr lang="zh-CN" altLang="en-US"/>
          </a:p>
        </p:txBody>
      </p:sp>
    </p:spTree>
    <p:extLst>
      <p:ext uri="{BB962C8B-B14F-4D97-AF65-F5344CB8AC3E}">
        <p14:creationId xmlns:p14="http://schemas.microsoft.com/office/powerpoint/2010/main" val="2415756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B9AF3-6870-487F-B431-5568A8B3EFAC}" type="slidenum">
              <a:rPr lang="zh-CN" altLang="en-US" smtClean="0"/>
              <a:t>61</a:t>
            </a:fld>
            <a:endParaRPr lang="zh-CN" altLang="en-US"/>
          </a:p>
        </p:txBody>
      </p:sp>
    </p:spTree>
    <p:extLst>
      <p:ext uri="{BB962C8B-B14F-4D97-AF65-F5344CB8AC3E}">
        <p14:creationId xmlns:p14="http://schemas.microsoft.com/office/powerpoint/2010/main" val="179546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B9AF3-6870-487F-B431-5568A8B3EFAC}" type="slidenum">
              <a:rPr lang="zh-CN" altLang="en-US" smtClean="0"/>
              <a:t>62</a:t>
            </a:fld>
            <a:endParaRPr lang="zh-CN" altLang="en-US"/>
          </a:p>
        </p:txBody>
      </p:sp>
    </p:spTree>
    <p:extLst>
      <p:ext uri="{BB962C8B-B14F-4D97-AF65-F5344CB8AC3E}">
        <p14:creationId xmlns:p14="http://schemas.microsoft.com/office/powerpoint/2010/main" val="662638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B9AF3-6870-487F-B431-5568A8B3EFAC}" type="slidenum">
              <a:rPr lang="zh-CN" altLang="en-US" smtClean="0"/>
              <a:t>63</a:t>
            </a:fld>
            <a:endParaRPr lang="zh-CN" altLang="en-US"/>
          </a:p>
        </p:txBody>
      </p:sp>
    </p:spTree>
    <p:extLst>
      <p:ext uri="{BB962C8B-B14F-4D97-AF65-F5344CB8AC3E}">
        <p14:creationId xmlns:p14="http://schemas.microsoft.com/office/powerpoint/2010/main" val="189669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B9AF3-6870-487F-B431-5568A8B3EFAC}" type="slidenum">
              <a:rPr lang="zh-CN" altLang="en-US" smtClean="0"/>
              <a:t>52</a:t>
            </a:fld>
            <a:endParaRPr lang="zh-CN" altLang="en-US"/>
          </a:p>
        </p:txBody>
      </p:sp>
    </p:spTree>
    <p:extLst>
      <p:ext uri="{BB962C8B-B14F-4D97-AF65-F5344CB8AC3E}">
        <p14:creationId xmlns:p14="http://schemas.microsoft.com/office/powerpoint/2010/main" val="3484919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B9AF3-6870-487F-B431-5568A8B3EFAC}" type="slidenum">
              <a:rPr lang="zh-CN" altLang="en-US" smtClean="0"/>
              <a:t>53</a:t>
            </a:fld>
            <a:endParaRPr lang="zh-CN" altLang="en-US"/>
          </a:p>
        </p:txBody>
      </p:sp>
    </p:spTree>
    <p:extLst>
      <p:ext uri="{BB962C8B-B14F-4D97-AF65-F5344CB8AC3E}">
        <p14:creationId xmlns:p14="http://schemas.microsoft.com/office/powerpoint/2010/main" val="246284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B9AF3-6870-487F-B431-5568A8B3EFAC}" type="slidenum">
              <a:rPr lang="zh-CN" altLang="en-US" smtClean="0"/>
              <a:t>54</a:t>
            </a:fld>
            <a:endParaRPr lang="zh-CN" altLang="en-US"/>
          </a:p>
        </p:txBody>
      </p:sp>
    </p:spTree>
    <p:extLst>
      <p:ext uri="{BB962C8B-B14F-4D97-AF65-F5344CB8AC3E}">
        <p14:creationId xmlns:p14="http://schemas.microsoft.com/office/powerpoint/2010/main" val="4523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B9AF3-6870-487F-B431-5568A8B3EFAC}" type="slidenum">
              <a:rPr lang="zh-CN" altLang="en-US" smtClean="0"/>
              <a:t>55</a:t>
            </a:fld>
            <a:endParaRPr lang="zh-CN" altLang="en-US"/>
          </a:p>
        </p:txBody>
      </p:sp>
    </p:spTree>
    <p:extLst>
      <p:ext uri="{BB962C8B-B14F-4D97-AF65-F5344CB8AC3E}">
        <p14:creationId xmlns:p14="http://schemas.microsoft.com/office/powerpoint/2010/main" val="345983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B9AF3-6870-487F-B431-5568A8B3EFAC}" type="slidenum">
              <a:rPr lang="zh-CN" altLang="en-US" smtClean="0"/>
              <a:t>56</a:t>
            </a:fld>
            <a:endParaRPr lang="zh-CN" altLang="en-US"/>
          </a:p>
        </p:txBody>
      </p:sp>
    </p:spTree>
    <p:extLst>
      <p:ext uri="{BB962C8B-B14F-4D97-AF65-F5344CB8AC3E}">
        <p14:creationId xmlns:p14="http://schemas.microsoft.com/office/powerpoint/2010/main" val="3100362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B9AF3-6870-487F-B431-5568A8B3EFAC}" type="slidenum">
              <a:rPr lang="zh-CN" altLang="en-US" smtClean="0"/>
              <a:t>57</a:t>
            </a:fld>
            <a:endParaRPr lang="zh-CN" altLang="en-US"/>
          </a:p>
        </p:txBody>
      </p:sp>
    </p:spTree>
    <p:extLst>
      <p:ext uri="{BB962C8B-B14F-4D97-AF65-F5344CB8AC3E}">
        <p14:creationId xmlns:p14="http://schemas.microsoft.com/office/powerpoint/2010/main" val="340482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B9AF3-6870-487F-B431-5568A8B3EFAC}" type="slidenum">
              <a:rPr lang="zh-CN" altLang="en-US" smtClean="0"/>
              <a:t>58</a:t>
            </a:fld>
            <a:endParaRPr lang="zh-CN" altLang="en-US"/>
          </a:p>
        </p:txBody>
      </p:sp>
    </p:spTree>
    <p:extLst>
      <p:ext uri="{BB962C8B-B14F-4D97-AF65-F5344CB8AC3E}">
        <p14:creationId xmlns:p14="http://schemas.microsoft.com/office/powerpoint/2010/main" val="74820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B9AF3-6870-487F-B431-5568A8B3EFAC}" type="slidenum">
              <a:rPr lang="zh-CN" altLang="en-US" smtClean="0"/>
              <a:t>59</a:t>
            </a:fld>
            <a:endParaRPr lang="zh-CN" altLang="en-US"/>
          </a:p>
        </p:txBody>
      </p:sp>
    </p:spTree>
    <p:extLst>
      <p:ext uri="{BB962C8B-B14F-4D97-AF65-F5344CB8AC3E}">
        <p14:creationId xmlns:p14="http://schemas.microsoft.com/office/powerpoint/2010/main" val="119667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F519F-3B18-4312-8DC8-4D57504CE7A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B65C43-D70E-4048-A3CA-9B601F37D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A39C47-1422-4F83-8C62-0E8B618DAE7F}"/>
              </a:ext>
            </a:extLst>
          </p:cNvPr>
          <p:cNvSpPr>
            <a:spLocks noGrp="1"/>
          </p:cNvSpPr>
          <p:nvPr>
            <p:ph type="dt" sz="half" idx="10"/>
          </p:nvPr>
        </p:nvSpPr>
        <p:spPr/>
        <p:txBody>
          <a:bodyPr/>
          <a:lstStyle/>
          <a:p>
            <a:fld id="{98286D93-D23F-4377-B5AC-2EF28AAD0CC1}"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0C69D256-87F2-4F5F-9E1A-3B2C6600AA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DE9D8B-B206-4DA0-B55C-46B2305FD57C}"/>
              </a:ext>
            </a:extLst>
          </p:cNvPr>
          <p:cNvSpPr>
            <a:spLocks noGrp="1"/>
          </p:cNvSpPr>
          <p:nvPr>
            <p:ph type="sldNum" sz="quarter" idx="12"/>
          </p:nvPr>
        </p:nvSpPr>
        <p:spPr/>
        <p:txBody>
          <a:bodyPr/>
          <a:lstStyle/>
          <a:p>
            <a:fld id="{76EECD2F-5196-40A4-B62D-CC610EE54F58}" type="slidenum">
              <a:rPr lang="zh-CN" altLang="en-US" smtClean="0"/>
              <a:t>‹#›</a:t>
            </a:fld>
            <a:endParaRPr lang="zh-CN" altLang="en-US"/>
          </a:p>
        </p:txBody>
      </p:sp>
    </p:spTree>
    <p:extLst>
      <p:ext uri="{BB962C8B-B14F-4D97-AF65-F5344CB8AC3E}">
        <p14:creationId xmlns:p14="http://schemas.microsoft.com/office/powerpoint/2010/main" val="120662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41ABA-61C3-4A7E-A950-DF01B8D9F28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8B8887-EB97-4D81-BA2B-634565287E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469D94-7605-44CD-A0FA-2ED465F42929}"/>
              </a:ext>
            </a:extLst>
          </p:cNvPr>
          <p:cNvSpPr>
            <a:spLocks noGrp="1"/>
          </p:cNvSpPr>
          <p:nvPr>
            <p:ph type="dt" sz="half" idx="10"/>
          </p:nvPr>
        </p:nvSpPr>
        <p:spPr/>
        <p:txBody>
          <a:bodyPr/>
          <a:lstStyle/>
          <a:p>
            <a:fld id="{98286D93-D23F-4377-B5AC-2EF28AAD0CC1}"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77D8F154-60D9-4590-96D5-0D65A5836D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8D4D22-C7B8-4609-B1C2-5600B7A3F677}"/>
              </a:ext>
            </a:extLst>
          </p:cNvPr>
          <p:cNvSpPr>
            <a:spLocks noGrp="1"/>
          </p:cNvSpPr>
          <p:nvPr>
            <p:ph type="sldNum" sz="quarter" idx="12"/>
          </p:nvPr>
        </p:nvSpPr>
        <p:spPr/>
        <p:txBody>
          <a:bodyPr/>
          <a:lstStyle/>
          <a:p>
            <a:fld id="{76EECD2F-5196-40A4-B62D-CC610EE54F58}" type="slidenum">
              <a:rPr lang="zh-CN" altLang="en-US" smtClean="0"/>
              <a:t>‹#›</a:t>
            </a:fld>
            <a:endParaRPr lang="zh-CN" altLang="en-US"/>
          </a:p>
        </p:txBody>
      </p:sp>
    </p:spTree>
    <p:extLst>
      <p:ext uri="{BB962C8B-B14F-4D97-AF65-F5344CB8AC3E}">
        <p14:creationId xmlns:p14="http://schemas.microsoft.com/office/powerpoint/2010/main" val="297857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535F19-A7EB-4CDA-947B-A61B38DFF66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FDD63E-47F8-4B01-91A0-39B4C5B015E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C12192-9546-437D-BDE2-86C7DE5480F4}"/>
              </a:ext>
            </a:extLst>
          </p:cNvPr>
          <p:cNvSpPr>
            <a:spLocks noGrp="1"/>
          </p:cNvSpPr>
          <p:nvPr>
            <p:ph type="dt" sz="half" idx="10"/>
          </p:nvPr>
        </p:nvSpPr>
        <p:spPr/>
        <p:txBody>
          <a:bodyPr/>
          <a:lstStyle/>
          <a:p>
            <a:fld id="{98286D93-D23F-4377-B5AC-2EF28AAD0CC1}"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7539F581-86F5-43B7-AE2C-B583ECB953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A06B51-BD6E-40D6-A7E3-08F6C666D6DC}"/>
              </a:ext>
            </a:extLst>
          </p:cNvPr>
          <p:cNvSpPr>
            <a:spLocks noGrp="1"/>
          </p:cNvSpPr>
          <p:nvPr>
            <p:ph type="sldNum" sz="quarter" idx="12"/>
          </p:nvPr>
        </p:nvSpPr>
        <p:spPr/>
        <p:txBody>
          <a:bodyPr/>
          <a:lstStyle/>
          <a:p>
            <a:fld id="{76EECD2F-5196-40A4-B62D-CC610EE54F58}" type="slidenum">
              <a:rPr lang="zh-CN" altLang="en-US" smtClean="0"/>
              <a:t>‹#›</a:t>
            </a:fld>
            <a:endParaRPr lang="zh-CN" altLang="en-US"/>
          </a:p>
        </p:txBody>
      </p:sp>
    </p:spTree>
    <p:extLst>
      <p:ext uri="{BB962C8B-B14F-4D97-AF65-F5344CB8AC3E}">
        <p14:creationId xmlns:p14="http://schemas.microsoft.com/office/powerpoint/2010/main" val="396146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EF6FF-52DF-43A9-B9E1-55017263B2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0B3902-47BD-4ECF-B1E2-8A7CE5918B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D92A63-733F-4087-ABDC-D6A3AFF6AA61}"/>
              </a:ext>
            </a:extLst>
          </p:cNvPr>
          <p:cNvSpPr>
            <a:spLocks noGrp="1"/>
          </p:cNvSpPr>
          <p:nvPr>
            <p:ph type="dt" sz="half" idx="10"/>
          </p:nvPr>
        </p:nvSpPr>
        <p:spPr/>
        <p:txBody>
          <a:bodyPr/>
          <a:lstStyle/>
          <a:p>
            <a:fld id="{98286D93-D23F-4377-B5AC-2EF28AAD0CC1}"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BA929DCC-3102-4148-90F5-0AC2D0FCFE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5FA64A-E771-4E2B-B358-C2BB45B42F8F}"/>
              </a:ext>
            </a:extLst>
          </p:cNvPr>
          <p:cNvSpPr>
            <a:spLocks noGrp="1"/>
          </p:cNvSpPr>
          <p:nvPr>
            <p:ph type="sldNum" sz="quarter" idx="12"/>
          </p:nvPr>
        </p:nvSpPr>
        <p:spPr/>
        <p:txBody>
          <a:bodyPr/>
          <a:lstStyle/>
          <a:p>
            <a:fld id="{76EECD2F-5196-40A4-B62D-CC610EE54F58}" type="slidenum">
              <a:rPr lang="zh-CN" altLang="en-US" smtClean="0"/>
              <a:t>‹#›</a:t>
            </a:fld>
            <a:endParaRPr lang="zh-CN" altLang="en-US"/>
          </a:p>
        </p:txBody>
      </p:sp>
    </p:spTree>
    <p:extLst>
      <p:ext uri="{BB962C8B-B14F-4D97-AF65-F5344CB8AC3E}">
        <p14:creationId xmlns:p14="http://schemas.microsoft.com/office/powerpoint/2010/main" val="409865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BCCEC-022D-48B5-A104-8BE8EA365CE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82C4E8B-AF0F-49E0-BC43-6B7C387C7F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77A765-C5B3-4E16-B1CD-2454B20377BC}"/>
              </a:ext>
            </a:extLst>
          </p:cNvPr>
          <p:cNvSpPr>
            <a:spLocks noGrp="1"/>
          </p:cNvSpPr>
          <p:nvPr>
            <p:ph type="dt" sz="half" idx="10"/>
          </p:nvPr>
        </p:nvSpPr>
        <p:spPr/>
        <p:txBody>
          <a:bodyPr/>
          <a:lstStyle/>
          <a:p>
            <a:fld id="{98286D93-D23F-4377-B5AC-2EF28AAD0CC1}"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6631D732-3C32-4BC1-A681-A535BD660E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39ABF6-B82C-4AAD-850D-4215AE639E0B}"/>
              </a:ext>
            </a:extLst>
          </p:cNvPr>
          <p:cNvSpPr>
            <a:spLocks noGrp="1"/>
          </p:cNvSpPr>
          <p:nvPr>
            <p:ph type="sldNum" sz="quarter" idx="12"/>
          </p:nvPr>
        </p:nvSpPr>
        <p:spPr/>
        <p:txBody>
          <a:bodyPr/>
          <a:lstStyle/>
          <a:p>
            <a:fld id="{76EECD2F-5196-40A4-B62D-CC610EE54F58}" type="slidenum">
              <a:rPr lang="zh-CN" altLang="en-US" smtClean="0"/>
              <a:t>‹#›</a:t>
            </a:fld>
            <a:endParaRPr lang="zh-CN" altLang="en-US"/>
          </a:p>
        </p:txBody>
      </p:sp>
    </p:spTree>
    <p:extLst>
      <p:ext uri="{BB962C8B-B14F-4D97-AF65-F5344CB8AC3E}">
        <p14:creationId xmlns:p14="http://schemas.microsoft.com/office/powerpoint/2010/main" val="311708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8BD6E-3E69-49B1-990B-95851E22B6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98969B-FFD9-48A9-8DE6-D1C4BEA642B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FAB50A1-AB36-4208-A0CA-A55E7B6CAC8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0E5068F-F33E-46CC-84AB-11CBD7CC68C6}"/>
              </a:ext>
            </a:extLst>
          </p:cNvPr>
          <p:cNvSpPr>
            <a:spLocks noGrp="1"/>
          </p:cNvSpPr>
          <p:nvPr>
            <p:ph type="dt" sz="half" idx="10"/>
          </p:nvPr>
        </p:nvSpPr>
        <p:spPr/>
        <p:txBody>
          <a:bodyPr/>
          <a:lstStyle/>
          <a:p>
            <a:fld id="{98286D93-D23F-4377-B5AC-2EF28AAD0CC1}" type="datetimeFigureOut">
              <a:rPr lang="zh-CN" altLang="en-US" smtClean="0"/>
              <a:t>2021/12/23</a:t>
            </a:fld>
            <a:endParaRPr lang="zh-CN" altLang="en-US"/>
          </a:p>
        </p:txBody>
      </p:sp>
      <p:sp>
        <p:nvSpPr>
          <p:cNvPr id="6" name="页脚占位符 5">
            <a:extLst>
              <a:ext uri="{FF2B5EF4-FFF2-40B4-BE49-F238E27FC236}">
                <a16:creationId xmlns:a16="http://schemas.microsoft.com/office/drawing/2014/main" id="{36156371-BBFD-481F-A69E-411EADC1B7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F33945-E0FB-428C-A2C2-5B7CBD680946}"/>
              </a:ext>
            </a:extLst>
          </p:cNvPr>
          <p:cNvSpPr>
            <a:spLocks noGrp="1"/>
          </p:cNvSpPr>
          <p:nvPr>
            <p:ph type="sldNum" sz="quarter" idx="12"/>
          </p:nvPr>
        </p:nvSpPr>
        <p:spPr/>
        <p:txBody>
          <a:bodyPr/>
          <a:lstStyle/>
          <a:p>
            <a:fld id="{76EECD2F-5196-40A4-B62D-CC610EE54F58}" type="slidenum">
              <a:rPr lang="zh-CN" altLang="en-US" smtClean="0"/>
              <a:t>‹#›</a:t>
            </a:fld>
            <a:endParaRPr lang="zh-CN" altLang="en-US"/>
          </a:p>
        </p:txBody>
      </p:sp>
    </p:spTree>
    <p:extLst>
      <p:ext uri="{BB962C8B-B14F-4D97-AF65-F5344CB8AC3E}">
        <p14:creationId xmlns:p14="http://schemas.microsoft.com/office/powerpoint/2010/main" val="356487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D2165-2E41-471A-815D-E3609F1CD36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528820-E12B-49C7-B764-0C8916540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AAF2ADE-D419-4FA0-BFA0-CF227B5DABF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28A9AAB-3966-4627-8AF2-AE911F9CFB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48CB308-CAA8-4D4E-8604-2EEED6401E3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88E2FBF-7565-4F0D-AA20-DF7A22C7A267}"/>
              </a:ext>
            </a:extLst>
          </p:cNvPr>
          <p:cNvSpPr>
            <a:spLocks noGrp="1"/>
          </p:cNvSpPr>
          <p:nvPr>
            <p:ph type="dt" sz="half" idx="10"/>
          </p:nvPr>
        </p:nvSpPr>
        <p:spPr/>
        <p:txBody>
          <a:bodyPr/>
          <a:lstStyle/>
          <a:p>
            <a:fld id="{98286D93-D23F-4377-B5AC-2EF28AAD0CC1}" type="datetimeFigureOut">
              <a:rPr lang="zh-CN" altLang="en-US" smtClean="0"/>
              <a:t>2021/12/23</a:t>
            </a:fld>
            <a:endParaRPr lang="zh-CN" altLang="en-US"/>
          </a:p>
        </p:txBody>
      </p:sp>
      <p:sp>
        <p:nvSpPr>
          <p:cNvPr id="8" name="页脚占位符 7">
            <a:extLst>
              <a:ext uri="{FF2B5EF4-FFF2-40B4-BE49-F238E27FC236}">
                <a16:creationId xmlns:a16="http://schemas.microsoft.com/office/drawing/2014/main" id="{A79628B2-BECA-4991-8DC4-F8F7711E790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8822726-CC18-4BAA-AB5D-41E0178AFD44}"/>
              </a:ext>
            </a:extLst>
          </p:cNvPr>
          <p:cNvSpPr>
            <a:spLocks noGrp="1"/>
          </p:cNvSpPr>
          <p:nvPr>
            <p:ph type="sldNum" sz="quarter" idx="12"/>
          </p:nvPr>
        </p:nvSpPr>
        <p:spPr/>
        <p:txBody>
          <a:bodyPr/>
          <a:lstStyle/>
          <a:p>
            <a:fld id="{76EECD2F-5196-40A4-B62D-CC610EE54F58}" type="slidenum">
              <a:rPr lang="zh-CN" altLang="en-US" smtClean="0"/>
              <a:t>‹#›</a:t>
            </a:fld>
            <a:endParaRPr lang="zh-CN" altLang="en-US"/>
          </a:p>
        </p:txBody>
      </p:sp>
    </p:spTree>
    <p:extLst>
      <p:ext uri="{BB962C8B-B14F-4D97-AF65-F5344CB8AC3E}">
        <p14:creationId xmlns:p14="http://schemas.microsoft.com/office/powerpoint/2010/main" val="427351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9F8093-F95C-4347-8915-2979258A818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845C45-328F-4FB6-82D2-B93C28482210}"/>
              </a:ext>
            </a:extLst>
          </p:cNvPr>
          <p:cNvSpPr>
            <a:spLocks noGrp="1"/>
          </p:cNvSpPr>
          <p:nvPr>
            <p:ph type="dt" sz="half" idx="10"/>
          </p:nvPr>
        </p:nvSpPr>
        <p:spPr/>
        <p:txBody>
          <a:bodyPr/>
          <a:lstStyle/>
          <a:p>
            <a:fld id="{98286D93-D23F-4377-B5AC-2EF28AAD0CC1}" type="datetimeFigureOut">
              <a:rPr lang="zh-CN" altLang="en-US" smtClean="0"/>
              <a:t>2021/12/23</a:t>
            </a:fld>
            <a:endParaRPr lang="zh-CN" altLang="en-US"/>
          </a:p>
        </p:txBody>
      </p:sp>
      <p:sp>
        <p:nvSpPr>
          <p:cNvPr id="4" name="页脚占位符 3">
            <a:extLst>
              <a:ext uri="{FF2B5EF4-FFF2-40B4-BE49-F238E27FC236}">
                <a16:creationId xmlns:a16="http://schemas.microsoft.com/office/drawing/2014/main" id="{B739F9E1-64A1-4764-8B47-F61E2E991D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54809DB-91DE-443D-956D-44003A0A7339}"/>
              </a:ext>
            </a:extLst>
          </p:cNvPr>
          <p:cNvSpPr>
            <a:spLocks noGrp="1"/>
          </p:cNvSpPr>
          <p:nvPr>
            <p:ph type="sldNum" sz="quarter" idx="12"/>
          </p:nvPr>
        </p:nvSpPr>
        <p:spPr/>
        <p:txBody>
          <a:bodyPr/>
          <a:lstStyle/>
          <a:p>
            <a:fld id="{76EECD2F-5196-40A4-B62D-CC610EE54F58}" type="slidenum">
              <a:rPr lang="zh-CN" altLang="en-US" smtClean="0"/>
              <a:t>‹#›</a:t>
            </a:fld>
            <a:endParaRPr lang="zh-CN" altLang="en-US"/>
          </a:p>
        </p:txBody>
      </p:sp>
    </p:spTree>
    <p:extLst>
      <p:ext uri="{BB962C8B-B14F-4D97-AF65-F5344CB8AC3E}">
        <p14:creationId xmlns:p14="http://schemas.microsoft.com/office/powerpoint/2010/main" val="213977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40F2E3-B378-4BD1-8487-9A5F4E822C30}"/>
              </a:ext>
            </a:extLst>
          </p:cNvPr>
          <p:cNvSpPr>
            <a:spLocks noGrp="1"/>
          </p:cNvSpPr>
          <p:nvPr>
            <p:ph type="dt" sz="half" idx="10"/>
          </p:nvPr>
        </p:nvSpPr>
        <p:spPr/>
        <p:txBody>
          <a:bodyPr/>
          <a:lstStyle/>
          <a:p>
            <a:fld id="{98286D93-D23F-4377-B5AC-2EF28AAD0CC1}" type="datetimeFigureOut">
              <a:rPr lang="zh-CN" altLang="en-US" smtClean="0"/>
              <a:t>2021/12/23</a:t>
            </a:fld>
            <a:endParaRPr lang="zh-CN" altLang="en-US"/>
          </a:p>
        </p:txBody>
      </p:sp>
      <p:sp>
        <p:nvSpPr>
          <p:cNvPr id="3" name="页脚占位符 2">
            <a:extLst>
              <a:ext uri="{FF2B5EF4-FFF2-40B4-BE49-F238E27FC236}">
                <a16:creationId xmlns:a16="http://schemas.microsoft.com/office/drawing/2014/main" id="{FB503129-AE05-445B-BDD9-CE31E6960D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7B6894-D1A3-420C-A2DC-CF25434F464F}"/>
              </a:ext>
            </a:extLst>
          </p:cNvPr>
          <p:cNvSpPr>
            <a:spLocks noGrp="1"/>
          </p:cNvSpPr>
          <p:nvPr>
            <p:ph type="sldNum" sz="quarter" idx="12"/>
          </p:nvPr>
        </p:nvSpPr>
        <p:spPr/>
        <p:txBody>
          <a:bodyPr/>
          <a:lstStyle/>
          <a:p>
            <a:fld id="{76EECD2F-5196-40A4-B62D-CC610EE54F58}" type="slidenum">
              <a:rPr lang="zh-CN" altLang="en-US" smtClean="0"/>
              <a:t>‹#›</a:t>
            </a:fld>
            <a:endParaRPr lang="zh-CN" altLang="en-US"/>
          </a:p>
        </p:txBody>
      </p:sp>
    </p:spTree>
    <p:extLst>
      <p:ext uri="{BB962C8B-B14F-4D97-AF65-F5344CB8AC3E}">
        <p14:creationId xmlns:p14="http://schemas.microsoft.com/office/powerpoint/2010/main" val="418427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D9369-DF17-42B4-A3E9-0A765379B1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88F0782-A84E-40BE-8CC6-14D5C2CA3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475D2C-583A-4459-9DF9-8C1218706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E69A7D-244D-4339-A340-AAE8BFC0F360}"/>
              </a:ext>
            </a:extLst>
          </p:cNvPr>
          <p:cNvSpPr>
            <a:spLocks noGrp="1"/>
          </p:cNvSpPr>
          <p:nvPr>
            <p:ph type="dt" sz="half" idx="10"/>
          </p:nvPr>
        </p:nvSpPr>
        <p:spPr/>
        <p:txBody>
          <a:bodyPr/>
          <a:lstStyle/>
          <a:p>
            <a:fld id="{98286D93-D23F-4377-B5AC-2EF28AAD0CC1}" type="datetimeFigureOut">
              <a:rPr lang="zh-CN" altLang="en-US" smtClean="0"/>
              <a:t>2021/12/23</a:t>
            </a:fld>
            <a:endParaRPr lang="zh-CN" altLang="en-US"/>
          </a:p>
        </p:txBody>
      </p:sp>
      <p:sp>
        <p:nvSpPr>
          <p:cNvPr id="6" name="页脚占位符 5">
            <a:extLst>
              <a:ext uri="{FF2B5EF4-FFF2-40B4-BE49-F238E27FC236}">
                <a16:creationId xmlns:a16="http://schemas.microsoft.com/office/drawing/2014/main" id="{51122C56-B818-40B8-BA7E-C1477C51C9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066E27-6D0C-4DAF-8DC6-74FC7EF542A8}"/>
              </a:ext>
            </a:extLst>
          </p:cNvPr>
          <p:cNvSpPr>
            <a:spLocks noGrp="1"/>
          </p:cNvSpPr>
          <p:nvPr>
            <p:ph type="sldNum" sz="quarter" idx="12"/>
          </p:nvPr>
        </p:nvSpPr>
        <p:spPr/>
        <p:txBody>
          <a:bodyPr/>
          <a:lstStyle/>
          <a:p>
            <a:fld id="{76EECD2F-5196-40A4-B62D-CC610EE54F58}" type="slidenum">
              <a:rPr lang="zh-CN" altLang="en-US" smtClean="0"/>
              <a:t>‹#›</a:t>
            </a:fld>
            <a:endParaRPr lang="zh-CN" altLang="en-US"/>
          </a:p>
        </p:txBody>
      </p:sp>
    </p:spTree>
    <p:extLst>
      <p:ext uri="{BB962C8B-B14F-4D97-AF65-F5344CB8AC3E}">
        <p14:creationId xmlns:p14="http://schemas.microsoft.com/office/powerpoint/2010/main" val="44353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60FB1-1524-4541-8567-0B7771AA51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3D2081-2222-4220-AD6A-21CCBD86B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76F93AF-851B-4B43-8B0A-CB83125FA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79EB2E1-982B-4C05-9C46-164377B1F85A}"/>
              </a:ext>
            </a:extLst>
          </p:cNvPr>
          <p:cNvSpPr>
            <a:spLocks noGrp="1"/>
          </p:cNvSpPr>
          <p:nvPr>
            <p:ph type="dt" sz="half" idx="10"/>
          </p:nvPr>
        </p:nvSpPr>
        <p:spPr/>
        <p:txBody>
          <a:bodyPr/>
          <a:lstStyle/>
          <a:p>
            <a:fld id="{98286D93-D23F-4377-B5AC-2EF28AAD0CC1}" type="datetimeFigureOut">
              <a:rPr lang="zh-CN" altLang="en-US" smtClean="0"/>
              <a:t>2021/12/23</a:t>
            </a:fld>
            <a:endParaRPr lang="zh-CN" altLang="en-US"/>
          </a:p>
        </p:txBody>
      </p:sp>
      <p:sp>
        <p:nvSpPr>
          <p:cNvPr id="6" name="页脚占位符 5">
            <a:extLst>
              <a:ext uri="{FF2B5EF4-FFF2-40B4-BE49-F238E27FC236}">
                <a16:creationId xmlns:a16="http://schemas.microsoft.com/office/drawing/2014/main" id="{D2D0E5E2-D91C-47FC-B55A-BB32DE1ECA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DB7BDB-F419-46A4-9AFD-2ABBF8162D62}"/>
              </a:ext>
            </a:extLst>
          </p:cNvPr>
          <p:cNvSpPr>
            <a:spLocks noGrp="1"/>
          </p:cNvSpPr>
          <p:nvPr>
            <p:ph type="sldNum" sz="quarter" idx="12"/>
          </p:nvPr>
        </p:nvSpPr>
        <p:spPr/>
        <p:txBody>
          <a:bodyPr/>
          <a:lstStyle/>
          <a:p>
            <a:fld id="{76EECD2F-5196-40A4-B62D-CC610EE54F58}" type="slidenum">
              <a:rPr lang="zh-CN" altLang="en-US" smtClean="0"/>
              <a:t>‹#›</a:t>
            </a:fld>
            <a:endParaRPr lang="zh-CN" altLang="en-US"/>
          </a:p>
        </p:txBody>
      </p:sp>
    </p:spTree>
    <p:extLst>
      <p:ext uri="{BB962C8B-B14F-4D97-AF65-F5344CB8AC3E}">
        <p14:creationId xmlns:p14="http://schemas.microsoft.com/office/powerpoint/2010/main" val="378904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0534DD-F7B1-4AE0-9FCB-8BC78857F3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1CC814-12FC-4B81-9E41-C25D25121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2E2A8D-6452-44CC-B6B2-A0FEFF06A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86D93-D23F-4377-B5AC-2EF28AAD0CC1}"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B9279731-8119-4767-B40F-DAE8A5234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DE3CFC3-5EB2-4D2F-9654-6FEFE416C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ECD2F-5196-40A4-B62D-CC610EE54F58}" type="slidenum">
              <a:rPr lang="zh-CN" altLang="en-US" smtClean="0"/>
              <a:t>‹#›</a:t>
            </a:fld>
            <a:endParaRPr lang="zh-CN" altLang="en-US"/>
          </a:p>
        </p:txBody>
      </p:sp>
    </p:spTree>
    <p:extLst>
      <p:ext uri="{BB962C8B-B14F-4D97-AF65-F5344CB8AC3E}">
        <p14:creationId xmlns:p14="http://schemas.microsoft.com/office/powerpoint/2010/main" val="3011846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11F39-2ED3-46C7-ACC7-DF7930D51196}"/>
              </a:ext>
            </a:extLst>
          </p:cNvPr>
          <p:cNvSpPr>
            <a:spLocks noGrp="1"/>
          </p:cNvSpPr>
          <p:nvPr>
            <p:ph type="ctrTitle"/>
          </p:nvPr>
        </p:nvSpPr>
        <p:spPr/>
        <p:txBody>
          <a:bodyPr/>
          <a:lstStyle/>
          <a:p>
            <a:r>
              <a:rPr lang="zh-CN" altLang="en-US" dirty="0"/>
              <a:t>公平博弈</a:t>
            </a:r>
          </a:p>
        </p:txBody>
      </p:sp>
      <p:sp>
        <p:nvSpPr>
          <p:cNvPr id="3" name="副标题 2">
            <a:extLst>
              <a:ext uri="{FF2B5EF4-FFF2-40B4-BE49-F238E27FC236}">
                <a16:creationId xmlns:a16="http://schemas.microsoft.com/office/drawing/2014/main" id="{98007F35-26C1-4EEA-A7E4-6643C41E600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3309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en-US" altLang="zh-CN" dirty="0"/>
              <a:t>n=a+</a:t>
            </a:r>
            <a:r>
              <a:rPr lang="en-US" altLang="zh-CN" baseline="-25000" dirty="0"/>
              <a:t>2</a:t>
            </a:r>
            <a:r>
              <a:rPr lang="en-US" altLang="zh-CN" dirty="0"/>
              <a:t>b=</a:t>
            </a:r>
            <a:r>
              <a:rPr lang="en-US" altLang="zh-CN" dirty="0" err="1"/>
              <a:t>mex</a:t>
            </a:r>
            <a:r>
              <a:rPr lang="en-US" altLang="zh-CN" dirty="0"/>
              <a:t>(a’+</a:t>
            </a:r>
            <a:r>
              <a:rPr lang="en-US" altLang="zh-CN" baseline="-25000" dirty="0"/>
              <a:t>2</a:t>
            </a:r>
            <a:r>
              <a:rPr lang="en-US" altLang="zh-CN" dirty="0"/>
              <a:t>b,a+</a:t>
            </a:r>
            <a:r>
              <a:rPr lang="en-US" altLang="zh-CN" baseline="-25000" dirty="0"/>
              <a:t>2</a:t>
            </a:r>
            <a:r>
              <a:rPr lang="en-US" altLang="zh-CN" dirty="0"/>
              <a:t>b’)=a </a:t>
            </a:r>
            <a:r>
              <a:rPr lang="en-US" altLang="zh-CN" dirty="0" err="1"/>
              <a:t>xor</a:t>
            </a:r>
            <a:r>
              <a:rPr lang="en-US" altLang="zh-CN" dirty="0"/>
              <a:t> b</a:t>
            </a:r>
          </a:p>
          <a:p>
            <a:r>
              <a:rPr lang="zh-CN" altLang="en-US" dirty="0"/>
              <a:t>当</a:t>
            </a:r>
            <a:r>
              <a:rPr lang="en-US" altLang="zh-CN" dirty="0"/>
              <a:t>a=b=0</a:t>
            </a:r>
            <a:r>
              <a:rPr lang="zh-CN" altLang="en-US" dirty="0"/>
              <a:t>时，</a:t>
            </a:r>
            <a:r>
              <a:rPr lang="en-US" altLang="zh-CN" dirty="0"/>
              <a:t>0+</a:t>
            </a:r>
            <a:r>
              <a:rPr lang="en-US" altLang="zh-CN" baseline="-25000" dirty="0"/>
              <a:t>2</a:t>
            </a:r>
            <a:r>
              <a:rPr lang="en-US" altLang="zh-CN" dirty="0"/>
              <a:t>0=</a:t>
            </a:r>
            <a:r>
              <a:rPr lang="en-US" altLang="zh-CN" dirty="0" err="1"/>
              <a:t>mex</a:t>
            </a:r>
            <a:r>
              <a:rPr lang="en-US" altLang="zh-CN" dirty="0"/>
              <a:t>(</a:t>
            </a:r>
            <a:r>
              <a:rPr lang="zh-CN" altLang="en-US" dirty="0"/>
              <a:t>空集</a:t>
            </a:r>
            <a:r>
              <a:rPr lang="en-US" altLang="zh-CN" dirty="0"/>
              <a:t>)=0=0 </a:t>
            </a:r>
            <a:r>
              <a:rPr lang="en-US" altLang="zh-CN" dirty="0" err="1"/>
              <a:t>xor</a:t>
            </a:r>
            <a:r>
              <a:rPr lang="en-US" altLang="zh-CN" dirty="0"/>
              <a:t> 0</a:t>
            </a:r>
          </a:p>
          <a:p>
            <a:r>
              <a:rPr lang="zh-CN" altLang="en-US" dirty="0"/>
              <a:t>用归纳法，只需证</a:t>
            </a:r>
            <a:r>
              <a:rPr lang="en-US" altLang="zh-CN" dirty="0" err="1"/>
              <a:t>mex</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 </a:t>
            </a:r>
            <a:r>
              <a:rPr lang="en-US" altLang="zh-CN" dirty="0" err="1"/>
              <a:t>xor</a:t>
            </a:r>
            <a:r>
              <a:rPr lang="en-US" altLang="zh-CN" dirty="0"/>
              <a:t> b</a:t>
            </a:r>
          </a:p>
          <a:p>
            <a:r>
              <a:rPr lang="zh-CN" altLang="en-US" dirty="0"/>
              <a:t>由</a:t>
            </a:r>
            <a:r>
              <a:rPr lang="en-US" altLang="zh-CN" dirty="0" err="1"/>
              <a:t>mex</a:t>
            </a:r>
            <a:r>
              <a:rPr lang="zh-CN" altLang="en-US" dirty="0"/>
              <a:t>定义，只需证</a:t>
            </a:r>
            <a:r>
              <a:rPr lang="en-US" altLang="zh-CN" dirty="0"/>
              <a:t>a </a:t>
            </a:r>
            <a:r>
              <a:rPr lang="en-US" altLang="zh-CN" dirty="0" err="1"/>
              <a:t>xor</a:t>
            </a:r>
            <a:r>
              <a:rPr lang="en-US" altLang="zh-CN" dirty="0"/>
              <a:t> b</a:t>
            </a:r>
            <a:r>
              <a:rPr lang="zh-CN" altLang="en-US" dirty="0"/>
              <a:t>不在集合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中，且比</a:t>
            </a:r>
            <a:r>
              <a:rPr lang="en-US" altLang="zh-CN" dirty="0"/>
              <a:t>a </a:t>
            </a:r>
            <a:r>
              <a:rPr lang="en-US" altLang="zh-CN" dirty="0" err="1"/>
              <a:t>xor</a:t>
            </a:r>
            <a:r>
              <a:rPr lang="en-US" altLang="zh-CN" dirty="0"/>
              <a:t> b</a:t>
            </a:r>
            <a:r>
              <a:rPr lang="zh-CN" altLang="en-US" dirty="0"/>
              <a:t>小的所有数都在集合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中即可</a:t>
            </a:r>
            <a:endParaRPr lang="en-US" altLang="zh-CN" dirty="0"/>
          </a:p>
        </p:txBody>
      </p:sp>
    </p:spTree>
    <p:extLst>
      <p:ext uri="{BB962C8B-B14F-4D97-AF65-F5344CB8AC3E}">
        <p14:creationId xmlns:p14="http://schemas.microsoft.com/office/powerpoint/2010/main" val="403011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en-US" altLang="zh-CN" dirty="0"/>
              <a:t>a </a:t>
            </a:r>
            <a:r>
              <a:rPr lang="en-US" altLang="zh-CN" dirty="0" err="1"/>
              <a:t>xor</a:t>
            </a:r>
            <a:r>
              <a:rPr lang="en-US" altLang="zh-CN" dirty="0"/>
              <a:t> b</a:t>
            </a:r>
            <a:r>
              <a:rPr lang="zh-CN" altLang="en-US" dirty="0"/>
              <a:t>不在集合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a:t>
            </a:r>
            <a:endParaRPr lang="en-US" altLang="zh-CN" dirty="0"/>
          </a:p>
          <a:p>
            <a:r>
              <a:rPr lang="zh-CN" altLang="en-US" dirty="0"/>
              <a:t>反证法，假设存在</a:t>
            </a:r>
            <a:r>
              <a:rPr lang="en-US" altLang="zh-CN" dirty="0"/>
              <a:t>aa </a:t>
            </a:r>
            <a:r>
              <a:rPr lang="en-US" altLang="zh-CN" dirty="0" err="1"/>
              <a:t>xor</a:t>
            </a:r>
            <a:r>
              <a:rPr lang="en-US" altLang="zh-CN" dirty="0"/>
              <a:t> b = a </a:t>
            </a:r>
            <a:r>
              <a:rPr lang="en-US" altLang="zh-CN" dirty="0" err="1"/>
              <a:t>xor</a:t>
            </a:r>
            <a:r>
              <a:rPr lang="en-US" altLang="zh-CN" dirty="0"/>
              <a:t> b</a:t>
            </a:r>
            <a:r>
              <a:rPr lang="zh-CN" altLang="en-US" dirty="0"/>
              <a:t>（</a:t>
            </a:r>
            <a:r>
              <a:rPr lang="en-US" altLang="zh-CN" dirty="0"/>
              <a:t>aa&lt;a</a:t>
            </a:r>
            <a:r>
              <a:rPr lang="zh-CN" altLang="en-US" dirty="0"/>
              <a:t>）</a:t>
            </a:r>
            <a:endParaRPr lang="en-US" altLang="zh-CN" dirty="0"/>
          </a:p>
          <a:p>
            <a:r>
              <a:rPr lang="zh-CN" altLang="en-US" dirty="0"/>
              <a:t>那么 </a:t>
            </a:r>
            <a:r>
              <a:rPr lang="en-US" altLang="zh-CN" dirty="0"/>
              <a:t>aa </a:t>
            </a:r>
            <a:r>
              <a:rPr lang="en-US" altLang="zh-CN" dirty="0" err="1"/>
              <a:t>xor</a:t>
            </a:r>
            <a:r>
              <a:rPr lang="en-US" altLang="zh-CN" dirty="0"/>
              <a:t> b </a:t>
            </a:r>
            <a:r>
              <a:rPr lang="en-US" altLang="zh-CN" dirty="0" err="1"/>
              <a:t>xor</a:t>
            </a:r>
            <a:r>
              <a:rPr lang="en-US" altLang="zh-CN" dirty="0"/>
              <a:t> b = a </a:t>
            </a:r>
            <a:r>
              <a:rPr lang="en-US" altLang="zh-CN" dirty="0" err="1"/>
              <a:t>xor</a:t>
            </a:r>
            <a:r>
              <a:rPr lang="en-US" altLang="zh-CN" dirty="0"/>
              <a:t> b </a:t>
            </a:r>
            <a:r>
              <a:rPr lang="en-US" altLang="zh-CN" dirty="0" err="1"/>
              <a:t>xor</a:t>
            </a:r>
            <a:r>
              <a:rPr lang="en-US" altLang="zh-CN" dirty="0"/>
              <a:t> b</a:t>
            </a:r>
          </a:p>
          <a:p>
            <a:r>
              <a:rPr lang="zh-CN" altLang="en-US" dirty="0"/>
              <a:t>那么</a:t>
            </a:r>
            <a:r>
              <a:rPr lang="en-US" altLang="zh-CN" dirty="0"/>
              <a:t> aa = a</a:t>
            </a:r>
            <a:r>
              <a:rPr lang="zh-CN" altLang="en-US" dirty="0"/>
              <a:t>，矛盾</a:t>
            </a:r>
            <a:endParaRPr lang="en-US" altLang="zh-CN" dirty="0"/>
          </a:p>
          <a:p>
            <a:r>
              <a:rPr lang="zh-CN" altLang="en-US" dirty="0"/>
              <a:t>假设存在</a:t>
            </a:r>
            <a:r>
              <a:rPr lang="en-US" altLang="zh-CN" dirty="0"/>
              <a:t> a</a:t>
            </a:r>
            <a:r>
              <a:rPr lang="zh-CN" altLang="en-US" dirty="0"/>
              <a:t> </a:t>
            </a:r>
            <a:r>
              <a:rPr lang="en-US" altLang="zh-CN" dirty="0" err="1"/>
              <a:t>xor</a:t>
            </a:r>
            <a:r>
              <a:rPr lang="en-US" altLang="zh-CN" dirty="0"/>
              <a:t> bb = a </a:t>
            </a:r>
            <a:r>
              <a:rPr lang="en-US" altLang="zh-CN" dirty="0" err="1"/>
              <a:t>xor</a:t>
            </a:r>
            <a:r>
              <a:rPr lang="en-US" altLang="zh-CN" dirty="0"/>
              <a:t> b</a:t>
            </a:r>
            <a:r>
              <a:rPr lang="zh-CN" altLang="en-US" dirty="0"/>
              <a:t>（</a:t>
            </a:r>
            <a:r>
              <a:rPr lang="en-US" altLang="zh-CN" dirty="0"/>
              <a:t>bb&lt;b</a:t>
            </a:r>
            <a:r>
              <a:rPr lang="zh-CN" altLang="en-US" dirty="0"/>
              <a:t>），一样的证明过程</a:t>
            </a:r>
            <a:endParaRPr lang="en-US" altLang="zh-CN" dirty="0"/>
          </a:p>
        </p:txBody>
      </p:sp>
    </p:spTree>
    <p:extLst>
      <p:ext uri="{BB962C8B-B14F-4D97-AF65-F5344CB8AC3E}">
        <p14:creationId xmlns:p14="http://schemas.microsoft.com/office/powerpoint/2010/main" val="242857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比</a:t>
            </a:r>
            <a:r>
              <a:rPr lang="en-US" altLang="zh-CN" dirty="0"/>
              <a:t>a </a:t>
            </a:r>
            <a:r>
              <a:rPr lang="en-US" altLang="zh-CN" dirty="0" err="1"/>
              <a:t>xor</a:t>
            </a:r>
            <a:r>
              <a:rPr lang="en-US" altLang="zh-CN" dirty="0"/>
              <a:t> b</a:t>
            </a:r>
            <a:r>
              <a:rPr lang="zh-CN" altLang="en-US" dirty="0"/>
              <a:t>小的所有数都在集合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a:t>
            </a:r>
            <a:endParaRPr lang="en-US" altLang="zh-CN" dirty="0"/>
          </a:p>
          <a:p>
            <a:r>
              <a:rPr lang="zh-CN" altLang="en-US" dirty="0"/>
              <a:t>设</a:t>
            </a:r>
            <a:r>
              <a:rPr lang="en-US" altLang="zh-CN" dirty="0"/>
              <a:t>t</a:t>
            </a:r>
            <a:r>
              <a:rPr lang="zh-CN" altLang="en-US" dirty="0"/>
              <a:t> </a:t>
            </a:r>
            <a:r>
              <a:rPr lang="en-US" altLang="zh-CN" dirty="0"/>
              <a:t>&lt;</a:t>
            </a:r>
            <a:r>
              <a:rPr lang="zh-CN" altLang="en-US" dirty="0"/>
              <a:t> </a:t>
            </a:r>
            <a:r>
              <a:rPr lang="en-US" altLang="zh-CN" dirty="0"/>
              <a:t>a </a:t>
            </a:r>
            <a:r>
              <a:rPr lang="en-US" altLang="zh-CN" dirty="0" err="1"/>
              <a:t>xor</a:t>
            </a:r>
            <a:r>
              <a:rPr lang="en-US" altLang="zh-CN" dirty="0"/>
              <a:t> b</a:t>
            </a:r>
            <a:r>
              <a:rPr lang="zh-CN" altLang="en-US" dirty="0"/>
              <a:t>，对所有的</a:t>
            </a:r>
            <a:r>
              <a:rPr lang="en-US" altLang="zh-CN" dirty="0"/>
              <a:t>t</a:t>
            </a:r>
            <a:r>
              <a:rPr lang="zh-CN" altLang="en-US" dirty="0"/>
              <a:t>，</a:t>
            </a:r>
            <a:r>
              <a:rPr lang="en-US" altLang="zh-CN" dirty="0"/>
              <a:t>t</a:t>
            </a:r>
            <a:r>
              <a:rPr lang="zh-CN" altLang="en-US" dirty="0"/>
              <a:t>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a:t>
            </a:r>
            <a:endParaRPr lang="en-US" altLang="zh-CN" dirty="0"/>
          </a:p>
          <a:p>
            <a:r>
              <a:rPr lang="zh-CN" altLang="en-US" dirty="0"/>
              <a:t>设</a:t>
            </a:r>
            <a:r>
              <a:rPr lang="en-US" altLang="zh-CN" dirty="0"/>
              <a:t>y=a </a:t>
            </a:r>
            <a:r>
              <a:rPr lang="en-US" altLang="zh-CN" dirty="0" err="1"/>
              <a:t>xor</a:t>
            </a:r>
            <a:r>
              <a:rPr lang="en-US" altLang="zh-CN" dirty="0"/>
              <a:t> b </a:t>
            </a:r>
            <a:r>
              <a:rPr lang="en-US" altLang="zh-CN" dirty="0" err="1"/>
              <a:t>xor</a:t>
            </a:r>
            <a:r>
              <a:rPr lang="en-US" altLang="zh-CN" dirty="0"/>
              <a:t> t</a:t>
            </a:r>
          </a:p>
          <a:p>
            <a:r>
              <a:rPr lang="zh-CN" altLang="en-US" dirty="0"/>
              <a:t>考虑</a:t>
            </a:r>
            <a:r>
              <a:rPr lang="en-US" altLang="zh-CN" dirty="0"/>
              <a:t>a, b, t</a:t>
            </a:r>
            <a:r>
              <a:rPr lang="zh-CN" altLang="en-US" dirty="0"/>
              <a:t>这三个数分别</a:t>
            </a:r>
            <a:r>
              <a:rPr lang="en-US" altLang="zh-CN" dirty="0" err="1"/>
              <a:t>xor</a:t>
            </a:r>
            <a:r>
              <a:rPr lang="zh-CN" altLang="en-US" dirty="0"/>
              <a:t>上</a:t>
            </a:r>
            <a:r>
              <a:rPr lang="en-US" altLang="zh-CN" dirty="0"/>
              <a:t>y</a:t>
            </a:r>
          </a:p>
          <a:p>
            <a:r>
              <a:rPr lang="en-US" altLang="zh-CN" dirty="0"/>
              <a:t>y</a:t>
            </a:r>
            <a:r>
              <a:rPr lang="zh-CN" altLang="en-US" dirty="0"/>
              <a:t>的最高位的</a:t>
            </a:r>
            <a:r>
              <a:rPr lang="en-US" altLang="zh-CN" dirty="0"/>
              <a:t>1</a:t>
            </a:r>
            <a:r>
              <a:rPr lang="zh-CN" altLang="en-US" dirty="0"/>
              <a:t>必定来自</a:t>
            </a:r>
            <a:r>
              <a:rPr lang="en-US" altLang="zh-CN" dirty="0"/>
              <a:t>a</a:t>
            </a:r>
            <a:r>
              <a:rPr lang="zh-CN" altLang="en-US" dirty="0"/>
              <a:t>或者</a:t>
            </a:r>
            <a:r>
              <a:rPr lang="en-US" altLang="zh-CN" dirty="0"/>
              <a:t>b</a:t>
            </a:r>
            <a:r>
              <a:rPr lang="zh-CN" altLang="en-US" dirty="0"/>
              <a:t>或者</a:t>
            </a:r>
            <a:r>
              <a:rPr lang="en-US" altLang="zh-CN" dirty="0"/>
              <a:t>t</a:t>
            </a:r>
            <a:r>
              <a:rPr lang="zh-CN" altLang="en-US" dirty="0"/>
              <a:t>的其中一个，也可能来自三个的同一位</a:t>
            </a:r>
            <a:r>
              <a:rPr lang="en-US" altLang="zh-CN" dirty="0"/>
              <a:t>1</a:t>
            </a:r>
          </a:p>
          <a:p>
            <a:r>
              <a:rPr lang="zh-CN" altLang="en-US" dirty="0"/>
              <a:t>所以</a:t>
            </a:r>
            <a:r>
              <a:rPr lang="en-US" altLang="zh-CN" dirty="0"/>
              <a:t>a, b, t</a:t>
            </a:r>
            <a:r>
              <a:rPr lang="zh-CN" altLang="en-US" dirty="0"/>
              <a:t>这三个数分别</a:t>
            </a:r>
            <a:r>
              <a:rPr lang="en-US" altLang="zh-CN" dirty="0" err="1"/>
              <a:t>xor</a:t>
            </a:r>
            <a:r>
              <a:rPr lang="zh-CN" altLang="en-US" dirty="0"/>
              <a:t>上</a:t>
            </a:r>
            <a:r>
              <a:rPr lang="en-US" altLang="zh-CN" dirty="0"/>
              <a:t>y</a:t>
            </a:r>
            <a:r>
              <a:rPr lang="zh-CN" altLang="en-US" dirty="0"/>
              <a:t>必有一个会变小</a:t>
            </a:r>
            <a:endParaRPr lang="en-US" altLang="zh-CN" dirty="0"/>
          </a:p>
          <a:p>
            <a:r>
              <a:rPr lang="zh-CN" altLang="en-US" dirty="0"/>
              <a:t>但是必不可能是</a:t>
            </a:r>
            <a:r>
              <a:rPr lang="en-US" altLang="zh-CN" dirty="0"/>
              <a:t>t</a:t>
            </a:r>
            <a:r>
              <a:rPr lang="zh-CN" altLang="en-US" dirty="0"/>
              <a:t>，因为</a:t>
            </a:r>
            <a:r>
              <a:rPr lang="en-US" altLang="zh-CN" dirty="0"/>
              <a:t>t </a:t>
            </a:r>
            <a:r>
              <a:rPr lang="en-US" altLang="zh-CN" dirty="0" err="1"/>
              <a:t>xor</a:t>
            </a:r>
            <a:r>
              <a:rPr lang="en-US" altLang="zh-CN" dirty="0"/>
              <a:t> y=a </a:t>
            </a:r>
            <a:r>
              <a:rPr lang="en-US" altLang="zh-CN" dirty="0" err="1"/>
              <a:t>xor</a:t>
            </a:r>
            <a:r>
              <a:rPr lang="en-US" altLang="zh-CN" dirty="0"/>
              <a:t> b &gt; t</a:t>
            </a:r>
          </a:p>
        </p:txBody>
      </p:sp>
    </p:spTree>
    <p:extLst>
      <p:ext uri="{BB962C8B-B14F-4D97-AF65-F5344CB8AC3E}">
        <p14:creationId xmlns:p14="http://schemas.microsoft.com/office/powerpoint/2010/main" val="319002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比</a:t>
            </a:r>
            <a:r>
              <a:rPr lang="en-US" altLang="zh-CN" dirty="0"/>
              <a:t>a </a:t>
            </a:r>
            <a:r>
              <a:rPr lang="en-US" altLang="zh-CN" dirty="0" err="1"/>
              <a:t>xor</a:t>
            </a:r>
            <a:r>
              <a:rPr lang="en-US" altLang="zh-CN" dirty="0"/>
              <a:t> b</a:t>
            </a:r>
            <a:r>
              <a:rPr lang="zh-CN" altLang="en-US" dirty="0"/>
              <a:t>小的所有数都在集合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a:t>
            </a:r>
            <a:endParaRPr lang="en-US" altLang="zh-CN" dirty="0"/>
          </a:p>
          <a:p>
            <a:r>
              <a:rPr lang="zh-CN" altLang="en-US" dirty="0"/>
              <a:t>设</a:t>
            </a:r>
            <a:r>
              <a:rPr lang="en-US" altLang="zh-CN" dirty="0"/>
              <a:t>t</a:t>
            </a:r>
            <a:r>
              <a:rPr lang="zh-CN" altLang="en-US" dirty="0"/>
              <a:t> </a:t>
            </a:r>
            <a:r>
              <a:rPr lang="en-US" altLang="zh-CN" dirty="0"/>
              <a:t>&lt;</a:t>
            </a:r>
            <a:r>
              <a:rPr lang="zh-CN" altLang="en-US" dirty="0"/>
              <a:t> </a:t>
            </a:r>
            <a:r>
              <a:rPr lang="en-US" altLang="zh-CN" dirty="0"/>
              <a:t>a </a:t>
            </a:r>
            <a:r>
              <a:rPr lang="en-US" altLang="zh-CN" dirty="0" err="1"/>
              <a:t>xor</a:t>
            </a:r>
            <a:r>
              <a:rPr lang="en-US" altLang="zh-CN" dirty="0"/>
              <a:t> b</a:t>
            </a:r>
            <a:r>
              <a:rPr lang="zh-CN" altLang="en-US" dirty="0"/>
              <a:t>，对所有的</a:t>
            </a:r>
            <a:r>
              <a:rPr lang="en-US" altLang="zh-CN" dirty="0"/>
              <a:t>t</a:t>
            </a:r>
            <a:r>
              <a:rPr lang="zh-CN" altLang="en-US" dirty="0"/>
              <a:t>，</a:t>
            </a:r>
            <a:r>
              <a:rPr lang="en-US" altLang="zh-CN" dirty="0"/>
              <a:t>t</a:t>
            </a:r>
            <a:r>
              <a:rPr lang="zh-CN" altLang="en-US" dirty="0"/>
              <a:t>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a:t>
            </a:r>
            <a:endParaRPr lang="en-US" altLang="zh-CN" dirty="0"/>
          </a:p>
          <a:p>
            <a:r>
              <a:rPr lang="zh-CN" altLang="en-US" dirty="0"/>
              <a:t>设</a:t>
            </a:r>
            <a:r>
              <a:rPr lang="en-US" altLang="zh-CN" dirty="0"/>
              <a:t>y=a </a:t>
            </a:r>
            <a:r>
              <a:rPr lang="en-US" altLang="zh-CN" dirty="0" err="1"/>
              <a:t>xor</a:t>
            </a:r>
            <a:r>
              <a:rPr lang="en-US" altLang="zh-CN" dirty="0"/>
              <a:t> b </a:t>
            </a:r>
            <a:r>
              <a:rPr lang="en-US" altLang="zh-CN" dirty="0" err="1"/>
              <a:t>xor</a:t>
            </a:r>
            <a:r>
              <a:rPr lang="en-US" altLang="zh-CN" dirty="0"/>
              <a:t> t</a:t>
            </a:r>
          </a:p>
          <a:p>
            <a:r>
              <a:rPr lang="zh-CN" altLang="en-US" dirty="0"/>
              <a:t>不妨设</a:t>
            </a:r>
            <a:r>
              <a:rPr lang="en-US" altLang="zh-CN" dirty="0"/>
              <a:t>a </a:t>
            </a:r>
            <a:r>
              <a:rPr lang="en-US" altLang="zh-CN" dirty="0" err="1"/>
              <a:t>xor</a:t>
            </a:r>
            <a:r>
              <a:rPr lang="en-US" altLang="zh-CN" dirty="0"/>
              <a:t> y = b </a:t>
            </a:r>
            <a:r>
              <a:rPr lang="en-US" altLang="zh-CN" dirty="0" err="1"/>
              <a:t>xor</a:t>
            </a:r>
            <a:r>
              <a:rPr lang="en-US" altLang="zh-CN" dirty="0"/>
              <a:t> t &lt; a</a:t>
            </a:r>
          </a:p>
          <a:p>
            <a:r>
              <a:rPr lang="zh-CN" altLang="en-US" dirty="0"/>
              <a:t>那么</a:t>
            </a:r>
            <a:r>
              <a:rPr lang="en-US" altLang="zh-CN" dirty="0"/>
              <a:t>t = b </a:t>
            </a:r>
            <a:r>
              <a:rPr lang="en-US" altLang="zh-CN" dirty="0" err="1"/>
              <a:t>xor</a:t>
            </a:r>
            <a:r>
              <a:rPr lang="en-US" altLang="zh-CN" dirty="0"/>
              <a:t> t </a:t>
            </a:r>
            <a:r>
              <a:rPr lang="en-US" altLang="zh-CN" dirty="0" err="1"/>
              <a:t>xor</a:t>
            </a:r>
            <a:r>
              <a:rPr lang="en-US" altLang="zh-CN" dirty="0"/>
              <a:t> b</a:t>
            </a:r>
            <a:r>
              <a:rPr lang="zh-CN" altLang="en-US" dirty="0"/>
              <a:t>在集合</a:t>
            </a:r>
            <a:r>
              <a:rPr lang="en-US" altLang="zh-CN" dirty="0"/>
              <a:t>{a’ </a:t>
            </a:r>
            <a:r>
              <a:rPr lang="en-US" altLang="zh-CN" dirty="0" err="1"/>
              <a:t>xor</a:t>
            </a:r>
            <a:r>
              <a:rPr lang="en-US" altLang="zh-CN" dirty="0"/>
              <a:t> b}</a:t>
            </a:r>
            <a:r>
              <a:rPr lang="zh-CN" altLang="en-US" dirty="0"/>
              <a:t>中</a:t>
            </a:r>
            <a:endParaRPr lang="en-US" altLang="zh-CN" dirty="0"/>
          </a:p>
          <a:p>
            <a:r>
              <a:rPr lang="zh-CN" altLang="en-US" dirty="0"/>
              <a:t>由</a:t>
            </a:r>
            <a:r>
              <a:rPr lang="en-US" altLang="zh-CN" dirty="0"/>
              <a:t>t</a:t>
            </a:r>
            <a:r>
              <a:rPr lang="zh-CN" altLang="en-US" dirty="0"/>
              <a:t>的任意性，命题得证</a:t>
            </a:r>
            <a:endParaRPr lang="en-US" altLang="zh-CN" dirty="0"/>
          </a:p>
        </p:txBody>
      </p:sp>
    </p:spTree>
    <p:extLst>
      <p:ext uri="{BB962C8B-B14F-4D97-AF65-F5344CB8AC3E}">
        <p14:creationId xmlns:p14="http://schemas.microsoft.com/office/powerpoint/2010/main" val="411253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lnSpcReduction="10000"/>
          </a:bodyPr>
          <a:lstStyle/>
          <a:p>
            <a:r>
              <a:rPr lang="zh-CN" altLang="en-US" dirty="0"/>
              <a:t>存在一个</a:t>
            </a:r>
            <a:r>
              <a:rPr lang="en-US" altLang="zh-CN" dirty="0"/>
              <a:t>n</a:t>
            </a:r>
            <a:r>
              <a:rPr lang="zh-CN" altLang="en-US" dirty="0"/>
              <a:t>，使得*</a:t>
            </a:r>
            <a:r>
              <a:rPr lang="en-US" altLang="zh-CN" dirty="0"/>
              <a:t>a+*b=</a:t>
            </a:r>
            <a:r>
              <a:rPr lang="zh-CN" altLang="en-US" dirty="0"/>
              <a:t>*</a:t>
            </a:r>
            <a:r>
              <a:rPr lang="en-US" altLang="zh-CN" dirty="0"/>
              <a:t>n</a:t>
            </a:r>
          </a:p>
          <a:p>
            <a:r>
              <a:rPr lang="zh-CN" altLang="en-US" dirty="0"/>
              <a:t>其中，</a:t>
            </a:r>
            <a:r>
              <a:rPr lang="en-US" altLang="zh-CN" dirty="0"/>
              <a:t>n=a+</a:t>
            </a:r>
            <a:r>
              <a:rPr lang="en-US" altLang="zh-CN" baseline="-25000" dirty="0"/>
              <a:t>2</a:t>
            </a:r>
            <a:r>
              <a:rPr lang="en-US" altLang="zh-CN" dirty="0"/>
              <a:t>b=a </a:t>
            </a:r>
            <a:r>
              <a:rPr lang="en-US" altLang="zh-CN" dirty="0" err="1"/>
              <a:t>xor</a:t>
            </a:r>
            <a:r>
              <a:rPr lang="en-US" altLang="zh-CN" dirty="0"/>
              <a:t> b</a:t>
            </a:r>
            <a:r>
              <a:rPr lang="zh-CN" altLang="en-US" dirty="0"/>
              <a:t>（第一个等号的含义是“记作”，第二个等号的含义是“等于”）</a:t>
            </a:r>
            <a:endParaRPr lang="en-US" altLang="zh-CN" dirty="0"/>
          </a:p>
          <a:p>
            <a:r>
              <a:rPr lang="zh-CN" altLang="en-US" dirty="0"/>
              <a:t>第二个证法：</a:t>
            </a:r>
            <a:endParaRPr lang="en-US" altLang="zh-CN" dirty="0"/>
          </a:p>
          <a:p>
            <a:r>
              <a:rPr lang="en-US" altLang="zh-CN" dirty="0"/>
              <a:t>G=&lt;N, +</a:t>
            </a:r>
            <a:r>
              <a:rPr lang="en-US" altLang="zh-CN" baseline="-25000" dirty="0"/>
              <a:t>2</a:t>
            </a:r>
            <a:r>
              <a:rPr lang="en-US" altLang="zh-CN" dirty="0"/>
              <a:t>&gt;</a:t>
            </a:r>
            <a:r>
              <a:rPr lang="zh-CN" altLang="en-US" dirty="0"/>
              <a:t>构成了一个</a:t>
            </a:r>
            <a:r>
              <a:rPr lang="en-US" altLang="zh-CN" dirty="0" err="1"/>
              <a:t>abel</a:t>
            </a:r>
            <a:r>
              <a:rPr lang="zh-CN" altLang="en-US" dirty="0"/>
              <a:t>群</a:t>
            </a:r>
            <a:endParaRPr lang="en-US" altLang="zh-CN" dirty="0"/>
          </a:p>
          <a:p>
            <a:r>
              <a:rPr lang="zh-CN" altLang="en-US" dirty="0"/>
              <a:t>封闭性：由</a:t>
            </a:r>
            <a:r>
              <a:rPr lang="en-US" altLang="zh-CN" dirty="0" err="1"/>
              <a:t>mex</a:t>
            </a:r>
            <a:r>
              <a:rPr lang="zh-CN" altLang="en-US" dirty="0"/>
              <a:t>的定义</a:t>
            </a:r>
            <a:endParaRPr lang="en-US" altLang="zh-CN" dirty="0"/>
          </a:p>
          <a:p>
            <a:r>
              <a:rPr lang="zh-CN" altLang="en-US" dirty="0"/>
              <a:t>单位元：</a:t>
            </a:r>
            <a:r>
              <a:rPr lang="en-US" altLang="zh-CN" dirty="0"/>
              <a:t>0</a:t>
            </a:r>
            <a:r>
              <a:rPr lang="zh-CN" altLang="en-US" dirty="0"/>
              <a:t>游戏</a:t>
            </a:r>
            <a:endParaRPr lang="en-US" altLang="zh-CN" dirty="0"/>
          </a:p>
          <a:p>
            <a:r>
              <a:rPr lang="zh-CN" altLang="en-US" dirty="0"/>
              <a:t>逆元：</a:t>
            </a:r>
            <a:r>
              <a:rPr lang="en-US" altLang="zh-CN" dirty="0"/>
              <a:t>x</a:t>
            </a:r>
            <a:r>
              <a:rPr lang="zh-CN" altLang="en-US" dirty="0"/>
              <a:t>的逆元就是</a:t>
            </a:r>
            <a:r>
              <a:rPr lang="en-US" altLang="zh-CN" dirty="0"/>
              <a:t>x</a:t>
            </a:r>
          </a:p>
          <a:p>
            <a:r>
              <a:rPr lang="zh-CN" altLang="en-US" dirty="0"/>
              <a:t>交换律：由游戏的性质，</a:t>
            </a:r>
            <a:r>
              <a:rPr lang="en-US" altLang="zh-CN" dirty="0"/>
              <a:t>a+</a:t>
            </a:r>
            <a:r>
              <a:rPr lang="en-US" altLang="zh-CN" baseline="-25000" dirty="0"/>
              <a:t>2 </a:t>
            </a:r>
            <a:r>
              <a:rPr lang="en-US" altLang="zh-CN" dirty="0"/>
              <a:t>b=b+</a:t>
            </a:r>
            <a:r>
              <a:rPr lang="en-US" altLang="zh-CN" baseline="-25000" dirty="0"/>
              <a:t>2 </a:t>
            </a:r>
            <a:r>
              <a:rPr lang="en-US" altLang="zh-CN" dirty="0"/>
              <a:t>a</a:t>
            </a:r>
          </a:p>
        </p:txBody>
      </p:sp>
    </p:spTree>
    <p:extLst>
      <p:ext uri="{BB962C8B-B14F-4D97-AF65-F5344CB8AC3E}">
        <p14:creationId xmlns:p14="http://schemas.microsoft.com/office/powerpoint/2010/main" val="3082173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存在一个</a:t>
            </a:r>
            <a:r>
              <a:rPr lang="en-US" altLang="zh-CN" dirty="0"/>
              <a:t>n</a:t>
            </a:r>
            <a:r>
              <a:rPr lang="zh-CN" altLang="en-US" dirty="0"/>
              <a:t>，使得*</a:t>
            </a:r>
            <a:r>
              <a:rPr lang="en-US" altLang="zh-CN" dirty="0"/>
              <a:t>a+*b=</a:t>
            </a:r>
            <a:r>
              <a:rPr lang="zh-CN" altLang="en-US" dirty="0"/>
              <a:t>*</a:t>
            </a:r>
            <a:r>
              <a:rPr lang="en-US" altLang="zh-CN" dirty="0"/>
              <a:t>n</a:t>
            </a:r>
          </a:p>
          <a:p>
            <a:r>
              <a:rPr lang="zh-CN" altLang="en-US" dirty="0"/>
              <a:t>其中，</a:t>
            </a:r>
            <a:r>
              <a:rPr lang="en-US" altLang="zh-CN" dirty="0"/>
              <a:t>n=a+</a:t>
            </a:r>
            <a:r>
              <a:rPr lang="en-US" altLang="zh-CN" baseline="-25000" dirty="0"/>
              <a:t>2</a:t>
            </a:r>
            <a:r>
              <a:rPr lang="en-US" altLang="zh-CN" dirty="0"/>
              <a:t>b=a </a:t>
            </a:r>
            <a:r>
              <a:rPr lang="en-US" altLang="zh-CN" dirty="0" err="1"/>
              <a:t>xor</a:t>
            </a:r>
            <a:r>
              <a:rPr lang="en-US" altLang="zh-CN" dirty="0"/>
              <a:t> b</a:t>
            </a:r>
            <a:r>
              <a:rPr lang="zh-CN" altLang="en-US" dirty="0"/>
              <a:t>（第一个等号的含义是“记作”，第二个等号的含义是“等于”）</a:t>
            </a:r>
            <a:endParaRPr lang="en-US" altLang="zh-CN" dirty="0"/>
          </a:p>
          <a:p>
            <a:r>
              <a:rPr lang="zh-CN" altLang="en-US" dirty="0"/>
              <a:t>第二个证法：</a:t>
            </a:r>
            <a:endParaRPr lang="en-US" altLang="zh-CN" dirty="0"/>
          </a:p>
          <a:p>
            <a:r>
              <a:rPr lang="zh-CN" altLang="en-US" dirty="0"/>
              <a:t>考虑</a:t>
            </a:r>
            <a:r>
              <a:rPr lang="en-US" altLang="zh-CN" dirty="0"/>
              <a:t>G</a:t>
            </a:r>
            <a:r>
              <a:rPr lang="zh-CN" altLang="en-US" dirty="0"/>
              <a:t>中元素的阶，对单位元，阶为</a:t>
            </a:r>
            <a:r>
              <a:rPr lang="en-US" altLang="zh-CN" dirty="0"/>
              <a:t>1</a:t>
            </a:r>
            <a:r>
              <a:rPr lang="zh-CN" altLang="en-US" dirty="0"/>
              <a:t>，对非单位元的其他元素，阶为</a:t>
            </a:r>
            <a:r>
              <a:rPr lang="en-US" altLang="zh-CN" dirty="0"/>
              <a:t>2</a:t>
            </a:r>
          </a:p>
          <a:p>
            <a:r>
              <a:rPr lang="zh-CN" altLang="en-US" dirty="0"/>
              <a:t>所以</a:t>
            </a:r>
            <a:r>
              <a:rPr lang="en-US" altLang="zh-CN" dirty="0"/>
              <a:t>G</a:t>
            </a:r>
            <a:r>
              <a:rPr lang="zh-CN" altLang="en-US" dirty="0"/>
              <a:t>可以被分解为可列个</a:t>
            </a:r>
            <a:r>
              <a:rPr lang="en-US" altLang="zh-CN" dirty="0"/>
              <a:t>Z/2Z</a:t>
            </a:r>
            <a:r>
              <a:rPr lang="zh-CN" altLang="en-US" dirty="0"/>
              <a:t>的直和</a:t>
            </a:r>
            <a:endParaRPr lang="en-US" altLang="zh-CN" dirty="0"/>
          </a:p>
          <a:p>
            <a:r>
              <a:rPr lang="zh-CN" altLang="en-US" dirty="0"/>
              <a:t>所以和</a:t>
            </a:r>
            <a:r>
              <a:rPr lang="en-US" altLang="zh-CN" dirty="0"/>
              <a:t>&lt;N, </a:t>
            </a:r>
            <a:r>
              <a:rPr lang="en-US" altLang="zh-CN" dirty="0" err="1"/>
              <a:t>xor</a:t>
            </a:r>
            <a:r>
              <a:rPr lang="en-US" altLang="zh-CN" dirty="0"/>
              <a:t>&gt;</a:t>
            </a:r>
            <a:r>
              <a:rPr lang="zh-CN" altLang="en-US" dirty="0"/>
              <a:t>同构</a:t>
            </a:r>
            <a:endParaRPr lang="en-US" altLang="zh-CN" dirty="0"/>
          </a:p>
        </p:txBody>
      </p:sp>
    </p:spTree>
    <p:extLst>
      <p:ext uri="{BB962C8B-B14F-4D97-AF65-F5344CB8AC3E}">
        <p14:creationId xmlns:p14="http://schemas.microsoft.com/office/powerpoint/2010/main" val="20332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zh-CN" altLang="en-US" dirty="0"/>
              <a:t>常见公平博弈模型</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en-US" altLang="zh-CN" dirty="0"/>
              <a:t>bash</a:t>
            </a:r>
            <a:r>
              <a:rPr lang="zh-CN" altLang="en-US" dirty="0"/>
              <a:t>博弈</a:t>
            </a:r>
            <a:endParaRPr lang="en-US" altLang="zh-CN" dirty="0"/>
          </a:p>
          <a:p>
            <a:r>
              <a:rPr lang="en-US" altLang="zh-CN" dirty="0" err="1"/>
              <a:t>nim</a:t>
            </a:r>
            <a:r>
              <a:rPr lang="zh-CN" altLang="en-US" dirty="0"/>
              <a:t>博弈</a:t>
            </a:r>
            <a:endParaRPr lang="en-US" altLang="zh-CN" dirty="0"/>
          </a:p>
          <a:p>
            <a:r>
              <a:rPr lang="en-US" altLang="zh-CN" dirty="0" err="1"/>
              <a:t>wythoff</a:t>
            </a:r>
            <a:r>
              <a:rPr lang="zh-CN" altLang="en-US" dirty="0"/>
              <a:t>博弈</a:t>
            </a:r>
            <a:endParaRPr lang="en-US" altLang="zh-CN" dirty="0"/>
          </a:p>
          <a:p>
            <a:r>
              <a:rPr lang="en-US" altLang="zh-CN" dirty="0" err="1"/>
              <a:t>fibonacci</a:t>
            </a:r>
            <a:r>
              <a:rPr lang="zh-CN" altLang="en-US" dirty="0"/>
              <a:t>博弈</a:t>
            </a:r>
            <a:endParaRPr lang="en-US" altLang="zh-CN" dirty="0"/>
          </a:p>
          <a:p>
            <a:r>
              <a:rPr lang="zh-CN" altLang="en-US" dirty="0"/>
              <a:t>阶梯博弈</a:t>
            </a:r>
            <a:endParaRPr lang="en-US" altLang="zh-CN" dirty="0"/>
          </a:p>
          <a:p>
            <a:r>
              <a:rPr lang="en-US" altLang="zh-CN" dirty="0"/>
              <a:t>green Hackenbush</a:t>
            </a:r>
          </a:p>
          <a:p>
            <a:r>
              <a:rPr lang="en-US" altLang="zh-CN" dirty="0"/>
              <a:t>Misère </a:t>
            </a:r>
            <a:r>
              <a:rPr lang="en-US" altLang="zh-CN" dirty="0" err="1"/>
              <a:t>Nim</a:t>
            </a:r>
            <a:endParaRPr lang="en-US" altLang="zh-CN" dirty="0"/>
          </a:p>
          <a:p>
            <a:r>
              <a:rPr lang="en-US" altLang="zh-CN" dirty="0"/>
              <a:t>Every-SG</a:t>
            </a:r>
          </a:p>
        </p:txBody>
      </p:sp>
    </p:spTree>
    <p:extLst>
      <p:ext uri="{BB962C8B-B14F-4D97-AF65-F5344CB8AC3E}">
        <p14:creationId xmlns:p14="http://schemas.microsoft.com/office/powerpoint/2010/main" val="2847836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a:t>bash</a:t>
            </a:r>
            <a:r>
              <a:rPr lang="zh-CN" altLang="en-US" dirty="0"/>
              <a:t>博弈</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en-US" altLang="zh-CN" dirty="0"/>
              <a:t>n</a:t>
            </a:r>
            <a:r>
              <a:rPr lang="zh-CN" altLang="en-US" dirty="0"/>
              <a:t>个物品，每次至少取一个，最多取</a:t>
            </a:r>
            <a:r>
              <a:rPr lang="en-US" altLang="zh-CN" dirty="0"/>
              <a:t>m</a:t>
            </a:r>
            <a:r>
              <a:rPr lang="zh-CN" altLang="en-US" dirty="0"/>
              <a:t>个，先取光的胜。</a:t>
            </a:r>
            <a:endParaRPr lang="en-US" altLang="zh-CN" dirty="0"/>
          </a:p>
          <a:p>
            <a:r>
              <a:rPr lang="zh-CN" altLang="en-US" dirty="0"/>
              <a:t>一轮总可以两个玩家一起取</a:t>
            </a:r>
            <a:r>
              <a:rPr lang="en-US" altLang="zh-CN" dirty="0"/>
              <a:t>m+1</a:t>
            </a:r>
            <a:r>
              <a:rPr lang="zh-CN" altLang="en-US" dirty="0"/>
              <a:t>个</a:t>
            </a:r>
            <a:endParaRPr lang="en-US" altLang="zh-CN" dirty="0"/>
          </a:p>
          <a:p>
            <a:r>
              <a:rPr lang="zh-CN" altLang="en-US" dirty="0"/>
              <a:t>所以如果</a:t>
            </a:r>
            <a:r>
              <a:rPr lang="en-US" altLang="zh-CN" dirty="0"/>
              <a:t>n</a:t>
            </a:r>
            <a:r>
              <a:rPr lang="zh-CN" altLang="en-US" dirty="0"/>
              <a:t>是</a:t>
            </a:r>
            <a:r>
              <a:rPr lang="en-US" altLang="zh-CN" dirty="0"/>
              <a:t>m+1</a:t>
            </a:r>
            <a:r>
              <a:rPr lang="zh-CN" altLang="en-US" dirty="0"/>
              <a:t>的倍数，那么后手必能先取光</a:t>
            </a:r>
            <a:endParaRPr lang="en-US" altLang="zh-CN" dirty="0"/>
          </a:p>
          <a:p>
            <a:r>
              <a:rPr lang="zh-CN" altLang="en-US" dirty="0"/>
              <a:t>否则，先手可以取</a:t>
            </a:r>
            <a:r>
              <a:rPr lang="en-US" altLang="zh-CN" dirty="0"/>
              <a:t>n%(m+1)</a:t>
            </a:r>
            <a:r>
              <a:rPr lang="zh-CN" altLang="en-US" dirty="0"/>
              <a:t>个，然后设后手取</a:t>
            </a:r>
            <a:r>
              <a:rPr lang="en-US" altLang="zh-CN" dirty="0"/>
              <a:t>x</a:t>
            </a:r>
            <a:r>
              <a:rPr lang="zh-CN" altLang="en-US" dirty="0"/>
              <a:t>个，先手第二轮以后就取</a:t>
            </a:r>
            <a:r>
              <a:rPr lang="en-US" altLang="zh-CN" dirty="0"/>
              <a:t>m+1-x</a:t>
            </a:r>
            <a:r>
              <a:rPr lang="zh-CN" altLang="en-US" dirty="0"/>
              <a:t>个</a:t>
            </a:r>
            <a:endParaRPr lang="en-US" altLang="zh-CN" dirty="0"/>
          </a:p>
          <a:p>
            <a:r>
              <a:rPr lang="zh-CN" altLang="en-US" dirty="0"/>
              <a:t>当然也可以直接用</a:t>
            </a:r>
            <a:r>
              <a:rPr lang="en-US" altLang="zh-CN" dirty="0"/>
              <a:t>sg</a:t>
            </a:r>
            <a:r>
              <a:rPr lang="zh-CN" altLang="en-US" dirty="0"/>
              <a:t>定理算</a:t>
            </a:r>
          </a:p>
        </p:txBody>
      </p:sp>
    </p:spTree>
    <p:extLst>
      <p:ext uri="{BB962C8B-B14F-4D97-AF65-F5344CB8AC3E}">
        <p14:creationId xmlns:p14="http://schemas.microsoft.com/office/powerpoint/2010/main" val="194517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博弈</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en-US" altLang="zh-CN" dirty="0"/>
              <a:t>n</a:t>
            </a:r>
            <a:r>
              <a:rPr lang="zh-CN" altLang="en-US" dirty="0"/>
              <a:t>堆石子，每次可以选一堆石子任意拿，最少拿一颗，先取光的胜</a:t>
            </a:r>
            <a:endParaRPr lang="en-US" altLang="zh-CN" dirty="0"/>
          </a:p>
          <a:p>
            <a:r>
              <a:rPr lang="zh-CN" altLang="en-US" dirty="0"/>
              <a:t>根据</a:t>
            </a:r>
            <a:r>
              <a:rPr lang="en-US" altLang="zh-CN" dirty="0" err="1"/>
              <a:t>nim</a:t>
            </a:r>
            <a:r>
              <a:rPr lang="zh-CN" altLang="en-US" dirty="0"/>
              <a:t>堆，每一堆石子就是*</a:t>
            </a:r>
            <a:r>
              <a:rPr lang="en-US" altLang="zh-CN" dirty="0"/>
              <a:t>ai</a:t>
            </a:r>
          </a:p>
          <a:p>
            <a:r>
              <a:rPr lang="zh-CN" altLang="en-US" dirty="0"/>
              <a:t>根据</a:t>
            </a:r>
            <a:r>
              <a:rPr lang="en-US" altLang="zh-CN" dirty="0" err="1"/>
              <a:t>nim</a:t>
            </a:r>
            <a:r>
              <a:rPr lang="zh-CN" altLang="en-US" dirty="0"/>
              <a:t>和，</a:t>
            </a:r>
            <a:r>
              <a:rPr lang="en-US" altLang="zh-CN" dirty="0"/>
              <a:t>n</a:t>
            </a:r>
            <a:r>
              <a:rPr lang="zh-CN" altLang="en-US" dirty="0"/>
              <a:t>堆石子等价于</a:t>
            </a:r>
            <a:r>
              <a:rPr lang="en-US" altLang="zh-CN" dirty="0"/>
              <a:t>1</a:t>
            </a:r>
            <a:r>
              <a:rPr lang="zh-CN" altLang="en-US" dirty="0"/>
              <a:t>堆石子，个数为这</a:t>
            </a:r>
            <a:r>
              <a:rPr lang="en-US" altLang="zh-CN" dirty="0"/>
              <a:t>n</a:t>
            </a:r>
            <a:r>
              <a:rPr lang="zh-CN" altLang="en-US" dirty="0"/>
              <a:t>堆石子的</a:t>
            </a:r>
            <a:r>
              <a:rPr lang="en-US" altLang="zh-CN" dirty="0" err="1"/>
              <a:t>xor</a:t>
            </a:r>
            <a:r>
              <a:rPr lang="zh-CN" altLang="en-US" dirty="0"/>
              <a:t>和</a:t>
            </a:r>
            <a:endParaRPr lang="en-US" altLang="zh-CN" dirty="0"/>
          </a:p>
          <a:p>
            <a:endParaRPr lang="en-US" altLang="zh-CN" dirty="0"/>
          </a:p>
        </p:txBody>
      </p:sp>
    </p:spTree>
    <p:extLst>
      <p:ext uri="{BB962C8B-B14F-4D97-AF65-F5344CB8AC3E}">
        <p14:creationId xmlns:p14="http://schemas.microsoft.com/office/powerpoint/2010/main" val="6976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en-US" altLang="zh-CN" dirty="0"/>
              <a:t>-k</a:t>
            </a:r>
            <a:r>
              <a:rPr lang="zh-CN" altLang="en-US" dirty="0"/>
              <a:t>博弈</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en-US" altLang="zh-CN" dirty="0"/>
              <a:t>n</a:t>
            </a:r>
            <a:r>
              <a:rPr lang="zh-CN" altLang="en-US" dirty="0"/>
              <a:t>堆石子，每次可以选最少</a:t>
            </a:r>
            <a:r>
              <a:rPr lang="en-US" altLang="zh-CN" dirty="0"/>
              <a:t>1</a:t>
            </a:r>
            <a:r>
              <a:rPr lang="zh-CN" altLang="en-US" dirty="0"/>
              <a:t>堆，不超过</a:t>
            </a:r>
            <a:r>
              <a:rPr lang="en-US" altLang="zh-CN" dirty="0"/>
              <a:t>k</a:t>
            </a:r>
            <a:r>
              <a:rPr lang="zh-CN" altLang="en-US" dirty="0"/>
              <a:t>堆石子，在这些堆石子里面任意拿，每堆最少拿一颗，先取光的胜</a:t>
            </a:r>
            <a:endParaRPr lang="en-US" altLang="zh-CN" dirty="0"/>
          </a:p>
          <a:p>
            <a:r>
              <a:rPr lang="zh-CN" altLang="en-US" dirty="0"/>
              <a:t>结论：把这</a:t>
            </a:r>
            <a:r>
              <a:rPr lang="en-US" altLang="zh-CN" dirty="0"/>
              <a:t>n</a:t>
            </a:r>
            <a:r>
              <a:rPr lang="zh-CN" altLang="en-US" dirty="0"/>
              <a:t>堆石子的数量转成二进制，然后在每一位上加起来，如果每一位都是</a:t>
            </a:r>
            <a:r>
              <a:rPr lang="en-US" altLang="zh-CN" dirty="0"/>
              <a:t>k+1</a:t>
            </a:r>
            <a:r>
              <a:rPr lang="zh-CN" altLang="en-US" dirty="0"/>
              <a:t>的倍数，那么后手胜，否则先手胜</a:t>
            </a:r>
            <a:endParaRPr lang="en-US" altLang="zh-CN" dirty="0"/>
          </a:p>
          <a:p>
            <a:r>
              <a:rPr lang="zh-CN" altLang="en-US" dirty="0"/>
              <a:t>如果</a:t>
            </a:r>
            <a:r>
              <a:rPr lang="en-US" altLang="zh-CN" dirty="0"/>
              <a:t>k=1</a:t>
            </a:r>
            <a:r>
              <a:rPr lang="zh-CN" altLang="en-US" dirty="0"/>
              <a:t>，那就是</a:t>
            </a:r>
            <a:r>
              <a:rPr lang="en-US" altLang="zh-CN" dirty="0" err="1"/>
              <a:t>nim</a:t>
            </a:r>
            <a:r>
              <a:rPr lang="zh-CN" altLang="en-US" dirty="0"/>
              <a:t>博弈，每一位都是</a:t>
            </a:r>
            <a:r>
              <a:rPr lang="en-US" altLang="zh-CN" dirty="0"/>
              <a:t>2</a:t>
            </a:r>
            <a:r>
              <a:rPr lang="zh-CN" altLang="en-US" dirty="0"/>
              <a:t>的倍数就相当于</a:t>
            </a:r>
            <a:r>
              <a:rPr lang="en-US" altLang="zh-CN" dirty="0" err="1"/>
              <a:t>xor</a:t>
            </a:r>
            <a:r>
              <a:rPr lang="zh-CN" altLang="en-US" dirty="0"/>
              <a:t>运算</a:t>
            </a:r>
            <a:endParaRPr lang="en-US" altLang="zh-CN" dirty="0"/>
          </a:p>
          <a:p>
            <a:r>
              <a:rPr lang="zh-CN" altLang="en-US" dirty="0"/>
              <a:t>证明：对于某个局面，若存在某些二进制位上的</a:t>
            </a:r>
            <a:r>
              <a:rPr lang="en-US" altLang="zh-CN" dirty="0"/>
              <a:t>1</a:t>
            </a:r>
            <a:r>
              <a:rPr lang="zh-CN" altLang="en-US" dirty="0"/>
              <a:t>的个数</a:t>
            </a:r>
            <a:r>
              <a:rPr lang="en-US" altLang="zh-CN" dirty="0"/>
              <a:t>mod (k + 1)</a:t>
            </a:r>
            <a:r>
              <a:rPr lang="zh-CN" altLang="en-US" dirty="0"/>
              <a:t>不为</a:t>
            </a:r>
            <a:r>
              <a:rPr lang="en-US" altLang="zh-CN" dirty="0"/>
              <a:t>0</a:t>
            </a:r>
            <a:r>
              <a:rPr lang="zh-CN" altLang="en-US" dirty="0"/>
              <a:t>，则一定存在一个合法的移动，使得每一个二进制位上的</a:t>
            </a:r>
            <a:r>
              <a:rPr lang="en-US" altLang="zh-CN" dirty="0"/>
              <a:t>1</a:t>
            </a:r>
            <a:r>
              <a:rPr lang="zh-CN" altLang="en-US" dirty="0"/>
              <a:t>的个数</a:t>
            </a:r>
            <a:r>
              <a:rPr lang="en-US" altLang="zh-CN" dirty="0"/>
              <a:t>mod(k + 1)</a:t>
            </a:r>
            <a:r>
              <a:rPr lang="zh-CN" altLang="en-US" dirty="0"/>
              <a:t>等于</a:t>
            </a:r>
            <a:r>
              <a:rPr lang="en-US" altLang="zh-CN" dirty="0"/>
              <a:t>0</a:t>
            </a:r>
            <a:r>
              <a:rPr lang="zh-CN" altLang="en-US" dirty="0"/>
              <a:t>。</a:t>
            </a:r>
            <a:endParaRPr lang="en-US" altLang="zh-CN" dirty="0"/>
          </a:p>
        </p:txBody>
      </p:sp>
    </p:spTree>
    <p:extLst>
      <p:ext uri="{BB962C8B-B14F-4D97-AF65-F5344CB8AC3E}">
        <p14:creationId xmlns:p14="http://schemas.microsoft.com/office/powerpoint/2010/main" val="182164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zh-CN" altLang="en-US" dirty="0"/>
              <a:t>公平博弈</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lstStyle/>
          <a:p>
            <a:r>
              <a:rPr lang="en-US" altLang="zh-CN" dirty="0"/>
              <a:t>G={L|R}</a:t>
            </a:r>
            <a:r>
              <a:rPr lang="zh-CN" altLang="en-US" dirty="0"/>
              <a:t>，</a:t>
            </a:r>
            <a:r>
              <a:rPr lang="en-US" altLang="zh-CN" dirty="0"/>
              <a:t>L=R</a:t>
            </a:r>
            <a:r>
              <a:rPr lang="zh-CN" altLang="en-US" dirty="0"/>
              <a:t>，所以一般简写成</a:t>
            </a:r>
            <a:r>
              <a:rPr lang="en-US" altLang="zh-CN" dirty="0"/>
              <a:t>G={L}</a:t>
            </a:r>
          </a:p>
          <a:p>
            <a:r>
              <a:rPr lang="zh-CN" altLang="en-US" dirty="0"/>
              <a:t>显然</a:t>
            </a:r>
            <a:r>
              <a:rPr lang="en-US" altLang="zh-CN" dirty="0"/>
              <a:t>G+G=0</a:t>
            </a:r>
            <a:r>
              <a:rPr lang="zh-CN" altLang="en-US" dirty="0"/>
              <a:t>，因为把当前的游戏复制一份，后手就可以模仿先手的动作，从而后手必胜。</a:t>
            </a:r>
            <a:endParaRPr lang="en-US" altLang="zh-CN" dirty="0"/>
          </a:p>
          <a:p>
            <a:r>
              <a:rPr lang="zh-CN" altLang="en-US" dirty="0"/>
              <a:t>所以</a:t>
            </a:r>
            <a:r>
              <a:rPr lang="en-US" altLang="zh-CN" dirty="0"/>
              <a:t>G=0</a:t>
            </a:r>
            <a:r>
              <a:rPr lang="zh-CN" altLang="en-US" dirty="0"/>
              <a:t>或者</a:t>
            </a:r>
            <a:r>
              <a:rPr lang="en-US" altLang="zh-CN" dirty="0"/>
              <a:t>G||0</a:t>
            </a:r>
          </a:p>
          <a:p>
            <a:r>
              <a:rPr lang="zh-CN" altLang="en-US" dirty="0"/>
              <a:t>所以公平博弈要么先手必胜要么后手必胜</a:t>
            </a:r>
            <a:endParaRPr lang="en-US" altLang="zh-CN" dirty="0"/>
          </a:p>
          <a:p>
            <a:r>
              <a:rPr lang="zh-CN" altLang="en-US" dirty="0"/>
              <a:t>注意</a:t>
            </a:r>
            <a:r>
              <a:rPr lang="en-US" altLang="zh-CN" dirty="0"/>
              <a:t>G+G=0</a:t>
            </a:r>
            <a:r>
              <a:rPr lang="zh-CN" altLang="en-US" dirty="0"/>
              <a:t>不一定是公平博弈，但是公平博弈一定</a:t>
            </a:r>
            <a:r>
              <a:rPr lang="en-US" altLang="zh-CN" dirty="0"/>
              <a:t>G+G=0</a:t>
            </a:r>
          </a:p>
          <a:p>
            <a:r>
              <a:rPr lang="zh-CN" altLang="en-US" dirty="0"/>
              <a:t>比如说</a:t>
            </a:r>
            <a:r>
              <a:rPr lang="en-US" altLang="zh-CN" dirty="0"/>
              <a:t>G={1|-1}</a:t>
            </a:r>
            <a:r>
              <a:rPr lang="zh-CN" altLang="en-US" dirty="0"/>
              <a:t>，就不是公平博弈，但是</a:t>
            </a:r>
            <a:r>
              <a:rPr lang="en-US" altLang="zh-CN" dirty="0"/>
              <a:t>G+G=0</a:t>
            </a:r>
            <a:endParaRPr lang="zh-CN" altLang="en-US" dirty="0"/>
          </a:p>
        </p:txBody>
      </p:sp>
    </p:spTree>
    <p:extLst>
      <p:ext uri="{BB962C8B-B14F-4D97-AF65-F5344CB8AC3E}">
        <p14:creationId xmlns:p14="http://schemas.microsoft.com/office/powerpoint/2010/main" val="714900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en-US" altLang="zh-CN" dirty="0"/>
              <a:t>-k</a:t>
            </a:r>
            <a:r>
              <a:rPr lang="zh-CN" altLang="en-US" dirty="0"/>
              <a:t>博弈</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lnSpcReduction="10000"/>
          </a:bodyPr>
          <a:lstStyle/>
          <a:p>
            <a:r>
              <a:rPr lang="zh-CN" altLang="en-US" dirty="0"/>
              <a:t>证明：设</a:t>
            </a:r>
            <a:r>
              <a:rPr lang="en-US" altLang="zh-CN" dirty="0"/>
              <a:t>1</a:t>
            </a:r>
            <a:r>
              <a:rPr lang="zh-CN" altLang="en-US" dirty="0"/>
              <a:t>的个数</a:t>
            </a:r>
            <a:r>
              <a:rPr lang="en-US" altLang="zh-CN" dirty="0"/>
              <a:t>mod(k + 1)</a:t>
            </a:r>
            <a:r>
              <a:rPr lang="zh-CN" altLang="en-US" dirty="0"/>
              <a:t>不为</a:t>
            </a:r>
            <a:r>
              <a:rPr lang="en-US" altLang="zh-CN" dirty="0"/>
              <a:t>0</a:t>
            </a:r>
            <a:r>
              <a:rPr lang="zh-CN" altLang="en-US" dirty="0"/>
              <a:t>的最高二进制位上有</a:t>
            </a:r>
            <a:r>
              <a:rPr lang="en-US" altLang="zh-CN" dirty="0"/>
              <a:t>m</a:t>
            </a:r>
            <a:r>
              <a:rPr lang="zh-CN" altLang="en-US" dirty="0"/>
              <a:t>个</a:t>
            </a:r>
            <a:r>
              <a:rPr lang="en-US" altLang="zh-CN" dirty="0"/>
              <a:t>1</a:t>
            </a:r>
            <a:r>
              <a:rPr lang="zh-CN" altLang="en-US" dirty="0"/>
              <a:t>，则把这些</a:t>
            </a:r>
            <a:r>
              <a:rPr lang="en-US" altLang="zh-CN" dirty="0"/>
              <a:t>1</a:t>
            </a:r>
            <a:r>
              <a:rPr lang="zh-CN" altLang="en-US" dirty="0"/>
              <a:t>都变成</a:t>
            </a:r>
            <a:r>
              <a:rPr lang="en-US" altLang="zh-CN" dirty="0"/>
              <a:t>0</a:t>
            </a:r>
            <a:r>
              <a:rPr lang="zh-CN" altLang="en-US" dirty="0"/>
              <a:t>，记此时改变的堆数为</a:t>
            </a:r>
            <a:r>
              <a:rPr lang="en-US" altLang="zh-CN" dirty="0"/>
              <a:t>m</a:t>
            </a:r>
          </a:p>
          <a:p>
            <a:r>
              <a:rPr lang="zh-CN" altLang="en-US" dirty="0"/>
              <a:t>若遇到下一个</a:t>
            </a:r>
            <a:r>
              <a:rPr lang="en-US" altLang="zh-CN" dirty="0"/>
              <a:t>1</a:t>
            </a:r>
            <a:r>
              <a:rPr lang="zh-CN" altLang="en-US" dirty="0"/>
              <a:t>的个数</a:t>
            </a:r>
            <a:r>
              <a:rPr lang="en-US" altLang="zh-CN" dirty="0"/>
              <a:t>mod(k + 1)</a:t>
            </a:r>
            <a:r>
              <a:rPr lang="zh-CN" altLang="en-US" dirty="0"/>
              <a:t>不为</a:t>
            </a:r>
            <a:r>
              <a:rPr lang="en-US" altLang="zh-CN" dirty="0"/>
              <a:t>0</a:t>
            </a:r>
            <a:r>
              <a:rPr lang="zh-CN" altLang="en-US" dirty="0"/>
              <a:t>的二进制位上有</a:t>
            </a:r>
            <a:r>
              <a:rPr lang="en-US" altLang="zh-CN" dirty="0"/>
              <a:t>r</a:t>
            </a:r>
            <a:r>
              <a:rPr lang="zh-CN" altLang="en-US" dirty="0"/>
              <a:t>个</a:t>
            </a:r>
            <a:r>
              <a:rPr lang="en-US" altLang="zh-CN" dirty="0"/>
              <a:t>1</a:t>
            </a:r>
            <a:r>
              <a:rPr lang="zh-CN" altLang="en-US" dirty="0"/>
              <a:t>，设原来改变的</a:t>
            </a:r>
            <a:r>
              <a:rPr lang="en-US" altLang="zh-CN" dirty="0"/>
              <a:t>m</a:t>
            </a:r>
            <a:r>
              <a:rPr lang="zh-CN" altLang="en-US" dirty="0"/>
              <a:t>堆在这一二进制位上有</a:t>
            </a:r>
            <a:r>
              <a:rPr lang="en-US" altLang="zh-CN" dirty="0"/>
              <a:t>a</a:t>
            </a:r>
            <a:r>
              <a:rPr lang="zh-CN" altLang="en-US" dirty="0"/>
              <a:t>个</a:t>
            </a:r>
            <a:r>
              <a:rPr lang="en-US" altLang="zh-CN" dirty="0"/>
              <a:t>1</a:t>
            </a:r>
            <a:r>
              <a:rPr lang="zh-CN" altLang="en-US" dirty="0"/>
              <a:t>和</a:t>
            </a:r>
            <a:r>
              <a:rPr lang="en-US" altLang="zh-CN" dirty="0"/>
              <a:t>b</a:t>
            </a:r>
            <a:r>
              <a:rPr lang="zh-CN" altLang="en-US" dirty="0"/>
              <a:t>个</a:t>
            </a:r>
            <a:r>
              <a:rPr lang="en-US" altLang="zh-CN" dirty="0"/>
              <a:t>0</a:t>
            </a:r>
          </a:p>
          <a:p>
            <a:r>
              <a:rPr lang="zh-CN" altLang="en-US" dirty="0"/>
              <a:t>若</a:t>
            </a:r>
            <a:r>
              <a:rPr lang="en-US" altLang="zh-CN" dirty="0"/>
              <a:t>a &gt;= r</a:t>
            </a:r>
            <a:r>
              <a:rPr lang="zh-CN" altLang="en-US" dirty="0"/>
              <a:t>，则把其中</a:t>
            </a:r>
            <a:r>
              <a:rPr lang="en-US" altLang="zh-CN" dirty="0"/>
              <a:t>r</a:t>
            </a:r>
            <a:r>
              <a:rPr lang="zh-CN" altLang="en-US" dirty="0"/>
              <a:t>个</a:t>
            </a:r>
            <a:r>
              <a:rPr lang="en-US" altLang="zh-CN" dirty="0"/>
              <a:t>1</a:t>
            </a:r>
            <a:r>
              <a:rPr lang="zh-CN" altLang="en-US" dirty="0"/>
              <a:t>变成</a:t>
            </a:r>
            <a:r>
              <a:rPr lang="en-US" altLang="zh-CN" dirty="0"/>
              <a:t>0</a:t>
            </a:r>
            <a:r>
              <a:rPr lang="zh-CN" altLang="en-US" dirty="0"/>
              <a:t>；若</a:t>
            </a:r>
            <a:r>
              <a:rPr lang="en-US" altLang="zh-CN" dirty="0"/>
              <a:t>b &gt;= k + 1 - r</a:t>
            </a:r>
            <a:r>
              <a:rPr lang="zh-CN" altLang="en-US" dirty="0"/>
              <a:t>，则把其中</a:t>
            </a:r>
            <a:r>
              <a:rPr lang="en-US" altLang="zh-CN" dirty="0"/>
              <a:t>k + 1 - r</a:t>
            </a:r>
            <a:r>
              <a:rPr lang="zh-CN" altLang="en-US" dirty="0"/>
              <a:t>个</a:t>
            </a:r>
            <a:r>
              <a:rPr lang="en-US" altLang="zh-CN" dirty="0"/>
              <a:t>0-&gt;1</a:t>
            </a:r>
            <a:r>
              <a:rPr lang="zh-CN" altLang="en-US" dirty="0"/>
              <a:t>（注意这两条至多只能满足一条）</a:t>
            </a:r>
            <a:endParaRPr lang="en-US" altLang="zh-CN" dirty="0"/>
          </a:p>
          <a:p>
            <a:r>
              <a:rPr lang="zh-CN" altLang="en-US" dirty="0"/>
              <a:t>否则，有</a:t>
            </a:r>
            <a:r>
              <a:rPr lang="en-US" altLang="zh-CN" dirty="0"/>
              <a:t>a &lt; r</a:t>
            </a:r>
            <a:r>
              <a:rPr lang="zh-CN" altLang="en-US" dirty="0"/>
              <a:t>且</a:t>
            </a:r>
            <a:r>
              <a:rPr lang="en-US" altLang="zh-CN" dirty="0"/>
              <a:t>b &lt; k + 1 - r</a:t>
            </a:r>
            <a:r>
              <a:rPr lang="zh-CN" altLang="en-US" dirty="0"/>
              <a:t>，选择原来改变的</a:t>
            </a:r>
            <a:r>
              <a:rPr lang="en-US" altLang="zh-CN" dirty="0"/>
              <a:t>m</a:t>
            </a:r>
            <a:r>
              <a:rPr lang="zh-CN" altLang="en-US" dirty="0"/>
              <a:t>堆以外的</a:t>
            </a:r>
            <a:r>
              <a:rPr lang="en-US" altLang="zh-CN" dirty="0"/>
              <a:t>r - a</a:t>
            </a:r>
            <a:r>
              <a:rPr lang="zh-CN" altLang="en-US" dirty="0"/>
              <a:t>堆</a:t>
            </a:r>
            <a:r>
              <a:rPr lang="en-US" altLang="zh-CN" dirty="0"/>
              <a:t>,</a:t>
            </a:r>
            <a:r>
              <a:rPr lang="zh-CN" altLang="en-US" dirty="0"/>
              <a:t>这</a:t>
            </a:r>
            <a:r>
              <a:rPr lang="en-US" altLang="zh-CN" dirty="0"/>
              <a:t>r-a</a:t>
            </a:r>
            <a:r>
              <a:rPr lang="zh-CN" altLang="en-US" dirty="0"/>
              <a:t>堆在该位上是</a:t>
            </a:r>
            <a:r>
              <a:rPr lang="en-US" altLang="zh-CN" dirty="0"/>
              <a:t>1</a:t>
            </a:r>
            <a:r>
              <a:rPr lang="zh-CN" altLang="en-US" dirty="0"/>
              <a:t>，此时改变的堆数为</a:t>
            </a:r>
            <a:r>
              <a:rPr lang="en-US" altLang="zh-CN" dirty="0"/>
              <a:t>a + b + r - a = b + r &lt; k + 1 - r + r = k + 1</a:t>
            </a:r>
            <a:r>
              <a:rPr lang="zh-CN" altLang="en-US" dirty="0"/>
              <a:t>，故为合法的移动。</a:t>
            </a:r>
            <a:endParaRPr lang="en-US" altLang="zh-CN" dirty="0"/>
          </a:p>
          <a:p>
            <a:r>
              <a:rPr lang="zh-CN" altLang="en-US" dirty="0"/>
              <a:t>重复上述操作，必然能使得每一位上的</a:t>
            </a:r>
            <a:r>
              <a:rPr lang="en-US" altLang="zh-CN" dirty="0"/>
              <a:t>1</a:t>
            </a:r>
            <a:r>
              <a:rPr lang="zh-CN" altLang="en-US" dirty="0"/>
              <a:t>的个数</a:t>
            </a:r>
            <a:r>
              <a:rPr lang="en-US" altLang="zh-CN" dirty="0"/>
              <a:t>mod (k + 1)</a:t>
            </a:r>
            <a:r>
              <a:rPr lang="zh-CN" altLang="en-US" dirty="0"/>
              <a:t>都为</a:t>
            </a:r>
            <a:r>
              <a:rPr lang="en-US" altLang="zh-CN" dirty="0"/>
              <a:t>0</a:t>
            </a:r>
            <a:r>
              <a:rPr lang="zh-CN" altLang="en-US" dirty="0"/>
              <a:t>。</a:t>
            </a:r>
            <a:endParaRPr lang="en-US" altLang="zh-CN" dirty="0"/>
          </a:p>
        </p:txBody>
      </p:sp>
    </p:spTree>
    <p:extLst>
      <p:ext uri="{BB962C8B-B14F-4D97-AF65-F5344CB8AC3E}">
        <p14:creationId xmlns:p14="http://schemas.microsoft.com/office/powerpoint/2010/main" val="2823534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en-US" altLang="zh-CN" dirty="0"/>
              <a:t>-k</a:t>
            </a:r>
            <a:r>
              <a:rPr lang="zh-CN" altLang="en-US" dirty="0"/>
              <a:t>博弈</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可以把</a:t>
            </a:r>
            <a:r>
              <a:rPr lang="en-US" altLang="zh-CN" dirty="0" err="1"/>
              <a:t>nim</a:t>
            </a:r>
            <a:r>
              <a:rPr lang="en-US" altLang="zh-CN" dirty="0"/>
              <a:t>-k</a:t>
            </a:r>
            <a:r>
              <a:rPr lang="zh-CN" altLang="en-US" dirty="0"/>
              <a:t>博弈认为是一个高维的</a:t>
            </a:r>
            <a:r>
              <a:rPr lang="en-US" altLang="zh-CN" dirty="0" err="1"/>
              <a:t>nim</a:t>
            </a:r>
            <a:r>
              <a:rPr lang="zh-CN" altLang="en-US" dirty="0"/>
              <a:t>和</a:t>
            </a:r>
            <a:endParaRPr lang="en-US" altLang="zh-CN" dirty="0"/>
          </a:p>
          <a:p>
            <a:r>
              <a:rPr lang="en-US" altLang="zh-CN" dirty="0" err="1"/>
              <a:t>nim</a:t>
            </a:r>
            <a:r>
              <a:rPr lang="en-US" altLang="zh-CN" dirty="0"/>
              <a:t>-k</a:t>
            </a:r>
            <a:r>
              <a:rPr lang="zh-CN" altLang="en-US" dirty="0"/>
              <a:t>博弈是一个有限状态的公平游戏，所以当然可以由</a:t>
            </a:r>
            <a:r>
              <a:rPr lang="en-US" altLang="zh-CN" dirty="0"/>
              <a:t>SG</a:t>
            </a:r>
            <a:r>
              <a:rPr lang="zh-CN" altLang="en-US" dirty="0"/>
              <a:t>定理，化简成</a:t>
            </a:r>
            <a:r>
              <a:rPr lang="en-US" altLang="zh-CN" dirty="0"/>
              <a:t>*n</a:t>
            </a:r>
            <a:r>
              <a:rPr lang="zh-CN" altLang="en-US" dirty="0"/>
              <a:t>的形式，但是只有是否等于</a:t>
            </a:r>
            <a:r>
              <a:rPr lang="en-US" altLang="zh-CN" dirty="0"/>
              <a:t>0</a:t>
            </a:r>
            <a:r>
              <a:rPr lang="zh-CN" altLang="en-US" dirty="0"/>
              <a:t>的时候有规律，其他时候</a:t>
            </a:r>
            <a:r>
              <a:rPr lang="en-US" altLang="zh-CN" dirty="0"/>
              <a:t>n</a:t>
            </a:r>
            <a:r>
              <a:rPr lang="zh-CN" altLang="en-US" dirty="0"/>
              <a:t>的取值没有明显的规律</a:t>
            </a:r>
            <a:endParaRPr lang="en-US" altLang="zh-CN" dirty="0"/>
          </a:p>
          <a:p>
            <a:r>
              <a:rPr lang="zh-CN" altLang="en-US" dirty="0"/>
              <a:t>所以一般只能定性研究</a:t>
            </a:r>
            <a:r>
              <a:rPr lang="en-US" altLang="zh-CN" dirty="0" err="1"/>
              <a:t>nim</a:t>
            </a:r>
            <a:r>
              <a:rPr lang="en-US" altLang="zh-CN" dirty="0"/>
              <a:t>-k</a:t>
            </a:r>
            <a:r>
              <a:rPr lang="zh-CN" altLang="en-US" dirty="0"/>
              <a:t>博弈，而很难研究含有</a:t>
            </a:r>
            <a:r>
              <a:rPr lang="en-US" altLang="zh-CN" dirty="0" err="1"/>
              <a:t>nim</a:t>
            </a:r>
            <a:r>
              <a:rPr lang="en-US" altLang="zh-CN" dirty="0"/>
              <a:t>-k</a:t>
            </a:r>
            <a:r>
              <a:rPr lang="zh-CN" altLang="en-US" dirty="0"/>
              <a:t>博弈的组合游戏</a:t>
            </a:r>
            <a:endParaRPr lang="en-US" altLang="zh-CN" dirty="0"/>
          </a:p>
          <a:p>
            <a:endParaRPr lang="en-US" altLang="zh-CN" dirty="0"/>
          </a:p>
        </p:txBody>
      </p:sp>
    </p:spTree>
    <p:extLst>
      <p:ext uri="{BB962C8B-B14F-4D97-AF65-F5344CB8AC3E}">
        <p14:creationId xmlns:p14="http://schemas.microsoft.com/office/powerpoint/2010/main" val="1030356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en-US" altLang="zh-CN" dirty="0"/>
              <a:t>-k</a:t>
            </a:r>
            <a:r>
              <a:rPr lang="zh-CN" altLang="en-US" dirty="0"/>
              <a:t>博弈</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由于</a:t>
            </a:r>
            <a:r>
              <a:rPr lang="en-US" altLang="zh-CN" dirty="0" err="1"/>
              <a:t>nim</a:t>
            </a:r>
            <a:r>
              <a:rPr lang="en-US" altLang="zh-CN" dirty="0"/>
              <a:t>-k</a:t>
            </a:r>
            <a:r>
              <a:rPr lang="zh-CN" altLang="en-US" dirty="0"/>
              <a:t>博弈是一个高维的</a:t>
            </a:r>
            <a:r>
              <a:rPr lang="en-US" altLang="zh-CN" dirty="0" err="1"/>
              <a:t>nim</a:t>
            </a:r>
            <a:r>
              <a:rPr lang="zh-CN" altLang="en-US" dirty="0"/>
              <a:t>和</a:t>
            </a:r>
            <a:endParaRPr lang="en-US" altLang="zh-CN" dirty="0"/>
          </a:p>
          <a:p>
            <a:r>
              <a:rPr lang="zh-CN" altLang="en-US" dirty="0"/>
              <a:t>所以*</a:t>
            </a:r>
            <a:r>
              <a:rPr lang="en-US" altLang="zh-CN" dirty="0"/>
              <a:t>n</a:t>
            </a:r>
            <a:r>
              <a:rPr lang="zh-CN" altLang="en-US" dirty="0"/>
              <a:t>的游戏都可以在同时操作</a:t>
            </a:r>
            <a:r>
              <a:rPr lang="en-US" altLang="zh-CN" dirty="0"/>
              <a:t>k</a:t>
            </a:r>
            <a:r>
              <a:rPr lang="zh-CN" altLang="en-US" dirty="0"/>
              <a:t>个游戏的意义下组合起来</a:t>
            </a:r>
            <a:endParaRPr lang="en-US" altLang="zh-CN" dirty="0"/>
          </a:p>
          <a:p>
            <a:r>
              <a:rPr lang="zh-CN" altLang="en-US" dirty="0"/>
              <a:t>如</a:t>
            </a:r>
            <a:r>
              <a:rPr lang="en-US" altLang="zh-CN" dirty="0"/>
              <a:t>bash-k</a:t>
            </a:r>
            <a:r>
              <a:rPr lang="zh-CN" altLang="en-US" dirty="0"/>
              <a:t>博弈：</a:t>
            </a:r>
            <a:r>
              <a:rPr lang="en-US" altLang="zh-CN" dirty="0"/>
              <a:t>n</a:t>
            </a:r>
            <a:r>
              <a:rPr lang="zh-CN" altLang="en-US" dirty="0"/>
              <a:t>堆石子，每次可以选最少</a:t>
            </a:r>
            <a:r>
              <a:rPr lang="en-US" altLang="zh-CN" dirty="0"/>
              <a:t>1</a:t>
            </a:r>
            <a:r>
              <a:rPr lang="zh-CN" altLang="en-US" dirty="0"/>
              <a:t>堆，不超过</a:t>
            </a:r>
            <a:r>
              <a:rPr lang="en-US" altLang="zh-CN" dirty="0"/>
              <a:t>k</a:t>
            </a:r>
            <a:r>
              <a:rPr lang="zh-CN" altLang="en-US" dirty="0"/>
              <a:t>堆石子，在这些堆石子里面任意拿，每堆最少拿一颗，最多拿</a:t>
            </a:r>
            <a:r>
              <a:rPr lang="en-US" altLang="zh-CN" dirty="0"/>
              <a:t>r</a:t>
            </a:r>
            <a:r>
              <a:rPr lang="zh-CN" altLang="en-US" dirty="0"/>
              <a:t>颗，先取光的胜</a:t>
            </a:r>
            <a:endParaRPr lang="en-US" altLang="zh-CN" dirty="0"/>
          </a:p>
          <a:p>
            <a:r>
              <a:rPr lang="zh-CN" altLang="en-US" dirty="0"/>
              <a:t>单独来看，每堆石子是一个</a:t>
            </a:r>
            <a:r>
              <a:rPr lang="en-US" altLang="zh-CN" dirty="0"/>
              <a:t>bash</a:t>
            </a:r>
            <a:r>
              <a:rPr lang="zh-CN" altLang="en-US" dirty="0"/>
              <a:t>博弈，游戏的值是*</a:t>
            </a:r>
            <a:r>
              <a:rPr lang="en-US" altLang="zh-CN" dirty="0"/>
              <a:t>(ai mod (r+1))</a:t>
            </a:r>
          </a:p>
          <a:p>
            <a:r>
              <a:rPr lang="zh-CN" altLang="en-US" dirty="0"/>
              <a:t>再把这</a:t>
            </a:r>
            <a:r>
              <a:rPr lang="en-US" altLang="zh-CN" dirty="0"/>
              <a:t>n</a:t>
            </a:r>
            <a:r>
              <a:rPr lang="zh-CN" altLang="en-US" dirty="0"/>
              <a:t>堆石子用</a:t>
            </a:r>
            <a:r>
              <a:rPr lang="en-US" altLang="zh-CN" dirty="0" err="1"/>
              <a:t>nim</a:t>
            </a:r>
            <a:r>
              <a:rPr lang="en-US" altLang="zh-CN" dirty="0"/>
              <a:t>-k</a:t>
            </a:r>
            <a:r>
              <a:rPr lang="zh-CN" altLang="en-US" dirty="0"/>
              <a:t>的方式组合起来，所以就是把</a:t>
            </a:r>
            <a:r>
              <a:rPr lang="en-US" altLang="zh-CN" dirty="0"/>
              <a:t>ai mod (r+1)</a:t>
            </a:r>
            <a:r>
              <a:rPr lang="zh-CN" altLang="en-US" dirty="0"/>
              <a:t>变成二进制，然后每一位加起来，如果每一位都是</a:t>
            </a:r>
            <a:r>
              <a:rPr lang="en-US" altLang="zh-CN" dirty="0"/>
              <a:t>k+1</a:t>
            </a:r>
            <a:r>
              <a:rPr lang="zh-CN" altLang="en-US" dirty="0"/>
              <a:t>的倍数那么后手赢，否则先手赢</a:t>
            </a:r>
            <a:endParaRPr lang="en-US" altLang="zh-CN" dirty="0"/>
          </a:p>
        </p:txBody>
      </p:sp>
    </p:spTree>
    <p:extLst>
      <p:ext uri="{BB962C8B-B14F-4D97-AF65-F5344CB8AC3E}">
        <p14:creationId xmlns:p14="http://schemas.microsoft.com/office/powerpoint/2010/main" val="2620712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804E7-90D8-45E6-87F9-46E7E0CE605E}"/>
              </a:ext>
            </a:extLst>
          </p:cNvPr>
          <p:cNvSpPr>
            <a:spLocks noGrp="1"/>
          </p:cNvSpPr>
          <p:nvPr>
            <p:ph type="title"/>
          </p:nvPr>
        </p:nvSpPr>
        <p:spPr/>
        <p:txBody>
          <a:bodyPr/>
          <a:lstStyle/>
          <a:p>
            <a:r>
              <a:rPr lang="en-US" altLang="zh-CN" dirty="0" err="1"/>
              <a:t>wythoff</a:t>
            </a:r>
            <a:r>
              <a:rPr lang="zh-CN" altLang="en-US" dirty="0"/>
              <a:t>博弈</a:t>
            </a:r>
          </a:p>
        </p:txBody>
      </p:sp>
      <p:sp>
        <p:nvSpPr>
          <p:cNvPr id="3" name="内容占位符 2">
            <a:extLst>
              <a:ext uri="{FF2B5EF4-FFF2-40B4-BE49-F238E27FC236}">
                <a16:creationId xmlns:a16="http://schemas.microsoft.com/office/drawing/2014/main" id="{72149DE2-1AFC-40DD-AF2F-D8FC9A2E9539}"/>
              </a:ext>
            </a:extLst>
          </p:cNvPr>
          <p:cNvSpPr>
            <a:spLocks noGrp="1"/>
          </p:cNvSpPr>
          <p:nvPr>
            <p:ph idx="1"/>
          </p:nvPr>
        </p:nvSpPr>
        <p:spPr/>
        <p:txBody>
          <a:bodyPr/>
          <a:lstStyle/>
          <a:p>
            <a:r>
              <a:rPr lang="zh-CN" altLang="en-US" dirty="0"/>
              <a:t>有</a:t>
            </a:r>
            <a:r>
              <a:rPr lang="en-US" altLang="zh-CN" dirty="0"/>
              <a:t>2</a:t>
            </a:r>
            <a:r>
              <a:rPr lang="zh-CN" altLang="en-US" dirty="0"/>
              <a:t>堆石子，每人每次可以拿走任意一堆中任意数量的石子或在两堆石子中拿走相同数量的石子，不能拿的人输</a:t>
            </a:r>
            <a:endParaRPr lang="en-US" altLang="zh-CN" dirty="0"/>
          </a:p>
          <a:p>
            <a:r>
              <a:rPr lang="zh-CN" altLang="en-US" dirty="0"/>
              <a:t>和</a:t>
            </a:r>
            <a:r>
              <a:rPr lang="en-US" altLang="zh-CN" dirty="0" err="1"/>
              <a:t>nim</a:t>
            </a:r>
            <a:r>
              <a:rPr lang="en-US" altLang="zh-CN" dirty="0"/>
              <a:t>-k</a:t>
            </a:r>
            <a:r>
              <a:rPr lang="zh-CN" altLang="en-US" dirty="0"/>
              <a:t>博弈类似，</a:t>
            </a:r>
            <a:r>
              <a:rPr lang="en-US" altLang="zh-CN" dirty="0" err="1"/>
              <a:t>wythoff</a:t>
            </a:r>
            <a:r>
              <a:rPr lang="zh-CN" altLang="en-US" dirty="0"/>
              <a:t>博弈的值没有明显的规律，只有为</a:t>
            </a:r>
            <a:r>
              <a:rPr lang="en-US" altLang="zh-CN" dirty="0"/>
              <a:t>0</a:t>
            </a:r>
            <a:r>
              <a:rPr lang="zh-CN" altLang="en-US" dirty="0"/>
              <a:t>的位置</a:t>
            </a:r>
            <a:r>
              <a:rPr lang="en-US" altLang="zh-CN" dirty="0"/>
              <a:t>(</a:t>
            </a:r>
            <a:r>
              <a:rPr lang="en-US" altLang="zh-CN" dirty="0" err="1"/>
              <a:t>a,b</a:t>
            </a:r>
            <a:r>
              <a:rPr lang="en-US" altLang="zh-CN" dirty="0"/>
              <a:t>)</a:t>
            </a:r>
            <a:r>
              <a:rPr lang="zh-CN" altLang="en-US" dirty="0"/>
              <a:t>有规律</a:t>
            </a:r>
            <a:endParaRPr lang="en-US" altLang="zh-CN" dirty="0"/>
          </a:p>
          <a:p>
            <a:r>
              <a:rPr lang="it-IT" altLang="zh-CN" dirty="0"/>
              <a:t>ai=mex{aj,bj|j&lt;i} </a:t>
            </a:r>
            <a:r>
              <a:rPr lang="zh-CN" altLang="it-IT" dirty="0"/>
              <a:t>，</a:t>
            </a:r>
            <a:r>
              <a:rPr lang="it-IT" altLang="zh-CN" dirty="0"/>
              <a:t>bi=ai+i</a:t>
            </a:r>
            <a:endParaRPr lang="en-US" altLang="zh-CN" dirty="0"/>
          </a:p>
          <a:p>
            <a:r>
              <a:rPr lang="zh-CN" altLang="en-US" dirty="0"/>
              <a:t>前几个为</a:t>
            </a:r>
            <a:r>
              <a:rPr lang="en-US" altLang="zh-CN" dirty="0"/>
              <a:t>0</a:t>
            </a:r>
            <a:r>
              <a:rPr lang="zh-CN" altLang="en-US" dirty="0"/>
              <a:t>的位置：</a:t>
            </a:r>
            <a:r>
              <a:rPr lang="en-US" altLang="zh-CN" dirty="0"/>
              <a:t>(0,0),(1,2),(3,5),(4,7),(6,10)</a:t>
            </a:r>
            <a:endParaRPr lang="zh-CN" altLang="en-US" dirty="0"/>
          </a:p>
        </p:txBody>
      </p:sp>
    </p:spTree>
    <p:extLst>
      <p:ext uri="{BB962C8B-B14F-4D97-AF65-F5344CB8AC3E}">
        <p14:creationId xmlns:p14="http://schemas.microsoft.com/office/powerpoint/2010/main" val="79002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804E7-90D8-45E6-87F9-46E7E0CE605E}"/>
              </a:ext>
            </a:extLst>
          </p:cNvPr>
          <p:cNvSpPr>
            <a:spLocks noGrp="1"/>
          </p:cNvSpPr>
          <p:nvPr>
            <p:ph type="title"/>
          </p:nvPr>
        </p:nvSpPr>
        <p:spPr/>
        <p:txBody>
          <a:bodyPr/>
          <a:lstStyle/>
          <a:p>
            <a:r>
              <a:rPr lang="en-US" altLang="zh-CN" dirty="0" err="1"/>
              <a:t>wythoff</a:t>
            </a:r>
            <a:r>
              <a:rPr lang="zh-CN" altLang="en-US" dirty="0"/>
              <a:t>博弈</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2149DE2-1AFC-40DD-AF2F-D8FC9A2E9539}"/>
                  </a:ext>
                </a:extLst>
              </p:cNvPr>
              <p:cNvSpPr>
                <a:spLocks noGrp="1"/>
              </p:cNvSpPr>
              <p:nvPr>
                <p:ph idx="1"/>
              </p:nvPr>
            </p:nvSpPr>
            <p:spPr/>
            <p:txBody>
              <a:bodyPr/>
              <a:lstStyle/>
              <a:p>
                <a:r>
                  <a:rPr lang="zh-CN" altLang="en-US" dirty="0"/>
                  <a:t>前几个为</a:t>
                </a:r>
                <a:r>
                  <a:rPr lang="en-US" altLang="zh-CN" dirty="0"/>
                  <a:t>0</a:t>
                </a:r>
                <a:r>
                  <a:rPr lang="zh-CN" altLang="en-US" dirty="0"/>
                  <a:t>的位置：</a:t>
                </a:r>
                <a:r>
                  <a:rPr lang="en-US" altLang="zh-CN" dirty="0"/>
                  <a:t>(0,0),(1,2),(3,5),(4,7),(6,10)</a:t>
                </a:r>
              </a:p>
              <a:p>
                <a:r>
                  <a:rPr lang="zh-CN" altLang="en-US" dirty="0"/>
                  <a:t>可以发现</a:t>
                </a:r>
                <a:r>
                  <a:rPr lang="en-US" altLang="zh-CN" dirty="0"/>
                  <a:t>ai</a:t>
                </a:r>
                <a:r>
                  <a:rPr lang="zh-CN" altLang="en-US" dirty="0"/>
                  <a:t>和</a:t>
                </a:r>
                <a:r>
                  <a:rPr lang="en-US" altLang="zh-CN" dirty="0"/>
                  <a:t>bi</a:t>
                </a:r>
                <a:r>
                  <a:rPr lang="zh-CN" altLang="en-US" dirty="0"/>
                  <a:t>就是正整数集的一个分割（不算</a:t>
                </a:r>
                <a:r>
                  <a:rPr lang="en-US" altLang="zh-CN" dirty="0"/>
                  <a:t>(0,0)</a:t>
                </a:r>
                <a:r>
                  <a:rPr lang="zh-CN" altLang="en-US" dirty="0"/>
                  <a:t>）</a:t>
                </a:r>
                <a:endParaRPr lang="en-US" altLang="zh-CN" dirty="0"/>
              </a:p>
              <a:p>
                <a:r>
                  <a:rPr lang="zh-CN" altLang="en-US" dirty="0"/>
                  <a:t>由</a:t>
                </a:r>
                <a:r>
                  <a:rPr lang="en-US" altLang="zh-CN" dirty="0"/>
                  <a:t>betty</a:t>
                </a:r>
                <a:r>
                  <a:rPr lang="zh-CN" altLang="en-US" dirty="0"/>
                  <a:t>定理</a:t>
                </a:r>
                <a:endParaRPr lang="en-US" altLang="zh-CN" dirty="0"/>
              </a:p>
              <a:p>
                <a:r>
                  <a:rPr lang="zh-CN" altLang="en-US" dirty="0"/>
                  <a:t>设 </a:t>
                </a:r>
                <a:r>
                  <a:rPr lang="el-GR" altLang="zh-CN" dirty="0"/>
                  <a:t>α,β </a:t>
                </a:r>
                <a:r>
                  <a:rPr lang="zh-CN" altLang="en-US" dirty="0"/>
                  <a:t>是正无理数且 </a:t>
                </a:r>
                <a:r>
                  <a:rPr lang="en-US" altLang="zh-CN" dirty="0"/>
                  <a:t>1/</a:t>
                </a:r>
                <a:r>
                  <a:rPr lang="el-GR" altLang="zh-CN" dirty="0"/>
                  <a:t>α+1/β=1</a:t>
                </a:r>
                <a:r>
                  <a:rPr lang="zh-CN" altLang="el-GR" dirty="0"/>
                  <a:t>，</a:t>
                </a:r>
                <a:r>
                  <a:rPr lang="zh-CN" altLang="en-US" dirty="0"/>
                  <a:t>令 </a:t>
                </a:r>
                <a:r>
                  <a:rPr lang="en-US" altLang="zh-CN" dirty="0"/>
                  <a:t>P={⌊</a:t>
                </a:r>
                <a:r>
                  <a:rPr lang="el-GR" altLang="zh-CN" dirty="0"/>
                  <a:t>α</a:t>
                </a:r>
                <a:r>
                  <a:rPr lang="en-US" altLang="zh-CN" dirty="0"/>
                  <a:t>n⌋|</a:t>
                </a:r>
                <a:r>
                  <a:rPr lang="en-US" altLang="zh-CN" dirty="0" err="1"/>
                  <a:t>n∈N</a:t>
                </a:r>
                <a:r>
                  <a:rPr lang="en-US" altLang="zh-CN" dirty="0"/>
                  <a:t>+},Q={⌊</a:t>
                </a:r>
                <a:r>
                  <a:rPr lang="el-GR" altLang="zh-CN" dirty="0"/>
                  <a:t>β</a:t>
                </a:r>
                <a:r>
                  <a:rPr lang="en-US" altLang="zh-CN" dirty="0"/>
                  <a:t>n⌋|</a:t>
                </a:r>
                <a:r>
                  <a:rPr lang="en-US" altLang="zh-CN" dirty="0" err="1"/>
                  <a:t>n∈N</a:t>
                </a:r>
                <a:r>
                  <a:rPr lang="en-US" altLang="zh-CN" dirty="0"/>
                  <a:t>+}</a:t>
                </a:r>
                <a:r>
                  <a:rPr lang="zh-CN" altLang="en-US" dirty="0"/>
                  <a:t>，则 </a:t>
                </a:r>
                <a:r>
                  <a:rPr lang="en-US" altLang="zh-CN" dirty="0"/>
                  <a:t>P∩Q=∅</a:t>
                </a:r>
                <a:r>
                  <a:rPr lang="zh-CN" altLang="en-US" dirty="0"/>
                  <a:t>且</a:t>
                </a:r>
                <a:r>
                  <a:rPr lang="en-US" altLang="zh-CN" dirty="0"/>
                  <a:t>P∪Q=N+</a:t>
                </a:r>
                <a:r>
                  <a:rPr lang="zh-CN" altLang="en-US" dirty="0"/>
                  <a:t>。</a:t>
                </a:r>
                <a:endParaRPr lang="en-US" altLang="zh-CN" dirty="0"/>
              </a:p>
              <a:p>
                <a:r>
                  <a:rPr lang="zh-CN" altLang="en-US" dirty="0"/>
                  <a:t>套用</a:t>
                </a:r>
                <a:r>
                  <a:rPr lang="en-US" altLang="zh-CN" dirty="0"/>
                  <a:t>betty</a:t>
                </a:r>
                <a:r>
                  <a:rPr lang="zh-CN" altLang="en-US" dirty="0"/>
                  <a:t>定理，</a:t>
                </a:r>
                <a:r>
                  <a:rPr lang="en-US" altLang="zh-CN" dirty="0"/>
                  <a:t>ai=⌊</a:t>
                </a:r>
                <a:r>
                  <a:rPr lang="el-GR" altLang="zh-CN" dirty="0"/>
                  <a:t>α</a:t>
                </a:r>
                <a:r>
                  <a:rPr lang="en-US" altLang="zh-CN" dirty="0" err="1"/>
                  <a:t>i</a:t>
                </a:r>
                <a:r>
                  <a:rPr lang="en-US" altLang="zh-CN" dirty="0"/>
                  <a:t>⌋</a:t>
                </a:r>
                <a:r>
                  <a:rPr lang="zh-CN" altLang="en-US" dirty="0"/>
                  <a:t>，</a:t>
                </a:r>
                <a:r>
                  <a:rPr lang="en-US" altLang="zh-CN" dirty="0"/>
                  <a:t>bi=⌊</a:t>
                </a:r>
                <a:r>
                  <a:rPr lang="el-GR" altLang="zh-CN" dirty="0"/>
                  <a:t>β</a:t>
                </a:r>
                <a:r>
                  <a:rPr lang="en-US" altLang="zh-CN" dirty="0" err="1"/>
                  <a:t>i</a:t>
                </a:r>
                <a:r>
                  <a:rPr lang="en-US" altLang="zh-CN" dirty="0"/>
                  <a:t>⌋=⌊</a:t>
                </a:r>
                <a:r>
                  <a:rPr lang="el-GR" altLang="zh-CN" dirty="0"/>
                  <a:t>α</a:t>
                </a:r>
                <a:r>
                  <a:rPr lang="en-US" altLang="zh-CN" dirty="0" err="1"/>
                  <a:t>i</a:t>
                </a:r>
                <a:r>
                  <a:rPr lang="en-US" altLang="zh-CN" dirty="0"/>
                  <a:t>⌋+</a:t>
                </a:r>
                <a:r>
                  <a:rPr lang="en-US" altLang="zh-CN" dirty="0" err="1"/>
                  <a:t>i</a:t>
                </a:r>
                <a:r>
                  <a:rPr lang="en-US" altLang="zh-CN" dirty="0"/>
                  <a:t>=⌊(</a:t>
                </a:r>
                <a:r>
                  <a:rPr lang="el-GR" altLang="zh-CN" dirty="0"/>
                  <a:t>α</a:t>
                </a:r>
                <a:r>
                  <a:rPr lang="en-US" altLang="zh-CN" dirty="0"/>
                  <a:t>+1)</a:t>
                </a:r>
                <a:r>
                  <a:rPr lang="en-US" altLang="zh-CN" dirty="0" err="1"/>
                  <a:t>i</a:t>
                </a:r>
                <a:r>
                  <a:rPr lang="en-US" altLang="zh-CN" dirty="0"/>
                  <a:t>⌋</a:t>
                </a:r>
              </a:p>
              <a:p>
                <a:r>
                  <a:rPr lang="zh-CN" altLang="en-US" dirty="0"/>
                  <a:t>所以</a:t>
                </a:r>
                <a:r>
                  <a:rPr lang="el-GR" altLang="zh-CN" dirty="0"/>
                  <a:t>β</a:t>
                </a:r>
                <a:r>
                  <a:rPr lang="en-US" altLang="zh-CN" dirty="0"/>
                  <a:t>=</a:t>
                </a:r>
                <a:r>
                  <a:rPr lang="el-GR" altLang="zh-CN" dirty="0"/>
                  <a:t>α</a:t>
                </a:r>
                <a:r>
                  <a:rPr lang="en-US" altLang="zh-CN" dirty="0"/>
                  <a:t>+1</a:t>
                </a:r>
                <a:r>
                  <a:rPr lang="zh-CN" altLang="en-US" dirty="0"/>
                  <a:t>，</a:t>
                </a:r>
                <a:r>
                  <a:rPr lang="en-US" altLang="zh-CN" dirty="0"/>
                  <a:t>1/</a:t>
                </a:r>
                <a:r>
                  <a:rPr lang="el-GR" altLang="zh-CN" dirty="0"/>
                  <a:t>α+1/β=1</a:t>
                </a:r>
                <a:r>
                  <a:rPr lang="zh-CN" altLang="en-US" dirty="0"/>
                  <a:t>，解出</a:t>
                </a:r>
                <a14:m>
                  <m:oMath xmlns:m="http://schemas.openxmlformats.org/officeDocument/2006/math">
                    <m:r>
                      <a:rPr lang="en-US" altLang="zh-CN" b="0" i="1" smtClean="0">
                        <a:latin typeface="Cambria Math" panose="02040503050406030204" pitchFamily="18" charset="0"/>
                      </a:rPr>
                      <m:t>𝛼</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5</m:t>
                            </m:r>
                          </m:e>
                        </m:rad>
                      </m:num>
                      <m:den>
                        <m:r>
                          <a:rPr lang="en-US" altLang="zh-CN" b="0" i="1" smtClean="0">
                            <a:latin typeface="Cambria Math" panose="02040503050406030204" pitchFamily="18" charset="0"/>
                          </a:rPr>
                          <m:t>2</m:t>
                        </m:r>
                      </m:den>
                    </m:f>
                  </m:oMath>
                </a14:m>
                <a:endParaRPr lang="en-US" altLang="zh-CN" dirty="0"/>
              </a:p>
              <a:p>
                <a:r>
                  <a:rPr lang="zh-CN" altLang="en-US" dirty="0"/>
                  <a:t>那么我们就得到了为</a:t>
                </a:r>
                <a:r>
                  <a:rPr lang="en-US" altLang="zh-CN" dirty="0"/>
                  <a:t>0</a:t>
                </a:r>
                <a:r>
                  <a:rPr lang="zh-CN" altLang="en-US" dirty="0"/>
                  <a:t>的位置的通项</a:t>
                </a:r>
              </a:p>
            </p:txBody>
          </p:sp>
        </mc:Choice>
        <mc:Fallback xmlns="">
          <p:sp>
            <p:nvSpPr>
              <p:cNvPr id="3" name="内容占位符 2">
                <a:extLst>
                  <a:ext uri="{FF2B5EF4-FFF2-40B4-BE49-F238E27FC236}">
                    <a16:creationId xmlns:a16="http://schemas.microsoft.com/office/drawing/2014/main" id="{72149DE2-1AFC-40DD-AF2F-D8FC9A2E9539}"/>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1486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804E7-90D8-45E6-87F9-46E7E0CE605E}"/>
              </a:ext>
            </a:extLst>
          </p:cNvPr>
          <p:cNvSpPr>
            <a:spLocks noGrp="1"/>
          </p:cNvSpPr>
          <p:nvPr>
            <p:ph type="title"/>
          </p:nvPr>
        </p:nvSpPr>
        <p:spPr/>
        <p:txBody>
          <a:bodyPr/>
          <a:lstStyle/>
          <a:p>
            <a:r>
              <a:rPr lang="zh-CN" altLang="en-US" dirty="0"/>
              <a:t>扩展</a:t>
            </a:r>
            <a:r>
              <a:rPr lang="en-US" altLang="zh-CN" dirty="0" err="1"/>
              <a:t>wythoff</a:t>
            </a:r>
            <a:r>
              <a:rPr lang="zh-CN" altLang="en-US" dirty="0"/>
              <a:t>博弈</a:t>
            </a:r>
          </a:p>
        </p:txBody>
      </p:sp>
      <p:sp>
        <p:nvSpPr>
          <p:cNvPr id="3" name="内容占位符 2">
            <a:extLst>
              <a:ext uri="{FF2B5EF4-FFF2-40B4-BE49-F238E27FC236}">
                <a16:creationId xmlns:a16="http://schemas.microsoft.com/office/drawing/2014/main" id="{72149DE2-1AFC-40DD-AF2F-D8FC9A2E9539}"/>
              </a:ext>
            </a:extLst>
          </p:cNvPr>
          <p:cNvSpPr>
            <a:spLocks noGrp="1"/>
          </p:cNvSpPr>
          <p:nvPr>
            <p:ph idx="1"/>
          </p:nvPr>
        </p:nvSpPr>
        <p:spPr/>
        <p:txBody>
          <a:bodyPr/>
          <a:lstStyle/>
          <a:p>
            <a:r>
              <a:rPr lang="zh-CN" altLang="en-US" dirty="0"/>
              <a:t>有</a:t>
            </a:r>
            <a:r>
              <a:rPr lang="en-US" altLang="zh-CN" dirty="0"/>
              <a:t>2</a:t>
            </a:r>
            <a:r>
              <a:rPr lang="zh-CN" altLang="en-US" dirty="0"/>
              <a:t>堆石子，每人每次可以拿走任意一堆中任意数量的石子或在两堆石子中数量差</a:t>
            </a:r>
            <a:r>
              <a:rPr lang="en-US" altLang="zh-CN" dirty="0"/>
              <a:t>&lt;=k</a:t>
            </a:r>
            <a:r>
              <a:rPr lang="zh-CN" altLang="en-US" dirty="0"/>
              <a:t>的石子，不能拿的人输</a:t>
            </a:r>
            <a:endParaRPr lang="en-US" altLang="zh-CN" dirty="0"/>
          </a:p>
          <a:p>
            <a:r>
              <a:rPr lang="it-IT" altLang="zh-CN" dirty="0"/>
              <a:t>ai=mex{aj,bj|j&lt;i} </a:t>
            </a:r>
            <a:r>
              <a:rPr lang="zh-CN" altLang="it-IT" dirty="0"/>
              <a:t>，</a:t>
            </a:r>
            <a:r>
              <a:rPr lang="it-IT" altLang="zh-CN" dirty="0"/>
              <a:t>bi=ai+(k+1)i</a:t>
            </a:r>
          </a:p>
          <a:p>
            <a:r>
              <a:rPr lang="zh-CN" altLang="en-US" dirty="0"/>
              <a:t>然后还是套用</a:t>
            </a:r>
            <a:r>
              <a:rPr lang="it-IT" altLang="zh-CN" dirty="0"/>
              <a:t>betty</a:t>
            </a:r>
            <a:r>
              <a:rPr lang="zh-CN" altLang="en-US" dirty="0"/>
              <a:t>定理</a:t>
            </a:r>
            <a:endParaRPr lang="en-US" altLang="zh-CN" dirty="0"/>
          </a:p>
          <a:p>
            <a:endParaRPr lang="en-US" altLang="zh-CN" dirty="0"/>
          </a:p>
        </p:txBody>
      </p:sp>
    </p:spTree>
    <p:extLst>
      <p:ext uri="{BB962C8B-B14F-4D97-AF65-F5344CB8AC3E}">
        <p14:creationId xmlns:p14="http://schemas.microsoft.com/office/powerpoint/2010/main" val="3725493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804E7-90D8-45E6-87F9-46E7E0CE605E}"/>
              </a:ext>
            </a:extLst>
          </p:cNvPr>
          <p:cNvSpPr>
            <a:spLocks noGrp="1"/>
          </p:cNvSpPr>
          <p:nvPr>
            <p:ph type="title"/>
          </p:nvPr>
        </p:nvSpPr>
        <p:spPr/>
        <p:txBody>
          <a:bodyPr/>
          <a:lstStyle/>
          <a:p>
            <a:r>
              <a:rPr lang="en-US" altLang="zh-CN" dirty="0" err="1"/>
              <a:t>fibonacci</a:t>
            </a:r>
            <a:r>
              <a:rPr lang="zh-CN" altLang="en-US" dirty="0"/>
              <a:t>博弈</a:t>
            </a:r>
          </a:p>
        </p:txBody>
      </p:sp>
      <p:sp>
        <p:nvSpPr>
          <p:cNvPr id="3" name="内容占位符 2">
            <a:extLst>
              <a:ext uri="{FF2B5EF4-FFF2-40B4-BE49-F238E27FC236}">
                <a16:creationId xmlns:a16="http://schemas.microsoft.com/office/drawing/2014/main" id="{72149DE2-1AFC-40DD-AF2F-D8FC9A2E9539}"/>
              </a:ext>
            </a:extLst>
          </p:cNvPr>
          <p:cNvSpPr>
            <a:spLocks noGrp="1"/>
          </p:cNvSpPr>
          <p:nvPr>
            <p:ph idx="1"/>
          </p:nvPr>
        </p:nvSpPr>
        <p:spPr/>
        <p:txBody>
          <a:bodyPr/>
          <a:lstStyle/>
          <a:p>
            <a:r>
              <a:rPr lang="en-US" altLang="zh-CN" dirty="0"/>
              <a:t>1</a:t>
            </a:r>
            <a:r>
              <a:rPr lang="zh-CN" altLang="en-US" dirty="0"/>
              <a:t>堆石子有</a:t>
            </a:r>
            <a:r>
              <a:rPr lang="en-US" altLang="zh-CN" dirty="0"/>
              <a:t>n</a:t>
            </a:r>
            <a:r>
              <a:rPr lang="zh-CN" altLang="en-US" dirty="0"/>
              <a:t>个，两人轮流取</a:t>
            </a:r>
          </a:p>
          <a:p>
            <a:r>
              <a:rPr lang="zh-CN" altLang="en-US" dirty="0"/>
              <a:t>先取者第</a:t>
            </a:r>
            <a:r>
              <a:rPr lang="en-US" altLang="zh-CN" dirty="0"/>
              <a:t>1</a:t>
            </a:r>
            <a:r>
              <a:rPr lang="zh-CN" altLang="en-US" dirty="0"/>
              <a:t>次可以取任意多个，但不能全部取完</a:t>
            </a:r>
          </a:p>
          <a:p>
            <a:r>
              <a:rPr lang="zh-CN" altLang="en-US" dirty="0"/>
              <a:t>以后每次取的石子数不能超过上次取子数的</a:t>
            </a:r>
            <a:r>
              <a:rPr lang="en-US" altLang="zh-CN" dirty="0"/>
              <a:t>2</a:t>
            </a:r>
            <a:r>
              <a:rPr lang="zh-CN" altLang="en-US" dirty="0"/>
              <a:t>倍</a:t>
            </a:r>
          </a:p>
          <a:p>
            <a:r>
              <a:rPr lang="zh-CN" altLang="en-US" dirty="0"/>
              <a:t>取完者胜</a:t>
            </a:r>
          </a:p>
          <a:p>
            <a:endParaRPr lang="en-US" altLang="zh-CN" dirty="0"/>
          </a:p>
        </p:txBody>
      </p:sp>
    </p:spTree>
    <p:extLst>
      <p:ext uri="{BB962C8B-B14F-4D97-AF65-F5344CB8AC3E}">
        <p14:creationId xmlns:p14="http://schemas.microsoft.com/office/powerpoint/2010/main" val="3131504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F696D-FA63-4F5A-B962-741B91B6ADAD}"/>
              </a:ext>
            </a:extLst>
          </p:cNvPr>
          <p:cNvSpPr>
            <a:spLocks noGrp="1"/>
          </p:cNvSpPr>
          <p:nvPr>
            <p:ph type="title"/>
          </p:nvPr>
        </p:nvSpPr>
        <p:spPr/>
        <p:txBody>
          <a:bodyPr/>
          <a:lstStyle/>
          <a:p>
            <a:r>
              <a:rPr lang="en-US" altLang="zh-CN" dirty="0" err="1"/>
              <a:t>fibonacci</a:t>
            </a:r>
            <a:r>
              <a:rPr lang="zh-CN" altLang="en-US" dirty="0"/>
              <a:t>博弈</a:t>
            </a:r>
          </a:p>
        </p:txBody>
      </p:sp>
      <p:sp>
        <p:nvSpPr>
          <p:cNvPr id="3" name="内容占位符 2">
            <a:extLst>
              <a:ext uri="{FF2B5EF4-FFF2-40B4-BE49-F238E27FC236}">
                <a16:creationId xmlns:a16="http://schemas.microsoft.com/office/drawing/2014/main" id="{6CB9B87D-8209-47D7-8C71-E078356FE81A}"/>
              </a:ext>
            </a:extLst>
          </p:cNvPr>
          <p:cNvSpPr>
            <a:spLocks noGrp="1"/>
          </p:cNvSpPr>
          <p:nvPr>
            <p:ph idx="1"/>
          </p:nvPr>
        </p:nvSpPr>
        <p:spPr/>
        <p:txBody>
          <a:bodyPr/>
          <a:lstStyle/>
          <a:p>
            <a:r>
              <a:rPr lang="zh-CN" altLang="en-US" dirty="0"/>
              <a:t>找规律可知若</a:t>
            </a:r>
            <a:r>
              <a:rPr lang="en-US" altLang="zh-CN" dirty="0"/>
              <a:t>n</a:t>
            </a:r>
            <a:r>
              <a:rPr lang="zh-CN" altLang="en-US" dirty="0"/>
              <a:t>是斐波那契数，那么先手必败，否则必胜</a:t>
            </a:r>
            <a:endParaRPr lang="en-US" altLang="zh-CN" dirty="0"/>
          </a:p>
          <a:p>
            <a:r>
              <a:rPr lang="zh-CN" altLang="en-US" dirty="0"/>
              <a:t>证明</a:t>
            </a:r>
            <a:endParaRPr lang="en-US" altLang="zh-CN" dirty="0"/>
          </a:p>
          <a:p>
            <a:r>
              <a:rPr lang="zh-CN" altLang="en-US" dirty="0"/>
              <a:t>斐波那契数的情形，首先</a:t>
            </a:r>
            <a:r>
              <a:rPr lang="en-US" altLang="zh-CN" dirty="0"/>
              <a:t>f[1]=2</a:t>
            </a:r>
            <a:r>
              <a:rPr lang="zh-CN" altLang="en-US" dirty="0"/>
              <a:t>的情形先手必败，用归纳法</a:t>
            </a:r>
            <a:endParaRPr lang="en-US" altLang="zh-CN" dirty="0"/>
          </a:p>
          <a:p>
            <a:r>
              <a:rPr lang="en-US" altLang="zh-CN" dirty="0"/>
              <a:t>f[n]=f[n-1]+f[n-2]</a:t>
            </a:r>
          </a:p>
          <a:p>
            <a:r>
              <a:rPr lang="zh-CN" altLang="en-US" dirty="0"/>
              <a:t>先手不能取超过</a:t>
            </a:r>
            <a:r>
              <a:rPr lang="en-US" altLang="zh-CN" dirty="0"/>
              <a:t>f[n-2]</a:t>
            </a:r>
            <a:r>
              <a:rPr lang="zh-CN" altLang="en-US" dirty="0"/>
              <a:t>的石子，因为</a:t>
            </a:r>
            <a:r>
              <a:rPr lang="en-US" altLang="zh-CN" dirty="0"/>
              <a:t>f[n-1]&lt;2*f[n-2]</a:t>
            </a:r>
          </a:p>
          <a:p>
            <a:r>
              <a:rPr lang="zh-CN" altLang="en-US" dirty="0"/>
              <a:t>那么由归纳假设可知一定是后手取到</a:t>
            </a:r>
            <a:r>
              <a:rPr lang="en-US" altLang="zh-CN" dirty="0"/>
              <a:t>f[n-2]</a:t>
            </a:r>
            <a:r>
              <a:rPr lang="zh-CN" altLang="en-US" dirty="0"/>
              <a:t>这堆石子的最后一颗</a:t>
            </a:r>
            <a:endParaRPr lang="en-US" altLang="zh-CN" dirty="0"/>
          </a:p>
          <a:p>
            <a:r>
              <a:rPr lang="zh-CN" altLang="en-US" dirty="0"/>
              <a:t>但后手取完</a:t>
            </a:r>
            <a:r>
              <a:rPr lang="en-US" altLang="zh-CN" dirty="0"/>
              <a:t>f[n-2]</a:t>
            </a:r>
            <a:r>
              <a:rPr lang="zh-CN" altLang="en-US" dirty="0"/>
              <a:t>这堆石子的最后一颗后，先手并不能一下子取完</a:t>
            </a:r>
            <a:r>
              <a:rPr lang="en-US" altLang="zh-CN" dirty="0"/>
              <a:t>f[n-1]</a:t>
            </a:r>
            <a:r>
              <a:rPr lang="zh-CN" altLang="en-US" dirty="0"/>
              <a:t>这堆石子，由归纳假设可得也是后手取到</a:t>
            </a:r>
            <a:r>
              <a:rPr lang="en-US" altLang="zh-CN" dirty="0"/>
              <a:t>f[n-1]</a:t>
            </a:r>
            <a:r>
              <a:rPr lang="zh-CN" altLang="en-US" dirty="0"/>
              <a:t>这堆石子的最后一颗</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088384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F696D-FA63-4F5A-B962-741B91B6ADAD}"/>
              </a:ext>
            </a:extLst>
          </p:cNvPr>
          <p:cNvSpPr>
            <a:spLocks noGrp="1"/>
          </p:cNvSpPr>
          <p:nvPr>
            <p:ph type="title"/>
          </p:nvPr>
        </p:nvSpPr>
        <p:spPr/>
        <p:txBody>
          <a:bodyPr/>
          <a:lstStyle/>
          <a:p>
            <a:r>
              <a:rPr lang="en-US" altLang="zh-CN" dirty="0" err="1"/>
              <a:t>fibonacci</a:t>
            </a:r>
            <a:r>
              <a:rPr lang="zh-CN" altLang="en-US" dirty="0"/>
              <a:t>博弈</a:t>
            </a:r>
          </a:p>
        </p:txBody>
      </p:sp>
      <p:sp>
        <p:nvSpPr>
          <p:cNvPr id="3" name="内容占位符 2">
            <a:extLst>
              <a:ext uri="{FF2B5EF4-FFF2-40B4-BE49-F238E27FC236}">
                <a16:creationId xmlns:a16="http://schemas.microsoft.com/office/drawing/2014/main" id="{6CB9B87D-8209-47D7-8C71-E078356FE81A}"/>
              </a:ext>
            </a:extLst>
          </p:cNvPr>
          <p:cNvSpPr>
            <a:spLocks noGrp="1"/>
          </p:cNvSpPr>
          <p:nvPr>
            <p:ph idx="1"/>
          </p:nvPr>
        </p:nvSpPr>
        <p:spPr/>
        <p:txBody>
          <a:bodyPr/>
          <a:lstStyle/>
          <a:p>
            <a:r>
              <a:rPr lang="zh-CN" altLang="en-US" dirty="0"/>
              <a:t>非斐波那契数的情形，由</a:t>
            </a:r>
            <a:r>
              <a:rPr lang="en-US" altLang="zh-CN" dirty="0" err="1"/>
              <a:t>Zeckendorf</a:t>
            </a:r>
            <a:r>
              <a:rPr lang="zh-CN" altLang="en-US" dirty="0"/>
              <a:t>定理，任何正整数可以表示为若干个不连续的斐波那契数之和</a:t>
            </a:r>
            <a:endParaRPr lang="en-US" altLang="zh-CN" dirty="0"/>
          </a:p>
          <a:p>
            <a:r>
              <a:rPr lang="zh-CN" altLang="en-US" dirty="0"/>
              <a:t>当</a:t>
            </a:r>
            <a:r>
              <a:rPr lang="en-US" altLang="zh-CN" dirty="0"/>
              <a:t>n</a:t>
            </a:r>
            <a:r>
              <a:rPr lang="zh-CN" altLang="en-US" dirty="0"/>
              <a:t>不是斐波那契数时，</a:t>
            </a:r>
            <a:r>
              <a:rPr lang="en-US" altLang="zh-CN" dirty="0"/>
              <a:t>n=f[a1]+f[a2]+…+f[ap] (p&gt;1)</a:t>
            </a:r>
          </a:p>
          <a:p>
            <a:r>
              <a:rPr lang="en-US" altLang="zh-CN" dirty="0"/>
              <a:t>a1&gt;a2&gt;…&gt;ap</a:t>
            </a:r>
          </a:p>
          <a:p>
            <a:r>
              <a:rPr lang="zh-CN" altLang="en-US" dirty="0"/>
              <a:t>由于不连续，所以先手的人可以一下子取完</a:t>
            </a:r>
            <a:r>
              <a:rPr lang="en-US" altLang="zh-CN" dirty="0"/>
              <a:t>ap</a:t>
            </a:r>
            <a:r>
              <a:rPr lang="zh-CN" altLang="en-US" dirty="0"/>
              <a:t>这堆石子</a:t>
            </a:r>
            <a:endParaRPr lang="en-US" altLang="zh-CN" dirty="0"/>
          </a:p>
          <a:p>
            <a:r>
              <a:rPr lang="zh-CN" altLang="en-US" dirty="0"/>
              <a:t>且后手的人不能一下子取完</a:t>
            </a:r>
            <a:r>
              <a:rPr lang="en-US" altLang="zh-CN" dirty="0"/>
              <a:t>a(p-1)</a:t>
            </a:r>
            <a:r>
              <a:rPr lang="zh-CN" altLang="en-US" dirty="0"/>
              <a:t>这堆石子</a:t>
            </a:r>
            <a:endParaRPr lang="en-US" altLang="zh-CN" dirty="0"/>
          </a:p>
          <a:p>
            <a:r>
              <a:rPr lang="zh-CN" altLang="en-US" dirty="0"/>
              <a:t>那么对于后手的人而言，是先手取</a:t>
            </a:r>
            <a:r>
              <a:rPr lang="en-US" altLang="zh-CN" dirty="0"/>
              <a:t>a(p-1)</a:t>
            </a:r>
            <a:r>
              <a:rPr lang="zh-CN" altLang="en-US" dirty="0"/>
              <a:t>这堆石子，结果是先手的人取完</a:t>
            </a:r>
            <a:r>
              <a:rPr lang="en-US" altLang="zh-CN" dirty="0"/>
              <a:t>a(p-1)</a:t>
            </a:r>
            <a:r>
              <a:rPr lang="zh-CN" altLang="en-US" dirty="0"/>
              <a:t>这堆石子</a:t>
            </a:r>
            <a:endParaRPr lang="en-US" altLang="zh-CN" dirty="0"/>
          </a:p>
          <a:p>
            <a:r>
              <a:rPr lang="zh-CN" altLang="en-US" dirty="0"/>
              <a:t>所以先手必胜</a:t>
            </a:r>
            <a:endParaRPr lang="en-US" altLang="zh-CN" dirty="0"/>
          </a:p>
          <a:p>
            <a:endParaRPr lang="zh-CN" altLang="en-US" dirty="0"/>
          </a:p>
        </p:txBody>
      </p:sp>
    </p:spTree>
    <p:extLst>
      <p:ext uri="{BB962C8B-B14F-4D97-AF65-F5344CB8AC3E}">
        <p14:creationId xmlns:p14="http://schemas.microsoft.com/office/powerpoint/2010/main" val="28869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zh-CN" altLang="en-US" dirty="0"/>
              <a:t>阶梯博弈</a:t>
            </a:r>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相当于奇数阶梯的</a:t>
            </a:r>
            <a:r>
              <a:rPr lang="en-US" altLang="zh-CN" dirty="0" err="1"/>
              <a:t>nim</a:t>
            </a:r>
            <a:r>
              <a:rPr lang="zh-CN" altLang="en-US" dirty="0"/>
              <a:t>堆的和</a:t>
            </a:r>
            <a:endParaRPr lang="en-US" altLang="zh-CN" dirty="0"/>
          </a:p>
          <a:p>
            <a:endParaRPr lang="en-US" altLang="zh-CN" dirty="0"/>
          </a:p>
          <a:p>
            <a:endParaRPr lang="en-US" altLang="zh-CN" dirty="0"/>
          </a:p>
          <a:p>
            <a:r>
              <a:rPr lang="zh-CN" altLang="en-US" dirty="0"/>
              <a:t>回忆</a:t>
            </a:r>
            <a:r>
              <a:rPr lang="en-US" altLang="zh-CN" dirty="0"/>
              <a:t>SG</a:t>
            </a:r>
            <a:r>
              <a:rPr lang="zh-CN" altLang="en-US" dirty="0"/>
              <a:t>定理：若</a:t>
            </a:r>
            <a:r>
              <a:rPr lang="en-US" altLang="zh-CN" dirty="0"/>
              <a:t>G</a:t>
            </a:r>
            <a:r>
              <a:rPr lang="zh-CN" altLang="en-US" dirty="0"/>
              <a:t>是有限状态的公平博弈，</a:t>
            </a:r>
            <a:r>
              <a:rPr lang="en-US" altLang="zh-CN" dirty="0"/>
              <a:t>G={</a:t>
            </a:r>
            <a:r>
              <a:rPr lang="zh-CN" altLang="en-US" dirty="0"/>
              <a:t>*</a:t>
            </a:r>
            <a:r>
              <a:rPr lang="en-US" altLang="zh-CN" dirty="0"/>
              <a:t>a, *b, *c, ...}</a:t>
            </a:r>
            <a:r>
              <a:rPr lang="zh-CN" altLang="en-US" dirty="0"/>
              <a:t>，那么</a:t>
            </a:r>
            <a:r>
              <a:rPr lang="en-US" altLang="zh-CN" dirty="0"/>
              <a:t>G=*n</a:t>
            </a:r>
            <a:r>
              <a:rPr lang="zh-CN" altLang="en-US" dirty="0"/>
              <a:t>，其中，</a:t>
            </a:r>
            <a:r>
              <a:rPr lang="en-US" altLang="zh-CN" dirty="0"/>
              <a:t>n=</a:t>
            </a:r>
            <a:r>
              <a:rPr lang="en-US" altLang="zh-CN" dirty="0" err="1"/>
              <a:t>mex</a:t>
            </a:r>
            <a:r>
              <a:rPr lang="en-US" altLang="zh-CN" dirty="0"/>
              <a:t>(a, b, c, ...)</a:t>
            </a:r>
          </a:p>
          <a:p>
            <a:r>
              <a:rPr lang="zh-CN" altLang="en-US" dirty="0"/>
              <a:t>也就是说，如果</a:t>
            </a:r>
            <a:r>
              <a:rPr lang="en-US" altLang="zh-CN" dirty="0"/>
              <a:t>G=</a:t>
            </a:r>
            <a:r>
              <a:rPr lang="zh-CN" altLang="en-US" dirty="0"/>
              <a:t>*</a:t>
            </a:r>
            <a:r>
              <a:rPr lang="en-US" altLang="zh-CN" dirty="0"/>
              <a:t>n</a:t>
            </a:r>
            <a:r>
              <a:rPr lang="zh-CN" altLang="en-US" dirty="0"/>
              <a:t>，虽然</a:t>
            </a:r>
            <a:r>
              <a:rPr lang="en-US" altLang="zh-CN" dirty="0"/>
              <a:t>G</a:t>
            </a:r>
            <a:r>
              <a:rPr lang="zh-CN" altLang="en-US" dirty="0"/>
              <a:t>也能到</a:t>
            </a:r>
            <a:r>
              <a:rPr lang="en-US" altLang="zh-CN" dirty="0"/>
              <a:t>*x</a:t>
            </a:r>
            <a:r>
              <a:rPr lang="zh-CN" altLang="en-US" dirty="0"/>
              <a:t>（</a:t>
            </a:r>
            <a:r>
              <a:rPr lang="en-US" altLang="zh-CN" dirty="0"/>
              <a:t>x&gt;n</a:t>
            </a:r>
            <a:r>
              <a:rPr lang="zh-CN" altLang="en-US" dirty="0"/>
              <a:t>），但大于</a:t>
            </a:r>
            <a:r>
              <a:rPr lang="en-US" altLang="zh-CN" dirty="0"/>
              <a:t>n</a:t>
            </a:r>
            <a:r>
              <a:rPr lang="zh-CN" altLang="en-US" dirty="0"/>
              <a:t>的这种</a:t>
            </a:r>
            <a:r>
              <a:rPr lang="en-US" altLang="zh-CN" dirty="0"/>
              <a:t>x</a:t>
            </a:r>
            <a:r>
              <a:rPr lang="zh-CN" altLang="en-US" dirty="0"/>
              <a:t>的数量是有限的，后手总可以变回去</a:t>
            </a:r>
          </a:p>
        </p:txBody>
      </p:sp>
      <p:pic>
        <p:nvPicPr>
          <p:cNvPr id="1028" name="Picture 4">
            <a:extLst>
              <a:ext uri="{FF2B5EF4-FFF2-40B4-BE49-F238E27FC236}">
                <a16:creationId xmlns:a16="http://schemas.microsoft.com/office/drawing/2014/main" id="{8CBD8F39-11BC-4AD0-8E8E-8D681F3E92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 r="12190" b="11489"/>
          <a:stretch/>
        </p:blipFill>
        <p:spPr bwMode="auto">
          <a:xfrm>
            <a:off x="7975600" y="0"/>
            <a:ext cx="4216400" cy="23774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格 6">
            <a:extLst>
              <a:ext uri="{FF2B5EF4-FFF2-40B4-BE49-F238E27FC236}">
                <a16:creationId xmlns:a16="http://schemas.microsoft.com/office/drawing/2014/main" id="{9B829EA1-E9A1-4E43-A67D-CC3D64D49D68}"/>
              </a:ext>
            </a:extLst>
          </p:cNvPr>
          <p:cNvGraphicFramePr>
            <a:graphicFrameLocks noGrp="1"/>
          </p:cNvGraphicFramePr>
          <p:nvPr>
            <p:extLst>
              <p:ext uri="{D42A27DB-BD31-4B8C-83A1-F6EECF244321}">
                <p14:modId xmlns:p14="http://schemas.microsoft.com/office/powerpoint/2010/main" val="4259468001"/>
              </p:ext>
            </p:extLst>
          </p:nvPr>
        </p:nvGraphicFramePr>
        <p:xfrm>
          <a:off x="5181597" y="2512377"/>
          <a:ext cx="6837689" cy="370840"/>
        </p:xfrm>
        <a:graphic>
          <a:graphicData uri="http://schemas.openxmlformats.org/drawingml/2006/table">
            <a:tbl>
              <a:tblPr firstRow="1" bandRow="1">
                <a:tableStyleId>{5C22544A-7EE6-4342-B048-85BDC9FD1C3A}</a:tableStyleId>
              </a:tblPr>
              <a:tblGrid>
                <a:gridCol w="402217">
                  <a:extLst>
                    <a:ext uri="{9D8B030D-6E8A-4147-A177-3AD203B41FA5}">
                      <a16:colId xmlns:a16="http://schemas.microsoft.com/office/drawing/2014/main" val="2287595236"/>
                    </a:ext>
                  </a:extLst>
                </a:gridCol>
                <a:gridCol w="402217">
                  <a:extLst>
                    <a:ext uri="{9D8B030D-6E8A-4147-A177-3AD203B41FA5}">
                      <a16:colId xmlns:a16="http://schemas.microsoft.com/office/drawing/2014/main" val="2101654936"/>
                    </a:ext>
                  </a:extLst>
                </a:gridCol>
                <a:gridCol w="402217">
                  <a:extLst>
                    <a:ext uri="{9D8B030D-6E8A-4147-A177-3AD203B41FA5}">
                      <a16:colId xmlns:a16="http://schemas.microsoft.com/office/drawing/2014/main" val="1217844331"/>
                    </a:ext>
                  </a:extLst>
                </a:gridCol>
                <a:gridCol w="402217">
                  <a:extLst>
                    <a:ext uri="{9D8B030D-6E8A-4147-A177-3AD203B41FA5}">
                      <a16:colId xmlns:a16="http://schemas.microsoft.com/office/drawing/2014/main" val="3380445578"/>
                    </a:ext>
                  </a:extLst>
                </a:gridCol>
                <a:gridCol w="402217">
                  <a:extLst>
                    <a:ext uri="{9D8B030D-6E8A-4147-A177-3AD203B41FA5}">
                      <a16:colId xmlns:a16="http://schemas.microsoft.com/office/drawing/2014/main" val="834522252"/>
                    </a:ext>
                  </a:extLst>
                </a:gridCol>
                <a:gridCol w="402217">
                  <a:extLst>
                    <a:ext uri="{9D8B030D-6E8A-4147-A177-3AD203B41FA5}">
                      <a16:colId xmlns:a16="http://schemas.microsoft.com/office/drawing/2014/main" val="1031240883"/>
                    </a:ext>
                  </a:extLst>
                </a:gridCol>
                <a:gridCol w="402217">
                  <a:extLst>
                    <a:ext uri="{9D8B030D-6E8A-4147-A177-3AD203B41FA5}">
                      <a16:colId xmlns:a16="http://schemas.microsoft.com/office/drawing/2014/main" val="1115620075"/>
                    </a:ext>
                  </a:extLst>
                </a:gridCol>
                <a:gridCol w="402217">
                  <a:extLst>
                    <a:ext uri="{9D8B030D-6E8A-4147-A177-3AD203B41FA5}">
                      <a16:colId xmlns:a16="http://schemas.microsoft.com/office/drawing/2014/main" val="2373930681"/>
                    </a:ext>
                  </a:extLst>
                </a:gridCol>
                <a:gridCol w="402217">
                  <a:extLst>
                    <a:ext uri="{9D8B030D-6E8A-4147-A177-3AD203B41FA5}">
                      <a16:colId xmlns:a16="http://schemas.microsoft.com/office/drawing/2014/main" val="3402643775"/>
                    </a:ext>
                  </a:extLst>
                </a:gridCol>
                <a:gridCol w="402217">
                  <a:extLst>
                    <a:ext uri="{9D8B030D-6E8A-4147-A177-3AD203B41FA5}">
                      <a16:colId xmlns:a16="http://schemas.microsoft.com/office/drawing/2014/main" val="3185882396"/>
                    </a:ext>
                  </a:extLst>
                </a:gridCol>
                <a:gridCol w="402217">
                  <a:extLst>
                    <a:ext uri="{9D8B030D-6E8A-4147-A177-3AD203B41FA5}">
                      <a16:colId xmlns:a16="http://schemas.microsoft.com/office/drawing/2014/main" val="3533805003"/>
                    </a:ext>
                  </a:extLst>
                </a:gridCol>
                <a:gridCol w="402217">
                  <a:extLst>
                    <a:ext uri="{9D8B030D-6E8A-4147-A177-3AD203B41FA5}">
                      <a16:colId xmlns:a16="http://schemas.microsoft.com/office/drawing/2014/main" val="1500837461"/>
                    </a:ext>
                  </a:extLst>
                </a:gridCol>
                <a:gridCol w="402217">
                  <a:extLst>
                    <a:ext uri="{9D8B030D-6E8A-4147-A177-3AD203B41FA5}">
                      <a16:colId xmlns:a16="http://schemas.microsoft.com/office/drawing/2014/main" val="2639075832"/>
                    </a:ext>
                  </a:extLst>
                </a:gridCol>
                <a:gridCol w="402217">
                  <a:extLst>
                    <a:ext uri="{9D8B030D-6E8A-4147-A177-3AD203B41FA5}">
                      <a16:colId xmlns:a16="http://schemas.microsoft.com/office/drawing/2014/main" val="2344283014"/>
                    </a:ext>
                  </a:extLst>
                </a:gridCol>
                <a:gridCol w="402217">
                  <a:extLst>
                    <a:ext uri="{9D8B030D-6E8A-4147-A177-3AD203B41FA5}">
                      <a16:colId xmlns:a16="http://schemas.microsoft.com/office/drawing/2014/main" val="484279121"/>
                    </a:ext>
                  </a:extLst>
                </a:gridCol>
                <a:gridCol w="402217">
                  <a:extLst>
                    <a:ext uri="{9D8B030D-6E8A-4147-A177-3AD203B41FA5}">
                      <a16:colId xmlns:a16="http://schemas.microsoft.com/office/drawing/2014/main" val="970147610"/>
                    </a:ext>
                  </a:extLst>
                </a:gridCol>
                <a:gridCol w="402217">
                  <a:extLst>
                    <a:ext uri="{9D8B030D-6E8A-4147-A177-3AD203B41FA5}">
                      <a16:colId xmlns:a16="http://schemas.microsoft.com/office/drawing/2014/main" val="686708373"/>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r>
                        <a:rPr lang="en-US" altLang="zh-CN" dirty="0"/>
                        <a:t>O</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O</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O</a:t>
                      </a:r>
                      <a:endParaRPr lang="zh-CN" altLang="en-US" dirty="0"/>
                    </a:p>
                  </a:txBody>
                  <a:tcPr/>
                </a:tc>
                <a:tc>
                  <a:txBody>
                    <a:bodyPr/>
                    <a:lstStyle/>
                    <a:p>
                      <a:endParaRPr lang="zh-CN" altLang="en-US" dirty="0"/>
                    </a:p>
                  </a:txBody>
                  <a:tcPr/>
                </a:tc>
                <a:tc>
                  <a:txBody>
                    <a:bodyPr/>
                    <a:lstStyle/>
                    <a:p>
                      <a:r>
                        <a:rPr lang="en-US" altLang="zh-CN" dirty="0"/>
                        <a:t>O</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O</a:t>
                      </a:r>
                      <a:endParaRPr lang="zh-CN" altLang="en-US" dirty="0"/>
                    </a:p>
                  </a:txBody>
                  <a:tcPr/>
                </a:tc>
                <a:extLst>
                  <a:ext uri="{0D108BD9-81ED-4DB2-BD59-A6C34878D82A}">
                    <a16:rowId xmlns:a16="http://schemas.microsoft.com/office/drawing/2014/main" val="2637503956"/>
                  </a:ext>
                </a:extLst>
              </a:tr>
            </a:tbl>
          </a:graphicData>
        </a:graphic>
      </p:graphicFrame>
    </p:spTree>
    <p:extLst>
      <p:ext uri="{BB962C8B-B14F-4D97-AF65-F5344CB8AC3E}">
        <p14:creationId xmlns:p14="http://schemas.microsoft.com/office/powerpoint/2010/main" val="47822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堆</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lstStyle/>
          <a:p>
            <a:r>
              <a:rPr lang="zh-CN" altLang="en-US" dirty="0"/>
              <a:t>*</a:t>
            </a:r>
            <a:r>
              <a:rPr lang="en-US" altLang="zh-CN" dirty="0"/>
              <a:t>n</a:t>
            </a:r>
            <a:r>
              <a:rPr lang="zh-CN" altLang="en-US" dirty="0"/>
              <a:t>游戏，相当于</a:t>
            </a:r>
            <a:r>
              <a:rPr lang="en-US" altLang="zh-CN" dirty="0"/>
              <a:t>n</a:t>
            </a:r>
            <a:r>
              <a:rPr lang="zh-CN" altLang="en-US" dirty="0"/>
              <a:t>个石子的</a:t>
            </a:r>
            <a:r>
              <a:rPr lang="en-US" altLang="zh-CN" dirty="0" err="1"/>
              <a:t>nim</a:t>
            </a:r>
            <a:r>
              <a:rPr lang="zh-CN" altLang="en-US" dirty="0"/>
              <a:t>堆</a:t>
            </a:r>
            <a:endParaRPr lang="en-US" altLang="zh-CN" dirty="0"/>
          </a:p>
          <a:p>
            <a:r>
              <a:rPr lang="zh-CN" altLang="en-US" dirty="0"/>
              <a:t>*</a:t>
            </a:r>
            <a:r>
              <a:rPr lang="en-US" altLang="zh-CN" dirty="0"/>
              <a:t>n={0,*,*2,...,*(n-1)}||0 (n&gt;=1)</a:t>
            </a:r>
            <a:endParaRPr lang="zh-CN" altLang="en-US" dirty="0"/>
          </a:p>
        </p:txBody>
      </p:sp>
    </p:spTree>
    <p:extLst>
      <p:ext uri="{BB962C8B-B14F-4D97-AF65-F5344CB8AC3E}">
        <p14:creationId xmlns:p14="http://schemas.microsoft.com/office/powerpoint/2010/main" val="1100494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green </a:t>
            </a:r>
            <a:r>
              <a:rPr lang="en-US" altLang="zh-CN" dirty="0" err="1"/>
              <a:t>hackenbush</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链的情形</a:t>
            </a:r>
            <a:endParaRPr lang="en-US" altLang="zh-CN" dirty="0"/>
          </a:p>
          <a:p>
            <a:r>
              <a:rPr lang="zh-CN" altLang="en-US" dirty="0"/>
              <a:t>一条长度为</a:t>
            </a:r>
            <a:r>
              <a:rPr lang="en-US" altLang="zh-CN" dirty="0"/>
              <a:t>n</a:t>
            </a:r>
            <a:r>
              <a:rPr lang="zh-CN" altLang="en-US" dirty="0"/>
              <a:t>的链相当于一个大小为</a:t>
            </a:r>
            <a:r>
              <a:rPr lang="en-US" altLang="zh-CN" dirty="0"/>
              <a:t>n</a:t>
            </a:r>
            <a:r>
              <a:rPr lang="zh-CN" altLang="en-US" dirty="0"/>
              <a:t>的</a:t>
            </a:r>
            <a:r>
              <a:rPr lang="en-US" altLang="zh-CN" dirty="0" err="1"/>
              <a:t>nim</a:t>
            </a:r>
            <a:r>
              <a:rPr lang="zh-CN" altLang="en-US" dirty="0"/>
              <a:t>堆</a:t>
            </a:r>
            <a:endParaRPr lang="en-US" altLang="zh-CN" dirty="0"/>
          </a:p>
          <a:p>
            <a:endParaRPr lang="zh-CN" altLang="en-US" dirty="0"/>
          </a:p>
        </p:txBody>
      </p:sp>
      <p:pic>
        <p:nvPicPr>
          <p:cNvPr id="5" name="图片 4">
            <a:extLst>
              <a:ext uri="{FF2B5EF4-FFF2-40B4-BE49-F238E27FC236}">
                <a16:creationId xmlns:a16="http://schemas.microsoft.com/office/drawing/2014/main" id="{15C3DB49-2EAC-4903-A9AD-303FD40DADA4}"/>
              </a:ext>
            </a:extLst>
          </p:cNvPr>
          <p:cNvPicPr>
            <a:picLocks noChangeAspect="1"/>
          </p:cNvPicPr>
          <p:nvPr/>
        </p:nvPicPr>
        <p:blipFill>
          <a:blip r:embed="rId2"/>
          <a:stretch>
            <a:fillRect/>
          </a:stretch>
        </p:blipFill>
        <p:spPr>
          <a:xfrm>
            <a:off x="9429481" y="1690688"/>
            <a:ext cx="1924319" cy="2362530"/>
          </a:xfrm>
          <a:prstGeom prst="rect">
            <a:avLst/>
          </a:prstGeom>
        </p:spPr>
      </p:pic>
    </p:spTree>
    <p:extLst>
      <p:ext uri="{BB962C8B-B14F-4D97-AF65-F5344CB8AC3E}">
        <p14:creationId xmlns:p14="http://schemas.microsoft.com/office/powerpoint/2010/main" val="1274812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green </a:t>
            </a:r>
            <a:r>
              <a:rPr lang="en-US" altLang="zh-CN" dirty="0" err="1"/>
              <a:t>hackenbush</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树的情形</a:t>
            </a:r>
            <a:endParaRPr lang="en-US" altLang="zh-CN" dirty="0"/>
          </a:p>
          <a:p>
            <a:r>
              <a:rPr lang="zh-CN" altLang="en-US" dirty="0"/>
              <a:t>对连接点来说，就是把连接点的各个子游戏求和</a:t>
            </a:r>
            <a:endParaRPr lang="en-US" altLang="zh-CN" dirty="0"/>
          </a:p>
          <a:p>
            <a:r>
              <a:rPr lang="zh-CN" altLang="en-US" dirty="0"/>
              <a:t>由于子游戏都是</a:t>
            </a:r>
            <a:r>
              <a:rPr lang="en-US" altLang="zh-CN" dirty="0"/>
              <a:t>*ai</a:t>
            </a:r>
            <a:r>
              <a:rPr lang="zh-CN" altLang="en-US" dirty="0"/>
              <a:t>的形式，所以求和求出来就是</a:t>
            </a:r>
            <a:r>
              <a:rPr lang="en-US" altLang="zh-CN" dirty="0" err="1"/>
              <a:t>nim</a:t>
            </a:r>
            <a:r>
              <a:rPr lang="zh-CN" altLang="en-US" dirty="0"/>
              <a:t>和</a:t>
            </a:r>
            <a:endParaRPr lang="en-US" altLang="zh-CN" dirty="0"/>
          </a:p>
          <a:p>
            <a:r>
              <a:rPr lang="zh-CN" altLang="en-US" dirty="0"/>
              <a:t>然后*</a:t>
            </a:r>
            <a:r>
              <a:rPr lang="en-US" altLang="zh-CN" dirty="0"/>
              <a:t>:*n</a:t>
            </a:r>
            <a:r>
              <a:rPr lang="zh-CN" altLang="en-US" dirty="0"/>
              <a:t>显然等于</a:t>
            </a:r>
            <a:r>
              <a:rPr lang="en-US" altLang="zh-CN" dirty="0"/>
              <a:t>*(n+1)</a:t>
            </a:r>
          </a:p>
          <a:p>
            <a:endParaRPr lang="zh-CN" altLang="en-US" dirty="0"/>
          </a:p>
        </p:txBody>
      </p:sp>
      <p:pic>
        <p:nvPicPr>
          <p:cNvPr id="6" name="图片 5">
            <a:extLst>
              <a:ext uri="{FF2B5EF4-FFF2-40B4-BE49-F238E27FC236}">
                <a16:creationId xmlns:a16="http://schemas.microsoft.com/office/drawing/2014/main" id="{75A43066-0140-47DE-B157-B91E4E384441}"/>
              </a:ext>
            </a:extLst>
          </p:cNvPr>
          <p:cNvPicPr>
            <a:picLocks noChangeAspect="1"/>
          </p:cNvPicPr>
          <p:nvPr/>
        </p:nvPicPr>
        <p:blipFill>
          <a:blip r:embed="rId2"/>
          <a:stretch>
            <a:fillRect/>
          </a:stretch>
        </p:blipFill>
        <p:spPr>
          <a:xfrm>
            <a:off x="4813465" y="3586481"/>
            <a:ext cx="7378536" cy="3271520"/>
          </a:xfrm>
          <a:prstGeom prst="rect">
            <a:avLst/>
          </a:prstGeom>
        </p:spPr>
      </p:pic>
    </p:spTree>
    <p:extLst>
      <p:ext uri="{BB962C8B-B14F-4D97-AF65-F5344CB8AC3E}">
        <p14:creationId xmlns:p14="http://schemas.microsoft.com/office/powerpoint/2010/main" val="4156323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green </a:t>
            </a:r>
            <a:r>
              <a:rPr lang="en-US" altLang="zh-CN" dirty="0" err="1"/>
              <a:t>hackenbush</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环的情形</a:t>
            </a:r>
            <a:endParaRPr lang="en-US" altLang="zh-CN" dirty="0"/>
          </a:p>
          <a:p>
            <a:r>
              <a:rPr lang="zh-CN" altLang="en-US" dirty="0"/>
              <a:t>一个自环显然相当于一个叶子</a:t>
            </a:r>
            <a:endParaRPr lang="en-US" altLang="zh-CN" dirty="0"/>
          </a:p>
          <a:p>
            <a:r>
              <a:rPr lang="zh-CN" altLang="en-US" dirty="0"/>
              <a:t>任何环内的节点可以融合成一点而不会改变游戏的值</a:t>
            </a:r>
            <a:endParaRPr lang="en-US" altLang="zh-CN" dirty="0"/>
          </a:p>
          <a:p>
            <a:r>
              <a:rPr lang="zh-CN" altLang="en-US" dirty="0"/>
              <a:t>拥有奇数条边的环可简化为一条边，偶数条边的环可简化为一个节点</a:t>
            </a:r>
            <a:endParaRPr lang="en-US" altLang="zh-CN" dirty="0"/>
          </a:p>
        </p:txBody>
      </p:sp>
    </p:spTree>
    <p:extLst>
      <p:ext uri="{BB962C8B-B14F-4D97-AF65-F5344CB8AC3E}">
        <p14:creationId xmlns:p14="http://schemas.microsoft.com/office/powerpoint/2010/main" val="2646188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green </a:t>
            </a:r>
            <a:r>
              <a:rPr lang="en-US" altLang="zh-CN" dirty="0" err="1"/>
              <a:t>hackenbush</a:t>
            </a:r>
            <a:endParaRPr lang="zh-CN" altLang="en-US" dirty="0"/>
          </a:p>
        </p:txBody>
      </p:sp>
      <p:pic>
        <p:nvPicPr>
          <p:cNvPr id="5" name="内容占位符 4">
            <a:extLst>
              <a:ext uri="{FF2B5EF4-FFF2-40B4-BE49-F238E27FC236}">
                <a16:creationId xmlns:a16="http://schemas.microsoft.com/office/drawing/2014/main" id="{7BBCED41-03B9-46C5-9317-33B8D8B88751}"/>
              </a:ext>
            </a:extLst>
          </p:cNvPr>
          <p:cNvPicPr>
            <a:picLocks noGrp="1" noChangeAspect="1"/>
          </p:cNvPicPr>
          <p:nvPr>
            <p:ph idx="1"/>
          </p:nvPr>
        </p:nvPicPr>
        <p:blipFill>
          <a:blip r:embed="rId2"/>
          <a:stretch>
            <a:fillRect/>
          </a:stretch>
        </p:blipFill>
        <p:spPr>
          <a:xfrm>
            <a:off x="838200" y="1690688"/>
            <a:ext cx="6611273" cy="981212"/>
          </a:xfrm>
        </p:spPr>
      </p:pic>
      <p:pic>
        <p:nvPicPr>
          <p:cNvPr id="7" name="图片 6">
            <a:extLst>
              <a:ext uri="{FF2B5EF4-FFF2-40B4-BE49-F238E27FC236}">
                <a16:creationId xmlns:a16="http://schemas.microsoft.com/office/drawing/2014/main" id="{AF5DB164-7BDC-487A-ACEC-F1B03C1E2904}"/>
              </a:ext>
            </a:extLst>
          </p:cNvPr>
          <p:cNvPicPr>
            <a:picLocks noChangeAspect="1"/>
          </p:cNvPicPr>
          <p:nvPr/>
        </p:nvPicPr>
        <p:blipFill>
          <a:blip r:embed="rId3"/>
          <a:stretch>
            <a:fillRect/>
          </a:stretch>
        </p:blipFill>
        <p:spPr>
          <a:xfrm>
            <a:off x="838200" y="3429000"/>
            <a:ext cx="6820852" cy="2514951"/>
          </a:xfrm>
          <a:prstGeom prst="rect">
            <a:avLst/>
          </a:prstGeom>
        </p:spPr>
      </p:pic>
    </p:spTree>
    <p:extLst>
      <p:ext uri="{BB962C8B-B14F-4D97-AF65-F5344CB8AC3E}">
        <p14:creationId xmlns:p14="http://schemas.microsoft.com/office/powerpoint/2010/main" val="2126041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a:t>
            </a:r>
            <a:r>
              <a:rPr lang="en-US" altLang="zh-CN" dirty="0" err="1"/>
              <a:t>Nim</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取走最后一个石子的人算输</a:t>
            </a:r>
            <a:endParaRPr lang="en-US" altLang="zh-CN" dirty="0"/>
          </a:p>
          <a:p>
            <a:r>
              <a:rPr lang="zh-CN" altLang="en-US" dirty="0"/>
              <a:t>其他和</a:t>
            </a:r>
            <a:r>
              <a:rPr lang="en-US" altLang="zh-CN" dirty="0" err="1"/>
              <a:t>Nim</a:t>
            </a:r>
            <a:r>
              <a:rPr lang="zh-CN" altLang="en-US" dirty="0"/>
              <a:t>的规则一样</a:t>
            </a:r>
            <a:endParaRPr lang="en-US" altLang="zh-CN" dirty="0"/>
          </a:p>
          <a:p>
            <a:endParaRPr lang="en-US" altLang="zh-CN" dirty="0"/>
          </a:p>
          <a:p>
            <a:r>
              <a:rPr lang="zh-CN" altLang="en-US" dirty="0"/>
              <a:t>先手必胜的条件：</a:t>
            </a:r>
            <a:endParaRPr lang="en-US" altLang="zh-CN" dirty="0"/>
          </a:p>
          <a:p>
            <a:r>
              <a:rPr lang="en-US" altLang="zh-CN" dirty="0"/>
              <a:t>1</a:t>
            </a:r>
            <a:r>
              <a:rPr lang="zh-CN" altLang="en-US" dirty="0"/>
              <a:t>、每堆石子数异或和不为</a:t>
            </a:r>
            <a:r>
              <a:rPr lang="en-US" altLang="zh-CN" dirty="0"/>
              <a:t>0</a:t>
            </a:r>
            <a:r>
              <a:rPr lang="zh-CN" altLang="en-US" dirty="0"/>
              <a:t>且至少有一堆石子数大于</a:t>
            </a:r>
            <a:r>
              <a:rPr lang="en-US" altLang="zh-CN" dirty="0"/>
              <a:t>1</a:t>
            </a:r>
          </a:p>
          <a:p>
            <a:r>
              <a:rPr lang="en-US" altLang="zh-CN" dirty="0"/>
              <a:t>2</a:t>
            </a:r>
            <a:r>
              <a:rPr lang="zh-CN" altLang="en-US" dirty="0"/>
              <a:t>、每堆石子数异或和为</a:t>
            </a:r>
            <a:r>
              <a:rPr lang="en-US" altLang="zh-CN" dirty="0"/>
              <a:t>0</a:t>
            </a:r>
            <a:r>
              <a:rPr lang="zh-CN" altLang="en-US" dirty="0"/>
              <a:t>且每堆石子只有</a:t>
            </a:r>
            <a:r>
              <a:rPr lang="en-US" altLang="zh-CN" dirty="0"/>
              <a:t>1</a:t>
            </a:r>
            <a:r>
              <a:rPr lang="zh-CN" altLang="en-US" dirty="0"/>
              <a:t>个</a:t>
            </a:r>
            <a:endParaRPr lang="en-US" altLang="zh-CN" dirty="0"/>
          </a:p>
        </p:txBody>
      </p:sp>
    </p:spTree>
    <p:extLst>
      <p:ext uri="{BB962C8B-B14F-4D97-AF65-F5344CB8AC3E}">
        <p14:creationId xmlns:p14="http://schemas.microsoft.com/office/powerpoint/2010/main" val="156632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Game</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定性分析</a:t>
            </a:r>
            <a:endParaRPr lang="en-US" altLang="zh-CN" dirty="0"/>
          </a:p>
          <a:p>
            <a:r>
              <a:rPr lang="zh-CN" altLang="en-US" dirty="0"/>
              <a:t>先手必胜当且仅当：</a:t>
            </a:r>
          </a:p>
          <a:p>
            <a:r>
              <a:rPr lang="en-US" altLang="zh-CN" dirty="0"/>
              <a:t>1</a:t>
            </a:r>
            <a:r>
              <a:rPr lang="zh-CN" altLang="en-US" dirty="0"/>
              <a:t>、游戏的和不为</a:t>
            </a:r>
            <a:r>
              <a:rPr lang="en-US" altLang="zh-CN" dirty="0"/>
              <a:t>0</a:t>
            </a:r>
            <a:r>
              <a:rPr lang="zh-CN" altLang="en-US" dirty="0"/>
              <a:t>且至少有一个单一游戏的</a:t>
            </a:r>
            <a:r>
              <a:rPr lang="en-US" altLang="zh-CN" dirty="0"/>
              <a:t>SG</a:t>
            </a:r>
            <a:r>
              <a:rPr lang="zh-CN" altLang="en-US" dirty="0"/>
              <a:t>函数大于</a:t>
            </a:r>
            <a:r>
              <a:rPr lang="en-US" altLang="zh-CN" dirty="0"/>
              <a:t>1</a:t>
            </a:r>
          </a:p>
          <a:p>
            <a:r>
              <a:rPr lang="en-US" altLang="zh-CN" dirty="0"/>
              <a:t>2</a:t>
            </a:r>
            <a:r>
              <a:rPr lang="zh-CN" altLang="en-US" dirty="0"/>
              <a:t>、游戏的和为</a:t>
            </a:r>
            <a:r>
              <a:rPr lang="en-US" altLang="zh-CN" dirty="0"/>
              <a:t>0</a:t>
            </a:r>
            <a:r>
              <a:rPr lang="zh-CN" altLang="en-US" dirty="0"/>
              <a:t>且所有单一游戏的</a:t>
            </a:r>
            <a:r>
              <a:rPr lang="en-US" altLang="zh-CN" dirty="0"/>
              <a:t>SG</a:t>
            </a:r>
            <a:r>
              <a:rPr lang="zh-CN" altLang="en-US" dirty="0"/>
              <a:t>函数不大于</a:t>
            </a:r>
            <a:r>
              <a:rPr lang="en-US" altLang="zh-CN" dirty="0"/>
              <a:t>1</a:t>
            </a:r>
          </a:p>
          <a:p>
            <a:endParaRPr lang="en-US" altLang="zh-CN" dirty="0"/>
          </a:p>
        </p:txBody>
      </p:sp>
    </p:spTree>
    <p:extLst>
      <p:ext uri="{BB962C8B-B14F-4D97-AF65-F5344CB8AC3E}">
        <p14:creationId xmlns:p14="http://schemas.microsoft.com/office/powerpoint/2010/main" val="3915591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Game</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定量分析：</a:t>
            </a:r>
            <a:endParaRPr lang="en-US" altLang="zh-CN" dirty="0"/>
          </a:p>
          <a:p>
            <a:r>
              <a:rPr lang="zh-CN" altLang="en-US" dirty="0"/>
              <a:t>若</a:t>
            </a:r>
            <a:r>
              <a:rPr lang="en-US" altLang="zh-CN" dirty="0"/>
              <a:t>G</a:t>
            </a:r>
            <a:r>
              <a:rPr lang="zh-CN" altLang="en-US" dirty="0"/>
              <a:t>是有限状态的</a:t>
            </a:r>
            <a:r>
              <a:rPr lang="en-US" altLang="zh-CN" dirty="0"/>
              <a:t>Misère</a:t>
            </a:r>
            <a:r>
              <a:rPr lang="zh-CN" altLang="en-US" dirty="0"/>
              <a:t>的公平博弈，</a:t>
            </a:r>
            <a:r>
              <a:rPr lang="en-US" altLang="zh-CN" dirty="0"/>
              <a:t>G={</a:t>
            </a:r>
            <a:r>
              <a:rPr lang="zh-CN" altLang="en-US" dirty="0"/>
              <a:t>*</a:t>
            </a:r>
            <a:r>
              <a:rPr lang="en-US" altLang="zh-CN" dirty="0"/>
              <a:t>a, *b, *c, ...}</a:t>
            </a:r>
            <a:r>
              <a:rPr lang="zh-CN" altLang="en-US" dirty="0"/>
              <a:t>（*</a:t>
            </a:r>
            <a:r>
              <a:rPr lang="en-US" altLang="zh-CN" dirty="0"/>
              <a:t>a, *b, *c</a:t>
            </a:r>
            <a:r>
              <a:rPr lang="zh-CN" altLang="en-US" dirty="0"/>
              <a:t>这些游戏的规则也都是</a:t>
            </a:r>
            <a:r>
              <a:rPr lang="en-US" altLang="zh-CN" dirty="0"/>
              <a:t>Misère</a:t>
            </a:r>
            <a:r>
              <a:rPr lang="zh-CN" altLang="en-US" dirty="0"/>
              <a:t>的，下略），且存在一个*</a:t>
            </a:r>
            <a:r>
              <a:rPr lang="en-US" altLang="zh-CN" dirty="0" err="1"/>
              <a:t>x∈G</a:t>
            </a:r>
            <a:r>
              <a:rPr lang="zh-CN" altLang="en-US" dirty="0"/>
              <a:t>（</a:t>
            </a:r>
            <a:r>
              <a:rPr lang="en-US" altLang="zh-CN" dirty="0"/>
              <a:t>x&lt;2</a:t>
            </a:r>
            <a:r>
              <a:rPr lang="zh-CN" altLang="en-US" dirty="0"/>
              <a:t>），那么</a:t>
            </a:r>
            <a:r>
              <a:rPr lang="en-US" altLang="zh-CN" dirty="0"/>
              <a:t>G</a:t>
            </a:r>
            <a:r>
              <a:rPr lang="zh-CN" altLang="en-US" dirty="0"/>
              <a:t>可以化简成</a:t>
            </a:r>
            <a:r>
              <a:rPr lang="en-US" altLang="zh-CN" dirty="0"/>
              <a:t>*n</a:t>
            </a:r>
            <a:r>
              <a:rPr lang="zh-CN" altLang="en-US" dirty="0"/>
              <a:t>，其中，</a:t>
            </a:r>
            <a:r>
              <a:rPr lang="en-US" altLang="zh-CN" dirty="0"/>
              <a:t>n=</a:t>
            </a:r>
            <a:r>
              <a:rPr lang="en-US" altLang="zh-CN" dirty="0" err="1"/>
              <a:t>mex</a:t>
            </a:r>
            <a:r>
              <a:rPr lang="en-US" altLang="zh-CN" dirty="0"/>
              <a:t>(a, b, c, ...)</a:t>
            </a:r>
          </a:p>
          <a:p>
            <a:r>
              <a:rPr lang="zh-CN" altLang="en-US" dirty="0"/>
              <a:t>证明略，可以看</a:t>
            </a:r>
            <a:r>
              <a:rPr lang="en-US" altLang="zh-CN" dirty="0"/>
              <a:t>ONAG</a:t>
            </a:r>
            <a:r>
              <a:rPr lang="zh-CN" altLang="en-US" dirty="0"/>
              <a:t>第</a:t>
            </a:r>
            <a:r>
              <a:rPr lang="en-US" altLang="zh-CN" dirty="0"/>
              <a:t>12</a:t>
            </a:r>
            <a:r>
              <a:rPr lang="zh-CN" altLang="en-US" dirty="0"/>
              <a:t>章</a:t>
            </a:r>
            <a:endParaRPr lang="en-US" altLang="zh-CN" dirty="0"/>
          </a:p>
        </p:txBody>
      </p:sp>
    </p:spTree>
    <p:extLst>
      <p:ext uri="{BB962C8B-B14F-4D97-AF65-F5344CB8AC3E}">
        <p14:creationId xmlns:p14="http://schemas.microsoft.com/office/powerpoint/2010/main" val="70605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Game</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定量分析：</a:t>
            </a:r>
            <a:endParaRPr lang="en-US" altLang="zh-CN" dirty="0"/>
          </a:p>
          <a:p>
            <a:r>
              <a:rPr lang="zh-CN" altLang="en-US" dirty="0"/>
              <a:t>若</a:t>
            </a:r>
            <a:r>
              <a:rPr lang="en-US" altLang="zh-CN" dirty="0"/>
              <a:t>G</a:t>
            </a:r>
            <a:r>
              <a:rPr lang="zh-CN" altLang="en-US" dirty="0"/>
              <a:t>是有限状态的</a:t>
            </a:r>
            <a:r>
              <a:rPr lang="en-US" altLang="zh-CN" dirty="0"/>
              <a:t>Misère</a:t>
            </a:r>
            <a:r>
              <a:rPr lang="zh-CN" altLang="en-US" dirty="0"/>
              <a:t>的公平博弈，</a:t>
            </a:r>
            <a:r>
              <a:rPr lang="en-US" altLang="zh-CN" dirty="0"/>
              <a:t>G={</a:t>
            </a:r>
            <a:r>
              <a:rPr lang="zh-CN" altLang="en-US" dirty="0"/>
              <a:t>*</a:t>
            </a:r>
            <a:r>
              <a:rPr lang="en-US" altLang="zh-CN" dirty="0"/>
              <a:t>a, *b, *c, ...}</a:t>
            </a:r>
            <a:r>
              <a:rPr lang="zh-CN" altLang="en-US" dirty="0"/>
              <a:t>（*</a:t>
            </a:r>
            <a:r>
              <a:rPr lang="en-US" altLang="zh-CN" dirty="0"/>
              <a:t>a, *b, *c</a:t>
            </a:r>
            <a:r>
              <a:rPr lang="zh-CN" altLang="en-US" dirty="0"/>
              <a:t>这些游戏的规则也都是</a:t>
            </a:r>
            <a:r>
              <a:rPr lang="en-US" altLang="zh-CN" dirty="0"/>
              <a:t>Misère</a:t>
            </a:r>
            <a:r>
              <a:rPr lang="zh-CN" altLang="en-US" dirty="0"/>
              <a:t>的），且存在一个*</a:t>
            </a:r>
            <a:r>
              <a:rPr lang="en-US" altLang="zh-CN" dirty="0" err="1"/>
              <a:t>x∈G</a:t>
            </a:r>
            <a:r>
              <a:rPr lang="zh-CN" altLang="en-US" dirty="0"/>
              <a:t>（</a:t>
            </a:r>
            <a:r>
              <a:rPr lang="en-US" altLang="zh-CN" dirty="0"/>
              <a:t>x&lt;2</a:t>
            </a:r>
            <a:r>
              <a:rPr lang="zh-CN" altLang="en-US" dirty="0"/>
              <a:t>），那么</a:t>
            </a:r>
            <a:r>
              <a:rPr lang="en-US" altLang="zh-CN" dirty="0"/>
              <a:t>G</a:t>
            </a:r>
            <a:r>
              <a:rPr lang="zh-CN" altLang="en-US" dirty="0"/>
              <a:t>可以化简成</a:t>
            </a:r>
            <a:r>
              <a:rPr lang="en-US" altLang="zh-CN" dirty="0"/>
              <a:t>*n</a:t>
            </a:r>
            <a:r>
              <a:rPr lang="zh-CN" altLang="en-US" dirty="0"/>
              <a:t>，其中，</a:t>
            </a:r>
            <a:r>
              <a:rPr lang="en-US" altLang="zh-CN" dirty="0"/>
              <a:t>n=</a:t>
            </a:r>
            <a:r>
              <a:rPr lang="en-US" altLang="zh-CN" dirty="0" err="1"/>
              <a:t>mex</a:t>
            </a:r>
            <a:r>
              <a:rPr lang="en-US" altLang="zh-CN" dirty="0"/>
              <a:t>(a, b, c, ...)</a:t>
            </a:r>
          </a:p>
          <a:p>
            <a:r>
              <a:rPr lang="zh-CN" altLang="en-US" dirty="0"/>
              <a:t>如</a:t>
            </a:r>
            <a:r>
              <a:rPr lang="en-US" altLang="zh-CN" dirty="0"/>
              <a:t>G={0, *1, *3}=*2</a:t>
            </a:r>
            <a:r>
              <a:rPr lang="zh-CN" altLang="en-US" dirty="0"/>
              <a:t>，但</a:t>
            </a:r>
            <a:r>
              <a:rPr lang="en-US" altLang="zh-CN" dirty="0"/>
              <a:t>G={*2}</a:t>
            </a:r>
            <a:r>
              <a:rPr lang="zh-CN" altLang="en-US" dirty="0"/>
              <a:t>无法写成</a:t>
            </a:r>
            <a:r>
              <a:rPr lang="en-US" altLang="zh-CN" dirty="0"/>
              <a:t>*n</a:t>
            </a:r>
            <a:r>
              <a:rPr lang="zh-CN" altLang="en-US" dirty="0"/>
              <a:t>的形式</a:t>
            </a:r>
            <a:endParaRPr lang="en-US" altLang="zh-CN" dirty="0"/>
          </a:p>
          <a:p>
            <a:r>
              <a:rPr lang="zh-CN" altLang="en-US" dirty="0"/>
              <a:t>显然</a:t>
            </a:r>
            <a:r>
              <a:rPr lang="en-US" altLang="zh-CN" dirty="0"/>
              <a:t>G={*2}</a:t>
            </a:r>
            <a:r>
              <a:rPr lang="zh-CN" altLang="en-US" dirty="0"/>
              <a:t>是后手必胜的</a:t>
            </a:r>
            <a:endParaRPr lang="en-US" altLang="zh-CN" dirty="0"/>
          </a:p>
          <a:p>
            <a:r>
              <a:rPr lang="zh-CN" altLang="en-US" dirty="0"/>
              <a:t>如果要写成</a:t>
            </a:r>
            <a:r>
              <a:rPr lang="en-US" altLang="zh-CN" dirty="0"/>
              <a:t>*n</a:t>
            </a:r>
            <a:r>
              <a:rPr lang="zh-CN" altLang="en-US" dirty="0"/>
              <a:t>的形式，只能写成</a:t>
            </a:r>
            <a:r>
              <a:rPr lang="en-US" altLang="zh-CN" dirty="0"/>
              <a:t>*1</a:t>
            </a:r>
            <a:r>
              <a:rPr lang="zh-CN" altLang="en-US" dirty="0"/>
              <a:t>（因为*</a:t>
            </a:r>
            <a:r>
              <a:rPr lang="en-US" altLang="zh-CN" dirty="0"/>
              <a:t>n</a:t>
            </a:r>
            <a:r>
              <a:rPr lang="zh-CN" altLang="en-US" dirty="0"/>
              <a:t>在</a:t>
            </a:r>
            <a:r>
              <a:rPr lang="en-US" altLang="zh-CN" dirty="0"/>
              <a:t>n</a:t>
            </a:r>
            <a:r>
              <a:rPr lang="zh-CN" altLang="en-US" dirty="0"/>
              <a:t>不为</a:t>
            </a:r>
            <a:r>
              <a:rPr lang="en-US" altLang="zh-CN" dirty="0"/>
              <a:t>1</a:t>
            </a:r>
            <a:r>
              <a:rPr lang="zh-CN" altLang="en-US" dirty="0"/>
              <a:t>的时候全是先手必胜）</a:t>
            </a:r>
            <a:endParaRPr lang="en-US" altLang="zh-CN" dirty="0"/>
          </a:p>
          <a:p>
            <a:r>
              <a:rPr lang="zh-CN" altLang="en-US" dirty="0"/>
              <a:t>但*</a:t>
            </a:r>
            <a:r>
              <a:rPr lang="en-US" altLang="zh-CN" dirty="0"/>
              <a:t>1+</a:t>
            </a:r>
            <a:r>
              <a:rPr lang="zh-CN" altLang="en-US" dirty="0"/>
              <a:t>*</a:t>
            </a:r>
            <a:r>
              <a:rPr lang="en-US" altLang="zh-CN" dirty="0"/>
              <a:t>1</a:t>
            </a:r>
            <a:r>
              <a:rPr lang="zh-CN" altLang="en-US" dirty="0"/>
              <a:t>是先手必胜，</a:t>
            </a:r>
            <a:r>
              <a:rPr lang="en-US" altLang="zh-CN" dirty="0"/>
              <a:t>G+G</a:t>
            </a:r>
            <a:r>
              <a:rPr lang="zh-CN" altLang="en-US" dirty="0"/>
              <a:t>还是后手必胜的，矛盾</a:t>
            </a:r>
            <a:endParaRPr lang="en-US" altLang="zh-CN" dirty="0"/>
          </a:p>
        </p:txBody>
      </p:sp>
    </p:spTree>
    <p:extLst>
      <p:ext uri="{BB962C8B-B14F-4D97-AF65-F5344CB8AC3E}">
        <p14:creationId xmlns:p14="http://schemas.microsoft.com/office/powerpoint/2010/main" val="3129684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Game</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定量分析：</a:t>
            </a:r>
            <a:endParaRPr lang="en-US" altLang="zh-CN" dirty="0"/>
          </a:p>
          <a:p>
            <a:r>
              <a:rPr lang="zh-CN" altLang="en-US" dirty="0"/>
              <a:t>推论：若</a:t>
            </a:r>
            <a:r>
              <a:rPr lang="en-US" altLang="zh-CN" dirty="0"/>
              <a:t>G</a:t>
            </a:r>
            <a:r>
              <a:rPr lang="zh-CN" altLang="en-US" dirty="0"/>
              <a:t>可以写成*</a:t>
            </a:r>
            <a:r>
              <a:rPr lang="en-US" altLang="zh-CN" dirty="0"/>
              <a:t>n</a:t>
            </a:r>
            <a:r>
              <a:rPr lang="zh-CN" altLang="en-US" dirty="0"/>
              <a:t>的形式，那么</a:t>
            </a:r>
            <a:r>
              <a:rPr lang="en-US" altLang="zh-CN" dirty="0"/>
              <a:t>G+*</a:t>
            </a:r>
            <a:r>
              <a:rPr lang="zh-CN" altLang="en-US" dirty="0"/>
              <a:t>可以写成*</a:t>
            </a:r>
            <a:r>
              <a:rPr lang="en-US" altLang="zh-CN" dirty="0"/>
              <a:t>(n+</a:t>
            </a:r>
            <a:r>
              <a:rPr lang="en-US" altLang="zh-CN" baseline="-25000" dirty="0"/>
              <a:t>2</a:t>
            </a:r>
            <a:r>
              <a:rPr lang="en-US" altLang="zh-CN" dirty="0"/>
              <a:t>1)</a:t>
            </a:r>
            <a:r>
              <a:rPr lang="zh-CN" altLang="en-US" dirty="0"/>
              <a:t>的形式</a:t>
            </a:r>
            <a:endParaRPr lang="en-US" altLang="zh-CN" dirty="0"/>
          </a:p>
          <a:p>
            <a:r>
              <a:rPr lang="zh-CN" altLang="en-US" dirty="0"/>
              <a:t>例：计算*</a:t>
            </a:r>
            <a:r>
              <a:rPr lang="en-US" altLang="zh-CN" dirty="0"/>
              <a:t>2+</a:t>
            </a:r>
            <a:r>
              <a:rPr lang="zh-CN" altLang="en-US" dirty="0"/>
              <a:t>*</a:t>
            </a:r>
            <a:r>
              <a:rPr lang="en-US" altLang="zh-CN" dirty="0"/>
              <a:t>2</a:t>
            </a:r>
          </a:p>
          <a:p>
            <a:r>
              <a:rPr lang="zh-CN" altLang="en-US" dirty="0"/>
              <a:t>*</a:t>
            </a:r>
            <a:r>
              <a:rPr lang="en-US" altLang="zh-CN" dirty="0"/>
              <a:t>2+</a:t>
            </a:r>
            <a:r>
              <a:rPr lang="zh-CN" altLang="en-US" dirty="0"/>
              <a:t>*</a:t>
            </a:r>
            <a:r>
              <a:rPr lang="en-US" altLang="zh-CN" dirty="0"/>
              <a:t>2={</a:t>
            </a:r>
            <a:r>
              <a:rPr lang="zh-CN" altLang="en-US" dirty="0"/>
              <a:t>*</a:t>
            </a:r>
            <a:r>
              <a:rPr lang="en-US" altLang="zh-CN" dirty="0"/>
              <a:t>2+</a:t>
            </a:r>
            <a:r>
              <a:rPr lang="zh-CN" altLang="en-US" dirty="0"/>
              <a:t>*</a:t>
            </a:r>
            <a:r>
              <a:rPr lang="en-US" altLang="zh-CN" dirty="0"/>
              <a:t>,</a:t>
            </a:r>
            <a:r>
              <a:rPr lang="zh-CN" altLang="en-US" dirty="0"/>
              <a:t> *</a:t>
            </a:r>
            <a:r>
              <a:rPr lang="en-US" altLang="zh-CN" dirty="0"/>
              <a:t>2+0, *+*2, 0+*2}={*2, *3}</a:t>
            </a:r>
            <a:r>
              <a:rPr lang="zh-CN" altLang="en-US" dirty="0"/>
              <a:t>不能再化简了</a:t>
            </a:r>
            <a:endParaRPr lang="en-US" altLang="zh-CN" dirty="0"/>
          </a:p>
        </p:txBody>
      </p:sp>
    </p:spTree>
    <p:extLst>
      <p:ext uri="{BB962C8B-B14F-4D97-AF65-F5344CB8AC3E}">
        <p14:creationId xmlns:p14="http://schemas.microsoft.com/office/powerpoint/2010/main" val="473249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Game</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定量分析：</a:t>
            </a:r>
            <a:endParaRPr lang="en-US" altLang="zh-CN" dirty="0"/>
          </a:p>
          <a:p>
            <a:r>
              <a:rPr lang="zh-CN" altLang="en-US" dirty="0"/>
              <a:t>普通的公平博弈：</a:t>
            </a:r>
            <a:r>
              <a:rPr lang="en-US" altLang="zh-CN" dirty="0"/>
              <a:t>G=*n</a:t>
            </a:r>
            <a:r>
              <a:rPr lang="zh-CN" altLang="en-US" dirty="0"/>
              <a:t>表示的是</a:t>
            </a:r>
            <a:r>
              <a:rPr lang="en-US" altLang="zh-CN" dirty="0"/>
              <a:t>G+*n</a:t>
            </a:r>
            <a:r>
              <a:rPr lang="zh-CN" altLang="en-US" dirty="0"/>
              <a:t>的组合游戏中，后手必胜</a:t>
            </a:r>
            <a:endParaRPr lang="en-US" altLang="zh-CN" dirty="0"/>
          </a:p>
          <a:p>
            <a:r>
              <a:rPr lang="en-US" altLang="zh-CN" dirty="0"/>
              <a:t>Misère</a:t>
            </a:r>
            <a:r>
              <a:rPr lang="zh-CN" altLang="en-US" dirty="0"/>
              <a:t>的公平博弈：定义函数</a:t>
            </a:r>
            <a:r>
              <a:rPr lang="en-US" altLang="zh-CN" dirty="0"/>
              <a:t>n=sg</a:t>
            </a:r>
            <a:r>
              <a:rPr lang="en-US" altLang="zh-CN" baseline="30000" dirty="0"/>
              <a:t>-</a:t>
            </a:r>
            <a:r>
              <a:rPr lang="en-US" altLang="zh-CN" dirty="0"/>
              <a:t>(G)</a:t>
            </a:r>
            <a:r>
              <a:rPr lang="zh-CN" altLang="en-US" dirty="0"/>
              <a:t>，也表示</a:t>
            </a:r>
            <a:r>
              <a:rPr lang="en-US" altLang="zh-CN" dirty="0"/>
              <a:t>G+*n</a:t>
            </a:r>
            <a:r>
              <a:rPr lang="zh-CN" altLang="en-US" dirty="0"/>
              <a:t>的组合游戏中，后手必胜</a:t>
            </a:r>
            <a:endParaRPr lang="en-US" altLang="zh-CN" dirty="0"/>
          </a:p>
          <a:p>
            <a:r>
              <a:rPr lang="en-US" altLang="zh-CN" dirty="0"/>
              <a:t>sg</a:t>
            </a:r>
            <a:r>
              <a:rPr lang="en-US" altLang="zh-CN" baseline="30000" dirty="0"/>
              <a:t>-</a:t>
            </a:r>
            <a:r>
              <a:rPr lang="en-US" altLang="zh-CN" dirty="0"/>
              <a:t>(0)=1</a:t>
            </a:r>
          </a:p>
          <a:p>
            <a:r>
              <a:rPr lang="zh-CN" altLang="en-US" dirty="0"/>
              <a:t>设</a:t>
            </a:r>
            <a:r>
              <a:rPr lang="en-US" altLang="zh-CN" dirty="0"/>
              <a:t>G={A, B, C, ...}</a:t>
            </a:r>
            <a:r>
              <a:rPr lang="zh-CN" altLang="en-US" dirty="0"/>
              <a:t>，</a:t>
            </a:r>
            <a:r>
              <a:rPr lang="en-US" altLang="zh-CN" dirty="0"/>
              <a:t>sg</a:t>
            </a:r>
            <a:r>
              <a:rPr lang="en-US" altLang="zh-CN" baseline="30000" dirty="0"/>
              <a:t>-</a:t>
            </a:r>
            <a:r>
              <a:rPr lang="en-US" altLang="zh-CN" dirty="0"/>
              <a:t>(G)=</a:t>
            </a:r>
            <a:r>
              <a:rPr lang="en-US" altLang="zh-CN" dirty="0" err="1"/>
              <a:t>mex</a:t>
            </a:r>
            <a:r>
              <a:rPr lang="en-US" altLang="zh-CN" dirty="0"/>
              <a:t>(sg</a:t>
            </a:r>
            <a:r>
              <a:rPr lang="en-US" altLang="zh-CN" baseline="30000" dirty="0"/>
              <a:t>-</a:t>
            </a:r>
            <a:r>
              <a:rPr lang="en-US" altLang="zh-CN" dirty="0"/>
              <a:t>(A), sg</a:t>
            </a:r>
            <a:r>
              <a:rPr lang="en-US" altLang="zh-CN" baseline="30000" dirty="0"/>
              <a:t>-</a:t>
            </a:r>
            <a:r>
              <a:rPr lang="en-US" altLang="zh-CN" dirty="0"/>
              <a:t>(B), sg</a:t>
            </a:r>
            <a:r>
              <a:rPr lang="en-US" altLang="zh-CN" baseline="30000" dirty="0"/>
              <a:t>-</a:t>
            </a:r>
            <a:r>
              <a:rPr lang="en-US" altLang="zh-CN" dirty="0"/>
              <a:t>(C), ...)</a:t>
            </a:r>
          </a:p>
          <a:p>
            <a:r>
              <a:rPr lang="zh-CN" altLang="en-US" dirty="0"/>
              <a:t>应用：从</a:t>
            </a:r>
            <a:r>
              <a:rPr lang="en-US" altLang="zh-CN" dirty="0"/>
              <a:t>n</a:t>
            </a:r>
            <a:r>
              <a:rPr lang="zh-CN" altLang="en-US" dirty="0"/>
              <a:t>是否为</a:t>
            </a:r>
            <a:r>
              <a:rPr lang="en-US" altLang="zh-CN" dirty="0"/>
              <a:t>0</a:t>
            </a:r>
            <a:r>
              <a:rPr lang="zh-CN" altLang="en-US"/>
              <a:t>可以判断后手是否必胜，一定程度上可以推出前面那个定量的结论</a:t>
            </a:r>
            <a:endParaRPr lang="en-US" altLang="zh-CN" dirty="0"/>
          </a:p>
        </p:txBody>
      </p:sp>
    </p:spTree>
    <p:extLst>
      <p:ext uri="{BB962C8B-B14F-4D97-AF65-F5344CB8AC3E}">
        <p14:creationId xmlns:p14="http://schemas.microsoft.com/office/powerpoint/2010/main" val="160543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a:t>SG</a:t>
            </a:r>
            <a:r>
              <a:rPr lang="zh-CN" altLang="en-US" dirty="0"/>
              <a:t>定理</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lstStyle/>
          <a:p>
            <a:r>
              <a:rPr lang="zh-CN" altLang="en-US" dirty="0"/>
              <a:t>若</a:t>
            </a:r>
            <a:r>
              <a:rPr lang="en-US" altLang="zh-CN" dirty="0"/>
              <a:t>G</a:t>
            </a:r>
            <a:r>
              <a:rPr lang="zh-CN" altLang="en-US" dirty="0"/>
              <a:t>是有限状态的公平博弈，</a:t>
            </a:r>
            <a:r>
              <a:rPr lang="en-US" altLang="zh-CN" dirty="0"/>
              <a:t>G={</a:t>
            </a:r>
            <a:r>
              <a:rPr lang="zh-CN" altLang="en-US" dirty="0"/>
              <a:t>*</a:t>
            </a:r>
            <a:r>
              <a:rPr lang="en-US" altLang="zh-CN" dirty="0"/>
              <a:t>a, *b, *c, ...}</a:t>
            </a:r>
            <a:r>
              <a:rPr lang="zh-CN" altLang="en-US" dirty="0"/>
              <a:t>，那么</a:t>
            </a:r>
            <a:r>
              <a:rPr lang="en-US" altLang="zh-CN" dirty="0"/>
              <a:t>G=*n</a:t>
            </a:r>
            <a:r>
              <a:rPr lang="zh-CN" altLang="en-US" dirty="0"/>
              <a:t>，其中，</a:t>
            </a:r>
            <a:r>
              <a:rPr lang="en-US" altLang="zh-CN" dirty="0"/>
              <a:t>n=</a:t>
            </a:r>
            <a:r>
              <a:rPr lang="en-US" altLang="zh-CN" dirty="0" err="1"/>
              <a:t>mex</a:t>
            </a:r>
            <a:r>
              <a:rPr lang="en-US" altLang="zh-CN" dirty="0"/>
              <a:t>(a, b, c, ...)</a:t>
            </a:r>
          </a:p>
          <a:p>
            <a:r>
              <a:rPr lang="en-US" altLang="zh-CN" dirty="0" err="1"/>
              <a:t>mex</a:t>
            </a:r>
            <a:r>
              <a:rPr lang="zh-CN" altLang="en-US" dirty="0"/>
              <a:t>指的是最小的不在集合中的自然数</a:t>
            </a:r>
            <a:endParaRPr lang="en-US" altLang="zh-CN" dirty="0"/>
          </a:p>
          <a:p>
            <a:r>
              <a:rPr lang="zh-CN" altLang="en-US" dirty="0"/>
              <a:t>如</a:t>
            </a:r>
            <a:r>
              <a:rPr lang="en-US" altLang="zh-CN" dirty="0" err="1"/>
              <a:t>mex</a:t>
            </a:r>
            <a:r>
              <a:rPr lang="en-US" altLang="zh-CN" dirty="0"/>
              <a:t>(1, 3, 5)=0</a:t>
            </a:r>
            <a:r>
              <a:rPr lang="zh-CN" altLang="en-US" dirty="0"/>
              <a:t>，</a:t>
            </a:r>
            <a:r>
              <a:rPr lang="en-US" altLang="zh-CN" dirty="0" err="1"/>
              <a:t>mex</a:t>
            </a:r>
            <a:r>
              <a:rPr lang="en-US" altLang="zh-CN" dirty="0"/>
              <a:t>(0, 1, 3)=2</a:t>
            </a:r>
          </a:p>
          <a:p>
            <a:endParaRPr lang="en-US" altLang="zh-CN" dirty="0"/>
          </a:p>
          <a:p>
            <a:endParaRPr lang="en-US" altLang="zh-CN" dirty="0"/>
          </a:p>
        </p:txBody>
      </p:sp>
    </p:spTree>
    <p:extLst>
      <p:ext uri="{BB962C8B-B14F-4D97-AF65-F5344CB8AC3E}">
        <p14:creationId xmlns:p14="http://schemas.microsoft.com/office/powerpoint/2010/main" val="4014111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Game</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要注意化简和组合游戏后手必胜的区别</a:t>
            </a:r>
            <a:endParaRPr lang="en-US" altLang="zh-CN" dirty="0"/>
          </a:p>
          <a:p>
            <a:r>
              <a:rPr lang="zh-CN" altLang="en-US" dirty="0"/>
              <a:t>在普通公平游戏中，两者无区别，在</a:t>
            </a:r>
            <a:r>
              <a:rPr lang="en-US" altLang="zh-CN" dirty="0"/>
              <a:t>Misère</a:t>
            </a:r>
            <a:r>
              <a:rPr lang="zh-CN" altLang="en-US" dirty="0"/>
              <a:t> </a:t>
            </a:r>
            <a:r>
              <a:rPr lang="en-US" altLang="zh-CN" dirty="0"/>
              <a:t>Game</a:t>
            </a:r>
            <a:r>
              <a:rPr lang="zh-CN" altLang="en-US" dirty="0"/>
              <a:t>中，是有区别的</a:t>
            </a:r>
            <a:endParaRPr lang="en-US" altLang="zh-CN" dirty="0"/>
          </a:p>
          <a:p>
            <a:r>
              <a:rPr lang="zh-CN" altLang="en-US" dirty="0"/>
              <a:t>由于博弈是公平的，所以有</a:t>
            </a:r>
            <a:r>
              <a:rPr lang="en-US" altLang="zh-CN" dirty="0"/>
              <a:t>G=-G</a:t>
            </a:r>
            <a:r>
              <a:rPr lang="zh-CN" altLang="en-US" dirty="0"/>
              <a:t>，但</a:t>
            </a:r>
            <a:r>
              <a:rPr lang="en-US" altLang="zh-CN" dirty="0"/>
              <a:t>Misère Game</a:t>
            </a:r>
            <a:r>
              <a:rPr lang="zh-CN" altLang="en-US" dirty="0"/>
              <a:t>中</a:t>
            </a:r>
            <a:r>
              <a:rPr lang="en-US" altLang="zh-CN" dirty="0"/>
              <a:t>G=-G</a:t>
            </a:r>
            <a:r>
              <a:rPr lang="zh-CN" altLang="en-US" dirty="0"/>
              <a:t>却推不出</a:t>
            </a:r>
            <a:r>
              <a:rPr lang="en-US" altLang="zh-CN" dirty="0"/>
              <a:t>G+G=0</a:t>
            </a:r>
            <a:r>
              <a:rPr lang="zh-CN" altLang="en-US" dirty="0"/>
              <a:t>，如</a:t>
            </a:r>
            <a:r>
              <a:rPr lang="en-US" altLang="zh-CN" dirty="0"/>
              <a:t>{</a:t>
            </a:r>
            <a:r>
              <a:rPr lang="zh-CN" altLang="en-US" dirty="0"/>
              <a:t>*</a:t>
            </a:r>
            <a:r>
              <a:rPr lang="en-US" altLang="zh-CN" dirty="0"/>
              <a:t>2}+{</a:t>
            </a:r>
            <a:r>
              <a:rPr lang="zh-CN" altLang="en-US" dirty="0"/>
              <a:t>*</a:t>
            </a:r>
            <a:r>
              <a:rPr lang="en-US" altLang="zh-CN" dirty="0"/>
              <a:t>2}</a:t>
            </a:r>
            <a:r>
              <a:rPr lang="zh-CN" altLang="en-US" dirty="0"/>
              <a:t>是后手必胜。</a:t>
            </a:r>
            <a:endParaRPr lang="en-US" altLang="zh-CN" dirty="0"/>
          </a:p>
          <a:p>
            <a:r>
              <a:rPr lang="zh-CN" altLang="en-US" dirty="0"/>
              <a:t>实际上在</a:t>
            </a:r>
            <a:r>
              <a:rPr lang="en-US" altLang="zh-CN" dirty="0"/>
              <a:t>Misère Game</a:t>
            </a:r>
            <a:r>
              <a:rPr lang="zh-CN" altLang="en-US" dirty="0"/>
              <a:t>中，后手必胜</a:t>
            </a:r>
            <a:r>
              <a:rPr lang="en-US" altLang="zh-CN" dirty="0"/>
              <a:t>+</a:t>
            </a:r>
            <a:r>
              <a:rPr lang="zh-CN" altLang="en-US" dirty="0"/>
              <a:t>后手必胜可能是先手必胜（</a:t>
            </a:r>
            <a:r>
              <a:rPr lang="en-US" altLang="zh-CN" dirty="0"/>
              <a:t>*1+</a:t>
            </a:r>
            <a:r>
              <a:rPr lang="zh-CN" altLang="en-US" dirty="0"/>
              <a:t>*</a:t>
            </a:r>
            <a:r>
              <a:rPr lang="en-US" altLang="zh-CN" dirty="0"/>
              <a:t>1</a:t>
            </a:r>
            <a:r>
              <a:rPr lang="zh-CN" altLang="en-US" dirty="0"/>
              <a:t>），也可能是后手必胜（</a:t>
            </a:r>
            <a:r>
              <a:rPr lang="en-US" altLang="zh-CN" dirty="0"/>
              <a:t>{</a:t>
            </a:r>
            <a:r>
              <a:rPr lang="zh-CN" altLang="en-US" dirty="0"/>
              <a:t>*</a:t>
            </a:r>
            <a:r>
              <a:rPr lang="en-US" altLang="zh-CN" dirty="0"/>
              <a:t>2}+{</a:t>
            </a:r>
            <a:r>
              <a:rPr lang="zh-CN" altLang="en-US" dirty="0"/>
              <a:t>*</a:t>
            </a:r>
            <a:r>
              <a:rPr lang="en-US" altLang="zh-CN" dirty="0"/>
              <a:t>2}</a:t>
            </a:r>
            <a:r>
              <a:rPr lang="zh-CN" altLang="en-US" dirty="0"/>
              <a:t>）；先手必胜</a:t>
            </a:r>
            <a:r>
              <a:rPr lang="en-US" altLang="zh-CN" dirty="0"/>
              <a:t>+</a:t>
            </a:r>
            <a:r>
              <a:rPr lang="zh-CN" altLang="en-US" dirty="0"/>
              <a:t>先手必胜可能是先手必胜（*</a:t>
            </a:r>
            <a:r>
              <a:rPr lang="en-US" altLang="zh-CN" dirty="0"/>
              <a:t>2+</a:t>
            </a:r>
            <a:r>
              <a:rPr lang="zh-CN" altLang="en-US" dirty="0"/>
              <a:t>*</a:t>
            </a:r>
            <a:r>
              <a:rPr lang="en-US" altLang="zh-CN" dirty="0"/>
              <a:t>3</a:t>
            </a:r>
            <a:r>
              <a:rPr lang="zh-CN" altLang="en-US" dirty="0"/>
              <a:t>），也可能是后手必胜（*</a:t>
            </a:r>
            <a:r>
              <a:rPr lang="en-US" altLang="zh-CN" dirty="0"/>
              <a:t>2+</a:t>
            </a:r>
            <a:r>
              <a:rPr lang="zh-CN" altLang="en-US" dirty="0"/>
              <a:t>*</a:t>
            </a:r>
            <a:r>
              <a:rPr lang="en-US" altLang="zh-CN" dirty="0"/>
              <a:t>2</a:t>
            </a:r>
            <a:r>
              <a:rPr lang="zh-CN" altLang="en-US" dirty="0"/>
              <a:t>）</a:t>
            </a:r>
            <a:endParaRPr lang="en-US" altLang="zh-CN" dirty="0"/>
          </a:p>
          <a:p>
            <a:r>
              <a:rPr lang="zh-CN" altLang="en-US" dirty="0"/>
              <a:t>其他结论可以看</a:t>
            </a:r>
            <a:r>
              <a:rPr lang="en-US" altLang="zh-CN" dirty="0"/>
              <a:t>ONAG</a:t>
            </a:r>
            <a:r>
              <a:rPr lang="zh-CN" altLang="en-US" dirty="0"/>
              <a:t>第</a:t>
            </a:r>
            <a:r>
              <a:rPr lang="en-US" altLang="zh-CN" dirty="0"/>
              <a:t>12</a:t>
            </a:r>
            <a:r>
              <a:rPr lang="zh-CN" altLang="en-US" dirty="0"/>
              <a:t>章</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965660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Every-SG</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也是一些游戏的组合，但是玩家对于每个可以操作的游戏都必须要操作，不能操作的人输</a:t>
            </a:r>
            <a:endParaRPr lang="en-US" altLang="zh-CN" dirty="0"/>
          </a:p>
          <a:p>
            <a:r>
              <a:rPr lang="zh-CN" altLang="en-US" dirty="0"/>
              <a:t>由于每个可以操作的游戏都必须要操作，所以对于每个单个可以赢的游戏我们都可以赢</a:t>
            </a:r>
            <a:endParaRPr lang="en-US" altLang="zh-CN" dirty="0"/>
          </a:p>
          <a:p>
            <a:r>
              <a:rPr lang="zh-CN" altLang="en-US" dirty="0"/>
              <a:t>所以问题的关键是让能赢的游戏尽可能长的玩下去，并且不能赢的游戏尽快输掉</a:t>
            </a:r>
            <a:endParaRPr lang="en-US" altLang="zh-CN" dirty="0"/>
          </a:p>
        </p:txBody>
      </p:sp>
    </p:spTree>
    <p:extLst>
      <p:ext uri="{BB962C8B-B14F-4D97-AF65-F5344CB8AC3E}">
        <p14:creationId xmlns:p14="http://schemas.microsoft.com/office/powerpoint/2010/main" val="3066713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Every-SG</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站在先手的角度考虑</a:t>
            </a:r>
            <a:endParaRPr lang="en-US" altLang="zh-CN" dirty="0"/>
          </a:p>
          <a:p>
            <a:r>
              <a:rPr lang="zh-CN" altLang="en-US" dirty="0"/>
              <a:t>先计算每个状态的输赢情况（或者</a:t>
            </a:r>
            <a:r>
              <a:rPr lang="en-US" altLang="zh-CN" dirty="0"/>
              <a:t>SG</a:t>
            </a:r>
            <a:r>
              <a:rPr lang="zh-CN" altLang="en-US" dirty="0"/>
              <a:t>值是否为</a:t>
            </a:r>
            <a:r>
              <a:rPr lang="en-US" altLang="zh-CN" dirty="0"/>
              <a:t>0</a:t>
            </a:r>
            <a:r>
              <a:rPr lang="zh-CN" altLang="en-US" dirty="0"/>
              <a:t>）</a:t>
            </a:r>
            <a:endParaRPr lang="en-US" altLang="zh-CN" dirty="0"/>
          </a:p>
          <a:p>
            <a:r>
              <a:rPr lang="zh-CN" altLang="en-US" dirty="0"/>
              <a:t>然后计算步数</a:t>
            </a:r>
            <a:endParaRPr lang="en-US" altLang="zh-CN" dirty="0"/>
          </a:p>
          <a:p>
            <a:r>
              <a:rPr lang="zh-CN" altLang="en-US" dirty="0"/>
              <a:t>对</a:t>
            </a:r>
            <a:r>
              <a:rPr lang="en-US" altLang="zh-CN" dirty="0"/>
              <a:t>G=0</a:t>
            </a:r>
            <a:r>
              <a:rPr lang="zh-CN" altLang="en-US" dirty="0"/>
              <a:t>的游戏</a:t>
            </a:r>
            <a:r>
              <a:rPr lang="en-US" altLang="zh-CN" dirty="0"/>
              <a:t>G={A, B, C, ...}</a:t>
            </a:r>
            <a:r>
              <a:rPr lang="zh-CN" altLang="en-US" dirty="0"/>
              <a:t>，先手必败，所以想最快输掉，就计算</a:t>
            </a:r>
            <a:r>
              <a:rPr lang="en-US" altLang="zh-CN" dirty="0"/>
              <a:t>step(G)=min(step(A), step(B), step(C), ...)+1</a:t>
            </a:r>
          </a:p>
          <a:p>
            <a:r>
              <a:rPr lang="zh-CN" altLang="en-US" dirty="0"/>
              <a:t>对</a:t>
            </a:r>
            <a:r>
              <a:rPr lang="en-US" altLang="zh-CN" dirty="0"/>
              <a:t>G&gt;0</a:t>
            </a:r>
            <a:r>
              <a:rPr lang="zh-CN" altLang="en-US" dirty="0"/>
              <a:t>的游戏</a:t>
            </a:r>
            <a:r>
              <a:rPr lang="en-US" altLang="zh-CN" dirty="0"/>
              <a:t>G={A, B, C, ...}</a:t>
            </a:r>
            <a:r>
              <a:rPr lang="zh-CN" altLang="en-US" dirty="0"/>
              <a:t>，先手必胜，所以想拖时间，就计算</a:t>
            </a:r>
            <a:r>
              <a:rPr lang="en-US" altLang="zh-CN" dirty="0"/>
              <a:t>step(G)=max(step(A), step(B), step(C), ...)+1 (A=B=C=...=0)</a:t>
            </a:r>
          </a:p>
          <a:p>
            <a:r>
              <a:rPr lang="zh-CN" altLang="en-US" dirty="0"/>
              <a:t>终止状态的</a:t>
            </a:r>
            <a:r>
              <a:rPr lang="en-US" altLang="zh-CN" dirty="0"/>
              <a:t>step=0</a:t>
            </a:r>
          </a:p>
          <a:p>
            <a:endParaRPr lang="en-US" altLang="zh-CN" dirty="0"/>
          </a:p>
        </p:txBody>
      </p:sp>
    </p:spTree>
    <p:extLst>
      <p:ext uri="{BB962C8B-B14F-4D97-AF65-F5344CB8AC3E}">
        <p14:creationId xmlns:p14="http://schemas.microsoft.com/office/powerpoint/2010/main" val="1717071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Every-SG</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对于</a:t>
            </a:r>
            <a:r>
              <a:rPr lang="en-US" altLang="zh-CN" dirty="0"/>
              <a:t>Every-SG</a:t>
            </a:r>
            <a:r>
              <a:rPr lang="zh-CN" altLang="en-US" dirty="0"/>
              <a:t>游戏先手必胜当且仅当单个游戏中最大的</a:t>
            </a:r>
            <a:r>
              <a:rPr lang="en-US" altLang="zh-CN" dirty="0"/>
              <a:t>step</a:t>
            </a:r>
            <a:r>
              <a:rPr lang="zh-CN" altLang="en-US" dirty="0"/>
              <a:t>值为奇数</a:t>
            </a:r>
            <a:endParaRPr lang="en-US" altLang="zh-CN" dirty="0"/>
          </a:p>
        </p:txBody>
      </p:sp>
    </p:spTree>
    <p:extLst>
      <p:ext uri="{BB962C8B-B14F-4D97-AF65-F5344CB8AC3E}">
        <p14:creationId xmlns:p14="http://schemas.microsoft.com/office/powerpoint/2010/main" val="3016975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p:txBody>
          <a:bodyPr/>
          <a:lstStyle/>
          <a:p>
            <a:r>
              <a:rPr lang="zh-CN" altLang="en-US" dirty="0"/>
              <a:t>*</a:t>
            </a:r>
            <a:r>
              <a:rPr lang="en-US" altLang="zh-CN" dirty="0"/>
              <a:t>n</a:t>
            </a:r>
            <a:r>
              <a:rPr lang="zh-CN" altLang="en-US" dirty="0"/>
              <a:t>就是一个</a:t>
            </a:r>
            <a:r>
              <a:rPr lang="en-US" altLang="zh-CN" dirty="0" err="1"/>
              <a:t>nimber</a:t>
            </a:r>
            <a:endParaRPr lang="en-US" altLang="zh-CN" dirty="0"/>
          </a:p>
          <a:p>
            <a:r>
              <a:rPr lang="zh-CN" altLang="en-US" dirty="0"/>
              <a:t>之前我们定义了</a:t>
            </a:r>
            <a:r>
              <a:rPr lang="en-US" altLang="zh-CN" dirty="0" err="1"/>
              <a:t>nimber</a:t>
            </a:r>
            <a:r>
              <a:rPr lang="zh-CN" altLang="en-US" dirty="0"/>
              <a:t>的加法：*</a:t>
            </a:r>
            <a:r>
              <a:rPr lang="en-US" altLang="zh-CN" dirty="0"/>
              <a:t>a+*b=*n</a:t>
            </a:r>
            <a:r>
              <a:rPr lang="zh-CN" altLang="en-US" dirty="0"/>
              <a:t>，其中</a:t>
            </a:r>
            <a:r>
              <a:rPr lang="en-US" altLang="zh-CN" dirty="0"/>
              <a:t>n=a+</a:t>
            </a:r>
            <a:r>
              <a:rPr lang="en-US" altLang="zh-CN" baseline="-25000" dirty="0"/>
              <a:t>2</a:t>
            </a:r>
            <a:r>
              <a:rPr lang="en-US" altLang="zh-CN" dirty="0"/>
              <a:t>b</a:t>
            </a:r>
          </a:p>
          <a:p>
            <a:r>
              <a:rPr lang="zh-CN" altLang="en-US" dirty="0"/>
              <a:t>那么</a:t>
            </a:r>
            <a:r>
              <a:rPr lang="en-US" altLang="zh-CN" dirty="0" err="1"/>
              <a:t>nimber</a:t>
            </a:r>
            <a:r>
              <a:rPr lang="zh-CN" altLang="en-US" dirty="0"/>
              <a:t>有没有乘法呢？</a:t>
            </a:r>
            <a:endParaRPr lang="en-US" altLang="zh-CN" dirty="0"/>
          </a:p>
        </p:txBody>
      </p:sp>
    </p:spTree>
    <p:extLst>
      <p:ext uri="{BB962C8B-B14F-4D97-AF65-F5344CB8AC3E}">
        <p14:creationId xmlns:p14="http://schemas.microsoft.com/office/powerpoint/2010/main" val="2487921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p:txBody>
          <a:bodyPr/>
          <a:lstStyle/>
          <a:p>
            <a:r>
              <a:rPr lang="zh-CN" altLang="en-US" dirty="0"/>
              <a:t>超现实数是有乘法的</a:t>
            </a:r>
            <a:endParaRPr lang="en-US" altLang="zh-CN" dirty="0"/>
          </a:p>
          <a:p>
            <a:r>
              <a:rPr lang="zh-CN" altLang="en-US" dirty="0"/>
              <a:t>只是没啥组合博弈的意义，我们讲博弈的时候没讲</a:t>
            </a:r>
            <a:endParaRPr lang="en-US" altLang="zh-CN" dirty="0"/>
          </a:p>
          <a:p>
            <a:r>
              <a:rPr lang="zh-CN" altLang="en-US" dirty="0"/>
              <a:t>但是作为一个数域肯定是可以做乘法的，也有逆元</a:t>
            </a:r>
            <a:endParaRPr lang="en-US" altLang="zh-CN" dirty="0"/>
          </a:p>
          <a:p>
            <a:r>
              <a:rPr lang="en-US" altLang="zh-CN" dirty="0" err="1"/>
              <a:t>xy</a:t>
            </a:r>
            <a:r>
              <a:rPr lang="en-US" altLang="zh-CN" dirty="0"/>
              <a:t>={</a:t>
            </a:r>
            <a:r>
              <a:rPr lang="en-US" altLang="zh-CN" dirty="0" err="1"/>
              <a:t>x</a:t>
            </a:r>
            <a:r>
              <a:rPr lang="en-US" altLang="zh-CN" baseline="-25000" dirty="0" err="1"/>
              <a:t>L</a:t>
            </a:r>
            <a:r>
              <a:rPr lang="en-US" altLang="zh-CN" dirty="0" err="1"/>
              <a:t>y+xy</a:t>
            </a:r>
            <a:r>
              <a:rPr lang="en-US" altLang="zh-CN" baseline="-25000" dirty="0" err="1"/>
              <a:t>L</a:t>
            </a:r>
            <a:r>
              <a:rPr lang="en-US" altLang="zh-CN" dirty="0" err="1"/>
              <a:t>-x</a:t>
            </a:r>
            <a:r>
              <a:rPr lang="en-US" altLang="zh-CN" baseline="-25000" dirty="0" err="1"/>
              <a:t>L</a:t>
            </a:r>
            <a:r>
              <a:rPr lang="en-US" altLang="zh-CN" dirty="0" err="1"/>
              <a:t>y</a:t>
            </a:r>
            <a:r>
              <a:rPr lang="en-US" altLang="zh-CN" baseline="-25000" dirty="0" err="1"/>
              <a:t>L</a:t>
            </a:r>
            <a:r>
              <a:rPr lang="en-US" altLang="zh-CN" dirty="0"/>
              <a:t>, </a:t>
            </a:r>
            <a:r>
              <a:rPr lang="en-US" altLang="zh-CN" dirty="0" err="1"/>
              <a:t>x</a:t>
            </a:r>
            <a:r>
              <a:rPr lang="en-US" altLang="zh-CN" baseline="-25000" dirty="0" err="1"/>
              <a:t>R</a:t>
            </a:r>
            <a:r>
              <a:rPr lang="en-US" altLang="zh-CN" dirty="0" err="1"/>
              <a:t>y+xy</a:t>
            </a:r>
            <a:r>
              <a:rPr lang="en-US" altLang="zh-CN" baseline="-25000" dirty="0" err="1"/>
              <a:t>R</a:t>
            </a:r>
            <a:r>
              <a:rPr lang="en-US" altLang="zh-CN" dirty="0" err="1"/>
              <a:t>-x</a:t>
            </a:r>
            <a:r>
              <a:rPr lang="en-US" altLang="zh-CN" baseline="-25000" dirty="0" err="1"/>
              <a:t>R</a:t>
            </a:r>
            <a:r>
              <a:rPr lang="en-US" altLang="zh-CN" dirty="0" err="1"/>
              <a:t>y</a:t>
            </a:r>
            <a:r>
              <a:rPr lang="en-US" altLang="zh-CN" baseline="-25000" dirty="0" err="1"/>
              <a:t>R</a:t>
            </a:r>
            <a:r>
              <a:rPr lang="en-US" altLang="zh-CN" dirty="0" err="1"/>
              <a:t>|x</a:t>
            </a:r>
            <a:r>
              <a:rPr lang="en-US" altLang="zh-CN" baseline="-25000" dirty="0" err="1"/>
              <a:t>L</a:t>
            </a:r>
            <a:r>
              <a:rPr lang="en-US" altLang="zh-CN" dirty="0" err="1"/>
              <a:t>y+xy</a:t>
            </a:r>
            <a:r>
              <a:rPr lang="en-US" altLang="zh-CN" baseline="-25000" dirty="0" err="1"/>
              <a:t>R</a:t>
            </a:r>
            <a:r>
              <a:rPr lang="en-US" altLang="zh-CN" dirty="0" err="1"/>
              <a:t>-x</a:t>
            </a:r>
            <a:r>
              <a:rPr lang="en-US" altLang="zh-CN" baseline="-25000" dirty="0" err="1"/>
              <a:t>L</a:t>
            </a:r>
            <a:r>
              <a:rPr lang="en-US" altLang="zh-CN" dirty="0" err="1"/>
              <a:t>y</a:t>
            </a:r>
            <a:r>
              <a:rPr lang="en-US" altLang="zh-CN" baseline="-25000" dirty="0" err="1"/>
              <a:t>R</a:t>
            </a:r>
            <a:r>
              <a:rPr lang="en-US" altLang="zh-CN" dirty="0"/>
              <a:t>, </a:t>
            </a:r>
            <a:r>
              <a:rPr lang="en-US" altLang="zh-CN" dirty="0" err="1"/>
              <a:t>x</a:t>
            </a:r>
            <a:r>
              <a:rPr lang="en-US" altLang="zh-CN" baseline="-25000" dirty="0" err="1"/>
              <a:t>R</a:t>
            </a:r>
            <a:r>
              <a:rPr lang="en-US" altLang="zh-CN" dirty="0" err="1"/>
              <a:t>y+xy</a:t>
            </a:r>
            <a:r>
              <a:rPr lang="en-US" altLang="zh-CN" baseline="-25000" dirty="0" err="1"/>
              <a:t>L</a:t>
            </a:r>
            <a:r>
              <a:rPr lang="en-US" altLang="zh-CN" dirty="0" err="1"/>
              <a:t>-x</a:t>
            </a:r>
            <a:r>
              <a:rPr lang="en-US" altLang="zh-CN" baseline="-25000" dirty="0" err="1"/>
              <a:t>R</a:t>
            </a:r>
            <a:r>
              <a:rPr lang="en-US" altLang="zh-CN" dirty="0" err="1"/>
              <a:t>y</a:t>
            </a:r>
            <a:r>
              <a:rPr lang="en-US" altLang="zh-CN" baseline="-25000" dirty="0" err="1"/>
              <a:t>L</a:t>
            </a:r>
            <a:r>
              <a:rPr lang="en-US" altLang="zh-CN" dirty="0"/>
              <a:t>}</a:t>
            </a:r>
          </a:p>
        </p:txBody>
      </p:sp>
    </p:spTree>
    <p:extLst>
      <p:ext uri="{BB962C8B-B14F-4D97-AF65-F5344CB8AC3E}">
        <p14:creationId xmlns:p14="http://schemas.microsoft.com/office/powerpoint/2010/main" val="2038122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p:txBody>
          <a:bodyPr/>
          <a:lstStyle/>
          <a:p>
            <a:r>
              <a:rPr lang="en-US" altLang="zh-CN" dirty="0" err="1"/>
              <a:t>xy</a:t>
            </a:r>
            <a:r>
              <a:rPr lang="en-US" altLang="zh-CN" dirty="0"/>
              <a:t>={</a:t>
            </a:r>
            <a:r>
              <a:rPr lang="en-US" altLang="zh-CN" dirty="0" err="1"/>
              <a:t>x</a:t>
            </a:r>
            <a:r>
              <a:rPr lang="en-US" altLang="zh-CN" baseline="-25000" dirty="0" err="1"/>
              <a:t>L</a:t>
            </a:r>
            <a:r>
              <a:rPr lang="en-US" altLang="zh-CN" dirty="0" err="1"/>
              <a:t>y+xy</a:t>
            </a:r>
            <a:r>
              <a:rPr lang="en-US" altLang="zh-CN" baseline="-25000" dirty="0" err="1"/>
              <a:t>L</a:t>
            </a:r>
            <a:r>
              <a:rPr lang="en-US" altLang="zh-CN" dirty="0" err="1"/>
              <a:t>-x</a:t>
            </a:r>
            <a:r>
              <a:rPr lang="en-US" altLang="zh-CN" baseline="-25000" dirty="0" err="1"/>
              <a:t>L</a:t>
            </a:r>
            <a:r>
              <a:rPr lang="en-US" altLang="zh-CN" dirty="0" err="1"/>
              <a:t>y</a:t>
            </a:r>
            <a:r>
              <a:rPr lang="en-US" altLang="zh-CN" baseline="-25000" dirty="0" err="1"/>
              <a:t>L</a:t>
            </a:r>
            <a:r>
              <a:rPr lang="en-US" altLang="zh-CN" dirty="0"/>
              <a:t>, </a:t>
            </a:r>
            <a:r>
              <a:rPr lang="en-US" altLang="zh-CN" dirty="0" err="1"/>
              <a:t>x</a:t>
            </a:r>
            <a:r>
              <a:rPr lang="en-US" altLang="zh-CN" baseline="-25000" dirty="0" err="1"/>
              <a:t>R</a:t>
            </a:r>
            <a:r>
              <a:rPr lang="en-US" altLang="zh-CN" dirty="0" err="1"/>
              <a:t>y+xy</a:t>
            </a:r>
            <a:r>
              <a:rPr lang="en-US" altLang="zh-CN" baseline="-25000" dirty="0" err="1"/>
              <a:t>R</a:t>
            </a:r>
            <a:r>
              <a:rPr lang="en-US" altLang="zh-CN" dirty="0" err="1"/>
              <a:t>-x</a:t>
            </a:r>
            <a:r>
              <a:rPr lang="en-US" altLang="zh-CN" baseline="-25000" dirty="0" err="1"/>
              <a:t>R</a:t>
            </a:r>
            <a:r>
              <a:rPr lang="en-US" altLang="zh-CN" dirty="0" err="1"/>
              <a:t>y</a:t>
            </a:r>
            <a:r>
              <a:rPr lang="en-US" altLang="zh-CN" baseline="-25000" dirty="0" err="1"/>
              <a:t>R</a:t>
            </a:r>
            <a:r>
              <a:rPr lang="en-US" altLang="zh-CN" dirty="0" err="1"/>
              <a:t>|x</a:t>
            </a:r>
            <a:r>
              <a:rPr lang="en-US" altLang="zh-CN" baseline="-25000" dirty="0" err="1"/>
              <a:t>L</a:t>
            </a:r>
            <a:r>
              <a:rPr lang="en-US" altLang="zh-CN" dirty="0" err="1"/>
              <a:t>y+xy</a:t>
            </a:r>
            <a:r>
              <a:rPr lang="en-US" altLang="zh-CN" baseline="-25000" dirty="0" err="1"/>
              <a:t>R</a:t>
            </a:r>
            <a:r>
              <a:rPr lang="en-US" altLang="zh-CN" dirty="0" err="1"/>
              <a:t>-x</a:t>
            </a:r>
            <a:r>
              <a:rPr lang="en-US" altLang="zh-CN" baseline="-25000" dirty="0" err="1"/>
              <a:t>L</a:t>
            </a:r>
            <a:r>
              <a:rPr lang="en-US" altLang="zh-CN" dirty="0" err="1"/>
              <a:t>y</a:t>
            </a:r>
            <a:r>
              <a:rPr lang="en-US" altLang="zh-CN" baseline="-25000" dirty="0" err="1"/>
              <a:t>R</a:t>
            </a:r>
            <a:r>
              <a:rPr lang="en-US" altLang="zh-CN" dirty="0"/>
              <a:t>, </a:t>
            </a:r>
            <a:r>
              <a:rPr lang="en-US" altLang="zh-CN" dirty="0" err="1"/>
              <a:t>x</a:t>
            </a:r>
            <a:r>
              <a:rPr lang="en-US" altLang="zh-CN" baseline="-25000" dirty="0" err="1"/>
              <a:t>R</a:t>
            </a:r>
            <a:r>
              <a:rPr lang="en-US" altLang="zh-CN" dirty="0" err="1"/>
              <a:t>y+xy</a:t>
            </a:r>
            <a:r>
              <a:rPr lang="en-US" altLang="zh-CN" baseline="-25000" dirty="0" err="1"/>
              <a:t>L</a:t>
            </a:r>
            <a:r>
              <a:rPr lang="en-US" altLang="zh-CN" dirty="0" err="1"/>
              <a:t>-x</a:t>
            </a:r>
            <a:r>
              <a:rPr lang="en-US" altLang="zh-CN" baseline="-25000" dirty="0" err="1"/>
              <a:t>R</a:t>
            </a:r>
            <a:r>
              <a:rPr lang="en-US" altLang="zh-CN" dirty="0" err="1"/>
              <a:t>y</a:t>
            </a:r>
            <a:r>
              <a:rPr lang="en-US" altLang="zh-CN" baseline="-25000" dirty="0" err="1"/>
              <a:t>L</a:t>
            </a:r>
            <a:r>
              <a:rPr lang="en-US" altLang="zh-CN" dirty="0"/>
              <a:t>}</a:t>
            </a:r>
          </a:p>
          <a:p>
            <a:r>
              <a:rPr lang="zh-CN" altLang="en-US" dirty="0"/>
              <a:t>为什么要这样定义呢？</a:t>
            </a:r>
            <a:endParaRPr lang="en-US" altLang="zh-CN" dirty="0"/>
          </a:p>
          <a:p>
            <a:r>
              <a:rPr lang="zh-CN" altLang="en-US" dirty="0"/>
              <a:t>因为</a:t>
            </a:r>
            <a:r>
              <a:rPr lang="en-US" altLang="zh-CN" dirty="0"/>
              <a:t>x-</a:t>
            </a:r>
            <a:r>
              <a:rPr lang="en-US" altLang="zh-CN" dirty="0" err="1"/>
              <a:t>x</a:t>
            </a:r>
            <a:r>
              <a:rPr lang="en-US" altLang="zh-CN" baseline="-25000" dirty="0" err="1"/>
              <a:t>L</a:t>
            </a:r>
            <a:r>
              <a:rPr lang="en-US" altLang="zh-CN" dirty="0"/>
              <a:t>&gt;0, y-</a:t>
            </a:r>
            <a:r>
              <a:rPr lang="en-US" altLang="zh-CN" dirty="0" err="1"/>
              <a:t>y</a:t>
            </a:r>
            <a:r>
              <a:rPr lang="en-US" altLang="zh-CN" baseline="-25000" dirty="0" err="1"/>
              <a:t>L</a:t>
            </a:r>
            <a:r>
              <a:rPr lang="en-US" altLang="zh-CN" dirty="0"/>
              <a:t>&gt;0, </a:t>
            </a:r>
            <a:r>
              <a:rPr lang="zh-CN" altLang="en-US" dirty="0"/>
              <a:t>所以有</a:t>
            </a:r>
            <a:r>
              <a:rPr lang="en-US" altLang="zh-CN" dirty="0"/>
              <a:t>(x-</a:t>
            </a:r>
            <a:r>
              <a:rPr lang="en-US" altLang="zh-CN" dirty="0" err="1"/>
              <a:t>x</a:t>
            </a:r>
            <a:r>
              <a:rPr lang="en-US" altLang="zh-CN" baseline="-25000" dirty="0" err="1"/>
              <a:t>L</a:t>
            </a:r>
            <a:r>
              <a:rPr lang="en-US" altLang="zh-CN" dirty="0"/>
              <a:t>)(y-</a:t>
            </a:r>
            <a:r>
              <a:rPr lang="en-US" altLang="zh-CN" dirty="0" err="1"/>
              <a:t>y</a:t>
            </a:r>
            <a:r>
              <a:rPr lang="en-US" altLang="zh-CN" baseline="-25000" dirty="0" err="1"/>
              <a:t>L</a:t>
            </a:r>
            <a:r>
              <a:rPr lang="en-US" altLang="zh-CN" dirty="0"/>
              <a:t>)&gt;0,</a:t>
            </a:r>
            <a:r>
              <a:rPr lang="zh-CN" altLang="en-US" dirty="0"/>
              <a:t> 所以</a:t>
            </a:r>
            <a:r>
              <a:rPr lang="en-US" altLang="zh-CN" dirty="0" err="1"/>
              <a:t>xy</a:t>
            </a:r>
            <a:r>
              <a:rPr lang="en-US" altLang="zh-CN" dirty="0"/>
              <a:t>&gt;</a:t>
            </a:r>
            <a:r>
              <a:rPr lang="en-US" altLang="zh-CN" dirty="0" err="1"/>
              <a:t>x</a:t>
            </a:r>
            <a:r>
              <a:rPr lang="en-US" altLang="zh-CN" baseline="-25000" dirty="0" err="1"/>
              <a:t>L</a:t>
            </a:r>
            <a:r>
              <a:rPr lang="en-US" altLang="zh-CN" dirty="0" err="1"/>
              <a:t>y+xy</a:t>
            </a:r>
            <a:r>
              <a:rPr lang="en-US" altLang="zh-CN" baseline="-25000" dirty="0" err="1"/>
              <a:t>L</a:t>
            </a:r>
            <a:r>
              <a:rPr lang="en-US" altLang="zh-CN" dirty="0" err="1"/>
              <a:t>-x</a:t>
            </a:r>
            <a:r>
              <a:rPr lang="en-US" altLang="zh-CN" baseline="-25000" dirty="0" err="1"/>
              <a:t>L</a:t>
            </a:r>
            <a:r>
              <a:rPr lang="en-US" altLang="zh-CN" dirty="0" err="1"/>
              <a:t>y</a:t>
            </a:r>
            <a:r>
              <a:rPr lang="en-US" altLang="zh-CN" baseline="-25000" dirty="0" err="1"/>
              <a:t>L</a:t>
            </a:r>
            <a:endParaRPr lang="en-US" altLang="zh-CN" baseline="-25000" dirty="0"/>
          </a:p>
          <a:p>
            <a:r>
              <a:rPr lang="zh-CN" altLang="en-US" dirty="0"/>
              <a:t>其他位置类似的推导了</a:t>
            </a:r>
            <a:endParaRPr lang="en-US" altLang="zh-CN" dirty="0"/>
          </a:p>
          <a:p>
            <a:endParaRPr lang="en-US" altLang="zh-CN" dirty="0"/>
          </a:p>
        </p:txBody>
      </p:sp>
    </p:spTree>
    <p:extLst>
      <p:ext uri="{BB962C8B-B14F-4D97-AF65-F5344CB8AC3E}">
        <p14:creationId xmlns:p14="http://schemas.microsoft.com/office/powerpoint/2010/main" val="3899987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p:txBody>
          <a:bodyPr/>
          <a:lstStyle/>
          <a:p>
            <a:r>
              <a:rPr lang="zh-CN" altLang="en-US" dirty="0"/>
              <a:t>仿照超现实数乘法的定义</a:t>
            </a:r>
            <a:endParaRPr lang="en-US" altLang="zh-CN" dirty="0"/>
          </a:p>
          <a:p>
            <a:r>
              <a:rPr lang="en-US" altLang="zh-CN" dirty="0" err="1"/>
              <a:t>xy</a:t>
            </a:r>
            <a:r>
              <a:rPr lang="en-US" altLang="zh-CN" dirty="0"/>
              <a:t>={</a:t>
            </a:r>
            <a:r>
              <a:rPr lang="en-US" altLang="zh-CN" dirty="0" err="1"/>
              <a:t>x</a:t>
            </a:r>
            <a:r>
              <a:rPr lang="en-US" altLang="zh-CN" baseline="-25000" dirty="0" err="1"/>
              <a:t>L</a:t>
            </a:r>
            <a:r>
              <a:rPr lang="en-US" altLang="zh-CN" dirty="0" err="1"/>
              <a:t>y+xy</a:t>
            </a:r>
            <a:r>
              <a:rPr lang="en-US" altLang="zh-CN" baseline="-25000" dirty="0" err="1"/>
              <a:t>L</a:t>
            </a:r>
            <a:r>
              <a:rPr lang="en-US" altLang="zh-CN" dirty="0" err="1"/>
              <a:t>-x</a:t>
            </a:r>
            <a:r>
              <a:rPr lang="en-US" altLang="zh-CN" baseline="-25000" dirty="0" err="1"/>
              <a:t>L</a:t>
            </a:r>
            <a:r>
              <a:rPr lang="en-US" altLang="zh-CN" dirty="0" err="1"/>
              <a:t>y</a:t>
            </a:r>
            <a:r>
              <a:rPr lang="en-US" altLang="zh-CN" baseline="-25000" dirty="0" err="1"/>
              <a:t>L</a:t>
            </a:r>
            <a:r>
              <a:rPr lang="en-US" altLang="zh-CN" dirty="0"/>
              <a:t>, </a:t>
            </a:r>
            <a:r>
              <a:rPr lang="en-US" altLang="zh-CN" dirty="0" err="1"/>
              <a:t>x</a:t>
            </a:r>
            <a:r>
              <a:rPr lang="en-US" altLang="zh-CN" baseline="-25000" dirty="0" err="1"/>
              <a:t>R</a:t>
            </a:r>
            <a:r>
              <a:rPr lang="en-US" altLang="zh-CN" dirty="0" err="1"/>
              <a:t>y+xy</a:t>
            </a:r>
            <a:r>
              <a:rPr lang="en-US" altLang="zh-CN" baseline="-25000" dirty="0" err="1"/>
              <a:t>R</a:t>
            </a:r>
            <a:r>
              <a:rPr lang="en-US" altLang="zh-CN" dirty="0" err="1"/>
              <a:t>-x</a:t>
            </a:r>
            <a:r>
              <a:rPr lang="en-US" altLang="zh-CN" baseline="-25000" dirty="0" err="1"/>
              <a:t>R</a:t>
            </a:r>
            <a:r>
              <a:rPr lang="en-US" altLang="zh-CN" dirty="0" err="1"/>
              <a:t>y</a:t>
            </a:r>
            <a:r>
              <a:rPr lang="en-US" altLang="zh-CN" baseline="-25000" dirty="0" err="1"/>
              <a:t>R</a:t>
            </a:r>
            <a:r>
              <a:rPr lang="en-US" altLang="zh-CN" dirty="0" err="1"/>
              <a:t>|x</a:t>
            </a:r>
            <a:r>
              <a:rPr lang="en-US" altLang="zh-CN" baseline="-25000" dirty="0" err="1"/>
              <a:t>L</a:t>
            </a:r>
            <a:r>
              <a:rPr lang="en-US" altLang="zh-CN" dirty="0" err="1"/>
              <a:t>y+xy</a:t>
            </a:r>
            <a:r>
              <a:rPr lang="en-US" altLang="zh-CN" baseline="-25000" dirty="0" err="1"/>
              <a:t>R</a:t>
            </a:r>
            <a:r>
              <a:rPr lang="en-US" altLang="zh-CN" dirty="0" err="1"/>
              <a:t>-x</a:t>
            </a:r>
            <a:r>
              <a:rPr lang="en-US" altLang="zh-CN" baseline="-25000" dirty="0" err="1"/>
              <a:t>L</a:t>
            </a:r>
            <a:r>
              <a:rPr lang="en-US" altLang="zh-CN" dirty="0" err="1"/>
              <a:t>y</a:t>
            </a:r>
            <a:r>
              <a:rPr lang="en-US" altLang="zh-CN" baseline="-25000" dirty="0" err="1"/>
              <a:t>R</a:t>
            </a:r>
            <a:r>
              <a:rPr lang="en-US" altLang="zh-CN" dirty="0"/>
              <a:t>, </a:t>
            </a:r>
            <a:r>
              <a:rPr lang="en-US" altLang="zh-CN" dirty="0" err="1"/>
              <a:t>x</a:t>
            </a:r>
            <a:r>
              <a:rPr lang="en-US" altLang="zh-CN" baseline="-25000" dirty="0" err="1"/>
              <a:t>R</a:t>
            </a:r>
            <a:r>
              <a:rPr lang="en-US" altLang="zh-CN" dirty="0" err="1"/>
              <a:t>y+xy</a:t>
            </a:r>
            <a:r>
              <a:rPr lang="en-US" altLang="zh-CN" baseline="-25000" dirty="0" err="1"/>
              <a:t>L</a:t>
            </a:r>
            <a:r>
              <a:rPr lang="en-US" altLang="zh-CN" dirty="0" err="1"/>
              <a:t>-x</a:t>
            </a:r>
            <a:r>
              <a:rPr lang="en-US" altLang="zh-CN" baseline="-25000" dirty="0" err="1"/>
              <a:t>R</a:t>
            </a:r>
            <a:r>
              <a:rPr lang="en-US" altLang="zh-CN" dirty="0" err="1"/>
              <a:t>y</a:t>
            </a:r>
            <a:r>
              <a:rPr lang="en-US" altLang="zh-CN" baseline="-25000" dirty="0" err="1"/>
              <a:t>L</a:t>
            </a:r>
            <a:r>
              <a:rPr lang="en-US" altLang="zh-CN" dirty="0"/>
              <a:t>}</a:t>
            </a:r>
          </a:p>
          <a:p>
            <a:r>
              <a:rPr lang="zh-CN" altLang="en-US" dirty="0"/>
              <a:t>我们可以形式化地写出</a:t>
            </a:r>
            <a:r>
              <a:rPr lang="en-US" altLang="zh-CN" dirty="0" err="1"/>
              <a:t>nimber</a:t>
            </a:r>
            <a:r>
              <a:rPr lang="zh-CN" altLang="en-US" dirty="0"/>
              <a:t>的乘法定义</a:t>
            </a:r>
            <a:endParaRPr lang="en-US" altLang="zh-CN" dirty="0"/>
          </a:p>
          <a:p>
            <a:r>
              <a:rPr lang="zh-CN" altLang="en-US" dirty="0"/>
              <a:t>*</a:t>
            </a:r>
            <a:r>
              <a:rPr lang="en-US" altLang="zh-CN" dirty="0"/>
              <a:t>a×*b={*a’×*b+</a:t>
            </a:r>
            <a:r>
              <a:rPr lang="zh-CN" altLang="en-US" dirty="0"/>
              <a:t>*</a:t>
            </a:r>
            <a:r>
              <a:rPr lang="en-US" altLang="zh-CN" dirty="0"/>
              <a:t>a×*b’+</a:t>
            </a:r>
            <a:r>
              <a:rPr lang="zh-CN" altLang="en-US" dirty="0"/>
              <a:t>*</a:t>
            </a:r>
            <a:r>
              <a:rPr lang="en-US" altLang="zh-CN" dirty="0"/>
              <a:t>a’×*b’} (a’&lt;a, b’&lt;b)</a:t>
            </a:r>
          </a:p>
          <a:p>
            <a:r>
              <a:rPr lang="zh-CN" altLang="en-US" dirty="0"/>
              <a:t>由</a:t>
            </a:r>
            <a:r>
              <a:rPr lang="en-US" altLang="zh-CN" dirty="0"/>
              <a:t>SG</a:t>
            </a:r>
            <a:r>
              <a:rPr lang="zh-CN" altLang="en-US" dirty="0"/>
              <a:t>定理，存在</a:t>
            </a:r>
            <a:r>
              <a:rPr lang="en-US" altLang="zh-CN" dirty="0"/>
              <a:t>n=a×</a:t>
            </a:r>
            <a:r>
              <a:rPr lang="en-US" altLang="zh-CN" baseline="-25000" dirty="0"/>
              <a:t>2</a:t>
            </a:r>
            <a:r>
              <a:rPr lang="en-US" altLang="zh-CN" dirty="0"/>
              <a:t>b</a:t>
            </a:r>
            <a:r>
              <a:rPr lang="zh-CN" altLang="en-US" dirty="0"/>
              <a:t>，使得</a:t>
            </a:r>
            <a:r>
              <a:rPr lang="en-US" altLang="zh-CN" dirty="0"/>
              <a:t>*n=</a:t>
            </a:r>
            <a:r>
              <a:rPr lang="zh-CN" altLang="en-US" dirty="0"/>
              <a:t>*</a:t>
            </a:r>
            <a:r>
              <a:rPr lang="en-US" altLang="zh-CN" dirty="0"/>
              <a:t>a×*b</a:t>
            </a:r>
          </a:p>
          <a:p>
            <a:r>
              <a:rPr lang="zh-CN" altLang="en-US" dirty="0"/>
              <a:t>那么</a:t>
            </a:r>
            <a:r>
              <a:rPr lang="en-US" altLang="zh-CN" dirty="0"/>
              <a:t>n</a:t>
            </a:r>
            <a:r>
              <a:rPr lang="zh-CN" altLang="en-US" dirty="0"/>
              <a:t>怎么算呢？</a:t>
            </a:r>
            <a:endParaRPr lang="en-US" altLang="zh-CN" dirty="0"/>
          </a:p>
        </p:txBody>
      </p:sp>
    </p:spTree>
    <p:extLst>
      <p:ext uri="{BB962C8B-B14F-4D97-AF65-F5344CB8AC3E}">
        <p14:creationId xmlns:p14="http://schemas.microsoft.com/office/powerpoint/2010/main" val="4059988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4069080" cy="4351338"/>
          </a:xfrm>
        </p:spPr>
        <p:txBody>
          <a:bodyPr>
            <a:normAutofit/>
          </a:bodyPr>
          <a:lstStyle/>
          <a:p>
            <a:r>
              <a:rPr lang="zh-CN" altLang="en-US" dirty="0"/>
              <a:t>打个表</a:t>
            </a:r>
            <a:endParaRPr lang="en-US" altLang="zh-CN" dirty="0"/>
          </a:p>
          <a:p>
            <a:r>
              <a:rPr lang="en-US" altLang="zh-CN" dirty="0" err="1"/>
              <a:t>a,b</a:t>
            </a:r>
            <a:r>
              <a:rPr lang="en-US" altLang="zh-CN" dirty="0"/>
              <a:t>&lt;16</a:t>
            </a:r>
            <a:r>
              <a:rPr lang="zh-CN" altLang="en-US" dirty="0"/>
              <a:t>的</a:t>
            </a:r>
            <a:r>
              <a:rPr lang="en-US" altLang="zh-CN" dirty="0"/>
              <a:t>n</a:t>
            </a:r>
            <a:r>
              <a:rPr lang="zh-CN" altLang="en-US" dirty="0"/>
              <a:t>的表</a:t>
            </a:r>
            <a:endParaRPr lang="en-US" altLang="zh-CN" dirty="0"/>
          </a:p>
          <a:p>
            <a:r>
              <a:rPr lang="zh-CN" altLang="en-US" dirty="0"/>
              <a:t>下标从</a:t>
            </a:r>
            <a:r>
              <a:rPr lang="en-US" altLang="zh-CN" dirty="0"/>
              <a:t>0</a:t>
            </a:r>
            <a:r>
              <a:rPr lang="zh-CN" altLang="en-US" dirty="0"/>
              <a:t>开始</a:t>
            </a:r>
            <a:endParaRPr lang="en-US" altLang="zh-CN" dirty="0"/>
          </a:p>
          <a:p>
            <a:endParaRPr lang="en-US" altLang="zh-CN" dirty="0"/>
          </a:p>
        </p:txBody>
      </p:sp>
      <p:graphicFrame>
        <p:nvGraphicFramePr>
          <p:cNvPr id="4" name="表格 3">
            <a:extLst>
              <a:ext uri="{FF2B5EF4-FFF2-40B4-BE49-F238E27FC236}">
                <a16:creationId xmlns:a16="http://schemas.microsoft.com/office/drawing/2014/main" id="{10F02DE7-FEAE-422B-A2B0-FDEDACEA6DAF}"/>
              </a:ext>
            </a:extLst>
          </p:cNvPr>
          <p:cNvGraphicFramePr>
            <a:graphicFrameLocks noGrp="1"/>
          </p:cNvGraphicFramePr>
          <p:nvPr>
            <p:extLst>
              <p:ext uri="{D42A27DB-BD31-4B8C-83A1-F6EECF244321}">
                <p14:modId xmlns:p14="http://schemas.microsoft.com/office/powerpoint/2010/main" val="2589666946"/>
              </p:ext>
            </p:extLst>
          </p:nvPr>
        </p:nvGraphicFramePr>
        <p:xfrm>
          <a:off x="4907280" y="0"/>
          <a:ext cx="7284720" cy="6858003"/>
        </p:xfrm>
        <a:graphic>
          <a:graphicData uri="http://schemas.openxmlformats.org/drawingml/2006/table">
            <a:tbl>
              <a:tblPr/>
              <a:tblGrid>
                <a:gridCol w="455295">
                  <a:extLst>
                    <a:ext uri="{9D8B030D-6E8A-4147-A177-3AD203B41FA5}">
                      <a16:colId xmlns:a16="http://schemas.microsoft.com/office/drawing/2014/main" val="2371058839"/>
                    </a:ext>
                  </a:extLst>
                </a:gridCol>
                <a:gridCol w="455295">
                  <a:extLst>
                    <a:ext uri="{9D8B030D-6E8A-4147-A177-3AD203B41FA5}">
                      <a16:colId xmlns:a16="http://schemas.microsoft.com/office/drawing/2014/main" val="3497163411"/>
                    </a:ext>
                  </a:extLst>
                </a:gridCol>
                <a:gridCol w="455295">
                  <a:extLst>
                    <a:ext uri="{9D8B030D-6E8A-4147-A177-3AD203B41FA5}">
                      <a16:colId xmlns:a16="http://schemas.microsoft.com/office/drawing/2014/main" val="2773414759"/>
                    </a:ext>
                  </a:extLst>
                </a:gridCol>
                <a:gridCol w="455295">
                  <a:extLst>
                    <a:ext uri="{9D8B030D-6E8A-4147-A177-3AD203B41FA5}">
                      <a16:colId xmlns:a16="http://schemas.microsoft.com/office/drawing/2014/main" val="2348180577"/>
                    </a:ext>
                  </a:extLst>
                </a:gridCol>
                <a:gridCol w="455295">
                  <a:extLst>
                    <a:ext uri="{9D8B030D-6E8A-4147-A177-3AD203B41FA5}">
                      <a16:colId xmlns:a16="http://schemas.microsoft.com/office/drawing/2014/main" val="2147621940"/>
                    </a:ext>
                  </a:extLst>
                </a:gridCol>
                <a:gridCol w="455295">
                  <a:extLst>
                    <a:ext uri="{9D8B030D-6E8A-4147-A177-3AD203B41FA5}">
                      <a16:colId xmlns:a16="http://schemas.microsoft.com/office/drawing/2014/main" val="1625844434"/>
                    </a:ext>
                  </a:extLst>
                </a:gridCol>
                <a:gridCol w="455295">
                  <a:extLst>
                    <a:ext uri="{9D8B030D-6E8A-4147-A177-3AD203B41FA5}">
                      <a16:colId xmlns:a16="http://schemas.microsoft.com/office/drawing/2014/main" val="2188464064"/>
                    </a:ext>
                  </a:extLst>
                </a:gridCol>
                <a:gridCol w="455295">
                  <a:extLst>
                    <a:ext uri="{9D8B030D-6E8A-4147-A177-3AD203B41FA5}">
                      <a16:colId xmlns:a16="http://schemas.microsoft.com/office/drawing/2014/main" val="3263069704"/>
                    </a:ext>
                  </a:extLst>
                </a:gridCol>
                <a:gridCol w="455295">
                  <a:extLst>
                    <a:ext uri="{9D8B030D-6E8A-4147-A177-3AD203B41FA5}">
                      <a16:colId xmlns:a16="http://schemas.microsoft.com/office/drawing/2014/main" val="1722564723"/>
                    </a:ext>
                  </a:extLst>
                </a:gridCol>
                <a:gridCol w="455295">
                  <a:extLst>
                    <a:ext uri="{9D8B030D-6E8A-4147-A177-3AD203B41FA5}">
                      <a16:colId xmlns:a16="http://schemas.microsoft.com/office/drawing/2014/main" val="2048889576"/>
                    </a:ext>
                  </a:extLst>
                </a:gridCol>
                <a:gridCol w="455295">
                  <a:extLst>
                    <a:ext uri="{9D8B030D-6E8A-4147-A177-3AD203B41FA5}">
                      <a16:colId xmlns:a16="http://schemas.microsoft.com/office/drawing/2014/main" val="3321295723"/>
                    </a:ext>
                  </a:extLst>
                </a:gridCol>
                <a:gridCol w="455295">
                  <a:extLst>
                    <a:ext uri="{9D8B030D-6E8A-4147-A177-3AD203B41FA5}">
                      <a16:colId xmlns:a16="http://schemas.microsoft.com/office/drawing/2014/main" val="1905810439"/>
                    </a:ext>
                  </a:extLst>
                </a:gridCol>
                <a:gridCol w="455295">
                  <a:extLst>
                    <a:ext uri="{9D8B030D-6E8A-4147-A177-3AD203B41FA5}">
                      <a16:colId xmlns:a16="http://schemas.microsoft.com/office/drawing/2014/main" val="1446137142"/>
                    </a:ext>
                  </a:extLst>
                </a:gridCol>
                <a:gridCol w="455295">
                  <a:extLst>
                    <a:ext uri="{9D8B030D-6E8A-4147-A177-3AD203B41FA5}">
                      <a16:colId xmlns:a16="http://schemas.microsoft.com/office/drawing/2014/main" val="3932503652"/>
                    </a:ext>
                  </a:extLst>
                </a:gridCol>
                <a:gridCol w="455295">
                  <a:extLst>
                    <a:ext uri="{9D8B030D-6E8A-4147-A177-3AD203B41FA5}">
                      <a16:colId xmlns:a16="http://schemas.microsoft.com/office/drawing/2014/main" val="1694330460"/>
                    </a:ext>
                  </a:extLst>
                </a:gridCol>
                <a:gridCol w="455295">
                  <a:extLst>
                    <a:ext uri="{9D8B030D-6E8A-4147-A177-3AD203B41FA5}">
                      <a16:colId xmlns:a16="http://schemas.microsoft.com/office/drawing/2014/main" val="2044588015"/>
                    </a:ext>
                  </a:extLst>
                </a:gridCol>
              </a:tblGrid>
              <a:tr h="430443">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dirty="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dirty="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dirty="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dirty="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559243899"/>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dirty="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2845702274"/>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183094990"/>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dirty="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1803922870"/>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dirty="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dirty="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745079147"/>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465020772"/>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295890282"/>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dirty="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dirty="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4160466299"/>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dirty="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911954523"/>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554672751"/>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834370816"/>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1586530723"/>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820050493"/>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3023233092"/>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777155864"/>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dirty="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2563571760"/>
                  </a:ext>
                </a:extLst>
              </a:tr>
            </a:tbl>
          </a:graphicData>
        </a:graphic>
      </p:graphicFrame>
    </p:spTree>
    <p:extLst>
      <p:ext uri="{BB962C8B-B14F-4D97-AF65-F5344CB8AC3E}">
        <p14:creationId xmlns:p14="http://schemas.microsoft.com/office/powerpoint/2010/main" val="1987466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4069080" cy="4351338"/>
          </a:xfrm>
        </p:spPr>
        <p:txBody>
          <a:bodyPr>
            <a:normAutofit/>
          </a:bodyPr>
          <a:lstStyle/>
          <a:p>
            <a:r>
              <a:rPr lang="en-US" altLang="zh-CN" dirty="0"/>
              <a:t>0×</a:t>
            </a:r>
            <a:r>
              <a:rPr lang="en-US" altLang="zh-CN" baseline="-25000" dirty="0"/>
              <a:t>2</a:t>
            </a:r>
            <a:r>
              <a:rPr lang="en-US" altLang="zh-CN" dirty="0"/>
              <a:t>a=0</a:t>
            </a:r>
          </a:p>
          <a:p>
            <a:r>
              <a:rPr lang="en-US" altLang="zh-CN" dirty="0"/>
              <a:t>1×</a:t>
            </a:r>
            <a:r>
              <a:rPr lang="en-US" altLang="zh-CN" baseline="-25000" dirty="0"/>
              <a:t>2</a:t>
            </a:r>
            <a:r>
              <a:rPr lang="en-US" altLang="zh-CN" dirty="0"/>
              <a:t>a=a</a:t>
            </a:r>
          </a:p>
          <a:p>
            <a:r>
              <a:rPr lang="en-US" altLang="zh-CN" dirty="0"/>
              <a:t>a×</a:t>
            </a:r>
            <a:r>
              <a:rPr lang="en-US" altLang="zh-CN" baseline="-25000" dirty="0"/>
              <a:t>2</a:t>
            </a:r>
            <a:r>
              <a:rPr lang="en-US" altLang="zh-CN" dirty="0"/>
              <a:t>b=b×</a:t>
            </a:r>
            <a:r>
              <a:rPr lang="en-US" altLang="zh-CN" baseline="-25000" dirty="0"/>
              <a:t>2</a:t>
            </a:r>
            <a:r>
              <a:rPr lang="en-US" altLang="zh-CN" dirty="0"/>
              <a:t>a</a:t>
            </a:r>
          </a:p>
          <a:p>
            <a:r>
              <a:rPr lang="en-US" altLang="zh-CN" dirty="0"/>
              <a:t>(a×</a:t>
            </a:r>
            <a:r>
              <a:rPr lang="en-US" altLang="zh-CN" baseline="-25000" dirty="0"/>
              <a:t>2</a:t>
            </a:r>
            <a:r>
              <a:rPr lang="en-US" altLang="zh-CN" dirty="0"/>
              <a:t>b)×</a:t>
            </a:r>
            <a:r>
              <a:rPr lang="en-US" altLang="zh-CN" baseline="-25000" dirty="0"/>
              <a:t>2</a:t>
            </a:r>
            <a:r>
              <a:rPr lang="en-US" altLang="zh-CN" dirty="0"/>
              <a:t>c=a×</a:t>
            </a:r>
            <a:r>
              <a:rPr lang="en-US" altLang="zh-CN" baseline="-25000" dirty="0"/>
              <a:t>2</a:t>
            </a:r>
            <a:r>
              <a:rPr lang="en-US" altLang="zh-CN" dirty="0"/>
              <a:t>(b×</a:t>
            </a:r>
            <a:r>
              <a:rPr lang="en-US" altLang="zh-CN" baseline="-25000" dirty="0"/>
              <a:t>2</a:t>
            </a:r>
            <a:r>
              <a:rPr lang="en-US" altLang="zh-CN" dirty="0"/>
              <a:t>c)</a:t>
            </a:r>
          </a:p>
          <a:p>
            <a:r>
              <a:rPr lang="zh-CN" altLang="en-US" dirty="0"/>
              <a:t>另外，</a:t>
            </a:r>
            <a:r>
              <a:rPr lang="en-US" altLang="zh-CN" dirty="0" err="1"/>
              <a:t>nim</a:t>
            </a:r>
            <a:r>
              <a:rPr lang="zh-CN" altLang="en-US" dirty="0"/>
              <a:t>积对</a:t>
            </a:r>
            <a:r>
              <a:rPr lang="en-US" altLang="zh-CN" dirty="0" err="1"/>
              <a:t>nim</a:t>
            </a:r>
            <a:r>
              <a:rPr lang="zh-CN" altLang="en-US" dirty="0"/>
              <a:t>和有分配律，即：</a:t>
            </a:r>
            <a:endParaRPr lang="en-US" altLang="zh-CN" dirty="0"/>
          </a:p>
          <a:p>
            <a:r>
              <a:rPr lang="en-US" altLang="zh-CN" dirty="0"/>
              <a:t>a×</a:t>
            </a:r>
            <a:r>
              <a:rPr lang="en-US" altLang="zh-CN" baseline="-25000" dirty="0"/>
              <a:t>2</a:t>
            </a:r>
            <a:r>
              <a:rPr lang="en-US" altLang="zh-CN" dirty="0"/>
              <a:t>(b+</a:t>
            </a:r>
            <a:r>
              <a:rPr lang="en-US" altLang="zh-CN" baseline="-25000" dirty="0"/>
              <a:t>2</a:t>
            </a:r>
            <a:r>
              <a:rPr lang="en-US" altLang="zh-CN" dirty="0"/>
              <a:t>c)=a×</a:t>
            </a:r>
            <a:r>
              <a:rPr lang="en-US" altLang="zh-CN" baseline="-25000" dirty="0"/>
              <a:t>2</a:t>
            </a:r>
            <a:r>
              <a:rPr lang="en-US" altLang="zh-CN" dirty="0"/>
              <a:t>b+</a:t>
            </a:r>
            <a:r>
              <a:rPr lang="en-US" altLang="zh-CN" baseline="-25000" dirty="0"/>
              <a:t>2</a:t>
            </a:r>
            <a:r>
              <a:rPr lang="en-US" altLang="zh-CN" dirty="0"/>
              <a:t>a×</a:t>
            </a:r>
            <a:r>
              <a:rPr lang="en-US" altLang="zh-CN" baseline="-25000" dirty="0"/>
              <a:t>2</a:t>
            </a:r>
            <a:r>
              <a:rPr lang="en-US" altLang="zh-CN" dirty="0"/>
              <a:t>c</a:t>
            </a:r>
          </a:p>
          <a:p>
            <a:endParaRPr lang="en-US" altLang="zh-CN" dirty="0"/>
          </a:p>
        </p:txBody>
      </p:sp>
      <p:graphicFrame>
        <p:nvGraphicFramePr>
          <p:cNvPr id="4" name="表格 3">
            <a:extLst>
              <a:ext uri="{FF2B5EF4-FFF2-40B4-BE49-F238E27FC236}">
                <a16:creationId xmlns:a16="http://schemas.microsoft.com/office/drawing/2014/main" id="{10F02DE7-FEAE-422B-A2B0-FDEDACEA6DAF}"/>
              </a:ext>
            </a:extLst>
          </p:cNvPr>
          <p:cNvGraphicFramePr>
            <a:graphicFrameLocks noGrp="1"/>
          </p:cNvGraphicFramePr>
          <p:nvPr/>
        </p:nvGraphicFramePr>
        <p:xfrm>
          <a:off x="4907280" y="0"/>
          <a:ext cx="7284720" cy="6858003"/>
        </p:xfrm>
        <a:graphic>
          <a:graphicData uri="http://schemas.openxmlformats.org/drawingml/2006/table">
            <a:tbl>
              <a:tblPr/>
              <a:tblGrid>
                <a:gridCol w="455295">
                  <a:extLst>
                    <a:ext uri="{9D8B030D-6E8A-4147-A177-3AD203B41FA5}">
                      <a16:colId xmlns:a16="http://schemas.microsoft.com/office/drawing/2014/main" val="2371058839"/>
                    </a:ext>
                  </a:extLst>
                </a:gridCol>
                <a:gridCol w="455295">
                  <a:extLst>
                    <a:ext uri="{9D8B030D-6E8A-4147-A177-3AD203B41FA5}">
                      <a16:colId xmlns:a16="http://schemas.microsoft.com/office/drawing/2014/main" val="3497163411"/>
                    </a:ext>
                  </a:extLst>
                </a:gridCol>
                <a:gridCol w="455295">
                  <a:extLst>
                    <a:ext uri="{9D8B030D-6E8A-4147-A177-3AD203B41FA5}">
                      <a16:colId xmlns:a16="http://schemas.microsoft.com/office/drawing/2014/main" val="2773414759"/>
                    </a:ext>
                  </a:extLst>
                </a:gridCol>
                <a:gridCol w="455295">
                  <a:extLst>
                    <a:ext uri="{9D8B030D-6E8A-4147-A177-3AD203B41FA5}">
                      <a16:colId xmlns:a16="http://schemas.microsoft.com/office/drawing/2014/main" val="2348180577"/>
                    </a:ext>
                  </a:extLst>
                </a:gridCol>
                <a:gridCol w="455295">
                  <a:extLst>
                    <a:ext uri="{9D8B030D-6E8A-4147-A177-3AD203B41FA5}">
                      <a16:colId xmlns:a16="http://schemas.microsoft.com/office/drawing/2014/main" val="2147621940"/>
                    </a:ext>
                  </a:extLst>
                </a:gridCol>
                <a:gridCol w="455295">
                  <a:extLst>
                    <a:ext uri="{9D8B030D-6E8A-4147-A177-3AD203B41FA5}">
                      <a16:colId xmlns:a16="http://schemas.microsoft.com/office/drawing/2014/main" val="1625844434"/>
                    </a:ext>
                  </a:extLst>
                </a:gridCol>
                <a:gridCol w="455295">
                  <a:extLst>
                    <a:ext uri="{9D8B030D-6E8A-4147-A177-3AD203B41FA5}">
                      <a16:colId xmlns:a16="http://schemas.microsoft.com/office/drawing/2014/main" val="2188464064"/>
                    </a:ext>
                  </a:extLst>
                </a:gridCol>
                <a:gridCol w="455295">
                  <a:extLst>
                    <a:ext uri="{9D8B030D-6E8A-4147-A177-3AD203B41FA5}">
                      <a16:colId xmlns:a16="http://schemas.microsoft.com/office/drawing/2014/main" val="3263069704"/>
                    </a:ext>
                  </a:extLst>
                </a:gridCol>
                <a:gridCol w="455295">
                  <a:extLst>
                    <a:ext uri="{9D8B030D-6E8A-4147-A177-3AD203B41FA5}">
                      <a16:colId xmlns:a16="http://schemas.microsoft.com/office/drawing/2014/main" val="1722564723"/>
                    </a:ext>
                  </a:extLst>
                </a:gridCol>
                <a:gridCol w="455295">
                  <a:extLst>
                    <a:ext uri="{9D8B030D-6E8A-4147-A177-3AD203B41FA5}">
                      <a16:colId xmlns:a16="http://schemas.microsoft.com/office/drawing/2014/main" val="2048889576"/>
                    </a:ext>
                  </a:extLst>
                </a:gridCol>
                <a:gridCol w="455295">
                  <a:extLst>
                    <a:ext uri="{9D8B030D-6E8A-4147-A177-3AD203B41FA5}">
                      <a16:colId xmlns:a16="http://schemas.microsoft.com/office/drawing/2014/main" val="3321295723"/>
                    </a:ext>
                  </a:extLst>
                </a:gridCol>
                <a:gridCol w="455295">
                  <a:extLst>
                    <a:ext uri="{9D8B030D-6E8A-4147-A177-3AD203B41FA5}">
                      <a16:colId xmlns:a16="http://schemas.microsoft.com/office/drawing/2014/main" val="1905810439"/>
                    </a:ext>
                  </a:extLst>
                </a:gridCol>
                <a:gridCol w="455295">
                  <a:extLst>
                    <a:ext uri="{9D8B030D-6E8A-4147-A177-3AD203B41FA5}">
                      <a16:colId xmlns:a16="http://schemas.microsoft.com/office/drawing/2014/main" val="1446137142"/>
                    </a:ext>
                  </a:extLst>
                </a:gridCol>
                <a:gridCol w="455295">
                  <a:extLst>
                    <a:ext uri="{9D8B030D-6E8A-4147-A177-3AD203B41FA5}">
                      <a16:colId xmlns:a16="http://schemas.microsoft.com/office/drawing/2014/main" val="3932503652"/>
                    </a:ext>
                  </a:extLst>
                </a:gridCol>
                <a:gridCol w="455295">
                  <a:extLst>
                    <a:ext uri="{9D8B030D-6E8A-4147-A177-3AD203B41FA5}">
                      <a16:colId xmlns:a16="http://schemas.microsoft.com/office/drawing/2014/main" val="1694330460"/>
                    </a:ext>
                  </a:extLst>
                </a:gridCol>
                <a:gridCol w="455295">
                  <a:extLst>
                    <a:ext uri="{9D8B030D-6E8A-4147-A177-3AD203B41FA5}">
                      <a16:colId xmlns:a16="http://schemas.microsoft.com/office/drawing/2014/main" val="2044588015"/>
                    </a:ext>
                  </a:extLst>
                </a:gridCol>
              </a:tblGrid>
              <a:tr h="430443">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dirty="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dirty="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dirty="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dirty="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559243899"/>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dirty="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2845702274"/>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183094990"/>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dirty="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1803922870"/>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dirty="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dirty="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745079147"/>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465020772"/>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295890282"/>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dirty="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dirty="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4160466299"/>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dirty="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911954523"/>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554672751"/>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834370816"/>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1586530723"/>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820050493"/>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3023233092"/>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777155864"/>
                  </a:ext>
                </a:extLst>
              </a:tr>
              <a:tr h="428504">
                <a:tc>
                  <a:txBody>
                    <a:bodyPr/>
                    <a:lstStyle/>
                    <a:p>
                      <a:r>
                        <a:rPr lang="en-US" altLang="zh-CN" sz="2000">
                          <a:effectLst/>
                        </a:rPr>
                        <a:t>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5</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10</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4</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11</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7</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8</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3</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12</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a:effectLst/>
                        </a:rPr>
                        <a:t>6</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tc>
                  <a:txBody>
                    <a:bodyPr/>
                    <a:lstStyle/>
                    <a:p>
                      <a:r>
                        <a:rPr lang="en-US" altLang="zh-CN" sz="2000" dirty="0">
                          <a:effectLst/>
                        </a:rPr>
                        <a:t>9</a:t>
                      </a:r>
                    </a:p>
                  </a:txBody>
                  <a:tcPr marL="39921" marR="39921" marT="19960" marB="19960"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9F9F9"/>
                    </a:solidFill>
                  </a:tcPr>
                </a:tc>
                <a:extLst>
                  <a:ext uri="{0D108BD9-81ED-4DB2-BD59-A6C34878D82A}">
                    <a16:rowId xmlns:a16="http://schemas.microsoft.com/office/drawing/2014/main" val="2563571760"/>
                  </a:ext>
                </a:extLst>
              </a:tr>
            </a:tbl>
          </a:graphicData>
        </a:graphic>
      </p:graphicFrame>
    </p:spTree>
    <p:extLst>
      <p:ext uri="{BB962C8B-B14F-4D97-AF65-F5344CB8AC3E}">
        <p14:creationId xmlns:p14="http://schemas.microsoft.com/office/powerpoint/2010/main" val="178951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a:t>SG</a:t>
            </a:r>
            <a:r>
              <a:rPr lang="zh-CN" altLang="en-US" dirty="0"/>
              <a:t>定理</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lstStyle/>
          <a:p>
            <a:r>
              <a:rPr lang="zh-CN" altLang="en-US" dirty="0"/>
              <a:t>若</a:t>
            </a:r>
            <a:r>
              <a:rPr lang="en-US" altLang="zh-CN" dirty="0"/>
              <a:t>G</a:t>
            </a:r>
            <a:r>
              <a:rPr lang="zh-CN" altLang="en-US" dirty="0"/>
              <a:t>是有限状态的公平博弈，</a:t>
            </a:r>
            <a:r>
              <a:rPr lang="en-US" altLang="zh-CN" dirty="0"/>
              <a:t>G={</a:t>
            </a:r>
            <a:r>
              <a:rPr lang="zh-CN" altLang="en-US" dirty="0"/>
              <a:t>*</a:t>
            </a:r>
            <a:r>
              <a:rPr lang="en-US" altLang="zh-CN" dirty="0"/>
              <a:t>a, *b, *c, ...}</a:t>
            </a:r>
            <a:r>
              <a:rPr lang="zh-CN" altLang="en-US" dirty="0"/>
              <a:t>，那么</a:t>
            </a:r>
            <a:r>
              <a:rPr lang="en-US" altLang="zh-CN" dirty="0"/>
              <a:t>G=*n</a:t>
            </a:r>
            <a:r>
              <a:rPr lang="zh-CN" altLang="en-US" dirty="0"/>
              <a:t>，其中，</a:t>
            </a:r>
            <a:r>
              <a:rPr lang="en-US" altLang="zh-CN" dirty="0"/>
              <a:t>n=</a:t>
            </a:r>
            <a:r>
              <a:rPr lang="en-US" altLang="zh-CN" dirty="0" err="1"/>
              <a:t>mex</a:t>
            </a:r>
            <a:r>
              <a:rPr lang="en-US" altLang="zh-CN" dirty="0"/>
              <a:t>(a, b, c, ...)</a:t>
            </a:r>
          </a:p>
          <a:p>
            <a:r>
              <a:rPr lang="zh-CN" altLang="en-US" dirty="0"/>
              <a:t>证</a:t>
            </a:r>
            <a:r>
              <a:rPr lang="en-US" altLang="zh-CN" dirty="0"/>
              <a:t>G+*n=0</a:t>
            </a:r>
            <a:r>
              <a:rPr lang="zh-CN" altLang="en-US" dirty="0"/>
              <a:t>即可</a:t>
            </a:r>
            <a:endParaRPr lang="en-US" altLang="zh-CN" dirty="0"/>
          </a:p>
          <a:p>
            <a:r>
              <a:rPr lang="zh-CN" altLang="en-US" dirty="0"/>
              <a:t>考虑先手的操作</a:t>
            </a:r>
            <a:endParaRPr lang="en-US" altLang="zh-CN" dirty="0"/>
          </a:p>
          <a:p>
            <a:pPr lvl="1"/>
            <a:r>
              <a:rPr lang="zh-CN" altLang="en-US" dirty="0"/>
              <a:t>如果先手操作*</a:t>
            </a:r>
            <a:r>
              <a:rPr lang="en-US" altLang="zh-CN" dirty="0"/>
              <a:t>n</a:t>
            </a:r>
            <a:r>
              <a:rPr lang="zh-CN" altLang="en-US" dirty="0"/>
              <a:t>，将其变成*</a:t>
            </a:r>
            <a:r>
              <a:rPr lang="en-US" altLang="zh-CN" dirty="0"/>
              <a:t>s</a:t>
            </a:r>
            <a:r>
              <a:rPr lang="zh-CN" altLang="en-US" dirty="0"/>
              <a:t>（</a:t>
            </a:r>
            <a:r>
              <a:rPr lang="en-US" altLang="zh-CN" dirty="0"/>
              <a:t>s&lt;n</a:t>
            </a:r>
            <a:r>
              <a:rPr lang="zh-CN" altLang="en-US" dirty="0"/>
              <a:t>），那么后手可以操作</a:t>
            </a:r>
            <a:r>
              <a:rPr lang="en-US" altLang="zh-CN" dirty="0"/>
              <a:t>G</a:t>
            </a:r>
            <a:r>
              <a:rPr lang="zh-CN" altLang="en-US" dirty="0"/>
              <a:t>，将</a:t>
            </a:r>
            <a:r>
              <a:rPr lang="en-US" altLang="zh-CN" dirty="0"/>
              <a:t>G</a:t>
            </a:r>
            <a:r>
              <a:rPr lang="zh-CN" altLang="en-US" dirty="0"/>
              <a:t>变成</a:t>
            </a:r>
            <a:r>
              <a:rPr lang="en-US" altLang="zh-CN" dirty="0"/>
              <a:t>*s</a:t>
            </a:r>
            <a:r>
              <a:rPr lang="zh-CN" altLang="en-US" dirty="0"/>
              <a:t>，由于</a:t>
            </a:r>
            <a:r>
              <a:rPr lang="en-US" altLang="zh-CN" dirty="0" err="1"/>
              <a:t>mex</a:t>
            </a:r>
            <a:r>
              <a:rPr lang="zh-CN" altLang="en-US" dirty="0"/>
              <a:t>运算，保证了</a:t>
            </a:r>
            <a:r>
              <a:rPr lang="en-US" altLang="zh-CN" dirty="0"/>
              <a:t>G</a:t>
            </a:r>
            <a:r>
              <a:rPr lang="zh-CN" altLang="en-US" dirty="0"/>
              <a:t>的后继状态中必有</a:t>
            </a:r>
            <a:r>
              <a:rPr lang="en-US" altLang="zh-CN" dirty="0"/>
              <a:t>*s</a:t>
            </a:r>
          </a:p>
          <a:p>
            <a:pPr lvl="1"/>
            <a:r>
              <a:rPr lang="zh-CN" altLang="en-US" dirty="0"/>
              <a:t>如果先手操作</a:t>
            </a:r>
            <a:r>
              <a:rPr lang="en-US" altLang="zh-CN" dirty="0"/>
              <a:t>G</a:t>
            </a:r>
            <a:r>
              <a:rPr lang="zh-CN" altLang="en-US" dirty="0"/>
              <a:t>，将其变成</a:t>
            </a:r>
            <a:r>
              <a:rPr lang="en-US" altLang="zh-CN" dirty="0"/>
              <a:t>*s</a:t>
            </a:r>
            <a:r>
              <a:rPr lang="zh-CN" altLang="en-US" dirty="0"/>
              <a:t>（</a:t>
            </a:r>
            <a:r>
              <a:rPr lang="en-US" altLang="zh-CN" dirty="0"/>
              <a:t>s&lt;n</a:t>
            </a:r>
            <a:r>
              <a:rPr lang="zh-CN" altLang="en-US" dirty="0"/>
              <a:t>），那么后手可以把*</a:t>
            </a:r>
            <a:r>
              <a:rPr lang="en-US" altLang="zh-CN" dirty="0"/>
              <a:t>n</a:t>
            </a:r>
            <a:r>
              <a:rPr lang="zh-CN" altLang="en-US" dirty="0"/>
              <a:t>也变成*</a:t>
            </a:r>
            <a:r>
              <a:rPr lang="en-US" altLang="zh-CN" dirty="0"/>
              <a:t>s</a:t>
            </a:r>
          </a:p>
          <a:p>
            <a:pPr lvl="1"/>
            <a:r>
              <a:rPr lang="zh-CN" altLang="en-US" dirty="0"/>
              <a:t>如果先手操作</a:t>
            </a:r>
            <a:r>
              <a:rPr lang="en-US" altLang="zh-CN" dirty="0"/>
              <a:t>G</a:t>
            </a:r>
            <a:r>
              <a:rPr lang="zh-CN" altLang="en-US" dirty="0"/>
              <a:t>，将其变成*</a:t>
            </a:r>
            <a:r>
              <a:rPr lang="en-US" altLang="zh-CN" dirty="0"/>
              <a:t>b</a:t>
            </a:r>
            <a:r>
              <a:rPr lang="zh-CN" altLang="en-US" dirty="0"/>
              <a:t>（</a:t>
            </a:r>
            <a:r>
              <a:rPr lang="en-US" altLang="zh-CN" dirty="0"/>
              <a:t>b&gt;n</a:t>
            </a:r>
            <a:r>
              <a:rPr lang="zh-CN" altLang="en-US" dirty="0"/>
              <a:t>），那么后手可以把*</a:t>
            </a:r>
            <a:r>
              <a:rPr lang="en-US" altLang="zh-CN" dirty="0"/>
              <a:t>b</a:t>
            </a:r>
            <a:r>
              <a:rPr lang="zh-CN" altLang="en-US" dirty="0"/>
              <a:t>变成*</a:t>
            </a:r>
            <a:r>
              <a:rPr lang="en-US" altLang="zh-CN" dirty="0"/>
              <a:t>n</a:t>
            </a:r>
          </a:p>
          <a:p>
            <a:pPr lvl="1"/>
            <a:r>
              <a:rPr lang="zh-CN" altLang="en-US" dirty="0"/>
              <a:t>注意：先手不能把</a:t>
            </a:r>
            <a:r>
              <a:rPr lang="en-US" altLang="zh-CN" dirty="0"/>
              <a:t>G</a:t>
            </a:r>
            <a:r>
              <a:rPr lang="zh-CN" altLang="en-US" dirty="0"/>
              <a:t>变成*</a:t>
            </a:r>
            <a:r>
              <a:rPr lang="en-US" altLang="zh-CN" dirty="0"/>
              <a:t>n</a:t>
            </a:r>
            <a:r>
              <a:rPr lang="zh-CN" altLang="en-US" dirty="0"/>
              <a:t>，这是</a:t>
            </a:r>
            <a:r>
              <a:rPr lang="en-US" altLang="zh-CN" dirty="0" err="1"/>
              <a:t>mex</a:t>
            </a:r>
            <a:r>
              <a:rPr lang="zh-CN" altLang="en-US" dirty="0"/>
              <a:t>运算决定的</a:t>
            </a:r>
            <a:endParaRPr lang="en-US" altLang="zh-CN" dirty="0"/>
          </a:p>
          <a:p>
            <a:r>
              <a:rPr lang="zh-CN" altLang="en-US" dirty="0"/>
              <a:t>分类讨论可知后手总有走法，并且不会成环，所以后手必胜</a:t>
            </a:r>
            <a:endParaRPr lang="en-US" altLang="zh-CN" dirty="0"/>
          </a:p>
          <a:p>
            <a:endParaRPr lang="en-US" altLang="zh-CN" dirty="0"/>
          </a:p>
        </p:txBody>
      </p:sp>
    </p:spTree>
    <p:extLst>
      <p:ext uri="{BB962C8B-B14F-4D97-AF65-F5344CB8AC3E}">
        <p14:creationId xmlns:p14="http://schemas.microsoft.com/office/powerpoint/2010/main" val="361799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lstStyle/>
          <a:p>
            <a:r>
              <a:rPr lang="zh-CN" altLang="en-US" dirty="0"/>
              <a:t>另外还有一些性质：</a:t>
            </a:r>
            <a:endParaRPr lang="en-US" altLang="zh-CN" dirty="0"/>
          </a:p>
          <a:p>
            <a:r>
              <a:rPr lang="zh-CN" altLang="en-US" dirty="0"/>
              <a:t>若</a:t>
            </a:r>
            <a:r>
              <a:rPr lang="en-US" altLang="zh-CN" dirty="0"/>
              <a:t>N=2</a:t>
            </a:r>
            <a:r>
              <a:rPr lang="en-US" altLang="zh-CN" baseline="30000" dirty="0"/>
              <a:t>2</a:t>
            </a:r>
            <a:r>
              <a:rPr lang="en-US" altLang="zh-CN" sz="2400" baseline="80000" dirty="0"/>
              <a:t>n</a:t>
            </a:r>
            <a:r>
              <a:rPr lang="zh-CN" altLang="en-US" dirty="0"/>
              <a:t>（</a:t>
            </a:r>
            <a:r>
              <a:rPr lang="en-US" altLang="zh-CN" dirty="0"/>
              <a:t>n&gt;=0</a:t>
            </a:r>
            <a:r>
              <a:rPr lang="zh-CN" altLang="en-US" dirty="0"/>
              <a:t>），或者说</a:t>
            </a:r>
            <a:r>
              <a:rPr lang="en-US" altLang="zh-CN" dirty="0"/>
              <a:t>N</a:t>
            </a:r>
            <a:r>
              <a:rPr lang="zh-CN" altLang="en-US" dirty="0"/>
              <a:t>是一个</a:t>
            </a:r>
            <a:r>
              <a:rPr lang="en-US" altLang="zh-CN" dirty="0"/>
              <a:t>Fermat powers of 2</a:t>
            </a:r>
          </a:p>
          <a:p>
            <a:r>
              <a:rPr lang="en-US" altLang="zh-CN" dirty="0"/>
              <a:t>N=2,4,16,...</a:t>
            </a:r>
          </a:p>
          <a:p>
            <a:r>
              <a:rPr lang="zh-CN" altLang="en-US" dirty="0"/>
              <a:t>那么有</a:t>
            </a:r>
            <a:endParaRPr lang="en-US" altLang="zh-CN" dirty="0"/>
          </a:p>
          <a:p>
            <a:r>
              <a:rPr lang="en-US" altLang="zh-CN" dirty="0"/>
              <a:t>N×</a:t>
            </a:r>
            <a:r>
              <a:rPr lang="en-US" altLang="zh-CN" baseline="-25000" dirty="0"/>
              <a:t>2</a:t>
            </a:r>
            <a:r>
              <a:rPr lang="en-US" altLang="zh-CN" dirty="0"/>
              <a:t>a=</a:t>
            </a:r>
            <a:r>
              <a:rPr lang="en-US" altLang="zh-CN" dirty="0" err="1"/>
              <a:t>N×a</a:t>
            </a:r>
            <a:r>
              <a:rPr lang="zh-CN" altLang="en-US" dirty="0"/>
              <a:t>（</a:t>
            </a:r>
            <a:r>
              <a:rPr lang="en-US" altLang="zh-CN" dirty="0"/>
              <a:t>a&lt;N</a:t>
            </a:r>
            <a:r>
              <a:rPr lang="zh-CN" altLang="en-US" dirty="0"/>
              <a:t>）</a:t>
            </a:r>
            <a:endParaRPr lang="en-US" altLang="zh-CN" dirty="0"/>
          </a:p>
          <a:p>
            <a:r>
              <a:rPr lang="en-US" altLang="zh-CN" dirty="0"/>
              <a:t>N×</a:t>
            </a:r>
            <a:r>
              <a:rPr lang="en-US" altLang="zh-CN" baseline="-25000" dirty="0"/>
              <a:t>2</a:t>
            </a:r>
            <a:r>
              <a:rPr lang="en-US" altLang="zh-CN" dirty="0"/>
              <a:t>N=3/2N</a:t>
            </a:r>
          </a:p>
          <a:p>
            <a:r>
              <a:rPr lang="zh-CN" altLang="en-US" dirty="0"/>
              <a:t>如果</a:t>
            </a:r>
            <a:r>
              <a:rPr lang="en-US" altLang="zh-CN" dirty="0" err="1"/>
              <a:t>a,b</a:t>
            </a:r>
            <a:r>
              <a:rPr lang="en-US" altLang="zh-CN" dirty="0"/>
              <a:t>&lt;N</a:t>
            </a:r>
            <a:r>
              <a:rPr lang="zh-CN" altLang="en-US" dirty="0"/>
              <a:t>，那么</a:t>
            </a:r>
            <a:r>
              <a:rPr lang="en-US" altLang="zh-CN" dirty="0"/>
              <a:t>a×</a:t>
            </a:r>
            <a:r>
              <a:rPr lang="en-US" altLang="zh-CN" baseline="-25000" dirty="0"/>
              <a:t>2</a:t>
            </a:r>
            <a:r>
              <a:rPr lang="en-US" altLang="zh-CN" dirty="0"/>
              <a:t>b&lt;N</a:t>
            </a:r>
          </a:p>
        </p:txBody>
      </p:sp>
    </p:spTree>
    <p:extLst>
      <p:ext uri="{BB962C8B-B14F-4D97-AF65-F5344CB8AC3E}">
        <p14:creationId xmlns:p14="http://schemas.microsoft.com/office/powerpoint/2010/main" val="4192164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lstStyle/>
          <a:p>
            <a:r>
              <a:rPr lang="zh-CN" altLang="en-US" dirty="0"/>
              <a:t>因此，对于</a:t>
            </a:r>
            <a:r>
              <a:rPr lang="en-US" altLang="zh-CN" dirty="0"/>
              <a:t>a×</a:t>
            </a:r>
            <a:r>
              <a:rPr lang="en-US" altLang="zh-CN" baseline="-25000" dirty="0"/>
              <a:t>2</a:t>
            </a:r>
            <a:r>
              <a:rPr lang="en-US" altLang="zh-CN" dirty="0"/>
              <a:t>b</a:t>
            </a:r>
            <a:r>
              <a:rPr lang="zh-CN" altLang="en-US" dirty="0"/>
              <a:t>的计算，我们可以将</a:t>
            </a:r>
            <a:r>
              <a:rPr lang="en-US" altLang="zh-CN" dirty="0"/>
              <a:t>a</a:t>
            </a:r>
            <a:r>
              <a:rPr lang="zh-CN" altLang="en-US" dirty="0"/>
              <a:t>和</a:t>
            </a:r>
            <a:r>
              <a:rPr lang="en-US" altLang="zh-CN" dirty="0"/>
              <a:t>b</a:t>
            </a:r>
            <a:r>
              <a:rPr lang="zh-CN" altLang="en-US" dirty="0"/>
              <a:t>拆成一些</a:t>
            </a:r>
            <a:r>
              <a:rPr lang="en-US" altLang="zh-CN" dirty="0"/>
              <a:t>2</a:t>
            </a:r>
            <a:r>
              <a:rPr lang="zh-CN" altLang="en-US" dirty="0"/>
              <a:t>的次幂的</a:t>
            </a:r>
            <a:r>
              <a:rPr lang="en-US" altLang="zh-CN" dirty="0" err="1"/>
              <a:t>nim</a:t>
            </a:r>
            <a:r>
              <a:rPr lang="zh-CN" altLang="en-US" dirty="0"/>
              <a:t>和，利用分配律转为计算</a:t>
            </a:r>
            <a:r>
              <a:rPr lang="en-US" altLang="zh-CN" dirty="0"/>
              <a:t>a′×</a:t>
            </a:r>
            <a:r>
              <a:rPr lang="en-US" altLang="zh-CN" baseline="-25000" dirty="0"/>
              <a:t>2</a:t>
            </a:r>
            <a:r>
              <a:rPr lang="en-US" altLang="zh-CN" dirty="0"/>
              <a:t>b′</a:t>
            </a:r>
            <a:r>
              <a:rPr lang="zh-CN" altLang="en-US" dirty="0"/>
              <a:t>，其中</a:t>
            </a:r>
            <a:r>
              <a:rPr lang="en-US" altLang="zh-CN" dirty="0"/>
              <a:t>a′</a:t>
            </a:r>
            <a:r>
              <a:rPr lang="zh-CN" altLang="en-US" dirty="0"/>
              <a:t>和</a:t>
            </a:r>
            <a:r>
              <a:rPr lang="en-US" altLang="zh-CN" dirty="0"/>
              <a:t>b′</a:t>
            </a:r>
            <a:r>
              <a:rPr lang="zh-CN" altLang="en-US" dirty="0"/>
              <a:t>都是</a:t>
            </a:r>
            <a:r>
              <a:rPr lang="en-US" altLang="zh-CN" dirty="0"/>
              <a:t>2</a:t>
            </a:r>
            <a:r>
              <a:rPr lang="zh-CN" altLang="en-US" dirty="0"/>
              <a:t>的次幂</a:t>
            </a:r>
            <a:endParaRPr lang="en-US" altLang="zh-CN" dirty="0"/>
          </a:p>
          <a:p>
            <a:r>
              <a:rPr lang="zh-CN" altLang="en-US" dirty="0"/>
              <a:t>然后再把</a:t>
            </a:r>
            <a:r>
              <a:rPr lang="en-US" altLang="zh-CN" dirty="0"/>
              <a:t>a′</a:t>
            </a:r>
            <a:r>
              <a:rPr lang="zh-CN" altLang="en-US" dirty="0"/>
              <a:t>和</a:t>
            </a:r>
            <a:r>
              <a:rPr lang="en-US" altLang="zh-CN" dirty="0"/>
              <a:t>b′</a:t>
            </a:r>
            <a:r>
              <a:rPr lang="zh-CN" altLang="en-US" dirty="0"/>
              <a:t>拆成一些</a:t>
            </a:r>
            <a:r>
              <a:rPr lang="en-US" altLang="zh-CN" dirty="0"/>
              <a:t>Fermat powers of 2</a:t>
            </a:r>
            <a:r>
              <a:rPr lang="zh-CN" altLang="en-US" dirty="0"/>
              <a:t>的</a:t>
            </a:r>
            <a:r>
              <a:rPr lang="en-US" altLang="zh-CN" dirty="0" err="1"/>
              <a:t>nim</a:t>
            </a:r>
            <a:r>
              <a:rPr lang="zh-CN" altLang="en-US" dirty="0"/>
              <a:t>乘积利用结合律计算即可</a:t>
            </a:r>
            <a:endParaRPr lang="en-US" altLang="zh-CN" dirty="0"/>
          </a:p>
          <a:p>
            <a:r>
              <a:rPr lang="zh-CN" altLang="en-US" dirty="0"/>
              <a:t>例如</a:t>
            </a:r>
            <a:r>
              <a:rPr lang="en-US" altLang="zh-CN" dirty="0"/>
              <a:t>8×</a:t>
            </a:r>
            <a:r>
              <a:rPr lang="en-US" altLang="zh-CN" baseline="-25000" dirty="0"/>
              <a:t>2</a:t>
            </a:r>
            <a:r>
              <a:rPr lang="en-US" altLang="zh-CN" dirty="0"/>
              <a:t>4=2×</a:t>
            </a:r>
            <a:r>
              <a:rPr lang="en-US" altLang="zh-CN" baseline="-25000" dirty="0"/>
              <a:t>2</a:t>
            </a:r>
            <a:r>
              <a:rPr lang="en-US" altLang="zh-CN" dirty="0"/>
              <a:t>4×</a:t>
            </a:r>
            <a:r>
              <a:rPr lang="en-US" altLang="zh-CN" baseline="-25000" dirty="0"/>
              <a:t>2</a:t>
            </a:r>
            <a:r>
              <a:rPr lang="en-US" altLang="zh-CN" dirty="0"/>
              <a:t>4=2×</a:t>
            </a:r>
            <a:r>
              <a:rPr lang="en-US" altLang="zh-CN" baseline="-25000" dirty="0"/>
              <a:t>2</a:t>
            </a:r>
            <a:r>
              <a:rPr lang="en-US" altLang="zh-CN" dirty="0"/>
              <a:t>6=2×</a:t>
            </a:r>
            <a:r>
              <a:rPr lang="en-US" altLang="zh-CN" baseline="-25000" dirty="0"/>
              <a:t>2</a:t>
            </a:r>
            <a:r>
              <a:rPr lang="en-US" altLang="zh-CN" dirty="0"/>
              <a:t>(2+</a:t>
            </a:r>
            <a:r>
              <a:rPr lang="en-US" altLang="zh-CN" baseline="-25000" dirty="0"/>
              <a:t>2</a:t>
            </a:r>
            <a:r>
              <a:rPr lang="en-US" altLang="zh-CN" dirty="0"/>
              <a:t>4)=2×</a:t>
            </a:r>
            <a:r>
              <a:rPr lang="en-US" altLang="zh-CN" baseline="-25000" dirty="0"/>
              <a:t>2</a:t>
            </a:r>
            <a:r>
              <a:rPr lang="en-US" altLang="zh-CN" dirty="0"/>
              <a:t>2+</a:t>
            </a:r>
            <a:r>
              <a:rPr lang="en-US" altLang="zh-CN" baseline="-25000" dirty="0"/>
              <a:t>2</a:t>
            </a:r>
            <a:r>
              <a:rPr lang="en-US" altLang="zh-CN" dirty="0"/>
              <a:t>2×</a:t>
            </a:r>
            <a:r>
              <a:rPr lang="en-US" altLang="zh-CN" baseline="-25000" dirty="0"/>
              <a:t>2</a:t>
            </a:r>
            <a:r>
              <a:rPr lang="en-US" altLang="zh-CN" dirty="0"/>
              <a:t>4=3+</a:t>
            </a:r>
            <a:r>
              <a:rPr lang="en-US" altLang="zh-CN" baseline="-25000" dirty="0"/>
              <a:t>2</a:t>
            </a:r>
            <a:r>
              <a:rPr lang="en-US" altLang="zh-CN" dirty="0"/>
              <a:t>8=11</a:t>
            </a:r>
          </a:p>
        </p:txBody>
      </p:sp>
    </p:spTree>
    <p:extLst>
      <p:ext uri="{BB962C8B-B14F-4D97-AF65-F5344CB8AC3E}">
        <p14:creationId xmlns:p14="http://schemas.microsoft.com/office/powerpoint/2010/main" val="2907909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normAutofit/>
          </a:bodyPr>
          <a:lstStyle/>
          <a:p>
            <a:r>
              <a:rPr lang="zh-CN" altLang="en-US" dirty="0"/>
              <a:t>定理</a:t>
            </a:r>
            <a:r>
              <a:rPr lang="en-US" altLang="zh-CN" dirty="0"/>
              <a:t>: </a:t>
            </a:r>
            <a:r>
              <a:rPr lang="zh-CN" altLang="en-US" dirty="0"/>
              <a:t>对于某个非负整数</a:t>
            </a:r>
            <a:r>
              <a:rPr lang="en-US" altLang="zh-CN" dirty="0"/>
              <a:t>n</a:t>
            </a:r>
            <a:r>
              <a:rPr lang="zh-CN" altLang="en-US" dirty="0"/>
              <a:t>，以及</a:t>
            </a:r>
            <a:r>
              <a:rPr lang="en-US" altLang="zh-CN" dirty="0"/>
              <a:t>S={</a:t>
            </a:r>
            <a:r>
              <a:rPr lang="en-US" altLang="zh-CN" dirty="0" err="1"/>
              <a:t>x|x∈N,x</a:t>
            </a:r>
            <a:r>
              <a:rPr lang="en-US" altLang="zh-CN" dirty="0"/>
              <a:t>&lt;2</a:t>
            </a:r>
            <a:r>
              <a:rPr lang="en-US" altLang="zh-CN" baseline="30000" dirty="0"/>
              <a:t>2</a:t>
            </a:r>
            <a:r>
              <a:rPr lang="en-US" altLang="zh-CN" sz="2400" baseline="80000" dirty="0"/>
              <a:t>n</a:t>
            </a:r>
            <a:r>
              <a:rPr lang="en-US" altLang="zh-CN" dirty="0"/>
              <a:t>}</a:t>
            </a:r>
            <a:r>
              <a:rPr lang="zh-CN" altLang="en-US" dirty="0"/>
              <a:t>，</a:t>
            </a:r>
            <a:r>
              <a:rPr lang="en-US" altLang="zh-CN" dirty="0"/>
              <a:t>(S,+</a:t>
            </a:r>
            <a:r>
              <a:rPr lang="en-US" altLang="zh-CN" baseline="-25000" dirty="0"/>
              <a:t>2</a:t>
            </a:r>
            <a:r>
              <a:rPr lang="en-US" altLang="zh-CN" dirty="0"/>
              <a:t>,×</a:t>
            </a:r>
            <a:r>
              <a:rPr lang="en-US" altLang="zh-CN" baseline="-25000" dirty="0"/>
              <a:t>2</a:t>
            </a:r>
            <a:r>
              <a:rPr lang="en-US" altLang="zh-CN" dirty="0"/>
              <a:t>)</a:t>
            </a:r>
            <a:r>
              <a:rPr lang="zh-CN" altLang="en-US" dirty="0"/>
              <a:t>构成了一个特征为</a:t>
            </a:r>
            <a:r>
              <a:rPr lang="en-US" altLang="zh-CN" dirty="0"/>
              <a:t>2</a:t>
            </a:r>
            <a:r>
              <a:rPr lang="zh-CN" altLang="en-US" dirty="0"/>
              <a:t>的域。</a:t>
            </a:r>
            <a:endParaRPr lang="en-US" altLang="zh-CN" dirty="0"/>
          </a:p>
          <a:p>
            <a:r>
              <a:rPr lang="zh-CN" altLang="en-US" dirty="0"/>
              <a:t>所以我们也可以用类似于</a:t>
            </a:r>
            <a:r>
              <a:rPr lang="en-US" altLang="zh-CN" dirty="0" err="1"/>
              <a:t>karatsuba</a:t>
            </a:r>
            <a:r>
              <a:rPr lang="zh-CN" altLang="en-US" dirty="0"/>
              <a:t>的方法来推导</a:t>
            </a:r>
            <a:r>
              <a:rPr lang="en-US" altLang="zh-CN" dirty="0" err="1"/>
              <a:t>nim</a:t>
            </a:r>
            <a:r>
              <a:rPr lang="zh-CN" altLang="en-US" dirty="0"/>
              <a:t>积</a:t>
            </a:r>
            <a:endParaRPr lang="en-US" altLang="zh-CN" dirty="0"/>
          </a:p>
          <a:p>
            <a:r>
              <a:rPr lang="zh-CN" altLang="en-US" dirty="0"/>
              <a:t>设</a:t>
            </a:r>
            <a:r>
              <a:rPr lang="en-US" altLang="zh-CN" dirty="0"/>
              <a:t>a=a</a:t>
            </a:r>
            <a:r>
              <a:rPr lang="en-US" altLang="zh-CN" baseline="-25000" dirty="0"/>
              <a:t>h</a:t>
            </a:r>
            <a:r>
              <a:rPr lang="en-US" altLang="zh-CN" dirty="0"/>
              <a:t>×</a:t>
            </a:r>
            <a:r>
              <a:rPr lang="en-US" altLang="zh-CN" baseline="-25000" dirty="0"/>
              <a:t>2</a:t>
            </a:r>
            <a:r>
              <a:rPr lang="en-US" altLang="zh-CN" dirty="0"/>
              <a:t>P+</a:t>
            </a:r>
            <a:r>
              <a:rPr lang="en-US" altLang="zh-CN" baseline="-25000" dirty="0"/>
              <a:t>2</a:t>
            </a:r>
            <a:r>
              <a:rPr lang="en-US" altLang="zh-CN" dirty="0"/>
              <a:t>a</a:t>
            </a:r>
            <a:r>
              <a:rPr lang="en-US" altLang="zh-CN" baseline="-25000" dirty="0"/>
              <a:t>l</a:t>
            </a:r>
            <a:r>
              <a:rPr lang="zh-CN" altLang="en-US" dirty="0"/>
              <a:t>，</a:t>
            </a:r>
            <a:r>
              <a:rPr lang="en-US" altLang="zh-CN" dirty="0"/>
              <a:t>b=b</a:t>
            </a:r>
            <a:r>
              <a:rPr lang="en-US" altLang="zh-CN" baseline="-25000" dirty="0"/>
              <a:t>h</a:t>
            </a:r>
            <a:r>
              <a:rPr lang="en-US" altLang="zh-CN" dirty="0"/>
              <a:t>×</a:t>
            </a:r>
            <a:r>
              <a:rPr lang="en-US" altLang="zh-CN" baseline="-25000" dirty="0"/>
              <a:t>2</a:t>
            </a:r>
            <a:r>
              <a:rPr lang="en-US" altLang="zh-CN" dirty="0"/>
              <a:t>P+</a:t>
            </a:r>
            <a:r>
              <a:rPr lang="en-US" altLang="zh-CN" baseline="-25000" dirty="0"/>
              <a:t>2</a:t>
            </a:r>
            <a:r>
              <a:rPr lang="en-US" altLang="zh-CN" dirty="0"/>
              <a:t>b</a:t>
            </a:r>
            <a:r>
              <a:rPr lang="en-US" altLang="zh-CN" baseline="-25000" dirty="0"/>
              <a:t>l</a:t>
            </a:r>
            <a:r>
              <a:rPr lang="zh-CN" altLang="en-US" dirty="0"/>
              <a:t>，</a:t>
            </a:r>
            <a:r>
              <a:rPr lang="en-US" altLang="zh-CN" dirty="0"/>
              <a:t>P</a:t>
            </a:r>
            <a:r>
              <a:rPr lang="zh-CN" altLang="en-US" dirty="0"/>
              <a:t>是一个</a:t>
            </a:r>
            <a:r>
              <a:rPr lang="en-US" altLang="zh-CN" dirty="0"/>
              <a:t>Fermat powers of 2</a:t>
            </a:r>
          </a:p>
          <a:p>
            <a:r>
              <a:rPr lang="zh-CN" altLang="en-US" dirty="0"/>
              <a:t>那么</a:t>
            </a:r>
            <a:r>
              <a:rPr lang="en-US" altLang="zh-CN" dirty="0"/>
              <a:t>a×</a:t>
            </a:r>
            <a:r>
              <a:rPr lang="en-US" altLang="zh-CN" baseline="-25000" dirty="0"/>
              <a:t>2</a:t>
            </a:r>
            <a:r>
              <a:rPr lang="en-US" altLang="zh-CN" dirty="0"/>
              <a:t>b=</a:t>
            </a:r>
            <a:r>
              <a:rPr lang="en-US" altLang="zh-CN" dirty="0">
                <a:solidFill>
                  <a:srgbClr val="FF0000"/>
                </a:solidFill>
              </a:rPr>
              <a:t>a</a:t>
            </a:r>
            <a:r>
              <a:rPr lang="en-US" altLang="zh-CN" baseline="-25000" dirty="0">
                <a:solidFill>
                  <a:srgbClr val="FF0000"/>
                </a:solidFill>
              </a:rPr>
              <a:t>h</a:t>
            </a:r>
            <a:r>
              <a:rPr lang="en-US" altLang="zh-CN" dirty="0">
                <a:solidFill>
                  <a:srgbClr val="FF0000"/>
                </a:solidFill>
              </a:rPr>
              <a:t>×</a:t>
            </a:r>
            <a:r>
              <a:rPr lang="en-US" altLang="zh-CN" baseline="-25000" dirty="0">
                <a:solidFill>
                  <a:srgbClr val="FF0000"/>
                </a:solidFill>
              </a:rPr>
              <a:t>2</a:t>
            </a:r>
            <a:r>
              <a:rPr lang="en-US" altLang="zh-CN" dirty="0">
                <a:solidFill>
                  <a:srgbClr val="FF0000"/>
                </a:solidFill>
              </a:rPr>
              <a:t>b</a:t>
            </a:r>
            <a:r>
              <a:rPr lang="en-US" altLang="zh-CN" baseline="-25000" dirty="0">
                <a:solidFill>
                  <a:srgbClr val="FF0000"/>
                </a:solidFill>
              </a:rPr>
              <a:t>h</a:t>
            </a:r>
            <a:r>
              <a:rPr lang="en-US" altLang="zh-CN" dirty="0"/>
              <a:t>×</a:t>
            </a:r>
            <a:r>
              <a:rPr lang="en-US" altLang="zh-CN" baseline="-25000" dirty="0"/>
              <a:t>2</a:t>
            </a:r>
            <a:r>
              <a:rPr lang="en-US" altLang="zh-CN" dirty="0"/>
              <a:t>P×</a:t>
            </a:r>
            <a:r>
              <a:rPr lang="en-US" altLang="zh-CN" baseline="-25000" dirty="0"/>
              <a:t>2</a:t>
            </a:r>
            <a:r>
              <a:rPr lang="en-US" altLang="zh-CN" dirty="0"/>
              <a:t>P +</a:t>
            </a:r>
            <a:r>
              <a:rPr lang="en-US" altLang="zh-CN" baseline="-25000" dirty="0"/>
              <a:t>2</a:t>
            </a:r>
            <a:r>
              <a:rPr lang="en-US" altLang="zh-CN" dirty="0"/>
              <a:t> </a:t>
            </a:r>
            <a:r>
              <a:rPr lang="en-US" altLang="zh-CN" dirty="0">
                <a:solidFill>
                  <a:srgbClr val="FFC000"/>
                </a:solidFill>
              </a:rPr>
              <a:t>a</a:t>
            </a:r>
            <a:r>
              <a:rPr lang="en-US" altLang="zh-CN" baseline="-25000" dirty="0">
                <a:solidFill>
                  <a:srgbClr val="FFC000"/>
                </a:solidFill>
              </a:rPr>
              <a:t>l</a:t>
            </a:r>
            <a:r>
              <a:rPr lang="en-US" altLang="zh-CN" dirty="0">
                <a:solidFill>
                  <a:srgbClr val="FFC000"/>
                </a:solidFill>
              </a:rPr>
              <a:t>×</a:t>
            </a:r>
            <a:r>
              <a:rPr lang="en-US" altLang="zh-CN" baseline="-25000" dirty="0">
                <a:solidFill>
                  <a:srgbClr val="FFC000"/>
                </a:solidFill>
              </a:rPr>
              <a:t>2</a:t>
            </a:r>
            <a:r>
              <a:rPr lang="en-US" altLang="zh-CN" dirty="0">
                <a:solidFill>
                  <a:srgbClr val="FFC000"/>
                </a:solidFill>
              </a:rPr>
              <a:t>b</a:t>
            </a:r>
            <a:r>
              <a:rPr lang="en-US" altLang="zh-CN" baseline="-25000" dirty="0">
                <a:solidFill>
                  <a:srgbClr val="FFC000"/>
                </a:solidFill>
              </a:rPr>
              <a:t>l</a:t>
            </a:r>
            <a:r>
              <a:rPr lang="en-US" altLang="zh-CN" dirty="0"/>
              <a:t> +</a:t>
            </a:r>
            <a:r>
              <a:rPr lang="en-US" altLang="zh-CN" baseline="-25000" dirty="0"/>
              <a:t>2</a:t>
            </a:r>
            <a:r>
              <a:rPr lang="en-US" altLang="zh-CN" dirty="0"/>
              <a:t> (a</a:t>
            </a:r>
            <a:r>
              <a:rPr lang="en-US" altLang="zh-CN" baseline="-25000" dirty="0"/>
              <a:t>h</a:t>
            </a:r>
            <a:r>
              <a:rPr lang="en-US" altLang="zh-CN" dirty="0"/>
              <a:t>×</a:t>
            </a:r>
            <a:r>
              <a:rPr lang="en-US" altLang="zh-CN" baseline="-25000" dirty="0"/>
              <a:t>2</a:t>
            </a:r>
            <a:r>
              <a:rPr lang="en-US" altLang="zh-CN" dirty="0"/>
              <a:t>b</a:t>
            </a:r>
            <a:r>
              <a:rPr lang="en-US" altLang="zh-CN" baseline="-25000" dirty="0"/>
              <a:t>l</a:t>
            </a:r>
            <a:r>
              <a:rPr lang="en-US" altLang="zh-CN" dirty="0"/>
              <a:t>+</a:t>
            </a:r>
            <a:r>
              <a:rPr lang="en-US" altLang="zh-CN" baseline="-25000" dirty="0"/>
              <a:t>2</a:t>
            </a:r>
            <a:r>
              <a:rPr lang="en-US" altLang="zh-CN" dirty="0"/>
              <a:t>a</a:t>
            </a:r>
            <a:r>
              <a:rPr lang="en-US" altLang="zh-CN" baseline="-25000" dirty="0"/>
              <a:t>l</a:t>
            </a:r>
            <a:r>
              <a:rPr lang="en-US" altLang="zh-CN" dirty="0"/>
              <a:t>×</a:t>
            </a:r>
            <a:r>
              <a:rPr lang="en-US" altLang="zh-CN" baseline="-25000" dirty="0"/>
              <a:t>2</a:t>
            </a:r>
            <a:r>
              <a:rPr lang="en-US" altLang="zh-CN" dirty="0"/>
              <a:t>b</a:t>
            </a:r>
            <a:r>
              <a:rPr lang="en-US" altLang="zh-CN" baseline="-25000" dirty="0"/>
              <a:t>h</a:t>
            </a:r>
            <a:r>
              <a:rPr lang="en-US" altLang="zh-CN" dirty="0"/>
              <a:t>)×</a:t>
            </a:r>
            <a:r>
              <a:rPr lang="en-US" altLang="zh-CN" baseline="-25000" dirty="0"/>
              <a:t>2</a:t>
            </a:r>
            <a:r>
              <a:rPr lang="en-US" altLang="zh-CN" dirty="0"/>
              <a:t>P</a:t>
            </a:r>
          </a:p>
          <a:p>
            <a:r>
              <a:rPr lang="en-US" altLang="zh-CN" dirty="0"/>
              <a:t>a×</a:t>
            </a:r>
            <a:r>
              <a:rPr lang="en-US" altLang="zh-CN" baseline="-25000" dirty="0"/>
              <a:t>2</a:t>
            </a:r>
            <a:r>
              <a:rPr lang="en-US" altLang="zh-CN" dirty="0"/>
              <a:t>b=</a:t>
            </a:r>
            <a:r>
              <a:rPr lang="en-US" altLang="zh-CN" dirty="0">
                <a:solidFill>
                  <a:srgbClr val="FF0000"/>
                </a:solidFill>
              </a:rPr>
              <a:t>a</a:t>
            </a:r>
            <a:r>
              <a:rPr lang="en-US" altLang="zh-CN" baseline="-25000" dirty="0">
                <a:solidFill>
                  <a:srgbClr val="FF0000"/>
                </a:solidFill>
              </a:rPr>
              <a:t>h</a:t>
            </a:r>
            <a:r>
              <a:rPr lang="en-US" altLang="zh-CN" dirty="0">
                <a:solidFill>
                  <a:srgbClr val="FF0000"/>
                </a:solidFill>
              </a:rPr>
              <a:t>×</a:t>
            </a:r>
            <a:r>
              <a:rPr lang="en-US" altLang="zh-CN" baseline="-25000" dirty="0">
                <a:solidFill>
                  <a:srgbClr val="FF0000"/>
                </a:solidFill>
              </a:rPr>
              <a:t>2</a:t>
            </a:r>
            <a:r>
              <a:rPr lang="en-US" altLang="zh-CN" dirty="0">
                <a:solidFill>
                  <a:srgbClr val="FF0000"/>
                </a:solidFill>
              </a:rPr>
              <a:t>b</a:t>
            </a:r>
            <a:r>
              <a:rPr lang="en-US" altLang="zh-CN" baseline="-25000" dirty="0">
                <a:solidFill>
                  <a:srgbClr val="FF0000"/>
                </a:solidFill>
              </a:rPr>
              <a:t>h</a:t>
            </a:r>
            <a:r>
              <a:rPr lang="en-US" altLang="zh-CN" dirty="0"/>
              <a:t>×</a:t>
            </a:r>
            <a:r>
              <a:rPr lang="en-US" altLang="zh-CN" baseline="-25000" dirty="0"/>
              <a:t>2</a:t>
            </a:r>
            <a:r>
              <a:rPr lang="en-US" altLang="zh-CN" dirty="0"/>
              <a:t>(P/2) +</a:t>
            </a:r>
            <a:r>
              <a:rPr lang="en-US" altLang="zh-CN" baseline="-25000" dirty="0"/>
              <a:t>2</a:t>
            </a:r>
            <a:r>
              <a:rPr lang="en-US" altLang="zh-CN" dirty="0"/>
              <a:t> </a:t>
            </a:r>
            <a:r>
              <a:rPr lang="en-US" altLang="zh-CN" dirty="0">
                <a:solidFill>
                  <a:srgbClr val="FFC000"/>
                </a:solidFill>
              </a:rPr>
              <a:t>a</a:t>
            </a:r>
            <a:r>
              <a:rPr lang="en-US" altLang="zh-CN" baseline="-25000" dirty="0">
                <a:solidFill>
                  <a:srgbClr val="FFC000"/>
                </a:solidFill>
              </a:rPr>
              <a:t>l</a:t>
            </a:r>
            <a:r>
              <a:rPr lang="en-US" altLang="zh-CN" dirty="0">
                <a:solidFill>
                  <a:srgbClr val="FFC000"/>
                </a:solidFill>
              </a:rPr>
              <a:t>×</a:t>
            </a:r>
            <a:r>
              <a:rPr lang="en-US" altLang="zh-CN" baseline="-25000" dirty="0">
                <a:solidFill>
                  <a:srgbClr val="FFC000"/>
                </a:solidFill>
              </a:rPr>
              <a:t>2</a:t>
            </a:r>
            <a:r>
              <a:rPr lang="en-US" altLang="zh-CN" dirty="0">
                <a:solidFill>
                  <a:srgbClr val="FFC000"/>
                </a:solidFill>
              </a:rPr>
              <a:t>b</a:t>
            </a:r>
            <a:r>
              <a:rPr lang="en-US" altLang="zh-CN" baseline="-25000" dirty="0">
                <a:solidFill>
                  <a:srgbClr val="FFC000"/>
                </a:solidFill>
              </a:rPr>
              <a:t>l</a:t>
            </a:r>
            <a:r>
              <a:rPr lang="en-US" altLang="zh-CN" dirty="0"/>
              <a:t> +</a:t>
            </a:r>
            <a:r>
              <a:rPr lang="en-US" altLang="zh-CN" baseline="-25000" dirty="0"/>
              <a:t>2</a:t>
            </a:r>
            <a:r>
              <a:rPr lang="en-US" altLang="zh-CN" dirty="0"/>
              <a:t> (</a:t>
            </a:r>
            <a:r>
              <a:rPr lang="en-US" altLang="zh-CN" dirty="0">
                <a:solidFill>
                  <a:srgbClr val="FF0000"/>
                </a:solidFill>
              </a:rPr>
              <a:t>a</a:t>
            </a:r>
            <a:r>
              <a:rPr lang="en-US" altLang="zh-CN" baseline="-25000" dirty="0">
                <a:solidFill>
                  <a:srgbClr val="FF0000"/>
                </a:solidFill>
              </a:rPr>
              <a:t>h</a:t>
            </a:r>
            <a:r>
              <a:rPr lang="en-US" altLang="zh-CN" dirty="0">
                <a:solidFill>
                  <a:srgbClr val="FF0000"/>
                </a:solidFill>
              </a:rPr>
              <a:t>×</a:t>
            </a:r>
            <a:r>
              <a:rPr lang="en-US" altLang="zh-CN" baseline="-25000" dirty="0">
                <a:solidFill>
                  <a:srgbClr val="FF0000"/>
                </a:solidFill>
              </a:rPr>
              <a:t>2</a:t>
            </a:r>
            <a:r>
              <a:rPr lang="en-US" altLang="zh-CN" dirty="0">
                <a:solidFill>
                  <a:srgbClr val="FF0000"/>
                </a:solidFill>
              </a:rPr>
              <a:t>b</a:t>
            </a:r>
            <a:r>
              <a:rPr lang="en-US" altLang="zh-CN" baseline="-25000" dirty="0">
                <a:solidFill>
                  <a:srgbClr val="FF0000"/>
                </a:solidFill>
              </a:rPr>
              <a:t>h</a:t>
            </a:r>
            <a:r>
              <a:rPr lang="en-US" altLang="zh-CN" dirty="0"/>
              <a:t>+</a:t>
            </a:r>
            <a:r>
              <a:rPr lang="en-US" altLang="zh-CN" baseline="-25000" dirty="0"/>
              <a:t>2</a:t>
            </a:r>
            <a:r>
              <a:rPr lang="en-US" altLang="zh-CN" dirty="0"/>
              <a:t>a</a:t>
            </a:r>
            <a:r>
              <a:rPr lang="en-US" altLang="zh-CN" baseline="-25000" dirty="0"/>
              <a:t>h</a:t>
            </a:r>
            <a:r>
              <a:rPr lang="en-US" altLang="zh-CN" dirty="0"/>
              <a:t>×</a:t>
            </a:r>
            <a:r>
              <a:rPr lang="en-US" altLang="zh-CN" baseline="-25000" dirty="0"/>
              <a:t>2</a:t>
            </a:r>
            <a:r>
              <a:rPr lang="en-US" altLang="zh-CN" dirty="0"/>
              <a:t>b</a:t>
            </a:r>
            <a:r>
              <a:rPr lang="en-US" altLang="zh-CN" baseline="-25000" dirty="0"/>
              <a:t>l</a:t>
            </a:r>
            <a:r>
              <a:rPr lang="en-US" altLang="zh-CN" dirty="0"/>
              <a:t>+</a:t>
            </a:r>
            <a:r>
              <a:rPr lang="en-US" altLang="zh-CN" baseline="-25000" dirty="0"/>
              <a:t>2</a:t>
            </a:r>
            <a:r>
              <a:rPr lang="en-US" altLang="zh-CN" dirty="0"/>
              <a:t>a</a:t>
            </a:r>
            <a:r>
              <a:rPr lang="en-US" altLang="zh-CN" baseline="-25000" dirty="0"/>
              <a:t>l</a:t>
            </a:r>
            <a:r>
              <a:rPr lang="en-US" altLang="zh-CN" dirty="0"/>
              <a:t>×</a:t>
            </a:r>
            <a:r>
              <a:rPr lang="en-US" altLang="zh-CN" baseline="-25000" dirty="0"/>
              <a:t>2</a:t>
            </a:r>
            <a:r>
              <a:rPr lang="en-US" altLang="zh-CN" dirty="0"/>
              <a:t>b</a:t>
            </a:r>
            <a:r>
              <a:rPr lang="en-US" altLang="zh-CN" baseline="-25000" dirty="0"/>
              <a:t>h</a:t>
            </a:r>
            <a:r>
              <a:rPr lang="en-US" altLang="zh-CN" dirty="0"/>
              <a:t>)×P</a:t>
            </a:r>
          </a:p>
          <a:p>
            <a:r>
              <a:rPr lang="zh-CN" altLang="en-US" dirty="0"/>
              <a:t>由于</a:t>
            </a:r>
            <a:r>
              <a:rPr lang="en-US" altLang="zh-CN" dirty="0"/>
              <a:t>a</a:t>
            </a:r>
            <a:r>
              <a:rPr lang="en-US" altLang="zh-CN" baseline="-25000" dirty="0"/>
              <a:t>h</a:t>
            </a:r>
            <a:r>
              <a:rPr lang="en-US" altLang="zh-CN" dirty="0"/>
              <a:t>×</a:t>
            </a:r>
            <a:r>
              <a:rPr lang="en-US" altLang="zh-CN" baseline="-25000" dirty="0"/>
              <a:t>2</a:t>
            </a:r>
            <a:r>
              <a:rPr lang="en-US" altLang="zh-CN" dirty="0"/>
              <a:t>b</a:t>
            </a:r>
            <a:r>
              <a:rPr lang="en-US" altLang="zh-CN" baseline="-25000" dirty="0"/>
              <a:t>l</a:t>
            </a:r>
            <a:r>
              <a:rPr lang="en-US" altLang="zh-CN" dirty="0"/>
              <a:t>+</a:t>
            </a:r>
            <a:r>
              <a:rPr lang="en-US" altLang="zh-CN" baseline="-25000" dirty="0"/>
              <a:t>2</a:t>
            </a:r>
            <a:r>
              <a:rPr lang="en-US" altLang="zh-CN" dirty="0"/>
              <a:t>a</a:t>
            </a:r>
            <a:r>
              <a:rPr lang="en-US" altLang="zh-CN" baseline="-25000" dirty="0"/>
              <a:t>l</a:t>
            </a:r>
            <a:r>
              <a:rPr lang="en-US" altLang="zh-CN" dirty="0"/>
              <a:t>×</a:t>
            </a:r>
            <a:r>
              <a:rPr lang="en-US" altLang="zh-CN" baseline="-25000" dirty="0"/>
              <a:t>2</a:t>
            </a:r>
            <a:r>
              <a:rPr lang="en-US" altLang="zh-CN" dirty="0"/>
              <a:t>b</a:t>
            </a:r>
            <a:r>
              <a:rPr lang="en-US" altLang="zh-CN" baseline="-25000" dirty="0"/>
              <a:t>h</a:t>
            </a:r>
            <a:r>
              <a:rPr lang="en-US" altLang="zh-CN" dirty="0"/>
              <a:t>=</a:t>
            </a:r>
            <a:r>
              <a:rPr lang="en-US" altLang="zh-CN" dirty="0">
                <a:solidFill>
                  <a:srgbClr val="00B050"/>
                </a:solidFill>
              </a:rPr>
              <a:t>(a</a:t>
            </a:r>
            <a:r>
              <a:rPr lang="en-US" altLang="zh-CN" baseline="-25000" dirty="0">
                <a:solidFill>
                  <a:srgbClr val="00B050"/>
                </a:solidFill>
              </a:rPr>
              <a:t>h</a:t>
            </a:r>
            <a:r>
              <a:rPr lang="en-US" altLang="zh-CN" dirty="0">
                <a:solidFill>
                  <a:srgbClr val="00B050"/>
                </a:solidFill>
              </a:rPr>
              <a:t>+</a:t>
            </a:r>
            <a:r>
              <a:rPr lang="en-US" altLang="zh-CN" baseline="-25000" dirty="0">
                <a:solidFill>
                  <a:srgbClr val="00B050"/>
                </a:solidFill>
              </a:rPr>
              <a:t>2</a:t>
            </a:r>
            <a:r>
              <a:rPr lang="en-US" altLang="zh-CN" dirty="0">
                <a:solidFill>
                  <a:srgbClr val="00B050"/>
                </a:solidFill>
              </a:rPr>
              <a:t>a</a:t>
            </a:r>
            <a:r>
              <a:rPr lang="en-US" altLang="zh-CN" baseline="-25000" dirty="0">
                <a:solidFill>
                  <a:srgbClr val="00B050"/>
                </a:solidFill>
              </a:rPr>
              <a:t>l</a:t>
            </a:r>
            <a:r>
              <a:rPr lang="en-US" altLang="zh-CN" dirty="0">
                <a:solidFill>
                  <a:srgbClr val="00B050"/>
                </a:solidFill>
              </a:rPr>
              <a:t>)×</a:t>
            </a:r>
            <a:r>
              <a:rPr lang="en-US" altLang="zh-CN" baseline="-25000" dirty="0">
                <a:solidFill>
                  <a:srgbClr val="00B050"/>
                </a:solidFill>
              </a:rPr>
              <a:t>2</a:t>
            </a:r>
            <a:r>
              <a:rPr lang="en-US" altLang="zh-CN" dirty="0">
                <a:solidFill>
                  <a:srgbClr val="00B050"/>
                </a:solidFill>
              </a:rPr>
              <a:t>(b</a:t>
            </a:r>
            <a:r>
              <a:rPr lang="en-US" altLang="zh-CN" baseline="-25000" dirty="0">
                <a:solidFill>
                  <a:srgbClr val="00B050"/>
                </a:solidFill>
              </a:rPr>
              <a:t>h</a:t>
            </a:r>
            <a:r>
              <a:rPr lang="en-US" altLang="zh-CN" dirty="0">
                <a:solidFill>
                  <a:srgbClr val="00B050"/>
                </a:solidFill>
              </a:rPr>
              <a:t>+</a:t>
            </a:r>
            <a:r>
              <a:rPr lang="en-US" altLang="zh-CN" baseline="-25000" dirty="0">
                <a:solidFill>
                  <a:srgbClr val="00B050"/>
                </a:solidFill>
              </a:rPr>
              <a:t>2</a:t>
            </a:r>
            <a:r>
              <a:rPr lang="en-US" altLang="zh-CN" dirty="0">
                <a:solidFill>
                  <a:srgbClr val="00B050"/>
                </a:solidFill>
              </a:rPr>
              <a:t>b</a:t>
            </a:r>
            <a:r>
              <a:rPr lang="en-US" altLang="zh-CN" baseline="-25000" dirty="0">
                <a:solidFill>
                  <a:srgbClr val="00B050"/>
                </a:solidFill>
              </a:rPr>
              <a:t>l</a:t>
            </a:r>
            <a:r>
              <a:rPr lang="en-US" altLang="zh-CN" dirty="0">
                <a:solidFill>
                  <a:srgbClr val="00B050"/>
                </a:solidFill>
              </a:rPr>
              <a:t>) </a:t>
            </a:r>
            <a:r>
              <a:rPr lang="en-US" altLang="zh-CN" dirty="0"/>
              <a:t>+</a:t>
            </a:r>
            <a:r>
              <a:rPr lang="en-US" altLang="zh-CN" baseline="-25000" dirty="0"/>
              <a:t>2</a:t>
            </a:r>
            <a:r>
              <a:rPr lang="en-US" altLang="zh-CN" dirty="0"/>
              <a:t> </a:t>
            </a:r>
            <a:r>
              <a:rPr lang="en-US" altLang="zh-CN" dirty="0">
                <a:solidFill>
                  <a:srgbClr val="FF0000"/>
                </a:solidFill>
              </a:rPr>
              <a:t>a</a:t>
            </a:r>
            <a:r>
              <a:rPr lang="en-US" altLang="zh-CN" baseline="-25000" dirty="0">
                <a:solidFill>
                  <a:srgbClr val="FF0000"/>
                </a:solidFill>
              </a:rPr>
              <a:t>h</a:t>
            </a:r>
            <a:r>
              <a:rPr lang="en-US" altLang="zh-CN" dirty="0">
                <a:solidFill>
                  <a:srgbClr val="FF0000"/>
                </a:solidFill>
              </a:rPr>
              <a:t>×</a:t>
            </a:r>
            <a:r>
              <a:rPr lang="en-US" altLang="zh-CN" baseline="-25000" dirty="0">
                <a:solidFill>
                  <a:srgbClr val="FF0000"/>
                </a:solidFill>
              </a:rPr>
              <a:t>2</a:t>
            </a:r>
            <a:r>
              <a:rPr lang="en-US" altLang="zh-CN" dirty="0">
                <a:solidFill>
                  <a:srgbClr val="FF0000"/>
                </a:solidFill>
              </a:rPr>
              <a:t>b</a:t>
            </a:r>
            <a:r>
              <a:rPr lang="en-US" altLang="zh-CN" baseline="-25000" dirty="0">
                <a:solidFill>
                  <a:srgbClr val="FF0000"/>
                </a:solidFill>
              </a:rPr>
              <a:t>h</a:t>
            </a:r>
            <a:r>
              <a:rPr lang="en-US" altLang="zh-CN" dirty="0"/>
              <a:t> +</a:t>
            </a:r>
            <a:r>
              <a:rPr lang="en-US" altLang="zh-CN" baseline="-25000" dirty="0"/>
              <a:t>2</a:t>
            </a:r>
            <a:r>
              <a:rPr lang="en-US" altLang="zh-CN" dirty="0"/>
              <a:t> </a:t>
            </a:r>
            <a:r>
              <a:rPr lang="en-US" altLang="zh-CN" dirty="0">
                <a:solidFill>
                  <a:srgbClr val="FFC000"/>
                </a:solidFill>
              </a:rPr>
              <a:t>a</a:t>
            </a:r>
            <a:r>
              <a:rPr lang="en-US" altLang="zh-CN" baseline="-25000" dirty="0">
                <a:solidFill>
                  <a:srgbClr val="FFC000"/>
                </a:solidFill>
              </a:rPr>
              <a:t>l</a:t>
            </a:r>
            <a:r>
              <a:rPr lang="en-US" altLang="zh-CN" dirty="0">
                <a:solidFill>
                  <a:srgbClr val="FFC000"/>
                </a:solidFill>
              </a:rPr>
              <a:t>×</a:t>
            </a:r>
            <a:r>
              <a:rPr lang="en-US" altLang="zh-CN" baseline="-25000" dirty="0">
                <a:solidFill>
                  <a:srgbClr val="FFC000"/>
                </a:solidFill>
              </a:rPr>
              <a:t>2</a:t>
            </a:r>
            <a:r>
              <a:rPr lang="en-US" altLang="zh-CN" dirty="0">
                <a:solidFill>
                  <a:srgbClr val="FFC000"/>
                </a:solidFill>
              </a:rPr>
              <a:t>b</a:t>
            </a:r>
            <a:r>
              <a:rPr lang="en-US" altLang="zh-CN" baseline="-25000" dirty="0">
                <a:solidFill>
                  <a:srgbClr val="FFC000"/>
                </a:solidFill>
              </a:rPr>
              <a:t>l</a:t>
            </a:r>
          </a:p>
          <a:p>
            <a:r>
              <a:rPr lang="en-US" altLang="zh-CN" dirty="0"/>
              <a:t>a×</a:t>
            </a:r>
            <a:r>
              <a:rPr lang="en-US" altLang="zh-CN" baseline="-25000" dirty="0"/>
              <a:t>2</a:t>
            </a:r>
            <a:r>
              <a:rPr lang="en-US" altLang="zh-CN" dirty="0"/>
              <a:t>b=</a:t>
            </a:r>
            <a:r>
              <a:rPr lang="en-US" altLang="zh-CN" dirty="0">
                <a:solidFill>
                  <a:srgbClr val="FF0000"/>
                </a:solidFill>
              </a:rPr>
              <a:t>a</a:t>
            </a:r>
            <a:r>
              <a:rPr lang="en-US" altLang="zh-CN" baseline="-25000" dirty="0">
                <a:solidFill>
                  <a:srgbClr val="FF0000"/>
                </a:solidFill>
              </a:rPr>
              <a:t>h</a:t>
            </a:r>
            <a:r>
              <a:rPr lang="en-US" altLang="zh-CN" dirty="0">
                <a:solidFill>
                  <a:srgbClr val="FF0000"/>
                </a:solidFill>
              </a:rPr>
              <a:t>×</a:t>
            </a:r>
            <a:r>
              <a:rPr lang="en-US" altLang="zh-CN" baseline="-25000" dirty="0">
                <a:solidFill>
                  <a:srgbClr val="FF0000"/>
                </a:solidFill>
              </a:rPr>
              <a:t>2</a:t>
            </a:r>
            <a:r>
              <a:rPr lang="en-US" altLang="zh-CN" dirty="0">
                <a:solidFill>
                  <a:srgbClr val="FF0000"/>
                </a:solidFill>
              </a:rPr>
              <a:t>b</a:t>
            </a:r>
            <a:r>
              <a:rPr lang="en-US" altLang="zh-CN" baseline="-25000" dirty="0">
                <a:solidFill>
                  <a:srgbClr val="FF0000"/>
                </a:solidFill>
              </a:rPr>
              <a:t>h</a:t>
            </a:r>
            <a:r>
              <a:rPr lang="en-US" altLang="zh-CN" dirty="0">
                <a:solidFill>
                  <a:srgbClr val="FF0000"/>
                </a:solidFill>
              </a:rPr>
              <a:t>×</a:t>
            </a:r>
            <a:r>
              <a:rPr lang="en-US" altLang="zh-CN" baseline="-25000" dirty="0">
                <a:solidFill>
                  <a:srgbClr val="FF0000"/>
                </a:solidFill>
              </a:rPr>
              <a:t>2</a:t>
            </a:r>
            <a:r>
              <a:rPr lang="en-US" altLang="zh-CN" dirty="0">
                <a:solidFill>
                  <a:srgbClr val="FF0000"/>
                </a:solidFill>
              </a:rPr>
              <a:t>(P/2) </a:t>
            </a:r>
            <a:r>
              <a:rPr lang="en-US" altLang="zh-CN" dirty="0"/>
              <a:t>+</a:t>
            </a:r>
            <a:r>
              <a:rPr lang="en-US" altLang="zh-CN" baseline="-25000" dirty="0"/>
              <a:t>2</a:t>
            </a:r>
            <a:r>
              <a:rPr lang="en-US" altLang="zh-CN" dirty="0"/>
              <a:t> </a:t>
            </a:r>
            <a:r>
              <a:rPr lang="en-US" altLang="zh-CN" dirty="0">
                <a:solidFill>
                  <a:srgbClr val="FFC000"/>
                </a:solidFill>
              </a:rPr>
              <a:t>a</a:t>
            </a:r>
            <a:r>
              <a:rPr lang="en-US" altLang="zh-CN" baseline="-25000" dirty="0">
                <a:solidFill>
                  <a:srgbClr val="FFC000"/>
                </a:solidFill>
              </a:rPr>
              <a:t>l</a:t>
            </a:r>
            <a:r>
              <a:rPr lang="en-US" altLang="zh-CN" dirty="0">
                <a:solidFill>
                  <a:srgbClr val="FFC000"/>
                </a:solidFill>
              </a:rPr>
              <a:t>×</a:t>
            </a:r>
            <a:r>
              <a:rPr lang="en-US" altLang="zh-CN" baseline="-25000" dirty="0">
                <a:solidFill>
                  <a:srgbClr val="FFC000"/>
                </a:solidFill>
              </a:rPr>
              <a:t>2</a:t>
            </a:r>
            <a:r>
              <a:rPr lang="en-US" altLang="zh-CN" dirty="0">
                <a:solidFill>
                  <a:srgbClr val="FFC000"/>
                </a:solidFill>
              </a:rPr>
              <a:t>b</a:t>
            </a:r>
            <a:r>
              <a:rPr lang="en-US" altLang="zh-CN" baseline="-25000" dirty="0">
                <a:solidFill>
                  <a:srgbClr val="FFC000"/>
                </a:solidFill>
              </a:rPr>
              <a:t>l</a:t>
            </a:r>
            <a:r>
              <a:rPr lang="en-US" altLang="zh-CN" dirty="0"/>
              <a:t> +</a:t>
            </a:r>
            <a:r>
              <a:rPr lang="en-US" altLang="zh-CN" baseline="-25000" dirty="0"/>
              <a:t>2</a:t>
            </a:r>
            <a:r>
              <a:rPr lang="en-US" altLang="zh-CN" dirty="0"/>
              <a:t> (</a:t>
            </a:r>
            <a:r>
              <a:rPr lang="en-US" altLang="zh-CN" dirty="0">
                <a:solidFill>
                  <a:srgbClr val="00B050"/>
                </a:solidFill>
              </a:rPr>
              <a:t>(a</a:t>
            </a:r>
            <a:r>
              <a:rPr lang="en-US" altLang="zh-CN" baseline="-25000" dirty="0">
                <a:solidFill>
                  <a:srgbClr val="00B050"/>
                </a:solidFill>
              </a:rPr>
              <a:t>h</a:t>
            </a:r>
            <a:r>
              <a:rPr lang="en-US" altLang="zh-CN" dirty="0">
                <a:solidFill>
                  <a:srgbClr val="00B050"/>
                </a:solidFill>
              </a:rPr>
              <a:t>+</a:t>
            </a:r>
            <a:r>
              <a:rPr lang="en-US" altLang="zh-CN" baseline="-25000" dirty="0">
                <a:solidFill>
                  <a:srgbClr val="00B050"/>
                </a:solidFill>
              </a:rPr>
              <a:t>2</a:t>
            </a:r>
            <a:r>
              <a:rPr lang="en-US" altLang="zh-CN" dirty="0">
                <a:solidFill>
                  <a:srgbClr val="00B050"/>
                </a:solidFill>
              </a:rPr>
              <a:t>a</a:t>
            </a:r>
            <a:r>
              <a:rPr lang="en-US" altLang="zh-CN" baseline="-25000" dirty="0">
                <a:solidFill>
                  <a:srgbClr val="00B050"/>
                </a:solidFill>
              </a:rPr>
              <a:t>l</a:t>
            </a:r>
            <a:r>
              <a:rPr lang="en-US" altLang="zh-CN" dirty="0">
                <a:solidFill>
                  <a:srgbClr val="00B050"/>
                </a:solidFill>
              </a:rPr>
              <a:t>)×</a:t>
            </a:r>
            <a:r>
              <a:rPr lang="en-US" altLang="zh-CN" baseline="-25000" dirty="0">
                <a:solidFill>
                  <a:srgbClr val="00B050"/>
                </a:solidFill>
              </a:rPr>
              <a:t>2</a:t>
            </a:r>
            <a:r>
              <a:rPr lang="en-US" altLang="zh-CN" dirty="0">
                <a:solidFill>
                  <a:srgbClr val="00B050"/>
                </a:solidFill>
              </a:rPr>
              <a:t>(b</a:t>
            </a:r>
            <a:r>
              <a:rPr lang="en-US" altLang="zh-CN" baseline="-25000" dirty="0">
                <a:solidFill>
                  <a:srgbClr val="00B050"/>
                </a:solidFill>
              </a:rPr>
              <a:t>h</a:t>
            </a:r>
            <a:r>
              <a:rPr lang="en-US" altLang="zh-CN" dirty="0">
                <a:solidFill>
                  <a:srgbClr val="00B050"/>
                </a:solidFill>
              </a:rPr>
              <a:t>+</a:t>
            </a:r>
            <a:r>
              <a:rPr lang="en-US" altLang="zh-CN" baseline="-25000" dirty="0">
                <a:solidFill>
                  <a:srgbClr val="00B050"/>
                </a:solidFill>
              </a:rPr>
              <a:t>2</a:t>
            </a:r>
            <a:r>
              <a:rPr lang="en-US" altLang="zh-CN" dirty="0">
                <a:solidFill>
                  <a:srgbClr val="00B050"/>
                </a:solidFill>
              </a:rPr>
              <a:t>b</a:t>
            </a:r>
            <a:r>
              <a:rPr lang="en-US" altLang="zh-CN" baseline="-25000" dirty="0">
                <a:solidFill>
                  <a:srgbClr val="00B050"/>
                </a:solidFill>
              </a:rPr>
              <a:t>l</a:t>
            </a:r>
            <a:r>
              <a:rPr lang="en-US" altLang="zh-CN" dirty="0">
                <a:solidFill>
                  <a:srgbClr val="00B050"/>
                </a:solidFill>
              </a:rPr>
              <a:t>)</a:t>
            </a:r>
            <a:r>
              <a:rPr lang="en-US" altLang="zh-CN" dirty="0"/>
              <a:t> +</a:t>
            </a:r>
            <a:r>
              <a:rPr lang="en-US" altLang="zh-CN" baseline="-25000" dirty="0"/>
              <a:t>2</a:t>
            </a:r>
            <a:r>
              <a:rPr lang="en-US" altLang="zh-CN" dirty="0"/>
              <a:t> </a:t>
            </a:r>
            <a:r>
              <a:rPr lang="en-US" altLang="zh-CN" dirty="0">
                <a:solidFill>
                  <a:srgbClr val="FFC000"/>
                </a:solidFill>
              </a:rPr>
              <a:t>a</a:t>
            </a:r>
            <a:r>
              <a:rPr lang="en-US" altLang="zh-CN" baseline="-25000" dirty="0">
                <a:solidFill>
                  <a:srgbClr val="FFC000"/>
                </a:solidFill>
              </a:rPr>
              <a:t>l</a:t>
            </a:r>
            <a:r>
              <a:rPr lang="en-US" altLang="zh-CN" dirty="0">
                <a:solidFill>
                  <a:srgbClr val="FFC000"/>
                </a:solidFill>
              </a:rPr>
              <a:t>×</a:t>
            </a:r>
            <a:r>
              <a:rPr lang="en-US" altLang="zh-CN" baseline="-25000" dirty="0">
                <a:solidFill>
                  <a:srgbClr val="FFC000"/>
                </a:solidFill>
              </a:rPr>
              <a:t>2</a:t>
            </a:r>
            <a:r>
              <a:rPr lang="en-US" altLang="zh-CN" dirty="0">
                <a:solidFill>
                  <a:srgbClr val="FFC000"/>
                </a:solidFill>
              </a:rPr>
              <a:t>b</a:t>
            </a:r>
            <a:r>
              <a:rPr lang="en-US" altLang="zh-CN" baseline="-25000" dirty="0">
                <a:solidFill>
                  <a:srgbClr val="FFC000"/>
                </a:solidFill>
              </a:rPr>
              <a:t>l</a:t>
            </a:r>
            <a:r>
              <a:rPr lang="en-US" altLang="zh-CN" dirty="0"/>
              <a:t>)×P</a:t>
            </a:r>
          </a:p>
          <a:p>
            <a:endParaRPr lang="en-US" altLang="zh-CN" dirty="0"/>
          </a:p>
        </p:txBody>
      </p:sp>
    </p:spTree>
    <p:extLst>
      <p:ext uri="{BB962C8B-B14F-4D97-AF65-F5344CB8AC3E}">
        <p14:creationId xmlns:p14="http://schemas.microsoft.com/office/powerpoint/2010/main" val="36015605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normAutofit/>
          </a:bodyPr>
          <a:lstStyle/>
          <a:p>
            <a:r>
              <a:rPr lang="en-US" altLang="zh-CN" dirty="0"/>
              <a:t>a×</a:t>
            </a:r>
            <a:r>
              <a:rPr lang="en-US" altLang="zh-CN" baseline="-25000" dirty="0"/>
              <a:t>2</a:t>
            </a:r>
            <a:r>
              <a:rPr lang="en-US" altLang="zh-CN" dirty="0"/>
              <a:t>b=</a:t>
            </a:r>
            <a:r>
              <a:rPr lang="en-US" altLang="zh-CN" dirty="0">
                <a:solidFill>
                  <a:srgbClr val="FF0000"/>
                </a:solidFill>
              </a:rPr>
              <a:t>a</a:t>
            </a:r>
            <a:r>
              <a:rPr lang="en-US" altLang="zh-CN" baseline="-25000" dirty="0">
                <a:solidFill>
                  <a:srgbClr val="FF0000"/>
                </a:solidFill>
              </a:rPr>
              <a:t>h</a:t>
            </a:r>
            <a:r>
              <a:rPr lang="en-US" altLang="zh-CN" dirty="0">
                <a:solidFill>
                  <a:srgbClr val="FF0000"/>
                </a:solidFill>
              </a:rPr>
              <a:t>×</a:t>
            </a:r>
            <a:r>
              <a:rPr lang="en-US" altLang="zh-CN" baseline="-25000" dirty="0">
                <a:solidFill>
                  <a:srgbClr val="FF0000"/>
                </a:solidFill>
              </a:rPr>
              <a:t>2</a:t>
            </a:r>
            <a:r>
              <a:rPr lang="en-US" altLang="zh-CN" dirty="0">
                <a:solidFill>
                  <a:srgbClr val="FF0000"/>
                </a:solidFill>
              </a:rPr>
              <a:t>b</a:t>
            </a:r>
            <a:r>
              <a:rPr lang="en-US" altLang="zh-CN" baseline="-25000" dirty="0">
                <a:solidFill>
                  <a:srgbClr val="FF0000"/>
                </a:solidFill>
              </a:rPr>
              <a:t>h</a:t>
            </a:r>
            <a:r>
              <a:rPr lang="en-US" altLang="zh-CN" dirty="0">
                <a:solidFill>
                  <a:srgbClr val="FF0000"/>
                </a:solidFill>
              </a:rPr>
              <a:t>×</a:t>
            </a:r>
            <a:r>
              <a:rPr lang="en-US" altLang="zh-CN" baseline="-25000" dirty="0">
                <a:solidFill>
                  <a:srgbClr val="FF0000"/>
                </a:solidFill>
              </a:rPr>
              <a:t>2</a:t>
            </a:r>
            <a:r>
              <a:rPr lang="en-US" altLang="zh-CN" dirty="0">
                <a:solidFill>
                  <a:srgbClr val="FF0000"/>
                </a:solidFill>
              </a:rPr>
              <a:t>(P/2) </a:t>
            </a:r>
            <a:r>
              <a:rPr lang="en-US" altLang="zh-CN" dirty="0"/>
              <a:t>+</a:t>
            </a:r>
            <a:r>
              <a:rPr lang="en-US" altLang="zh-CN" baseline="-25000" dirty="0"/>
              <a:t>2</a:t>
            </a:r>
            <a:r>
              <a:rPr lang="en-US" altLang="zh-CN" dirty="0"/>
              <a:t> </a:t>
            </a:r>
            <a:r>
              <a:rPr lang="en-US" altLang="zh-CN" dirty="0">
                <a:solidFill>
                  <a:srgbClr val="FFC000"/>
                </a:solidFill>
              </a:rPr>
              <a:t>a</a:t>
            </a:r>
            <a:r>
              <a:rPr lang="en-US" altLang="zh-CN" baseline="-25000" dirty="0">
                <a:solidFill>
                  <a:srgbClr val="FFC000"/>
                </a:solidFill>
              </a:rPr>
              <a:t>l</a:t>
            </a:r>
            <a:r>
              <a:rPr lang="en-US" altLang="zh-CN" dirty="0">
                <a:solidFill>
                  <a:srgbClr val="FFC000"/>
                </a:solidFill>
              </a:rPr>
              <a:t>×</a:t>
            </a:r>
            <a:r>
              <a:rPr lang="en-US" altLang="zh-CN" baseline="-25000" dirty="0">
                <a:solidFill>
                  <a:srgbClr val="FFC000"/>
                </a:solidFill>
              </a:rPr>
              <a:t>2</a:t>
            </a:r>
            <a:r>
              <a:rPr lang="en-US" altLang="zh-CN" dirty="0">
                <a:solidFill>
                  <a:srgbClr val="FFC000"/>
                </a:solidFill>
              </a:rPr>
              <a:t>b</a:t>
            </a:r>
            <a:r>
              <a:rPr lang="en-US" altLang="zh-CN" baseline="-25000" dirty="0">
                <a:solidFill>
                  <a:srgbClr val="FFC000"/>
                </a:solidFill>
              </a:rPr>
              <a:t>l</a:t>
            </a:r>
            <a:r>
              <a:rPr lang="en-US" altLang="zh-CN" dirty="0"/>
              <a:t> +</a:t>
            </a:r>
            <a:r>
              <a:rPr lang="en-US" altLang="zh-CN" baseline="-25000" dirty="0"/>
              <a:t>2</a:t>
            </a:r>
            <a:r>
              <a:rPr lang="en-US" altLang="zh-CN" dirty="0"/>
              <a:t> (</a:t>
            </a:r>
            <a:r>
              <a:rPr lang="en-US" altLang="zh-CN" dirty="0">
                <a:solidFill>
                  <a:srgbClr val="00B050"/>
                </a:solidFill>
              </a:rPr>
              <a:t>(a</a:t>
            </a:r>
            <a:r>
              <a:rPr lang="en-US" altLang="zh-CN" baseline="-25000" dirty="0">
                <a:solidFill>
                  <a:srgbClr val="00B050"/>
                </a:solidFill>
              </a:rPr>
              <a:t>h</a:t>
            </a:r>
            <a:r>
              <a:rPr lang="en-US" altLang="zh-CN" dirty="0">
                <a:solidFill>
                  <a:srgbClr val="00B050"/>
                </a:solidFill>
              </a:rPr>
              <a:t>+</a:t>
            </a:r>
            <a:r>
              <a:rPr lang="en-US" altLang="zh-CN" baseline="-25000" dirty="0">
                <a:solidFill>
                  <a:srgbClr val="00B050"/>
                </a:solidFill>
              </a:rPr>
              <a:t>2</a:t>
            </a:r>
            <a:r>
              <a:rPr lang="en-US" altLang="zh-CN" dirty="0">
                <a:solidFill>
                  <a:srgbClr val="00B050"/>
                </a:solidFill>
              </a:rPr>
              <a:t>a</a:t>
            </a:r>
            <a:r>
              <a:rPr lang="en-US" altLang="zh-CN" baseline="-25000" dirty="0">
                <a:solidFill>
                  <a:srgbClr val="00B050"/>
                </a:solidFill>
              </a:rPr>
              <a:t>l</a:t>
            </a:r>
            <a:r>
              <a:rPr lang="en-US" altLang="zh-CN" dirty="0">
                <a:solidFill>
                  <a:srgbClr val="00B050"/>
                </a:solidFill>
              </a:rPr>
              <a:t>)×</a:t>
            </a:r>
            <a:r>
              <a:rPr lang="en-US" altLang="zh-CN" baseline="-25000" dirty="0">
                <a:solidFill>
                  <a:srgbClr val="00B050"/>
                </a:solidFill>
              </a:rPr>
              <a:t>2</a:t>
            </a:r>
            <a:r>
              <a:rPr lang="en-US" altLang="zh-CN" dirty="0">
                <a:solidFill>
                  <a:srgbClr val="00B050"/>
                </a:solidFill>
              </a:rPr>
              <a:t>(b</a:t>
            </a:r>
            <a:r>
              <a:rPr lang="en-US" altLang="zh-CN" baseline="-25000" dirty="0">
                <a:solidFill>
                  <a:srgbClr val="00B050"/>
                </a:solidFill>
              </a:rPr>
              <a:t>h</a:t>
            </a:r>
            <a:r>
              <a:rPr lang="en-US" altLang="zh-CN" dirty="0">
                <a:solidFill>
                  <a:srgbClr val="00B050"/>
                </a:solidFill>
              </a:rPr>
              <a:t>+</a:t>
            </a:r>
            <a:r>
              <a:rPr lang="en-US" altLang="zh-CN" baseline="-25000" dirty="0">
                <a:solidFill>
                  <a:srgbClr val="00B050"/>
                </a:solidFill>
              </a:rPr>
              <a:t>2</a:t>
            </a:r>
            <a:r>
              <a:rPr lang="en-US" altLang="zh-CN" dirty="0">
                <a:solidFill>
                  <a:srgbClr val="00B050"/>
                </a:solidFill>
              </a:rPr>
              <a:t>b</a:t>
            </a:r>
            <a:r>
              <a:rPr lang="en-US" altLang="zh-CN" baseline="-25000" dirty="0">
                <a:solidFill>
                  <a:srgbClr val="00B050"/>
                </a:solidFill>
              </a:rPr>
              <a:t>l</a:t>
            </a:r>
            <a:r>
              <a:rPr lang="en-US" altLang="zh-CN" dirty="0">
                <a:solidFill>
                  <a:srgbClr val="00B050"/>
                </a:solidFill>
              </a:rPr>
              <a:t>)</a:t>
            </a:r>
            <a:r>
              <a:rPr lang="en-US" altLang="zh-CN" dirty="0"/>
              <a:t> +</a:t>
            </a:r>
            <a:r>
              <a:rPr lang="en-US" altLang="zh-CN" baseline="-25000" dirty="0"/>
              <a:t>2</a:t>
            </a:r>
            <a:r>
              <a:rPr lang="en-US" altLang="zh-CN" dirty="0"/>
              <a:t> </a:t>
            </a:r>
            <a:r>
              <a:rPr lang="en-US" altLang="zh-CN" dirty="0">
                <a:solidFill>
                  <a:srgbClr val="FFC000"/>
                </a:solidFill>
              </a:rPr>
              <a:t>a</a:t>
            </a:r>
            <a:r>
              <a:rPr lang="en-US" altLang="zh-CN" baseline="-25000" dirty="0">
                <a:solidFill>
                  <a:srgbClr val="FFC000"/>
                </a:solidFill>
              </a:rPr>
              <a:t>l</a:t>
            </a:r>
            <a:r>
              <a:rPr lang="en-US" altLang="zh-CN" dirty="0">
                <a:solidFill>
                  <a:srgbClr val="FFC000"/>
                </a:solidFill>
              </a:rPr>
              <a:t>×</a:t>
            </a:r>
            <a:r>
              <a:rPr lang="en-US" altLang="zh-CN" baseline="-25000" dirty="0">
                <a:solidFill>
                  <a:srgbClr val="FFC000"/>
                </a:solidFill>
              </a:rPr>
              <a:t>2</a:t>
            </a:r>
            <a:r>
              <a:rPr lang="en-US" altLang="zh-CN" dirty="0">
                <a:solidFill>
                  <a:srgbClr val="FFC000"/>
                </a:solidFill>
              </a:rPr>
              <a:t>b</a:t>
            </a:r>
            <a:r>
              <a:rPr lang="en-US" altLang="zh-CN" baseline="-25000" dirty="0">
                <a:solidFill>
                  <a:srgbClr val="FFC000"/>
                </a:solidFill>
              </a:rPr>
              <a:t>l</a:t>
            </a:r>
            <a:r>
              <a:rPr lang="en-US" altLang="zh-CN" dirty="0"/>
              <a:t>)×P</a:t>
            </a:r>
          </a:p>
          <a:p>
            <a:r>
              <a:rPr lang="zh-CN" altLang="en-US" dirty="0"/>
              <a:t>需要做</a:t>
            </a:r>
            <a:r>
              <a:rPr lang="en-US" altLang="zh-CN" dirty="0"/>
              <a:t>4</a:t>
            </a:r>
            <a:r>
              <a:rPr lang="zh-CN" altLang="en-US" dirty="0"/>
              <a:t>次折半乘法</a:t>
            </a:r>
            <a:endParaRPr lang="en-US" altLang="zh-CN" dirty="0"/>
          </a:p>
          <a:p>
            <a:r>
              <a:rPr lang="en-US" altLang="zh-CN" dirty="0"/>
              <a:t>T(n)=4T(n/2)+O(n)=O(n^2)</a:t>
            </a:r>
            <a:r>
              <a:rPr lang="zh-CN" altLang="en-US" dirty="0"/>
              <a:t>，其中</a:t>
            </a:r>
            <a:r>
              <a:rPr lang="en-US" altLang="zh-CN" dirty="0"/>
              <a:t>n</a:t>
            </a:r>
            <a:r>
              <a:rPr lang="zh-CN" altLang="en-US" dirty="0"/>
              <a:t>是数的长度</a:t>
            </a:r>
            <a:endParaRPr lang="en-US" altLang="zh-CN" dirty="0"/>
          </a:p>
          <a:p>
            <a:r>
              <a:rPr lang="zh-CN" altLang="en-US" dirty="0"/>
              <a:t>注意到</a:t>
            </a:r>
            <a:r>
              <a:rPr lang="en-US" altLang="zh-CN" dirty="0"/>
              <a:t>P/2</a:t>
            </a:r>
            <a:r>
              <a:rPr lang="zh-CN" altLang="en-US" dirty="0"/>
              <a:t>虽然不是一个</a:t>
            </a:r>
            <a:r>
              <a:rPr lang="en-US" altLang="zh-CN" dirty="0"/>
              <a:t>Fermat powers of 2</a:t>
            </a:r>
            <a:r>
              <a:rPr lang="zh-CN" altLang="en-US" dirty="0"/>
              <a:t>，但仍然是</a:t>
            </a:r>
            <a:r>
              <a:rPr lang="en-US" altLang="zh-CN" dirty="0"/>
              <a:t>2</a:t>
            </a:r>
            <a:r>
              <a:rPr lang="zh-CN" altLang="en-US" dirty="0"/>
              <a:t>的幂</a:t>
            </a:r>
            <a:endParaRPr lang="en-US" altLang="zh-CN" dirty="0"/>
          </a:p>
          <a:p>
            <a:r>
              <a:rPr lang="zh-CN" altLang="en-US" dirty="0"/>
              <a:t>所以递归下去之后，让</a:t>
            </a:r>
            <a:r>
              <a:rPr lang="en-US" altLang="zh-CN" dirty="0"/>
              <a:t>a=P</a:t>
            </a:r>
            <a:r>
              <a:rPr lang="zh-CN" altLang="en-US" dirty="0"/>
              <a:t>，那么</a:t>
            </a:r>
            <a:r>
              <a:rPr lang="en-US" altLang="zh-CN" dirty="0"/>
              <a:t>a</a:t>
            </a:r>
            <a:r>
              <a:rPr lang="en-US" altLang="zh-CN" baseline="-25000" dirty="0"/>
              <a:t>h</a:t>
            </a:r>
            <a:r>
              <a:rPr lang="zh-CN" altLang="en-US" dirty="0"/>
              <a:t>或者</a:t>
            </a:r>
            <a:r>
              <a:rPr lang="en-US" altLang="zh-CN" dirty="0"/>
              <a:t>a</a:t>
            </a:r>
            <a:r>
              <a:rPr lang="en-US" altLang="zh-CN" baseline="-25000" dirty="0"/>
              <a:t>l</a:t>
            </a:r>
            <a:r>
              <a:rPr lang="zh-CN" altLang="en-US" dirty="0"/>
              <a:t>至少有一个为</a:t>
            </a:r>
            <a:r>
              <a:rPr lang="en-US" altLang="zh-CN" dirty="0"/>
              <a:t>0</a:t>
            </a:r>
          </a:p>
          <a:p>
            <a:r>
              <a:rPr lang="zh-CN" altLang="en-US" dirty="0"/>
              <a:t>所以红色部分递归下去每次只需做</a:t>
            </a:r>
            <a:r>
              <a:rPr lang="en-US" altLang="zh-CN" dirty="0"/>
              <a:t>3</a:t>
            </a:r>
            <a:r>
              <a:rPr lang="zh-CN" altLang="en-US" dirty="0"/>
              <a:t>次折半乘法，只考虑这部分复杂度是</a:t>
            </a:r>
            <a:r>
              <a:rPr lang="en-US" altLang="zh-CN" dirty="0" err="1"/>
              <a:t>karatsuba</a:t>
            </a:r>
            <a:r>
              <a:rPr lang="zh-CN" altLang="en-US" dirty="0"/>
              <a:t>的复杂度，即</a:t>
            </a:r>
            <a:r>
              <a:rPr lang="en-US" altLang="zh-CN" dirty="0"/>
              <a:t>O((n/2)^log</a:t>
            </a:r>
            <a:r>
              <a:rPr lang="en-US" altLang="zh-CN" baseline="-25000" dirty="0"/>
              <a:t>2</a:t>
            </a:r>
            <a:r>
              <a:rPr lang="en-US" altLang="zh-CN" dirty="0"/>
              <a:t>3)=O(n^log</a:t>
            </a:r>
            <a:r>
              <a:rPr lang="en-US" altLang="zh-CN" baseline="-25000" dirty="0"/>
              <a:t>2</a:t>
            </a:r>
            <a:r>
              <a:rPr lang="en-US" altLang="zh-CN" dirty="0"/>
              <a:t>3/3)</a:t>
            </a:r>
            <a:r>
              <a:rPr lang="zh-CN" altLang="en-US" dirty="0"/>
              <a:t>的</a:t>
            </a:r>
            <a:endParaRPr lang="en-US" altLang="zh-CN" dirty="0"/>
          </a:p>
          <a:p>
            <a:r>
              <a:rPr lang="zh-CN" altLang="en-US" dirty="0"/>
              <a:t>所以</a:t>
            </a:r>
            <a:r>
              <a:rPr lang="en-US" altLang="zh-CN" dirty="0"/>
              <a:t>T(n)=3T(n/2)+O(n^log</a:t>
            </a:r>
            <a:r>
              <a:rPr lang="en-US" altLang="zh-CN" baseline="-25000" dirty="0"/>
              <a:t>2</a:t>
            </a:r>
            <a:r>
              <a:rPr lang="en-US" altLang="zh-CN" dirty="0"/>
              <a:t>3/3)=O(m*3^m)</a:t>
            </a:r>
            <a:r>
              <a:rPr lang="zh-CN" altLang="en-US" dirty="0"/>
              <a:t>，其中</a:t>
            </a:r>
            <a:r>
              <a:rPr lang="en-US" altLang="zh-CN" dirty="0"/>
              <a:t>m=</a:t>
            </a:r>
            <a:r>
              <a:rPr lang="en-US" altLang="zh-CN" dirty="0" err="1"/>
              <a:t>logn</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41015221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normAutofit/>
          </a:bodyPr>
          <a:lstStyle/>
          <a:p>
            <a:r>
              <a:rPr lang="zh-CN" altLang="en-US" dirty="0"/>
              <a:t>更进一步的优化</a:t>
            </a:r>
            <a:endParaRPr lang="en-US" altLang="zh-CN" dirty="0"/>
          </a:p>
          <a:p>
            <a:r>
              <a:rPr lang="zh-CN" altLang="en-US" dirty="0"/>
              <a:t>最简单的就是记忆化搜索，小范围存一个表，记录</a:t>
            </a:r>
            <a:r>
              <a:rPr lang="en-US" altLang="zh-CN" dirty="0" err="1"/>
              <a:t>a,b</a:t>
            </a:r>
            <a:r>
              <a:rPr lang="en-US" altLang="zh-CN" dirty="0"/>
              <a:t>&lt;256</a:t>
            </a:r>
            <a:r>
              <a:rPr lang="zh-CN" altLang="en-US" dirty="0"/>
              <a:t>的</a:t>
            </a:r>
            <a:r>
              <a:rPr lang="en-US" altLang="zh-CN" dirty="0" err="1"/>
              <a:t>nim</a:t>
            </a:r>
            <a:r>
              <a:rPr lang="zh-CN" altLang="en-US" dirty="0"/>
              <a:t>积的答案</a:t>
            </a:r>
            <a:endParaRPr lang="en-US" altLang="zh-CN" dirty="0"/>
          </a:p>
          <a:p>
            <a:r>
              <a:rPr lang="zh-CN" altLang="en-US" dirty="0"/>
              <a:t>稍微复杂一点的是，这个域存在原根，</a:t>
            </a:r>
            <a:r>
              <a:rPr lang="en-US" altLang="zh-CN" dirty="0"/>
              <a:t>[0,65536)</a:t>
            </a:r>
            <a:r>
              <a:rPr lang="zh-CN" altLang="en-US" dirty="0"/>
              <a:t>的最小的原根是</a:t>
            </a:r>
            <a:r>
              <a:rPr lang="en-US" altLang="zh-CN" dirty="0"/>
              <a:t>258</a:t>
            </a:r>
            <a:r>
              <a:rPr lang="zh-CN" altLang="en-US" dirty="0"/>
              <a:t>（</a:t>
            </a:r>
            <a:r>
              <a:rPr lang="en-US" altLang="zh-CN" dirty="0"/>
              <a:t>2^(2^4)=65536</a:t>
            </a:r>
            <a:r>
              <a:rPr lang="zh-CN" altLang="en-US" dirty="0"/>
              <a:t>）</a:t>
            </a:r>
            <a:endParaRPr lang="en-US" altLang="zh-CN" dirty="0"/>
          </a:p>
          <a:p>
            <a:r>
              <a:rPr lang="zh-CN" altLang="en-US" dirty="0"/>
              <a:t>所以可以打</a:t>
            </a:r>
            <a:r>
              <a:rPr lang="en-US" altLang="zh-CN" dirty="0"/>
              <a:t>[0,65536)</a:t>
            </a:r>
            <a:r>
              <a:rPr lang="zh-CN" altLang="en-US" dirty="0"/>
              <a:t>范围内的指数、对数表</a:t>
            </a:r>
            <a:endParaRPr lang="en-US" altLang="zh-CN" dirty="0"/>
          </a:p>
          <a:p>
            <a:r>
              <a:rPr lang="zh-CN" altLang="en-US" dirty="0"/>
              <a:t>这样只用递归一次即可算出</a:t>
            </a:r>
            <a:r>
              <a:rPr lang="en-US" altLang="zh-CN" dirty="0" err="1"/>
              <a:t>nim</a:t>
            </a:r>
            <a:r>
              <a:rPr lang="zh-CN" altLang="en-US" dirty="0"/>
              <a:t>积，约等于</a:t>
            </a:r>
            <a:r>
              <a:rPr lang="en-US" altLang="zh-CN" dirty="0"/>
              <a:t>O(1)</a:t>
            </a:r>
            <a:r>
              <a:rPr lang="zh-CN" altLang="en-US" dirty="0"/>
              <a:t>的复杂度</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773086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normAutofit/>
          </a:bodyPr>
          <a:lstStyle/>
          <a:p>
            <a:r>
              <a:rPr lang="zh-CN" altLang="en-US" dirty="0"/>
              <a:t>定理</a:t>
            </a:r>
            <a:r>
              <a:rPr lang="en-US" altLang="zh-CN" dirty="0"/>
              <a:t>: </a:t>
            </a:r>
            <a:r>
              <a:rPr lang="zh-CN" altLang="en-US" dirty="0"/>
              <a:t>对于某个非负整数</a:t>
            </a:r>
            <a:r>
              <a:rPr lang="en-US" altLang="zh-CN" dirty="0"/>
              <a:t>n</a:t>
            </a:r>
            <a:r>
              <a:rPr lang="zh-CN" altLang="en-US" dirty="0"/>
              <a:t>，以及</a:t>
            </a:r>
            <a:r>
              <a:rPr lang="en-US" altLang="zh-CN" dirty="0"/>
              <a:t>S={</a:t>
            </a:r>
            <a:r>
              <a:rPr lang="en-US" altLang="zh-CN" dirty="0" err="1"/>
              <a:t>x|x∈N,x</a:t>
            </a:r>
            <a:r>
              <a:rPr lang="en-US" altLang="zh-CN" dirty="0"/>
              <a:t>&lt;2</a:t>
            </a:r>
            <a:r>
              <a:rPr lang="en-US" altLang="zh-CN" baseline="30000" dirty="0"/>
              <a:t>2</a:t>
            </a:r>
            <a:r>
              <a:rPr lang="en-US" altLang="zh-CN" sz="2400" baseline="80000" dirty="0"/>
              <a:t>n</a:t>
            </a:r>
            <a:r>
              <a:rPr lang="en-US" altLang="zh-CN" dirty="0"/>
              <a:t>}</a:t>
            </a:r>
            <a:r>
              <a:rPr lang="zh-CN" altLang="en-US" dirty="0"/>
              <a:t>，</a:t>
            </a:r>
            <a:r>
              <a:rPr lang="en-US" altLang="zh-CN" dirty="0"/>
              <a:t>(S,+</a:t>
            </a:r>
            <a:r>
              <a:rPr lang="en-US" altLang="zh-CN" baseline="-25000" dirty="0"/>
              <a:t>2</a:t>
            </a:r>
            <a:r>
              <a:rPr lang="en-US" altLang="zh-CN" dirty="0"/>
              <a:t>,×</a:t>
            </a:r>
            <a:r>
              <a:rPr lang="en-US" altLang="zh-CN" baseline="-25000" dirty="0"/>
              <a:t>2</a:t>
            </a:r>
            <a:r>
              <a:rPr lang="en-US" altLang="zh-CN" dirty="0"/>
              <a:t>)</a:t>
            </a:r>
            <a:r>
              <a:rPr lang="zh-CN" altLang="en-US" dirty="0"/>
              <a:t>构成了一个特征为</a:t>
            </a:r>
            <a:r>
              <a:rPr lang="en-US" altLang="zh-CN" dirty="0"/>
              <a:t>2</a:t>
            </a:r>
            <a:r>
              <a:rPr lang="zh-CN" altLang="en-US" dirty="0"/>
              <a:t>的域。</a:t>
            </a:r>
            <a:endParaRPr lang="en-US" altLang="zh-CN" dirty="0"/>
          </a:p>
          <a:p>
            <a:r>
              <a:rPr lang="zh-CN" altLang="en-US" dirty="0"/>
              <a:t>在上面可以做各种运算，参考</a:t>
            </a:r>
            <a:r>
              <a:rPr lang="en-US" altLang="zh-CN" dirty="0"/>
              <a:t>《</a:t>
            </a:r>
            <a:r>
              <a:rPr lang="zh-CN" altLang="en-US" dirty="0"/>
              <a:t>浅谈 </a:t>
            </a:r>
            <a:r>
              <a:rPr lang="en-US" altLang="zh-CN" dirty="0" err="1"/>
              <a:t>Nimber</a:t>
            </a:r>
            <a:r>
              <a:rPr lang="en-US" altLang="zh-CN" dirty="0"/>
              <a:t> </a:t>
            </a:r>
            <a:r>
              <a:rPr lang="zh-CN" altLang="en-US" dirty="0"/>
              <a:t>和多项式算法</a:t>
            </a:r>
            <a:r>
              <a:rPr lang="en-US" altLang="zh-CN" dirty="0"/>
              <a:t>》</a:t>
            </a:r>
          </a:p>
        </p:txBody>
      </p:sp>
    </p:spTree>
    <p:extLst>
      <p:ext uri="{BB962C8B-B14F-4D97-AF65-F5344CB8AC3E}">
        <p14:creationId xmlns:p14="http://schemas.microsoft.com/office/powerpoint/2010/main" val="15340194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normAutofit/>
          </a:bodyPr>
          <a:lstStyle/>
          <a:p>
            <a:r>
              <a:rPr lang="pt-BR" altLang="zh-CN" dirty="0"/>
              <a:t>*a×*b={*a’×*b+*a×*b’+*a’×*b’} (a’&lt;a, b’&lt;b)</a:t>
            </a:r>
          </a:p>
          <a:p>
            <a:r>
              <a:rPr lang="zh-CN" altLang="en-US" dirty="0"/>
              <a:t>有什么组合博弈的意义呢？</a:t>
            </a:r>
            <a:endParaRPr lang="en-US" altLang="zh-CN" dirty="0"/>
          </a:p>
        </p:txBody>
      </p:sp>
    </p:spTree>
    <p:extLst>
      <p:ext uri="{BB962C8B-B14F-4D97-AF65-F5344CB8AC3E}">
        <p14:creationId xmlns:p14="http://schemas.microsoft.com/office/powerpoint/2010/main" val="3402866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normAutofit/>
          </a:bodyPr>
          <a:lstStyle/>
          <a:p>
            <a:r>
              <a:rPr lang="zh-CN" altLang="en-US" dirty="0"/>
              <a:t>考虑一个一维的棋盘，有黑色棋子和白色棋子摆满了棋盘</a:t>
            </a:r>
            <a:endParaRPr lang="en-US" altLang="zh-CN" dirty="0"/>
          </a:p>
          <a:p>
            <a:r>
              <a:rPr lang="zh-CN" altLang="en-US" dirty="0"/>
              <a:t>每次可以选一个黑色棋子和这枚黑色棋子左手边的任意一枚棋子，翻转这两枚棋子的颜色</a:t>
            </a:r>
            <a:endParaRPr lang="en-US" altLang="zh-CN" dirty="0"/>
          </a:p>
          <a:p>
            <a:r>
              <a:rPr lang="zh-CN" altLang="en-US" dirty="0"/>
              <a:t>不能操作的人输</a:t>
            </a:r>
            <a:endParaRPr lang="en-US" altLang="zh-CN" dirty="0"/>
          </a:p>
        </p:txBody>
      </p:sp>
    </p:spTree>
    <p:extLst>
      <p:ext uri="{BB962C8B-B14F-4D97-AF65-F5344CB8AC3E}">
        <p14:creationId xmlns:p14="http://schemas.microsoft.com/office/powerpoint/2010/main" val="11281059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normAutofit/>
          </a:bodyPr>
          <a:lstStyle/>
          <a:p>
            <a:r>
              <a:rPr lang="pt-BR" altLang="zh-CN" dirty="0"/>
              <a:t>*a+*b={*a’+*b,*a+*b’}</a:t>
            </a:r>
            <a:r>
              <a:rPr lang="zh-CN" altLang="pt-BR" dirty="0"/>
              <a:t>（</a:t>
            </a:r>
            <a:r>
              <a:rPr lang="pt-BR" altLang="zh-CN" dirty="0"/>
              <a:t>a’&lt;a, b’&lt;b</a:t>
            </a:r>
            <a:r>
              <a:rPr lang="zh-CN" altLang="pt-BR" dirty="0"/>
              <a:t>）</a:t>
            </a:r>
            <a:endParaRPr lang="en-US" altLang="zh-CN" dirty="0"/>
          </a:p>
          <a:p>
            <a:r>
              <a:rPr lang="zh-CN" altLang="en-US" dirty="0"/>
              <a:t>考虑一个一维的棋盘，有黑色棋子和白色棋子摆满了棋盘</a:t>
            </a:r>
            <a:endParaRPr lang="en-US" altLang="zh-CN" dirty="0"/>
          </a:p>
          <a:p>
            <a:r>
              <a:rPr lang="zh-CN" altLang="en-US" dirty="0"/>
              <a:t>设每个黑色棋子左手边有</a:t>
            </a:r>
            <a:r>
              <a:rPr lang="en-US" altLang="zh-CN" dirty="0"/>
              <a:t>ai</a:t>
            </a:r>
            <a:r>
              <a:rPr lang="zh-CN" altLang="en-US" dirty="0"/>
              <a:t>个棋子，那么可以把每个黑色棋子等效成</a:t>
            </a:r>
            <a:r>
              <a:rPr lang="en-US" altLang="zh-CN" dirty="0"/>
              <a:t>*ai</a:t>
            </a:r>
            <a:r>
              <a:rPr lang="zh-CN" altLang="en-US" dirty="0"/>
              <a:t>的</a:t>
            </a:r>
            <a:r>
              <a:rPr lang="en-US" altLang="zh-CN" dirty="0" err="1"/>
              <a:t>nim</a:t>
            </a:r>
            <a:r>
              <a:rPr lang="zh-CN" altLang="en-US" dirty="0"/>
              <a:t>堆</a:t>
            </a:r>
            <a:endParaRPr lang="en-US" altLang="zh-CN" dirty="0"/>
          </a:p>
        </p:txBody>
      </p:sp>
    </p:spTree>
    <p:extLst>
      <p:ext uri="{BB962C8B-B14F-4D97-AF65-F5344CB8AC3E}">
        <p14:creationId xmlns:p14="http://schemas.microsoft.com/office/powerpoint/2010/main" val="18810319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normAutofit/>
          </a:bodyPr>
          <a:lstStyle/>
          <a:p>
            <a:r>
              <a:rPr lang="pt-BR" altLang="zh-CN" dirty="0"/>
              <a:t>*a×*b={*a’×*b+*a×*b’+*a’×*b’} (a’&lt;a, b’&lt;b)</a:t>
            </a:r>
          </a:p>
          <a:p>
            <a:r>
              <a:rPr lang="zh-CN" altLang="en-US" dirty="0"/>
              <a:t>有什么组合博弈的意义呢？</a:t>
            </a:r>
            <a:endParaRPr lang="en-US" altLang="zh-CN" dirty="0"/>
          </a:p>
          <a:p>
            <a:r>
              <a:rPr lang="zh-CN" altLang="en-US" dirty="0"/>
              <a:t>考虑一个二维的棋盘，有黑色棋子和白色棋子摆满了棋盘</a:t>
            </a:r>
            <a:endParaRPr lang="en-US" altLang="zh-CN" dirty="0"/>
          </a:p>
          <a:p>
            <a:r>
              <a:rPr lang="zh-CN" altLang="en-US" dirty="0"/>
              <a:t>每次可以选一个黑色棋子，假设坐标是</a:t>
            </a:r>
            <a:r>
              <a:rPr lang="en-US" altLang="zh-CN" dirty="0"/>
              <a:t>(</a:t>
            </a:r>
            <a:r>
              <a:rPr lang="en-US" altLang="zh-CN" dirty="0" err="1"/>
              <a:t>a,b</a:t>
            </a:r>
            <a:r>
              <a:rPr lang="en-US" altLang="zh-CN" dirty="0"/>
              <a:t>)</a:t>
            </a:r>
            <a:r>
              <a:rPr lang="zh-CN" altLang="en-US" dirty="0"/>
              <a:t>，那么可以任选一个</a:t>
            </a:r>
            <a:r>
              <a:rPr lang="en-US" altLang="zh-CN" dirty="0"/>
              <a:t>(</a:t>
            </a:r>
            <a:r>
              <a:rPr lang="en-US" altLang="zh-CN" dirty="0" err="1"/>
              <a:t>a’,b</a:t>
            </a:r>
            <a:r>
              <a:rPr lang="en-US" altLang="zh-CN" dirty="0"/>
              <a:t>’)</a:t>
            </a:r>
            <a:r>
              <a:rPr lang="zh-CN" altLang="en-US" dirty="0"/>
              <a:t>，翻转</a:t>
            </a:r>
            <a:r>
              <a:rPr lang="en-US" altLang="zh-CN" dirty="0"/>
              <a:t>(</a:t>
            </a:r>
            <a:r>
              <a:rPr lang="en-US" altLang="zh-CN" dirty="0" err="1"/>
              <a:t>a,b</a:t>
            </a:r>
            <a:r>
              <a:rPr lang="en-US" altLang="zh-CN" dirty="0"/>
              <a:t>),(</a:t>
            </a:r>
            <a:r>
              <a:rPr lang="en-US" altLang="zh-CN" dirty="0" err="1"/>
              <a:t>a’,b</a:t>
            </a:r>
            <a:r>
              <a:rPr lang="en-US" altLang="zh-CN" dirty="0"/>
              <a:t>’),(</a:t>
            </a:r>
            <a:r>
              <a:rPr lang="en-US" altLang="zh-CN" dirty="0" err="1"/>
              <a:t>a,b</a:t>
            </a:r>
            <a:r>
              <a:rPr lang="en-US" altLang="zh-CN" dirty="0"/>
              <a:t>’),(</a:t>
            </a:r>
            <a:r>
              <a:rPr lang="en-US" altLang="zh-CN" dirty="0" err="1"/>
              <a:t>a’,b</a:t>
            </a:r>
            <a:r>
              <a:rPr lang="en-US" altLang="zh-CN" dirty="0"/>
              <a:t>)</a:t>
            </a:r>
            <a:r>
              <a:rPr lang="zh-CN" altLang="en-US" dirty="0"/>
              <a:t>这四枚棋子的颜色</a:t>
            </a:r>
            <a:endParaRPr lang="en-US" altLang="zh-CN" dirty="0"/>
          </a:p>
          <a:p>
            <a:r>
              <a:rPr lang="zh-CN" altLang="en-US" dirty="0"/>
              <a:t>不能操作的人输</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07986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a:t>SG</a:t>
            </a:r>
            <a:r>
              <a:rPr lang="zh-CN" altLang="en-US" dirty="0"/>
              <a:t>定理</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若</a:t>
            </a:r>
            <a:r>
              <a:rPr lang="en-US" altLang="zh-CN" dirty="0"/>
              <a:t>G</a:t>
            </a:r>
            <a:r>
              <a:rPr lang="zh-CN" altLang="en-US" dirty="0"/>
              <a:t>是有限状态的公平博弈，</a:t>
            </a:r>
            <a:r>
              <a:rPr lang="en-US" altLang="zh-CN" dirty="0"/>
              <a:t>G={A, B, C, ...}</a:t>
            </a:r>
            <a:r>
              <a:rPr lang="zh-CN" altLang="en-US" dirty="0"/>
              <a:t>，那么存在一个</a:t>
            </a:r>
            <a:r>
              <a:rPr lang="en-US" altLang="zh-CN" dirty="0"/>
              <a:t>n</a:t>
            </a:r>
            <a:r>
              <a:rPr lang="zh-CN" altLang="en-US" dirty="0"/>
              <a:t>，使得</a:t>
            </a:r>
            <a:r>
              <a:rPr lang="en-US" altLang="zh-CN" dirty="0"/>
              <a:t>G=*n</a:t>
            </a:r>
          </a:p>
          <a:p>
            <a:endParaRPr lang="zh-CN" altLang="en-US" dirty="0"/>
          </a:p>
        </p:txBody>
      </p:sp>
    </p:spTree>
    <p:extLst>
      <p:ext uri="{BB962C8B-B14F-4D97-AF65-F5344CB8AC3E}">
        <p14:creationId xmlns:p14="http://schemas.microsoft.com/office/powerpoint/2010/main" val="12355250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en-US" altLang="zh-CN" dirty="0" err="1"/>
              <a:t>Nimber</a:t>
            </a:r>
            <a:endParaRPr lang="zh-CN" altLang="en-US" dirty="0"/>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normAutofit/>
          </a:bodyPr>
          <a:lstStyle/>
          <a:p>
            <a:r>
              <a:rPr lang="pt-BR" altLang="zh-CN" dirty="0"/>
              <a:t>*a×*b={*a’×*b+*a×*b’+*a’×*b’} (a’&lt;a, b’&lt;b)</a:t>
            </a:r>
          </a:p>
          <a:p>
            <a:r>
              <a:rPr lang="zh-CN" altLang="en-US" dirty="0"/>
              <a:t>有什么组合博弈的意义呢？</a:t>
            </a:r>
            <a:endParaRPr lang="en-US" altLang="zh-CN" dirty="0"/>
          </a:p>
          <a:p>
            <a:r>
              <a:rPr lang="zh-CN" altLang="en-US" dirty="0"/>
              <a:t>如果只有一枚黑色棋子</a:t>
            </a:r>
            <a:r>
              <a:rPr lang="en-US" altLang="zh-CN" dirty="0"/>
              <a:t>(</a:t>
            </a:r>
            <a:r>
              <a:rPr lang="en-US" altLang="zh-CN" dirty="0" err="1"/>
              <a:t>a,b</a:t>
            </a:r>
            <a:r>
              <a:rPr lang="en-US" altLang="zh-CN" dirty="0"/>
              <a:t>)</a:t>
            </a:r>
            <a:r>
              <a:rPr lang="zh-CN" altLang="en-US" dirty="0"/>
              <a:t>，那么这个游戏的值就是</a:t>
            </a:r>
            <a:r>
              <a:rPr lang="en-US" altLang="zh-CN" dirty="0"/>
              <a:t>*a</a:t>
            </a:r>
            <a:r>
              <a:rPr lang="pt-BR" altLang="zh-CN" dirty="0"/>
              <a:t>×*b</a:t>
            </a:r>
            <a:endParaRPr lang="en-US" altLang="zh-CN" dirty="0"/>
          </a:p>
          <a:p>
            <a:r>
              <a:rPr lang="zh-CN" altLang="en-US" dirty="0"/>
              <a:t>如果有很多枚黑色棋子，就是每个棋子分别算</a:t>
            </a:r>
            <a:r>
              <a:rPr lang="en-US" altLang="zh-CN" dirty="0"/>
              <a:t>*ai</a:t>
            </a:r>
            <a:r>
              <a:rPr lang="pt-BR" altLang="zh-CN" dirty="0"/>
              <a:t>×*bi</a:t>
            </a:r>
            <a:r>
              <a:rPr lang="zh-CN" altLang="en-US" dirty="0"/>
              <a:t>然后再加起来</a:t>
            </a:r>
            <a:endParaRPr lang="en-US" altLang="zh-CN" dirty="0"/>
          </a:p>
          <a:p>
            <a:endParaRPr lang="en-US" altLang="zh-CN" dirty="0"/>
          </a:p>
        </p:txBody>
      </p:sp>
    </p:spTree>
    <p:extLst>
      <p:ext uri="{BB962C8B-B14F-4D97-AF65-F5344CB8AC3E}">
        <p14:creationId xmlns:p14="http://schemas.microsoft.com/office/powerpoint/2010/main" val="21641857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zh-CN" altLang="en-US" dirty="0"/>
              <a:t>翻棋子游戏</a:t>
            </a:r>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normAutofit/>
          </a:bodyPr>
          <a:lstStyle/>
          <a:p>
            <a:r>
              <a:rPr lang="zh-CN" altLang="en-US" dirty="0"/>
              <a:t>指的是一类这样的游戏</a:t>
            </a:r>
            <a:endParaRPr lang="en-US" altLang="zh-CN" dirty="0"/>
          </a:p>
          <a:p>
            <a:r>
              <a:rPr lang="zh-CN" altLang="en-US" dirty="0"/>
              <a:t>有</a:t>
            </a:r>
            <a:r>
              <a:rPr lang="en-US" altLang="zh-CN" dirty="0"/>
              <a:t>n</a:t>
            </a:r>
            <a:r>
              <a:rPr lang="zh-CN" altLang="en-US" dirty="0"/>
              <a:t>枚棋子排成一排，有的棋子是黑色，有的是白色。两个人轮流操作，每次操作将一些</a:t>
            </a:r>
            <a:r>
              <a:rPr lang="zh-CN" altLang="en-US" b="1" dirty="0">
                <a:solidFill>
                  <a:srgbClr val="FF0000"/>
                </a:solidFill>
              </a:rPr>
              <a:t>限定的集合</a:t>
            </a:r>
            <a:r>
              <a:rPr lang="zh-CN" altLang="en-US" dirty="0"/>
              <a:t>中的棋子颜色翻转，但必须保证翻转的棋子的集合中最右边的一枚一开始一定是黑色的</a:t>
            </a:r>
            <a:endParaRPr lang="en-US" altLang="zh-CN" dirty="0"/>
          </a:p>
          <a:p>
            <a:endParaRPr lang="en-US" altLang="zh-CN" dirty="0"/>
          </a:p>
        </p:txBody>
      </p:sp>
    </p:spTree>
    <p:extLst>
      <p:ext uri="{BB962C8B-B14F-4D97-AF65-F5344CB8AC3E}">
        <p14:creationId xmlns:p14="http://schemas.microsoft.com/office/powerpoint/2010/main" val="4289388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zh-CN" altLang="en-US" dirty="0"/>
              <a:t>翻棋子游戏</a:t>
            </a:r>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normAutofit/>
          </a:bodyPr>
          <a:lstStyle/>
          <a:p>
            <a:r>
              <a:rPr lang="zh-CN" altLang="en-US" dirty="0"/>
              <a:t>显然翻棋子游戏是公平的无环的博弈，所以可以用</a:t>
            </a:r>
            <a:r>
              <a:rPr lang="en-US" altLang="zh-CN" dirty="0"/>
              <a:t>SG</a:t>
            </a:r>
            <a:r>
              <a:rPr lang="zh-CN" altLang="en-US" dirty="0"/>
              <a:t>定理定量算</a:t>
            </a:r>
            <a:endParaRPr lang="en-US" altLang="zh-CN" dirty="0"/>
          </a:p>
          <a:p>
            <a:r>
              <a:rPr lang="zh-CN" altLang="en-US" dirty="0"/>
              <a:t>对于这一类游戏，有一个定理（不一定是一维的）：</a:t>
            </a:r>
            <a:endParaRPr lang="en-US" altLang="zh-CN" dirty="0"/>
          </a:p>
          <a:p>
            <a:r>
              <a:rPr lang="zh-CN" altLang="en-US" dirty="0"/>
              <a:t>某一个局面的</a:t>
            </a:r>
            <a:r>
              <a:rPr lang="en-US" altLang="zh-CN" dirty="0"/>
              <a:t>SG</a:t>
            </a:r>
            <a:r>
              <a:rPr lang="zh-CN" altLang="en-US" dirty="0"/>
              <a:t>值，等于局面中每个黑色棋子单一存在时的局面的</a:t>
            </a:r>
            <a:r>
              <a:rPr lang="en-US" altLang="zh-CN" dirty="0"/>
              <a:t>SG</a:t>
            </a:r>
            <a:r>
              <a:rPr lang="zh-CN" altLang="en-US" dirty="0"/>
              <a:t>值的</a:t>
            </a:r>
            <a:r>
              <a:rPr lang="en-US" altLang="zh-CN" dirty="0" err="1"/>
              <a:t>nim</a:t>
            </a:r>
            <a:r>
              <a:rPr lang="zh-CN" altLang="en-US" dirty="0"/>
              <a:t>和</a:t>
            </a:r>
            <a:endParaRPr lang="en-US" altLang="zh-CN" dirty="0"/>
          </a:p>
          <a:p>
            <a:r>
              <a:rPr lang="zh-CN" altLang="en-US" dirty="0"/>
              <a:t>我们可以考虑把翻转的操作当作加一个相同的</a:t>
            </a:r>
            <a:r>
              <a:rPr lang="en-US" altLang="zh-CN" dirty="0"/>
              <a:t>copy</a:t>
            </a:r>
            <a:r>
              <a:rPr lang="zh-CN" altLang="en-US" dirty="0"/>
              <a:t>，因为在</a:t>
            </a:r>
            <a:r>
              <a:rPr lang="en-US" altLang="zh-CN" dirty="0" err="1"/>
              <a:t>nim</a:t>
            </a:r>
            <a:r>
              <a:rPr lang="zh-CN" altLang="en-US" dirty="0"/>
              <a:t>和的定义下两个相同数的</a:t>
            </a:r>
            <a:r>
              <a:rPr lang="en-US" altLang="zh-CN" dirty="0" err="1"/>
              <a:t>nim</a:t>
            </a:r>
            <a:r>
              <a:rPr lang="zh-CN" altLang="en-US" dirty="0"/>
              <a:t>和是</a:t>
            </a:r>
            <a:r>
              <a:rPr lang="en-US" altLang="zh-CN" dirty="0"/>
              <a:t>0</a:t>
            </a:r>
            <a:r>
              <a:rPr lang="zh-CN" altLang="en-US" dirty="0"/>
              <a:t>，所以可以发现这两种方式是等价的，也就是说每个位置的</a:t>
            </a:r>
            <a:r>
              <a:rPr lang="en-US" altLang="zh-CN" dirty="0"/>
              <a:t>SG</a:t>
            </a:r>
            <a:r>
              <a:rPr lang="zh-CN" altLang="en-US" dirty="0"/>
              <a:t>值是独立的</a:t>
            </a:r>
            <a:endParaRPr lang="en-US" altLang="zh-CN" dirty="0"/>
          </a:p>
          <a:p>
            <a:r>
              <a:rPr lang="zh-CN" altLang="en-US" dirty="0"/>
              <a:t>刚才的一维翻棋子游戏就是这一类游戏的一个特例</a:t>
            </a:r>
            <a:endParaRPr lang="en-US" altLang="zh-CN" dirty="0"/>
          </a:p>
        </p:txBody>
      </p:sp>
    </p:spTree>
    <p:extLst>
      <p:ext uri="{BB962C8B-B14F-4D97-AF65-F5344CB8AC3E}">
        <p14:creationId xmlns:p14="http://schemas.microsoft.com/office/powerpoint/2010/main" val="2853110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6FAAC-4B2F-4DF4-A8C9-BB2D9599584F}"/>
              </a:ext>
            </a:extLst>
          </p:cNvPr>
          <p:cNvSpPr>
            <a:spLocks noGrp="1"/>
          </p:cNvSpPr>
          <p:nvPr>
            <p:ph type="title"/>
          </p:nvPr>
        </p:nvSpPr>
        <p:spPr/>
        <p:txBody>
          <a:bodyPr/>
          <a:lstStyle/>
          <a:p>
            <a:r>
              <a:rPr lang="zh-CN" altLang="en-US" dirty="0"/>
              <a:t>游戏的积、</a:t>
            </a:r>
            <a:r>
              <a:rPr lang="en-US" altLang="zh-CN" dirty="0"/>
              <a:t>Tartan</a:t>
            </a:r>
            <a:r>
              <a:rPr lang="zh-CN" altLang="en-US" dirty="0"/>
              <a:t>定理</a:t>
            </a:r>
          </a:p>
        </p:txBody>
      </p:sp>
      <p:sp>
        <p:nvSpPr>
          <p:cNvPr id="3" name="内容占位符 2">
            <a:extLst>
              <a:ext uri="{FF2B5EF4-FFF2-40B4-BE49-F238E27FC236}">
                <a16:creationId xmlns:a16="http://schemas.microsoft.com/office/drawing/2014/main" id="{7D2EF2B0-0319-4102-A901-DA5B3145831D}"/>
              </a:ext>
            </a:extLst>
          </p:cNvPr>
          <p:cNvSpPr>
            <a:spLocks noGrp="1"/>
          </p:cNvSpPr>
          <p:nvPr>
            <p:ph idx="1"/>
          </p:nvPr>
        </p:nvSpPr>
        <p:spPr>
          <a:xfrm>
            <a:off x="838200" y="1825625"/>
            <a:ext cx="10515600" cy="4351338"/>
          </a:xfrm>
        </p:spPr>
        <p:txBody>
          <a:bodyPr>
            <a:normAutofit/>
          </a:bodyPr>
          <a:lstStyle/>
          <a:p>
            <a:r>
              <a:rPr lang="zh-CN" altLang="en-US" dirty="0"/>
              <a:t>如果我们把两个一维的翻棋子游戏</a:t>
            </a:r>
            <a:r>
              <a:rPr lang="en-US" altLang="zh-CN" dirty="0"/>
              <a:t>A</a:t>
            </a:r>
            <a:r>
              <a:rPr lang="zh-CN" altLang="en-US" dirty="0"/>
              <a:t>和</a:t>
            </a:r>
            <a:r>
              <a:rPr lang="en-US" altLang="zh-CN" dirty="0"/>
              <a:t>B</a:t>
            </a:r>
            <a:r>
              <a:rPr lang="zh-CN" altLang="en-US" dirty="0"/>
              <a:t>结合到一起，表示所选的行应该遵从翻棋子游戏</a:t>
            </a:r>
            <a:r>
              <a:rPr lang="en-US" altLang="zh-CN" dirty="0"/>
              <a:t>A</a:t>
            </a:r>
            <a:r>
              <a:rPr lang="zh-CN" altLang="en-US" dirty="0"/>
              <a:t>中的规定，所选的列应该遵从翻棋子游戏</a:t>
            </a:r>
            <a:r>
              <a:rPr lang="en-US" altLang="zh-CN" dirty="0"/>
              <a:t>B</a:t>
            </a:r>
            <a:r>
              <a:rPr lang="zh-CN" altLang="en-US" dirty="0"/>
              <a:t>中的规定</a:t>
            </a:r>
            <a:endParaRPr lang="en-US" altLang="zh-CN" dirty="0"/>
          </a:p>
          <a:p>
            <a:r>
              <a:rPr lang="zh-CN" altLang="en-US" dirty="0"/>
              <a:t>那么我们把这个游戏叫做一个</a:t>
            </a:r>
            <a:r>
              <a:rPr lang="en-US" altLang="zh-CN" dirty="0"/>
              <a:t>tartan game</a:t>
            </a:r>
            <a:r>
              <a:rPr lang="zh-CN" altLang="en-US" dirty="0"/>
              <a:t>，用</a:t>
            </a:r>
            <a:r>
              <a:rPr lang="en-US" altLang="zh-CN" dirty="0"/>
              <a:t>A×B</a:t>
            </a:r>
            <a:r>
              <a:rPr lang="zh-CN" altLang="en-US" dirty="0"/>
              <a:t>表示</a:t>
            </a:r>
            <a:endParaRPr lang="en-US" altLang="zh-CN" dirty="0"/>
          </a:p>
          <a:p>
            <a:r>
              <a:rPr lang="zh-CN" altLang="en-US" dirty="0"/>
              <a:t>形式化地讲，如果</a:t>
            </a:r>
            <a:r>
              <a:rPr lang="en-US" altLang="zh-CN" dirty="0"/>
              <a:t>A={A</a:t>
            </a:r>
            <a:r>
              <a:rPr lang="en-US" altLang="zh-CN" baseline="-25000" dirty="0"/>
              <a:t>1</a:t>
            </a:r>
            <a:r>
              <a:rPr lang="en-US" altLang="zh-CN" dirty="0"/>
              <a:t>, A</a:t>
            </a:r>
            <a:r>
              <a:rPr lang="en-US" altLang="zh-CN" baseline="-25000" dirty="0"/>
              <a:t>2</a:t>
            </a:r>
            <a:r>
              <a:rPr lang="en-US" altLang="zh-CN" dirty="0"/>
              <a:t>, A</a:t>
            </a:r>
            <a:r>
              <a:rPr lang="en-US" altLang="zh-CN" baseline="-25000" dirty="0"/>
              <a:t>3</a:t>
            </a:r>
            <a:r>
              <a:rPr lang="en-US" altLang="zh-CN" dirty="0"/>
              <a:t>, ...}</a:t>
            </a:r>
            <a:r>
              <a:rPr lang="zh-CN" altLang="en-US" dirty="0"/>
              <a:t>，</a:t>
            </a:r>
            <a:r>
              <a:rPr lang="en-US" altLang="zh-CN" dirty="0"/>
              <a:t>B={B</a:t>
            </a:r>
            <a:r>
              <a:rPr lang="en-US" altLang="zh-CN" baseline="-25000" dirty="0"/>
              <a:t>1</a:t>
            </a:r>
            <a:r>
              <a:rPr lang="en-US" altLang="zh-CN" dirty="0"/>
              <a:t>, B</a:t>
            </a:r>
            <a:r>
              <a:rPr lang="en-US" altLang="zh-CN" baseline="-25000" dirty="0"/>
              <a:t>2</a:t>
            </a:r>
            <a:r>
              <a:rPr lang="en-US" altLang="zh-CN" dirty="0"/>
              <a:t>, B</a:t>
            </a:r>
            <a:r>
              <a:rPr lang="en-US" altLang="zh-CN" baseline="-25000" dirty="0"/>
              <a:t>3</a:t>
            </a:r>
            <a:r>
              <a:rPr lang="en-US" altLang="zh-CN" dirty="0"/>
              <a:t>, ...}</a:t>
            </a:r>
          </a:p>
          <a:p>
            <a:r>
              <a:rPr lang="zh-CN" altLang="en-US" dirty="0"/>
              <a:t>那么</a:t>
            </a:r>
            <a:r>
              <a:rPr lang="en-US" altLang="zh-CN" dirty="0"/>
              <a:t>A×B={(A,B’)+(A’,B)+(A’,B’)} (A’∈A, B’∈B)</a:t>
            </a:r>
          </a:p>
          <a:p>
            <a:r>
              <a:rPr lang="zh-CN" altLang="en-US" dirty="0"/>
              <a:t>对于</a:t>
            </a:r>
            <a:r>
              <a:rPr lang="en-US" altLang="zh-CN" dirty="0"/>
              <a:t>tartan game</a:t>
            </a:r>
            <a:r>
              <a:rPr lang="zh-CN" altLang="en-US" dirty="0"/>
              <a:t>，有</a:t>
            </a:r>
            <a:r>
              <a:rPr lang="en-US" altLang="zh-CN" dirty="0"/>
              <a:t>tartan</a:t>
            </a:r>
            <a:r>
              <a:rPr lang="zh-CN" altLang="en-US" dirty="0"/>
              <a:t>定理：</a:t>
            </a:r>
            <a:endParaRPr lang="en-US" altLang="zh-CN" dirty="0"/>
          </a:p>
          <a:p>
            <a:r>
              <a:rPr lang="zh-CN" altLang="en-US" dirty="0"/>
              <a:t>若</a:t>
            </a:r>
            <a:r>
              <a:rPr lang="en-US" altLang="zh-CN" dirty="0"/>
              <a:t>A=</a:t>
            </a:r>
            <a:r>
              <a:rPr lang="zh-CN" altLang="en-US" dirty="0"/>
              <a:t>*</a:t>
            </a:r>
            <a:r>
              <a:rPr lang="en-US" altLang="zh-CN" dirty="0"/>
              <a:t>a</a:t>
            </a:r>
            <a:r>
              <a:rPr lang="zh-CN" altLang="en-US" dirty="0"/>
              <a:t>，</a:t>
            </a:r>
            <a:r>
              <a:rPr lang="en-US" altLang="zh-CN" dirty="0"/>
              <a:t>B=*b</a:t>
            </a:r>
            <a:r>
              <a:rPr lang="zh-CN" altLang="en-US" dirty="0"/>
              <a:t>，那么存在一个</a:t>
            </a:r>
            <a:r>
              <a:rPr lang="en-US" altLang="zh-CN" dirty="0"/>
              <a:t>n</a:t>
            </a:r>
            <a:r>
              <a:rPr lang="zh-CN" altLang="en-US" dirty="0"/>
              <a:t>，使得</a:t>
            </a:r>
            <a:r>
              <a:rPr lang="en-US" altLang="zh-CN" dirty="0"/>
              <a:t>A×B=</a:t>
            </a:r>
            <a:r>
              <a:rPr lang="zh-CN" altLang="en-US" dirty="0"/>
              <a:t>*</a:t>
            </a:r>
            <a:r>
              <a:rPr lang="en-US" altLang="zh-CN" dirty="0"/>
              <a:t>n</a:t>
            </a:r>
            <a:r>
              <a:rPr lang="zh-CN" altLang="en-US" dirty="0"/>
              <a:t>，其中</a:t>
            </a:r>
            <a:r>
              <a:rPr lang="en-US" altLang="zh-CN" dirty="0"/>
              <a:t>n=a×</a:t>
            </a:r>
            <a:r>
              <a:rPr lang="en-US" altLang="zh-CN" baseline="-25000" dirty="0"/>
              <a:t>2</a:t>
            </a:r>
            <a:r>
              <a:rPr lang="en-US" altLang="zh-CN" dirty="0"/>
              <a:t>b</a:t>
            </a:r>
          </a:p>
          <a:p>
            <a:r>
              <a:rPr lang="en-US" altLang="zh-CN" dirty="0"/>
              <a:t>tartan</a:t>
            </a:r>
            <a:r>
              <a:rPr lang="zh-CN" altLang="en-US" dirty="0"/>
              <a:t>定理对更高维的情况也适用</a:t>
            </a:r>
            <a:endParaRPr lang="en-US" altLang="zh-CN" dirty="0"/>
          </a:p>
        </p:txBody>
      </p:sp>
    </p:spTree>
    <p:extLst>
      <p:ext uri="{BB962C8B-B14F-4D97-AF65-F5344CB8AC3E}">
        <p14:creationId xmlns:p14="http://schemas.microsoft.com/office/powerpoint/2010/main" val="198328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a:t>SG</a:t>
            </a:r>
            <a:r>
              <a:rPr lang="zh-CN" altLang="en-US" dirty="0"/>
              <a:t>定理</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若</a:t>
            </a:r>
            <a:r>
              <a:rPr lang="en-US" altLang="zh-CN" dirty="0"/>
              <a:t>G</a:t>
            </a:r>
            <a:r>
              <a:rPr lang="zh-CN" altLang="en-US" dirty="0"/>
              <a:t>是有限状态的公平博弈，</a:t>
            </a:r>
            <a:r>
              <a:rPr lang="en-US" altLang="zh-CN" dirty="0"/>
              <a:t>G={A, B, C, ...}</a:t>
            </a:r>
            <a:r>
              <a:rPr lang="zh-CN" altLang="en-US" dirty="0"/>
              <a:t>，那么存在一个</a:t>
            </a:r>
            <a:r>
              <a:rPr lang="en-US" altLang="zh-CN" dirty="0"/>
              <a:t>n</a:t>
            </a:r>
            <a:r>
              <a:rPr lang="zh-CN" altLang="en-US" dirty="0"/>
              <a:t>，使得</a:t>
            </a:r>
            <a:r>
              <a:rPr lang="en-US" altLang="zh-CN" dirty="0"/>
              <a:t>G=*n</a:t>
            </a:r>
          </a:p>
          <a:p>
            <a:r>
              <a:rPr lang="en-US" altLang="zh-CN" dirty="0"/>
              <a:t>G</a:t>
            </a:r>
            <a:r>
              <a:rPr lang="zh-CN" altLang="en-US" dirty="0"/>
              <a:t>这个有限状态的博弈构成了一个</a:t>
            </a:r>
            <a:r>
              <a:rPr lang="en-US" altLang="zh-CN" dirty="0"/>
              <a:t>DAG</a:t>
            </a:r>
          </a:p>
          <a:p>
            <a:r>
              <a:rPr lang="zh-CN" altLang="en-US" dirty="0"/>
              <a:t>那么</a:t>
            </a:r>
            <a:r>
              <a:rPr lang="en-US" altLang="zh-CN" dirty="0"/>
              <a:t>DAG</a:t>
            </a:r>
            <a:r>
              <a:rPr lang="zh-CN" altLang="en-US" dirty="0"/>
              <a:t>的没有出度的点就是</a:t>
            </a:r>
            <a:r>
              <a:rPr lang="en-US" altLang="zh-CN" dirty="0"/>
              <a:t>0</a:t>
            </a:r>
            <a:r>
              <a:rPr lang="zh-CN" altLang="en-US" dirty="0"/>
              <a:t>（</a:t>
            </a:r>
            <a:r>
              <a:rPr lang="en-US" altLang="zh-CN" dirty="0"/>
              <a:t>n=0</a:t>
            </a:r>
            <a:r>
              <a:rPr lang="zh-CN" altLang="en-US" dirty="0"/>
              <a:t>）</a:t>
            </a:r>
            <a:endParaRPr lang="en-US" altLang="zh-CN" dirty="0"/>
          </a:p>
          <a:p>
            <a:r>
              <a:rPr lang="zh-CN" altLang="en-US" dirty="0"/>
              <a:t>用归纳法，假设存在</a:t>
            </a:r>
            <a:r>
              <a:rPr lang="en-US" altLang="zh-CN" dirty="0"/>
              <a:t>a, b, c,...</a:t>
            </a:r>
            <a:r>
              <a:rPr lang="zh-CN" altLang="en-US" dirty="0"/>
              <a:t>，使得</a:t>
            </a:r>
            <a:r>
              <a:rPr lang="en-US" altLang="zh-CN" dirty="0"/>
              <a:t>A, B, C,...</a:t>
            </a:r>
            <a:r>
              <a:rPr lang="zh-CN" altLang="en-US" dirty="0"/>
              <a:t>分别有</a:t>
            </a:r>
            <a:r>
              <a:rPr lang="en-US" altLang="zh-CN" dirty="0"/>
              <a:t>A=</a:t>
            </a:r>
            <a:r>
              <a:rPr lang="zh-CN" altLang="en-US" dirty="0"/>
              <a:t>*</a:t>
            </a:r>
            <a:r>
              <a:rPr lang="en-US" altLang="zh-CN" dirty="0"/>
              <a:t>a, B=*b, C=*c, ...</a:t>
            </a:r>
          </a:p>
          <a:p>
            <a:r>
              <a:rPr lang="zh-CN" altLang="en-US" dirty="0"/>
              <a:t>那么</a:t>
            </a:r>
            <a:r>
              <a:rPr lang="en-US" altLang="zh-CN" dirty="0"/>
              <a:t>G={*a, *b, *c, ...}=*n</a:t>
            </a:r>
          </a:p>
          <a:p>
            <a:r>
              <a:rPr lang="zh-CN" altLang="en-US" dirty="0"/>
              <a:t>其中，</a:t>
            </a:r>
            <a:r>
              <a:rPr lang="en-US" altLang="zh-CN" dirty="0"/>
              <a:t>n=</a:t>
            </a:r>
            <a:r>
              <a:rPr lang="en-US" altLang="zh-CN" dirty="0" err="1"/>
              <a:t>mex</a:t>
            </a:r>
            <a:r>
              <a:rPr lang="en-US" altLang="zh-CN" dirty="0"/>
              <a:t>(a, b, c, ...)</a:t>
            </a:r>
          </a:p>
          <a:p>
            <a:r>
              <a:rPr lang="zh-CN" altLang="en-US" dirty="0"/>
              <a:t>说明任意有限状态的公平博弈和</a:t>
            </a:r>
            <a:r>
              <a:rPr lang="en-US" altLang="zh-CN" dirty="0"/>
              <a:t>n</a:t>
            </a:r>
            <a:r>
              <a:rPr lang="zh-CN" altLang="en-US" dirty="0"/>
              <a:t>个石子的</a:t>
            </a:r>
            <a:r>
              <a:rPr lang="en-US" altLang="zh-CN" dirty="0" err="1"/>
              <a:t>nim</a:t>
            </a:r>
            <a:r>
              <a:rPr lang="zh-CN" altLang="en-US" dirty="0"/>
              <a:t>堆等价</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27798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存在一个</a:t>
            </a:r>
            <a:r>
              <a:rPr lang="en-US" altLang="zh-CN" dirty="0"/>
              <a:t>n</a:t>
            </a:r>
            <a:r>
              <a:rPr lang="zh-CN" altLang="en-US" dirty="0"/>
              <a:t>，使得*</a:t>
            </a:r>
            <a:r>
              <a:rPr lang="en-US" altLang="zh-CN" dirty="0"/>
              <a:t>a+*b=</a:t>
            </a:r>
            <a:r>
              <a:rPr lang="zh-CN" altLang="en-US" dirty="0"/>
              <a:t>*</a:t>
            </a:r>
            <a:r>
              <a:rPr lang="en-US" altLang="zh-CN" dirty="0"/>
              <a:t>n</a:t>
            </a:r>
          </a:p>
          <a:p>
            <a:r>
              <a:rPr lang="zh-CN" altLang="en-US" dirty="0"/>
              <a:t>其中，</a:t>
            </a:r>
            <a:r>
              <a:rPr lang="en-US" altLang="zh-CN" dirty="0"/>
              <a:t>n=a+</a:t>
            </a:r>
            <a:r>
              <a:rPr lang="en-US" altLang="zh-CN" baseline="-25000" dirty="0"/>
              <a:t>2</a:t>
            </a:r>
            <a:r>
              <a:rPr lang="en-US" altLang="zh-CN" dirty="0"/>
              <a:t>b=a </a:t>
            </a:r>
            <a:r>
              <a:rPr lang="en-US" altLang="zh-CN" dirty="0" err="1"/>
              <a:t>xor</a:t>
            </a:r>
            <a:r>
              <a:rPr lang="en-US" altLang="zh-CN" dirty="0"/>
              <a:t> b</a:t>
            </a:r>
            <a:r>
              <a:rPr lang="zh-CN" altLang="en-US" dirty="0"/>
              <a:t>（第一个等号的含义是“记作”，第二个等号的含义是“等于”）</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9668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存在一个</a:t>
            </a:r>
            <a:r>
              <a:rPr lang="en-US" altLang="zh-CN" dirty="0"/>
              <a:t>n</a:t>
            </a:r>
            <a:r>
              <a:rPr lang="zh-CN" altLang="en-US" dirty="0"/>
              <a:t>，使得*</a:t>
            </a:r>
            <a:r>
              <a:rPr lang="en-US" altLang="zh-CN" dirty="0"/>
              <a:t>a+*b=</a:t>
            </a:r>
            <a:r>
              <a:rPr lang="zh-CN" altLang="en-US" dirty="0"/>
              <a:t>*</a:t>
            </a:r>
            <a:r>
              <a:rPr lang="en-US" altLang="zh-CN" dirty="0"/>
              <a:t>n</a:t>
            </a:r>
          </a:p>
          <a:p>
            <a:r>
              <a:rPr lang="zh-CN" altLang="en-US" dirty="0"/>
              <a:t>其中，</a:t>
            </a:r>
            <a:r>
              <a:rPr lang="en-US" altLang="zh-CN" dirty="0"/>
              <a:t>n=a+</a:t>
            </a:r>
            <a:r>
              <a:rPr lang="en-US" altLang="zh-CN" baseline="-25000" dirty="0"/>
              <a:t>2</a:t>
            </a:r>
            <a:r>
              <a:rPr lang="en-US" altLang="zh-CN" dirty="0"/>
              <a:t>b=a </a:t>
            </a:r>
            <a:r>
              <a:rPr lang="en-US" altLang="zh-CN" dirty="0" err="1"/>
              <a:t>xor</a:t>
            </a:r>
            <a:r>
              <a:rPr lang="en-US" altLang="zh-CN" dirty="0"/>
              <a:t> b</a:t>
            </a:r>
            <a:r>
              <a:rPr lang="zh-CN" altLang="en-US" dirty="0"/>
              <a:t>（第一个等号的含义是“记作”，第二个等号的含义是“等于”）</a:t>
            </a:r>
            <a:endParaRPr lang="en-US" altLang="zh-CN" dirty="0"/>
          </a:p>
          <a:p>
            <a:r>
              <a:rPr lang="zh-CN" altLang="en-US" dirty="0"/>
              <a:t>第一个证法：</a:t>
            </a:r>
            <a:endParaRPr lang="en-US" altLang="zh-CN" dirty="0"/>
          </a:p>
          <a:p>
            <a:r>
              <a:rPr lang="en-US" altLang="zh-CN" dirty="0"/>
              <a:t>G=*a+*b={*a’+*b,*a+*b’}</a:t>
            </a:r>
            <a:r>
              <a:rPr lang="zh-CN" altLang="en-US" dirty="0"/>
              <a:t>（</a:t>
            </a:r>
            <a:r>
              <a:rPr lang="en-US" altLang="zh-CN" dirty="0"/>
              <a:t>a’&lt;a, b’&lt;b</a:t>
            </a:r>
            <a:r>
              <a:rPr lang="zh-CN" altLang="en-US" dirty="0"/>
              <a:t>）</a:t>
            </a:r>
            <a:endParaRPr lang="en-US" altLang="zh-CN" dirty="0"/>
          </a:p>
          <a:p>
            <a:r>
              <a:rPr lang="zh-CN" altLang="en-US" dirty="0"/>
              <a:t>所以由</a:t>
            </a:r>
            <a:r>
              <a:rPr lang="en-US" altLang="zh-CN" dirty="0"/>
              <a:t>SG</a:t>
            </a:r>
            <a:r>
              <a:rPr lang="zh-CN" altLang="en-US" dirty="0"/>
              <a:t>定理，</a:t>
            </a:r>
            <a:r>
              <a:rPr lang="en-US" altLang="zh-CN" dirty="0"/>
              <a:t>n=</a:t>
            </a:r>
            <a:r>
              <a:rPr lang="en-US" altLang="zh-CN" dirty="0" err="1"/>
              <a:t>mex</a:t>
            </a:r>
            <a:r>
              <a:rPr lang="en-US" altLang="zh-CN" dirty="0"/>
              <a:t>(a’+</a:t>
            </a:r>
            <a:r>
              <a:rPr lang="en-US" altLang="zh-CN" baseline="-25000" dirty="0"/>
              <a:t>2</a:t>
            </a:r>
            <a:r>
              <a:rPr lang="en-US" altLang="zh-CN" dirty="0"/>
              <a:t>b,a+</a:t>
            </a:r>
            <a:r>
              <a:rPr lang="en-US" altLang="zh-CN" baseline="-25000" dirty="0"/>
              <a:t>2</a:t>
            </a:r>
            <a:r>
              <a:rPr lang="en-US" altLang="zh-CN" dirty="0"/>
              <a:t>b’)</a:t>
            </a:r>
            <a:r>
              <a:rPr lang="zh-CN" altLang="en-US" dirty="0"/>
              <a:t>（</a:t>
            </a:r>
            <a:r>
              <a:rPr lang="en-US" altLang="zh-CN" dirty="0"/>
              <a:t>a’&lt;a, b’&lt;b</a:t>
            </a:r>
            <a:r>
              <a:rPr lang="zh-CN" altLang="en-US" dirty="0"/>
              <a:t>）</a:t>
            </a:r>
            <a:endParaRPr lang="en-US" altLang="zh-CN" dirty="0"/>
          </a:p>
          <a:p>
            <a:r>
              <a:rPr lang="zh-CN" altLang="en-US" dirty="0"/>
              <a:t>所以只需证</a:t>
            </a:r>
            <a:r>
              <a:rPr lang="en-US" altLang="zh-CN" dirty="0" err="1"/>
              <a:t>mex</a:t>
            </a:r>
            <a:r>
              <a:rPr lang="en-US" altLang="zh-CN" dirty="0"/>
              <a:t>(a’+</a:t>
            </a:r>
            <a:r>
              <a:rPr lang="en-US" altLang="zh-CN" baseline="-25000" dirty="0"/>
              <a:t>2</a:t>
            </a:r>
            <a:r>
              <a:rPr lang="en-US" altLang="zh-CN" dirty="0"/>
              <a:t>b,a+</a:t>
            </a:r>
            <a:r>
              <a:rPr lang="en-US" altLang="zh-CN" baseline="-25000" dirty="0"/>
              <a:t>2</a:t>
            </a:r>
            <a:r>
              <a:rPr lang="en-US" altLang="zh-CN" dirty="0"/>
              <a:t>b’)=a </a:t>
            </a:r>
            <a:r>
              <a:rPr lang="en-US" altLang="zh-CN" dirty="0" err="1"/>
              <a:t>xor</a:t>
            </a:r>
            <a:r>
              <a:rPr lang="en-US" altLang="zh-CN" dirty="0"/>
              <a:t> b</a:t>
            </a:r>
            <a:endParaRPr lang="zh-CN" altLang="en-US" dirty="0"/>
          </a:p>
        </p:txBody>
      </p:sp>
    </p:spTree>
    <p:extLst>
      <p:ext uri="{BB962C8B-B14F-4D97-AF65-F5344CB8AC3E}">
        <p14:creationId xmlns:p14="http://schemas.microsoft.com/office/powerpoint/2010/main" val="3295625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2027</TotalTime>
  <Words>6023</Words>
  <Application>Microsoft Office PowerPoint</Application>
  <PresentationFormat>宽屏</PresentationFormat>
  <Paragraphs>878</Paragraphs>
  <Slides>63</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63</vt:i4>
      </vt:variant>
    </vt:vector>
  </HeadingPairs>
  <TitlesOfParts>
    <vt:vector size="68" baseType="lpstr">
      <vt:lpstr>等线</vt:lpstr>
      <vt:lpstr>等线 Light</vt:lpstr>
      <vt:lpstr>Arial</vt:lpstr>
      <vt:lpstr>Cambria Math</vt:lpstr>
      <vt:lpstr>Office 主题​​</vt:lpstr>
      <vt:lpstr>公平博弈</vt:lpstr>
      <vt:lpstr>公平博弈</vt:lpstr>
      <vt:lpstr>nim堆</vt:lpstr>
      <vt:lpstr>SG定理</vt:lpstr>
      <vt:lpstr>SG定理</vt:lpstr>
      <vt:lpstr>SG定理</vt:lpstr>
      <vt:lpstr>SG定理</vt:lpstr>
      <vt:lpstr>nim和</vt:lpstr>
      <vt:lpstr>nim和</vt:lpstr>
      <vt:lpstr>nim和</vt:lpstr>
      <vt:lpstr>nim和</vt:lpstr>
      <vt:lpstr>nim和</vt:lpstr>
      <vt:lpstr>nim和</vt:lpstr>
      <vt:lpstr>nim和</vt:lpstr>
      <vt:lpstr>nim和</vt:lpstr>
      <vt:lpstr>常见公平博弈模型</vt:lpstr>
      <vt:lpstr>bash博弈</vt:lpstr>
      <vt:lpstr>nim博弈</vt:lpstr>
      <vt:lpstr>nim-k博弈</vt:lpstr>
      <vt:lpstr>nim-k博弈</vt:lpstr>
      <vt:lpstr>nim-k博弈</vt:lpstr>
      <vt:lpstr>nim-k博弈</vt:lpstr>
      <vt:lpstr>wythoff博弈</vt:lpstr>
      <vt:lpstr>wythoff博弈</vt:lpstr>
      <vt:lpstr>扩展wythoff博弈</vt:lpstr>
      <vt:lpstr>fibonacci博弈</vt:lpstr>
      <vt:lpstr>fibonacci博弈</vt:lpstr>
      <vt:lpstr>fibonacci博弈</vt:lpstr>
      <vt:lpstr>阶梯博弈</vt:lpstr>
      <vt:lpstr>green hackenbush</vt:lpstr>
      <vt:lpstr>green hackenbush</vt:lpstr>
      <vt:lpstr>green hackenbush</vt:lpstr>
      <vt:lpstr>green hackenbush</vt:lpstr>
      <vt:lpstr>Misère Nim</vt:lpstr>
      <vt:lpstr>Misère Game</vt:lpstr>
      <vt:lpstr>Misère Game</vt:lpstr>
      <vt:lpstr>Misère Game</vt:lpstr>
      <vt:lpstr>Misère Game</vt:lpstr>
      <vt:lpstr>Misère Game</vt:lpstr>
      <vt:lpstr>Misère Game</vt:lpstr>
      <vt:lpstr>Every-SG</vt:lpstr>
      <vt:lpstr>Every-SG</vt:lpstr>
      <vt:lpstr>Every-SG</vt:lpstr>
      <vt:lpstr>Nimber</vt:lpstr>
      <vt:lpstr>Nimber</vt:lpstr>
      <vt:lpstr>Nimber</vt:lpstr>
      <vt:lpstr>Nimber</vt:lpstr>
      <vt:lpstr>Nimber</vt:lpstr>
      <vt:lpstr>Nimber</vt:lpstr>
      <vt:lpstr>Nimber</vt:lpstr>
      <vt:lpstr>Nimber</vt:lpstr>
      <vt:lpstr>Nimber</vt:lpstr>
      <vt:lpstr>Nimber</vt:lpstr>
      <vt:lpstr>Nimber</vt:lpstr>
      <vt:lpstr>Nimber</vt:lpstr>
      <vt:lpstr>Nimber</vt:lpstr>
      <vt:lpstr>Nimber</vt:lpstr>
      <vt:lpstr>Nimber</vt:lpstr>
      <vt:lpstr>Nimber</vt:lpstr>
      <vt:lpstr>Nimber</vt:lpstr>
      <vt:lpstr>翻棋子游戏</vt:lpstr>
      <vt:lpstr>翻棋子游戏</vt:lpstr>
      <vt:lpstr>游戏的积、Tartan定理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平等博弈</dc:title>
  <dc:creator>You Lingyun</dc:creator>
  <cp:lastModifiedBy>You Lingyun</cp:lastModifiedBy>
  <cp:revision>140</cp:revision>
  <dcterms:created xsi:type="dcterms:W3CDTF">2021-12-15T06:27:11Z</dcterms:created>
  <dcterms:modified xsi:type="dcterms:W3CDTF">2021-12-23T06:32:10Z</dcterms:modified>
</cp:coreProperties>
</file>