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1" r:id="rId27"/>
    <p:sldId id="301" r:id="rId28"/>
    <p:sldId id="302" r:id="rId29"/>
    <p:sldId id="303" r:id="rId30"/>
    <p:sldId id="304" r:id="rId31"/>
    <p:sldId id="287" r:id="rId32"/>
    <p:sldId id="289" r:id="rId33"/>
    <p:sldId id="305" r:id="rId34"/>
    <p:sldId id="306" r:id="rId35"/>
    <p:sldId id="307" r:id="rId36"/>
    <p:sldId id="308" r:id="rId37"/>
    <p:sldId id="309" r:id="rId38"/>
    <p:sldId id="310" r:id="rId39"/>
    <p:sldId id="311" r:id="rId40"/>
    <p:sldId id="312" r:id="rId41"/>
    <p:sldId id="288" r:id="rId42"/>
    <p:sldId id="290" r:id="rId43"/>
    <p:sldId id="296" r:id="rId44"/>
    <p:sldId id="297" r:id="rId45"/>
    <p:sldId id="298" r:id="rId46"/>
    <p:sldId id="300" r:id="rId47"/>
    <p:sldId id="299" r:id="rId48"/>
    <p:sldId id="291" r:id="rId49"/>
    <p:sldId id="292" r:id="rId50"/>
    <p:sldId id="293" r:id="rId51"/>
    <p:sldId id="294" r:id="rId52"/>
    <p:sldId id="295" r:id="rId53"/>
    <p:sldId id="284" r:id="rId54"/>
    <p:sldId id="285" r:id="rId55"/>
    <p:sldId id="313" r:id="rId56"/>
    <p:sldId id="314" r:id="rId57"/>
    <p:sldId id="315" r:id="rId58"/>
    <p:sldId id="316" r:id="rId59"/>
    <p:sldId id="317" r:id="rId60"/>
    <p:sldId id="319" r:id="rId61"/>
    <p:sldId id="318"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5" r:id="rId87"/>
    <p:sldId id="346"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0A76D-B032-4421-8010-5B03F667E8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4A8268-EA80-4B3C-AA9B-16529234A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C314F7-1102-4227-A1FE-2819988A2FD5}"/>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8BB433A6-8C47-48AF-920E-D2BFCC7D02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2949A-6618-4301-8A56-502EF9447D63}"/>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104597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85B45-9A8C-460B-AB13-0CDD26F177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BF8FC1-B7EC-4FDC-AC8F-627B53E4F2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B69A39-151B-4D12-ADB4-E5C5BB0AB805}"/>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B0124B4D-C666-4A17-BC9B-2204F43F8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46321-0682-4C44-94A3-319BFA2F516A}"/>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7615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6C840F-CCA5-4D29-B336-EDE0A46FDC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E9A991-A0EA-44E1-9ECE-BF34879BDF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D75182-AE97-49F6-9505-144CE98EC044}"/>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2EE41CA7-2F6A-448C-A410-53AB677F3C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CA6A70-541B-4175-9535-37BCD0247491}"/>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264061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B1F90-F8E1-4E68-AB18-4059B95A0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E3433D-2EF4-4021-A58F-76DEA513D51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A68EFC-9A9C-4048-B094-D00F4B206F00}"/>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3CF39051-0847-427D-A78A-6A0D10A815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A74E52-F41F-4673-BB0A-EE05B6D7B77B}"/>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5733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A682C-50E9-4848-9C69-51E12499F8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A053FB-CFDB-4D29-83C3-A96EFB1BD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1928B2-96D6-4B61-8844-392265217525}"/>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50F2AFCA-D926-42BC-90BC-109029FAF6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50E0EA-4F10-4A00-ADCB-C7595AB51DA2}"/>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84343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7FD72-3DAF-4ECA-9698-916DB0ABB9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3A4263-3498-4DE2-8A9A-014E4A4920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3B5566-F28B-4213-9936-842A51587A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985D16-47BA-4D48-8F5E-A0834FB7D8F0}"/>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21784E86-6132-400D-A8E7-C66D18F965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44EA67-640D-4816-BEEA-C57F29AD6549}"/>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414433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EB50E-8FB0-4C77-BD0A-4B0DA406B0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20AC2C-2FF7-431D-A28D-BAC4DAE45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BFDCD6-E416-4F7E-A512-D759E0C0F8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1DDFD8-7ED5-496B-8553-E41D2FD26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89E9F7-E93A-419B-804E-2184DD1FFD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530B8C-9D14-437E-BFAD-24BF74AFDE6E}"/>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8" name="页脚占位符 7">
            <a:extLst>
              <a:ext uri="{FF2B5EF4-FFF2-40B4-BE49-F238E27FC236}">
                <a16:creationId xmlns:a16="http://schemas.microsoft.com/office/drawing/2014/main" id="{AEDA5A8E-DDE1-45D0-A4CD-9D2314F376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37C29F7-1E21-493A-9B55-8DFF1EBF26E2}"/>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207374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3B9CE-567C-40AE-85FB-7CACC7A15D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4B8ADE-1C75-4E0A-BDD6-1D4DEF4266C7}"/>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4" name="页脚占位符 3">
            <a:extLst>
              <a:ext uri="{FF2B5EF4-FFF2-40B4-BE49-F238E27FC236}">
                <a16:creationId xmlns:a16="http://schemas.microsoft.com/office/drawing/2014/main" id="{30B6EC9D-51D7-4F3B-A175-4DC1331687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FC17DB-FE33-48DC-8CD8-1E0226127A95}"/>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32883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637492-F31A-490C-B6AB-F3A0DC7DE3E7}"/>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3" name="页脚占位符 2">
            <a:extLst>
              <a:ext uri="{FF2B5EF4-FFF2-40B4-BE49-F238E27FC236}">
                <a16:creationId xmlns:a16="http://schemas.microsoft.com/office/drawing/2014/main" id="{7D377A61-C636-4CA5-8575-FAE859D4CB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2EC616-15D2-490D-AB4D-1A9249CF7D6E}"/>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92692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D97AC-0AA6-49A9-9156-26E2E63194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22691-3484-4907-987B-5EDD67CD1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CB05F1-7A2D-49DD-B6D0-4CDEA6B0E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D605A3-2A56-4861-A3A8-882BBCEF072B}"/>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2B9D7AC2-50A9-46C9-816D-44B7FFEF30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D3B4D8-59B8-4239-B94F-C2D1C4F3DA6F}"/>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29905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ADDF-0DF8-45C3-8B73-743E9B85E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B0D7CF-FDAF-4237-8A63-981CD4745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275683-0C69-49C9-988F-E2A64A48D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19B499-5BFB-4F98-86D6-613E343BED61}"/>
              </a:ext>
            </a:extLst>
          </p:cNvPr>
          <p:cNvSpPr>
            <a:spLocks noGrp="1"/>
          </p:cNvSpPr>
          <p:nvPr>
            <p:ph type="dt" sz="half" idx="10"/>
          </p:nvPr>
        </p:nvSpPr>
        <p:spPr/>
        <p:txBody>
          <a:bodyPr/>
          <a:lstStyle/>
          <a:p>
            <a:fld id="{78DC09FE-98FC-4930-8957-2EE23F628405}" type="datetimeFigureOut">
              <a:rPr lang="zh-CN" altLang="en-US" smtClean="0"/>
              <a:t>2021/9/14</a:t>
            </a:fld>
            <a:endParaRPr lang="zh-CN" altLang="en-US"/>
          </a:p>
        </p:txBody>
      </p:sp>
      <p:sp>
        <p:nvSpPr>
          <p:cNvPr id="6" name="页脚占位符 5">
            <a:extLst>
              <a:ext uri="{FF2B5EF4-FFF2-40B4-BE49-F238E27FC236}">
                <a16:creationId xmlns:a16="http://schemas.microsoft.com/office/drawing/2014/main" id="{82780727-CBEF-45A8-AEAA-CCE2112FE9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B6844C-6993-404D-9672-16112D874E6C}"/>
              </a:ext>
            </a:extLst>
          </p:cNvPr>
          <p:cNvSpPr>
            <a:spLocks noGrp="1"/>
          </p:cNvSpPr>
          <p:nvPr>
            <p:ph type="sldNum" sz="quarter" idx="12"/>
          </p:nvPr>
        </p:nvSpPr>
        <p:spPr/>
        <p:txBody>
          <a:body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38151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ACB813-85A0-4626-B3ED-B14672241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B8C2A4-3805-465F-95D4-68D22B3C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E932D3-3C70-4AFA-BEC3-EED5E84D7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09FE-98FC-4930-8957-2EE23F628405}" type="datetimeFigureOut">
              <a:rPr lang="zh-CN" altLang="en-US" smtClean="0"/>
              <a:t>2021/9/14</a:t>
            </a:fld>
            <a:endParaRPr lang="zh-CN" altLang="en-US"/>
          </a:p>
        </p:txBody>
      </p:sp>
      <p:sp>
        <p:nvSpPr>
          <p:cNvPr id="5" name="页脚占位符 4">
            <a:extLst>
              <a:ext uri="{FF2B5EF4-FFF2-40B4-BE49-F238E27FC236}">
                <a16:creationId xmlns:a16="http://schemas.microsoft.com/office/drawing/2014/main" id="{1B4FCC79-8002-44ED-8272-D67440640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82D2C5-CBA5-47BC-A474-D1A022C48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5320C-DCAC-422C-B355-110027E72464}" type="slidenum">
              <a:rPr lang="zh-CN" altLang="en-US" smtClean="0"/>
              <a:t>‹#›</a:t>
            </a:fld>
            <a:endParaRPr lang="zh-CN" altLang="en-US"/>
          </a:p>
        </p:txBody>
      </p:sp>
    </p:spTree>
    <p:extLst>
      <p:ext uri="{BB962C8B-B14F-4D97-AF65-F5344CB8AC3E}">
        <p14:creationId xmlns:p14="http://schemas.microsoft.com/office/powerpoint/2010/main" val="250636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645D1-AF08-423B-B355-A2A8EA6FBDCF}"/>
              </a:ext>
            </a:extLst>
          </p:cNvPr>
          <p:cNvSpPr>
            <a:spLocks noGrp="1"/>
          </p:cNvSpPr>
          <p:nvPr>
            <p:ph type="ctrTitle"/>
          </p:nvPr>
        </p:nvSpPr>
        <p:spPr/>
        <p:txBody>
          <a:bodyPr/>
          <a:lstStyle/>
          <a:p>
            <a:r>
              <a:rPr lang="zh-CN" altLang="en-US" dirty="0"/>
              <a:t>函数式线段树</a:t>
            </a:r>
          </a:p>
        </p:txBody>
      </p:sp>
      <p:sp>
        <p:nvSpPr>
          <p:cNvPr id="3" name="副标题 2">
            <a:extLst>
              <a:ext uri="{FF2B5EF4-FFF2-40B4-BE49-F238E27FC236}">
                <a16:creationId xmlns:a16="http://schemas.microsoft.com/office/drawing/2014/main" id="{A9F06E3B-1656-49B9-8F49-18FA89B926C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891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[POI2011]ROT-Tree Rotations</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如何统计逆序对？</a:t>
            </a:r>
            <a:endParaRPr lang="en-US" altLang="zh-CN" b="0" i="0" dirty="0">
              <a:effectLst/>
              <a:latin typeface="-apple-system"/>
            </a:endParaRPr>
          </a:p>
          <a:p>
            <a:pPr algn="l">
              <a:buFont typeface="Arial" panose="020B0604020202020204" pitchFamily="34" charset="0"/>
              <a:buChar char="•"/>
            </a:pPr>
            <a:endParaRPr lang="en-US" altLang="zh-CN" b="0" i="0" dirty="0">
              <a:effectLst/>
              <a:latin typeface="-apple-system"/>
            </a:endParaRPr>
          </a:p>
        </p:txBody>
      </p:sp>
      <p:pic>
        <p:nvPicPr>
          <p:cNvPr id="5" name="图片 4">
            <a:extLst>
              <a:ext uri="{FF2B5EF4-FFF2-40B4-BE49-F238E27FC236}">
                <a16:creationId xmlns:a16="http://schemas.microsoft.com/office/drawing/2014/main" id="{B98AFA25-FE1F-4050-A2FD-D50670E81866}"/>
              </a:ext>
            </a:extLst>
          </p:cNvPr>
          <p:cNvPicPr>
            <a:picLocks noChangeAspect="1"/>
          </p:cNvPicPr>
          <p:nvPr/>
        </p:nvPicPr>
        <p:blipFill>
          <a:blip r:embed="rId2"/>
          <a:stretch>
            <a:fillRect/>
          </a:stretch>
        </p:blipFill>
        <p:spPr>
          <a:xfrm>
            <a:off x="838200" y="2374832"/>
            <a:ext cx="7233022" cy="2641736"/>
          </a:xfrm>
          <a:prstGeom prst="rect">
            <a:avLst/>
          </a:prstGeom>
        </p:spPr>
      </p:pic>
    </p:spTree>
    <p:extLst>
      <p:ext uri="{BB962C8B-B14F-4D97-AF65-F5344CB8AC3E}">
        <p14:creationId xmlns:p14="http://schemas.microsoft.com/office/powerpoint/2010/main" val="182435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CF208E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给你一片森林，每次询问一个点与多少个点拥有共同的</a:t>
            </a:r>
            <a:r>
              <a:rPr lang="en-US" altLang="zh-CN" b="0" i="0" dirty="0">
                <a:effectLst/>
                <a:latin typeface="KaTeX_Main"/>
              </a:rPr>
              <a:t>K</a:t>
            </a:r>
            <a:r>
              <a:rPr lang="zh-CN" altLang="en-US" b="0" i="0" dirty="0">
                <a:effectLst/>
                <a:latin typeface="-apple-system"/>
              </a:rPr>
              <a:t>级祖先</a:t>
            </a:r>
            <a:endParaRPr lang="en-US" altLang="zh-CN" b="0" i="0" dirty="0">
              <a:effectLst/>
              <a:latin typeface="-apple-system"/>
            </a:endParaRPr>
          </a:p>
          <a:p>
            <a:pPr algn="l">
              <a:buFont typeface="Arial" panose="020B0604020202020204" pitchFamily="34" charset="0"/>
              <a:buChar char="•"/>
            </a:pPr>
            <a:r>
              <a:rPr lang="en-US" altLang="zh-CN" dirty="0">
                <a:latin typeface="-apple-system"/>
              </a:rPr>
              <a:t>k</a:t>
            </a:r>
            <a:r>
              <a:rPr lang="zh-CN" altLang="en-US" dirty="0">
                <a:latin typeface="-apple-system"/>
              </a:rPr>
              <a:t>是随询问变化的</a:t>
            </a:r>
            <a:endParaRPr lang="en-US" altLang="zh-CN" dirty="0">
              <a:latin typeface="-apple-system"/>
            </a:endParaRPr>
          </a:p>
          <a:p>
            <a:pPr algn="l">
              <a:buFont typeface="Arial" panose="020B0604020202020204" pitchFamily="34" charset="0"/>
              <a:buChar char="•"/>
            </a:pPr>
            <a:r>
              <a:rPr lang="en-US" altLang="zh-CN" dirty="0" err="1">
                <a:latin typeface="-apple-system"/>
              </a:rPr>
              <a:t>n,q</a:t>
            </a:r>
            <a:r>
              <a:rPr lang="en-US" altLang="zh-CN" dirty="0">
                <a:latin typeface="-apple-system"/>
              </a:rPr>
              <a:t>&lt;=100000</a:t>
            </a:r>
            <a:endParaRPr lang="en-US" altLang="zh-CN" b="0" i="0" dirty="0">
              <a:effectLst/>
              <a:latin typeface="-apple-system"/>
            </a:endParaRPr>
          </a:p>
        </p:txBody>
      </p:sp>
    </p:spTree>
    <p:extLst>
      <p:ext uri="{BB962C8B-B14F-4D97-AF65-F5344CB8AC3E}">
        <p14:creationId xmlns:p14="http://schemas.microsoft.com/office/powerpoint/2010/main" val="401770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CF208E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设 </a:t>
            </a:r>
            <a:r>
              <a:rPr lang="en-US" altLang="zh-CN" b="0" i="0" dirty="0">
                <a:effectLst/>
                <a:latin typeface="KaTeX_Main"/>
              </a:rPr>
              <a:t>y</a:t>
            </a:r>
            <a:r>
              <a:rPr lang="zh-CN" altLang="en-US" b="0" i="0" dirty="0">
                <a:effectLst/>
                <a:latin typeface="-apple-system"/>
              </a:rPr>
              <a:t> 为 </a:t>
            </a:r>
            <a:r>
              <a:rPr lang="en-US" altLang="zh-CN" b="0" i="0" dirty="0">
                <a:effectLst/>
                <a:latin typeface="KaTeX_Main"/>
              </a:rPr>
              <a:t>x</a:t>
            </a:r>
            <a:r>
              <a:rPr lang="zh-CN" altLang="en-US" b="0" i="0" dirty="0">
                <a:effectLst/>
                <a:latin typeface="-apple-system"/>
              </a:rPr>
              <a:t> 的树上 </a:t>
            </a:r>
            <a:r>
              <a:rPr lang="en-US" altLang="zh-CN" b="0" i="0" dirty="0">
                <a:effectLst/>
                <a:latin typeface="KaTeX_Main"/>
              </a:rPr>
              <a:t>k</a:t>
            </a:r>
            <a:r>
              <a:rPr lang="zh-CN" altLang="en-US" b="0" i="0" dirty="0">
                <a:effectLst/>
                <a:latin typeface="-apple-system"/>
              </a:rPr>
              <a:t> 级祖先，那么询问就变成了在 </a:t>
            </a:r>
            <a:r>
              <a:rPr lang="en-US" altLang="zh-CN" b="0" i="0" dirty="0" err="1">
                <a:effectLst/>
                <a:latin typeface="KaTeX_Main"/>
              </a:rPr>
              <a:t>y</a:t>
            </a:r>
            <a:r>
              <a:rPr lang="en-US" altLang="zh-CN" b="0" i="1" dirty="0" err="1">
                <a:effectLst/>
                <a:latin typeface="KaTeX_Math"/>
              </a:rPr>
              <a:t>y</a:t>
            </a:r>
            <a:r>
              <a:rPr lang="zh-CN" altLang="en-US" b="0" i="0" dirty="0">
                <a:effectLst/>
                <a:latin typeface="-apple-system"/>
              </a:rPr>
              <a:t> 的子树中有多少个点与 </a:t>
            </a:r>
            <a:r>
              <a:rPr lang="en-US" altLang="zh-CN" b="0" i="0" dirty="0">
                <a:effectLst/>
                <a:latin typeface="KaTeX_Main"/>
              </a:rPr>
              <a:t>y</a:t>
            </a:r>
            <a:r>
              <a:rPr lang="zh-CN" altLang="en-US" b="0" i="0" dirty="0">
                <a:effectLst/>
                <a:latin typeface="-apple-system"/>
              </a:rPr>
              <a:t> 的距离为 </a:t>
            </a:r>
            <a:r>
              <a:rPr lang="en-US" altLang="zh-CN" b="0" i="0" dirty="0">
                <a:effectLst/>
                <a:latin typeface="KaTeX_Main"/>
              </a:rPr>
              <a:t>k</a:t>
            </a:r>
            <a:r>
              <a:rPr lang="zh-CN" altLang="en-US" b="0" i="0" dirty="0">
                <a:effectLst/>
                <a:latin typeface="-apple-system"/>
              </a:rPr>
              <a:t>。最后输出时答案需要减一</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首先，我们</a:t>
            </a:r>
            <a:r>
              <a:rPr lang="en-US" altLang="zh-CN" b="0" i="0" dirty="0" err="1">
                <a:effectLst/>
                <a:latin typeface="-apple-system"/>
              </a:rPr>
              <a:t>dfs</a:t>
            </a:r>
            <a:r>
              <a:rPr lang="zh-CN" altLang="en-US" b="0" i="0" dirty="0">
                <a:effectLst/>
                <a:latin typeface="-apple-system"/>
              </a:rPr>
              <a:t>求出每个点的深度</a:t>
            </a:r>
          </a:p>
          <a:p>
            <a:pPr algn="l">
              <a:buFont typeface="Arial" panose="020B0604020202020204" pitchFamily="34" charset="0"/>
              <a:buChar char="•"/>
            </a:pPr>
            <a:r>
              <a:rPr lang="zh-CN" altLang="en-US" b="0" i="0" dirty="0">
                <a:effectLst/>
                <a:latin typeface="-apple-system"/>
              </a:rPr>
              <a:t>然后，给每一个点 </a:t>
            </a:r>
            <a:r>
              <a:rPr lang="en-US" altLang="zh-CN" b="0" i="0" dirty="0">
                <a:effectLst/>
                <a:latin typeface="-apple-system"/>
              </a:rPr>
              <a:t>x </a:t>
            </a:r>
            <a:r>
              <a:rPr lang="zh-CN" altLang="en-US" b="0" i="0" dirty="0">
                <a:effectLst/>
                <a:latin typeface="-apple-system"/>
              </a:rPr>
              <a:t>开一棵线段树，只需要支持单点修改和单点查询。位置 </a:t>
            </a:r>
            <a:r>
              <a:rPr lang="en-US" altLang="zh-CN" b="0" i="0" dirty="0" err="1">
                <a:effectLst/>
                <a:latin typeface="-apple-system"/>
              </a:rPr>
              <a:t>i</a:t>
            </a:r>
            <a:r>
              <a:rPr lang="en-US" altLang="zh-CN" b="0" i="0" dirty="0">
                <a:effectLst/>
                <a:latin typeface="-apple-system"/>
              </a:rPr>
              <a:t> </a:t>
            </a:r>
            <a:r>
              <a:rPr lang="zh-CN" altLang="en-US" b="0" i="0" dirty="0">
                <a:effectLst/>
                <a:latin typeface="-apple-system"/>
              </a:rPr>
              <a:t>记录 </a:t>
            </a:r>
            <a:r>
              <a:rPr lang="en-US" altLang="zh-CN" b="0" i="0" dirty="0">
                <a:effectLst/>
                <a:latin typeface="-apple-system"/>
              </a:rPr>
              <a:t>x </a:t>
            </a:r>
            <a:r>
              <a:rPr lang="zh-CN" altLang="en-US" b="0" i="0" dirty="0">
                <a:effectLst/>
                <a:latin typeface="-apple-system"/>
              </a:rPr>
              <a:t>子树中深度为 </a:t>
            </a:r>
            <a:r>
              <a:rPr lang="en-US" altLang="zh-CN" b="0" i="0" dirty="0" err="1">
                <a:effectLst/>
                <a:latin typeface="-apple-system"/>
              </a:rPr>
              <a:t>i</a:t>
            </a:r>
            <a:r>
              <a:rPr lang="en-US" altLang="zh-CN" b="0" i="0" dirty="0">
                <a:effectLst/>
                <a:latin typeface="-apple-system"/>
              </a:rPr>
              <a:t> </a:t>
            </a:r>
            <a:r>
              <a:rPr lang="zh-CN" altLang="en-US" b="0" i="0" dirty="0">
                <a:effectLst/>
                <a:latin typeface="-apple-system"/>
              </a:rPr>
              <a:t>的点的出现次数</a:t>
            </a:r>
          </a:p>
          <a:p>
            <a:pPr algn="l">
              <a:buFont typeface="Arial" panose="020B0604020202020204" pitchFamily="34" charset="0"/>
              <a:buChar char="•"/>
            </a:pPr>
            <a:r>
              <a:rPr lang="zh-CN" altLang="en-US" b="0" i="0" dirty="0">
                <a:effectLst/>
                <a:latin typeface="-apple-system"/>
              </a:rPr>
              <a:t>最后询问时，直接查询 </a:t>
            </a:r>
            <a:r>
              <a:rPr lang="en-US" altLang="zh-CN" b="0" i="0" dirty="0">
                <a:effectLst/>
                <a:latin typeface="-apple-system"/>
              </a:rPr>
              <a:t>y </a:t>
            </a:r>
            <a:r>
              <a:rPr lang="zh-CN" altLang="en-US" b="0" i="0" dirty="0">
                <a:effectLst/>
                <a:latin typeface="-apple-system"/>
              </a:rPr>
              <a:t>的子树中跟 </a:t>
            </a:r>
            <a:r>
              <a:rPr lang="en-US" altLang="zh-CN" b="0" i="0" dirty="0">
                <a:effectLst/>
                <a:latin typeface="-apple-system"/>
              </a:rPr>
              <a:t>x </a:t>
            </a:r>
            <a:r>
              <a:rPr lang="zh-CN" altLang="en-US" b="0" i="0" dirty="0">
                <a:effectLst/>
                <a:latin typeface="-apple-system"/>
              </a:rPr>
              <a:t>深度相同的节点数（记得减一）</a:t>
            </a:r>
          </a:p>
          <a:p>
            <a:pPr algn="l">
              <a:buFont typeface="Arial" panose="020B0604020202020204" pitchFamily="34" charset="0"/>
              <a:buChar char="•"/>
            </a:pPr>
            <a:r>
              <a:rPr lang="zh-CN" altLang="en-US" b="0" i="0" dirty="0">
                <a:effectLst/>
                <a:latin typeface="-apple-system"/>
              </a:rPr>
              <a:t>注意要特判 </a:t>
            </a:r>
            <a:r>
              <a:rPr lang="en-US" altLang="zh-CN" b="0" i="0" dirty="0">
                <a:effectLst/>
                <a:latin typeface="-apple-system"/>
              </a:rPr>
              <a:t>x </a:t>
            </a:r>
            <a:r>
              <a:rPr lang="zh-CN" altLang="en-US" b="0" i="0" dirty="0">
                <a:effectLst/>
                <a:latin typeface="-apple-system"/>
              </a:rPr>
              <a:t>没有 </a:t>
            </a:r>
            <a:r>
              <a:rPr lang="en-US" altLang="zh-CN" b="0" i="0" dirty="0">
                <a:effectLst/>
                <a:latin typeface="-apple-system"/>
              </a:rPr>
              <a:t>k </a:t>
            </a:r>
            <a:r>
              <a:rPr lang="zh-CN" altLang="en-US" b="0" i="0" dirty="0">
                <a:effectLst/>
                <a:latin typeface="-apple-system"/>
              </a:rPr>
              <a:t>级祖先的情况</a:t>
            </a:r>
            <a:endParaRPr lang="en-US" altLang="zh-CN" b="0" i="0" dirty="0">
              <a:effectLst/>
              <a:latin typeface="-apple-system"/>
            </a:endParaRPr>
          </a:p>
        </p:txBody>
      </p:sp>
    </p:spTree>
    <p:extLst>
      <p:ext uri="{BB962C8B-B14F-4D97-AF65-F5344CB8AC3E}">
        <p14:creationId xmlns:p14="http://schemas.microsoft.com/office/powerpoint/2010/main" val="299381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CF246E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给定一片森林，每个点都有一个名字。</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每次询问一个节点的</a:t>
            </a:r>
            <a:r>
              <a:rPr lang="en-US" altLang="zh-CN" b="0" i="0" dirty="0">
                <a:effectLst/>
                <a:latin typeface="-apple-system"/>
              </a:rPr>
              <a:t>K-Son</a:t>
            </a:r>
            <a:r>
              <a:rPr lang="zh-CN" altLang="en-US" b="0" i="0" dirty="0">
                <a:effectLst/>
                <a:latin typeface="-apple-system"/>
              </a:rPr>
              <a:t>共有个多少不同的名字。一个节点的</a:t>
            </a:r>
            <a:r>
              <a:rPr lang="en-US" altLang="zh-CN" b="0" i="0" dirty="0">
                <a:effectLst/>
                <a:latin typeface="-apple-system"/>
              </a:rPr>
              <a:t>K-Son</a:t>
            </a:r>
            <a:r>
              <a:rPr lang="zh-CN" altLang="en-US" b="0" i="0" dirty="0">
                <a:effectLst/>
                <a:latin typeface="-apple-system"/>
              </a:rPr>
              <a:t>即为深度是该节点深度加</a:t>
            </a:r>
            <a:r>
              <a:rPr lang="en-US" altLang="zh-CN" b="0" i="0" dirty="0">
                <a:effectLst/>
                <a:latin typeface="-apple-system"/>
              </a:rPr>
              <a:t>K</a:t>
            </a:r>
            <a:r>
              <a:rPr lang="zh-CN" altLang="en-US" b="0" i="0" dirty="0">
                <a:effectLst/>
                <a:latin typeface="-apple-system"/>
              </a:rPr>
              <a:t>的节点。</a:t>
            </a:r>
            <a:endParaRPr lang="en-US" altLang="zh-CN" b="0" i="0" dirty="0">
              <a:effectLst/>
              <a:latin typeface="-apple-system"/>
            </a:endParaRPr>
          </a:p>
          <a:p>
            <a:r>
              <a:rPr lang="en-US" altLang="zh-CN" dirty="0">
                <a:latin typeface="-apple-system"/>
              </a:rPr>
              <a:t>k</a:t>
            </a:r>
            <a:r>
              <a:rPr lang="zh-CN" altLang="en-US" dirty="0">
                <a:latin typeface="-apple-system"/>
              </a:rPr>
              <a:t>是随询问变化的</a:t>
            </a:r>
            <a:endParaRPr lang="en-US" altLang="zh-CN" b="0" i="0" dirty="0">
              <a:effectLst/>
              <a:latin typeface="-apple-system"/>
            </a:endParaRPr>
          </a:p>
          <a:p>
            <a:r>
              <a:rPr lang="en-US" altLang="zh-CN" dirty="0" err="1">
                <a:latin typeface="-apple-system"/>
              </a:rPr>
              <a:t>n,q</a:t>
            </a:r>
            <a:r>
              <a:rPr lang="en-US" altLang="zh-CN" dirty="0">
                <a:latin typeface="-apple-system"/>
              </a:rPr>
              <a:t>&lt;=100000</a:t>
            </a:r>
            <a:endParaRPr lang="en-US" altLang="zh-CN" b="0" i="0" dirty="0">
              <a:effectLst/>
              <a:latin typeface="-apple-system"/>
            </a:endParaRPr>
          </a:p>
          <a:p>
            <a:pPr algn="l">
              <a:buFont typeface="Arial" panose="020B0604020202020204" pitchFamily="34" charset="0"/>
              <a:buChar char="•"/>
            </a:pPr>
            <a:endParaRPr lang="en-US" altLang="zh-CN" b="0" i="0" dirty="0">
              <a:effectLst/>
              <a:latin typeface="-apple-system"/>
            </a:endParaRPr>
          </a:p>
        </p:txBody>
      </p:sp>
    </p:spTree>
    <p:extLst>
      <p:ext uri="{BB962C8B-B14F-4D97-AF65-F5344CB8AC3E}">
        <p14:creationId xmlns:p14="http://schemas.microsoft.com/office/powerpoint/2010/main" val="302967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CF246E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把线段树上每个点换成</a:t>
            </a:r>
            <a:r>
              <a:rPr lang="en-US" altLang="zh-CN" b="0" i="0" dirty="0">
                <a:effectLst/>
                <a:latin typeface="-apple-system"/>
              </a:rPr>
              <a:t>set</a:t>
            </a:r>
            <a:r>
              <a:rPr lang="zh-CN" altLang="en-US" b="0" i="0" dirty="0">
                <a:effectLst/>
                <a:latin typeface="-apple-system"/>
              </a:rPr>
              <a:t>即可</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也就是说，在每个叶子上维护一个 </a:t>
            </a:r>
            <a:r>
              <a:rPr lang="en-US" altLang="zh-CN" b="0" i="0" dirty="0">
                <a:effectLst/>
                <a:latin typeface="-apple-system"/>
              </a:rPr>
              <a:t>set </a:t>
            </a:r>
            <a:r>
              <a:rPr lang="zh-CN" altLang="en-US" b="0" i="0" dirty="0">
                <a:effectLst/>
                <a:latin typeface="-apple-system"/>
              </a:rPr>
              <a:t>表示深度为 </a:t>
            </a:r>
            <a:r>
              <a:rPr lang="en-US" altLang="zh-CN" b="0" i="0" dirty="0">
                <a:effectLst/>
                <a:latin typeface="-apple-system"/>
              </a:rPr>
              <a:t>xx </a:t>
            </a:r>
            <a:r>
              <a:rPr lang="zh-CN" altLang="en-US" b="0" i="0" dirty="0">
                <a:effectLst/>
                <a:latin typeface="-apple-system"/>
              </a:rPr>
              <a:t>的名字构成的集合</a:t>
            </a:r>
            <a:endParaRPr lang="en-US" altLang="zh-CN" b="0" i="0" dirty="0">
              <a:effectLst/>
              <a:latin typeface="-apple-system"/>
            </a:endParaRPr>
          </a:p>
          <a:p>
            <a:pPr algn="l">
              <a:buFont typeface="Arial" panose="020B0604020202020204" pitchFamily="34" charset="0"/>
              <a:buChar char="•"/>
            </a:pPr>
            <a:r>
              <a:rPr lang="zh-CN" altLang="en-US" dirty="0">
                <a:latin typeface="-apple-system"/>
              </a:rPr>
              <a:t>然后线段树合并的时候</a:t>
            </a:r>
            <a:r>
              <a:rPr lang="en-US" altLang="zh-CN" dirty="0">
                <a:latin typeface="-apple-system"/>
              </a:rPr>
              <a:t>set</a:t>
            </a:r>
            <a:r>
              <a:rPr lang="zh-CN" altLang="en-US" dirty="0">
                <a:latin typeface="-apple-system"/>
              </a:rPr>
              <a:t>启发式合并</a:t>
            </a:r>
            <a:endParaRPr lang="en-US" altLang="zh-CN" b="0" i="0" dirty="0">
              <a:effectLst/>
              <a:latin typeface="-apple-system"/>
            </a:endParaRPr>
          </a:p>
        </p:txBody>
      </p:sp>
    </p:spTree>
    <p:extLst>
      <p:ext uri="{BB962C8B-B14F-4D97-AF65-F5344CB8AC3E}">
        <p14:creationId xmlns:p14="http://schemas.microsoft.com/office/powerpoint/2010/main" val="1012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72430-1A29-4A40-B400-EACE1CBA6EC0}"/>
              </a:ext>
            </a:extLst>
          </p:cNvPr>
          <p:cNvSpPr>
            <a:spLocks noGrp="1"/>
          </p:cNvSpPr>
          <p:nvPr>
            <p:ph type="title"/>
          </p:nvPr>
        </p:nvSpPr>
        <p:spPr/>
        <p:txBody>
          <a:bodyPr/>
          <a:lstStyle/>
          <a:p>
            <a:r>
              <a:rPr lang="en-US" altLang="zh-CN" dirty="0"/>
              <a:t>CF932F</a:t>
            </a:r>
            <a:endParaRPr lang="zh-CN" altLang="en-US" dirty="0"/>
          </a:p>
        </p:txBody>
      </p:sp>
      <p:sp>
        <p:nvSpPr>
          <p:cNvPr id="3" name="内容占位符 2">
            <a:extLst>
              <a:ext uri="{FF2B5EF4-FFF2-40B4-BE49-F238E27FC236}">
                <a16:creationId xmlns:a16="http://schemas.microsoft.com/office/drawing/2014/main" id="{9C118B85-8009-4701-89C1-6C4DD4E6BE11}"/>
              </a:ext>
            </a:extLst>
          </p:cNvPr>
          <p:cNvSpPr>
            <a:spLocks noGrp="1"/>
          </p:cNvSpPr>
          <p:nvPr>
            <p:ph idx="1"/>
          </p:nvPr>
        </p:nvSpPr>
        <p:spPr/>
        <p:txBody>
          <a:bodyPr/>
          <a:lstStyle/>
          <a:p>
            <a:pPr algn="l"/>
            <a:r>
              <a:rPr lang="zh-CN" altLang="en-US" b="0" i="0" dirty="0">
                <a:effectLst/>
                <a:latin typeface="-apple-system"/>
              </a:rPr>
              <a:t>有一颗 </a:t>
            </a:r>
            <a:r>
              <a:rPr lang="en-US" altLang="zh-CN" b="0" i="0" dirty="0">
                <a:effectLst/>
                <a:latin typeface="KaTeX_Main"/>
              </a:rPr>
              <a:t>n</a:t>
            </a:r>
            <a:r>
              <a:rPr lang="zh-CN" altLang="en-US" b="0" i="0" dirty="0">
                <a:effectLst/>
                <a:latin typeface="-apple-system"/>
              </a:rPr>
              <a:t> 个节点的树（节点从 </a:t>
            </a:r>
            <a:r>
              <a:rPr lang="en-US" altLang="zh-CN" b="0" i="0" dirty="0">
                <a:effectLst/>
                <a:latin typeface="KaTeX_Main"/>
              </a:rPr>
              <a:t>1</a:t>
            </a:r>
            <a:r>
              <a:rPr lang="zh-CN" altLang="en-US" b="0" i="0" dirty="0">
                <a:effectLst/>
                <a:latin typeface="-apple-system"/>
              </a:rPr>
              <a:t> 到 </a:t>
            </a:r>
            <a:r>
              <a:rPr lang="en-US" altLang="zh-CN" b="0" i="0" dirty="0">
                <a:effectLst/>
                <a:latin typeface="KaTeX_Main"/>
              </a:rPr>
              <a:t>n</a:t>
            </a:r>
            <a:r>
              <a:rPr lang="zh-CN" altLang="en-US" b="0" i="0" dirty="0">
                <a:effectLst/>
                <a:latin typeface="-apple-system"/>
              </a:rPr>
              <a:t> 依次编号）。每个节点有两个权值，第 </a:t>
            </a:r>
            <a:r>
              <a:rPr lang="en-US" altLang="zh-CN" b="0" i="0" dirty="0" err="1">
                <a:effectLst/>
                <a:latin typeface="KaTeX_Main"/>
              </a:rPr>
              <a:t>i</a:t>
            </a:r>
            <a:r>
              <a:rPr lang="zh-CN" altLang="en-US" b="0" i="0" dirty="0">
                <a:effectLst/>
                <a:latin typeface="-apple-system"/>
              </a:rPr>
              <a:t> 个节点的权值为 </a:t>
            </a:r>
            <a:r>
              <a:rPr lang="en-US" altLang="zh-CN" b="0" i="1" dirty="0">
                <a:effectLst/>
                <a:latin typeface="KaTeX_Math"/>
              </a:rPr>
              <a:t>ai</a:t>
            </a:r>
            <a:r>
              <a:rPr lang="zh-CN" altLang="en-US" b="0" i="0" dirty="0">
                <a:effectLst/>
                <a:latin typeface="KaTeX_Main"/>
              </a:rPr>
              <a:t>​</a:t>
            </a:r>
            <a:r>
              <a:rPr lang="en-US" altLang="zh-CN" b="0" i="0" dirty="0">
                <a:effectLst/>
                <a:latin typeface="KaTeX_Main"/>
              </a:rPr>
              <a:t>,</a:t>
            </a:r>
            <a:r>
              <a:rPr lang="en-US" altLang="zh-CN" b="0" i="1" dirty="0">
                <a:effectLst/>
                <a:latin typeface="KaTeX_Math"/>
              </a:rPr>
              <a:t>bi</a:t>
            </a:r>
            <a:r>
              <a:rPr lang="zh-CN" altLang="en-US" b="0" i="0" dirty="0">
                <a:effectLst/>
                <a:latin typeface="KaTeX_Main"/>
              </a:rPr>
              <a:t>​</a:t>
            </a:r>
            <a:r>
              <a:rPr lang="zh-CN" altLang="en-US" b="0" i="0" dirty="0">
                <a:effectLst/>
                <a:latin typeface="-apple-system"/>
              </a:rPr>
              <a:t>。</a:t>
            </a:r>
          </a:p>
          <a:p>
            <a:pPr algn="l"/>
            <a:r>
              <a:rPr lang="zh-CN" altLang="en-US" b="0" i="0" dirty="0">
                <a:effectLst/>
                <a:latin typeface="-apple-system"/>
              </a:rPr>
              <a:t>你可以从一个节点跳到它的子树内任意一个节点上。从节点 </a:t>
            </a:r>
            <a:r>
              <a:rPr lang="en-US" altLang="zh-CN" b="0" i="0" dirty="0">
                <a:effectLst/>
                <a:latin typeface="KaTeX_Main"/>
              </a:rPr>
              <a:t>x</a:t>
            </a:r>
            <a:r>
              <a:rPr lang="zh-CN" altLang="en-US" b="0" i="0" dirty="0">
                <a:effectLst/>
                <a:latin typeface="-apple-system"/>
              </a:rPr>
              <a:t> 跳到节点 </a:t>
            </a:r>
            <a:r>
              <a:rPr lang="en-US" altLang="zh-CN" b="0" i="0" dirty="0">
                <a:effectLst/>
                <a:latin typeface="KaTeX_Main"/>
              </a:rPr>
              <a:t>y</a:t>
            </a:r>
            <a:r>
              <a:rPr lang="zh-CN" altLang="en-US" b="0" i="0" dirty="0">
                <a:effectLst/>
                <a:latin typeface="-apple-system"/>
              </a:rPr>
              <a:t> 一次的花费为 </a:t>
            </a:r>
            <a:r>
              <a:rPr lang="en-US" altLang="zh-CN" b="0" i="1" dirty="0">
                <a:effectLst/>
                <a:latin typeface="KaTeX_Math"/>
              </a:rPr>
              <a:t>ax</a:t>
            </a:r>
            <a:r>
              <a:rPr lang="zh-CN" altLang="en-US" b="0" i="0" dirty="0">
                <a:effectLst/>
                <a:latin typeface="KaTeX_Main"/>
              </a:rPr>
              <a:t>​</a:t>
            </a:r>
            <a:r>
              <a:rPr lang="en-US" altLang="zh-CN" b="0" i="0" dirty="0">
                <a:effectLst/>
                <a:latin typeface="KaTeX_Main"/>
              </a:rPr>
              <a:t>×</a:t>
            </a:r>
            <a:r>
              <a:rPr lang="en-US" altLang="zh-CN" b="0" i="1" dirty="0">
                <a:effectLst/>
                <a:latin typeface="KaTeX_Math"/>
              </a:rPr>
              <a:t>by</a:t>
            </a:r>
            <a:r>
              <a:rPr lang="zh-CN" altLang="en-US" b="0" i="0" dirty="0">
                <a:effectLst/>
                <a:latin typeface="KaTeX_Main"/>
              </a:rPr>
              <a:t>​</a:t>
            </a:r>
            <a:r>
              <a:rPr lang="zh-CN" altLang="en-US" b="0" i="0" dirty="0">
                <a:effectLst/>
                <a:latin typeface="-apple-system"/>
              </a:rPr>
              <a:t>。跳跃多次的总费用为每次跳跃的费用之和。请分别计算出每个节点到达树的每个叶子节点的费用中的最小值。</a:t>
            </a:r>
          </a:p>
          <a:p>
            <a:pPr algn="l"/>
            <a:r>
              <a:rPr lang="zh-CN" altLang="en-US" b="0" i="0" dirty="0">
                <a:effectLst/>
                <a:latin typeface="-apple-system"/>
              </a:rPr>
              <a:t>注意：就算树的深度为 </a:t>
            </a:r>
            <a:r>
              <a:rPr lang="en-US" altLang="zh-CN" b="0" i="0" dirty="0">
                <a:effectLst/>
                <a:latin typeface="KaTeX_Main"/>
              </a:rPr>
              <a:t>1</a:t>
            </a:r>
            <a:r>
              <a:rPr lang="zh-CN" altLang="en-US" b="0" i="0" dirty="0">
                <a:effectLst/>
                <a:latin typeface="-apple-system"/>
              </a:rPr>
              <a:t>，根节点也不算叶子节点。另外，不能从一个节点跳到它自己</a:t>
            </a:r>
            <a:r>
              <a:rPr lang="en-US" altLang="zh-CN" b="0" i="0" dirty="0">
                <a:effectLst/>
                <a:latin typeface="-apple-system"/>
              </a:rPr>
              <a:t>.</a:t>
            </a:r>
          </a:p>
          <a:p>
            <a:pPr algn="l"/>
            <a:r>
              <a:rPr lang="en-US" altLang="zh-CN" b="0" i="0" dirty="0">
                <a:effectLst/>
                <a:latin typeface="KaTeX_Main"/>
              </a:rPr>
              <a:t>2≤</a:t>
            </a:r>
            <a:r>
              <a:rPr lang="en-US" altLang="zh-CN" b="0" i="1" dirty="0">
                <a:effectLst/>
                <a:latin typeface="KaTeX_Math"/>
              </a:rPr>
              <a:t>n</a:t>
            </a:r>
            <a:r>
              <a:rPr lang="zh-CN" altLang="en-US" b="0" i="0" dirty="0">
                <a:effectLst/>
                <a:latin typeface="KaTeX_Main"/>
              </a:rPr>
              <a:t>≤</a:t>
            </a:r>
            <a:r>
              <a:rPr lang="en-US" altLang="zh-CN" b="0" i="0" dirty="0">
                <a:effectLst/>
                <a:latin typeface="KaTeX_Main"/>
              </a:rPr>
              <a:t>1e5</a:t>
            </a:r>
            <a:r>
              <a:rPr lang="zh-CN" altLang="en-US" b="0" i="0" dirty="0">
                <a:effectLst/>
                <a:latin typeface="-apple-system"/>
              </a:rPr>
              <a:t>，</a:t>
            </a:r>
            <a:r>
              <a:rPr lang="en-US" altLang="zh-CN" b="0" i="0" dirty="0">
                <a:effectLst/>
                <a:latin typeface="KaTeX_Main"/>
              </a:rPr>
              <a:t>−1e5≤</a:t>
            </a:r>
            <a:r>
              <a:rPr lang="en-US" altLang="zh-CN" b="0" i="1" dirty="0">
                <a:effectLst/>
                <a:latin typeface="KaTeX_Math"/>
              </a:rPr>
              <a:t>ai</a:t>
            </a:r>
            <a:r>
              <a:rPr lang="zh-CN" altLang="en-US" b="0" i="0" dirty="0">
                <a:effectLst/>
                <a:latin typeface="KaTeX_Main"/>
              </a:rPr>
              <a:t>​≤</a:t>
            </a:r>
            <a:r>
              <a:rPr lang="en-US" altLang="zh-CN" b="0" i="0" dirty="0">
                <a:effectLst/>
                <a:latin typeface="KaTeX_Main"/>
              </a:rPr>
              <a:t>1e5</a:t>
            </a:r>
            <a:r>
              <a:rPr lang="zh-CN" altLang="en-US" b="0" i="0" dirty="0">
                <a:effectLst/>
                <a:latin typeface="-apple-system"/>
              </a:rPr>
              <a:t>，</a:t>
            </a:r>
            <a:r>
              <a:rPr lang="en-US" altLang="zh-CN" b="0" i="0" dirty="0">
                <a:effectLst/>
                <a:latin typeface="KaTeX_Main"/>
              </a:rPr>
              <a:t>−1e5≤</a:t>
            </a:r>
            <a:r>
              <a:rPr lang="en-US" altLang="zh-CN" b="0" i="1" dirty="0">
                <a:effectLst/>
                <a:latin typeface="KaTeX_Math"/>
              </a:rPr>
              <a:t>bi</a:t>
            </a:r>
            <a:r>
              <a:rPr lang="zh-CN" altLang="en-US" b="0" i="0" dirty="0">
                <a:effectLst/>
                <a:latin typeface="KaTeX_Main"/>
              </a:rPr>
              <a:t>​≤</a:t>
            </a:r>
            <a:r>
              <a:rPr lang="en-US" altLang="zh-CN" b="0" i="0" dirty="0">
                <a:effectLst/>
                <a:latin typeface="KaTeX_Main"/>
              </a:rPr>
              <a:t>1e5</a:t>
            </a:r>
            <a:r>
              <a:rPr lang="zh-CN" altLang="en-US" b="0" i="0" dirty="0">
                <a:effectLst/>
                <a:latin typeface="-apple-system"/>
              </a:rPr>
              <a:t>。</a:t>
            </a:r>
          </a:p>
          <a:p>
            <a:endParaRPr lang="zh-CN" altLang="en-US" dirty="0"/>
          </a:p>
        </p:txBody>
      </p:sp>
    </p:spTree>
    <p:extLst>
      <p:ext uri="{BB962C8B-B14F-4D97-AF65-F5344CB8AC3E}">
        <p14:creationId xmlns:p14="http://schemas.microsoft.com/office/powerpoint/2010/main" val="362547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72430-1A29-4A40-B400-EACE1CBA6EC0}"/>
              </a:ext>
            </a:extLst>
          </p:cNvPr>
          <p:cNvSpPr>
            <a:spLocks noGrp="1"/>
          </p:cNvSpPr>
          <p:nvPr>
            <p:ph type="title"/>
          </p:nvPr>
        </p:nvSpPr>
        <p:spPr/>
        <p:txBody>
          <a:bodyPr/>
          <a:lstStyle/>
          <a:p>
            <a:r>
              <a:rPr lang="en-US" altLang="zh-CN" dirty="0"/>
              <a:t>CF932F</a:t>
            </a:r>
            <a:endParaRPr lang="zh-CN" altLang="en-US" dirty="0"/>
          </a:p>
        </p:txBody>
      </p:sp>
      <p:sp>
        <p:nvSpPr>
          <p:cNvPr id="3" name="内容占位符 2">
            <a:extLst>
              <a:ext uri="{FF2B5EF4-FFF2-40B4-BE49-F238E27FC236}">
                <a16:creationId xmlns:a16="http://schemas.microsoft.com/office/drawing/2014/main" id="{9C118B85-8009-4701-89C1-6C4DD4E6BE11}"/>
              </a:ext>
            </a:extLst>
          </p:cNvPr>
          <p:cNvSpPr>
            <a:spLocks noGrp="1"/>
          </p:cNvSpPr>
          <p:nvPr>
            <p:ph idx="1"/>
          </p:nvPr>
        </p:nvSpPr>
        <p:spPr/>
        <p:txBody>
          <a:bodyPr/>
          <a:lstStyle/>
          <a:p>
            <a:r>
              <a:rPr lang="zh-CN" altLang="en-US" dirty="0"/>
              <a:t>设</a:t>
            </a:r>
            <a:r>
              <a:rPr lang="en-US" altLang="zh-CN" dirty="0" err="1"/>
              <a:t>dp</a:t>
            </a:r>
            <a:r>
              <a:rPr lang="en-US" altLang="zh-CN" dirty="0"/>
              <a:t>[x]</a:t>
            </a:r>
            <a:r>
              <a:rPr lang="zh-CN" altLang="en-US" dirty="0"/>
              <a:t>表示从</a:t>
            </a:r>
            <a:r>
              <a:rPr lang="en-US" altLang="zh-CN" dirty="0"/>
              <a:t>x</a:t>
            </a:r>
            <a:r>
              <a:rPr lang="zh-CN" altLang="en-US" dirty="0"/>
              <a:t>出发到叶子节点的最小代价</a:t>
            </a:r>
            <a:endParaRPr lang="en-US" altLang="zh-CN" dirty="0"/>
          </a:p>
          <a:p>
            <a:r>
              <a:rPr lang="en-US" altLang="zh-CN" dirty="0" err="1"/>
              <a:t>dp</a:t>
            </a:r>
            <a:r>
              <a:rPr lang="en-US" altLang="zh-CN" dirty="0"/>
              <a:t>[x]=min(</a:t>
            </a:r>
            <a:r>
              <a:rPr lang="en-US" altLang="zh-CN" dirty="0" err="1"/>
              <a:t>dp</a:t>
            </a:r>
            <a:r>
              <a:rPr lang="en-US" altLang="zh-CN" dirty="0"/>
              <a:t>[y]+a[x]*b[y]) (y</a:t>
            </a:r>
            <a:r>
              <a:rPr lang="zh-CN" altLang="en-US" dirty="0"/>
              <a:t>在</a:t>
            </a:r>
            <a:r>
              <a:rPr lang="en-US" altLang="zh-CN" dirty="0"/>
              <a:t>x</a:t>
            </a:r>
            <a:r>
              <a:rPr lang="zh-CN" altLang="en-US" dirty="0"/>
              <a:t>的子树里面</a:t>
            </a:r>
            <a:r>
              <a:rPr lang="en-US" altLang="zh-CN" dirty="0"/>
              <a:t>)</a:t>
            </a:r>
          </a:p>
          <a:p>
            <a:r>
              <a:rPr lang="zh-CN" altLang="en-US" dirty="0"/>
              <a:t>如果我们将</a:t>
            </a:r>
            <a:r>
              <a:rPr lang="en-US" altLang="zh-CN" dirty="0"/>
              <a:t>b[y]</a:t>
            </a:r>
            <a:r>
              <a:rPr lang="zh-CN" altLang="en-US" dirty="0"/>
              <a:t>看成斜率</a:t>
            </a:r>
            <a:r>
              <a:rPr lang="en-US" altLang="zh-CN" dirty="0"/>
              <a:t>, </a:t>
            </a:r>
            <a:r>
              <a:rPr lang="en-US" altLang="zh-CN" dirty="0" err="1"/>
              <a:t>dp</a:t>
            </a:r>
            <a:r>
              <a:rPr lang="en-US" altLang="zh-CN" dirty="0"/>
              <a:t>[y]</a:t>
            </a:r>
            <a:r>
              <a:rPr lang="zh-CN" altLang="en-US" dirty="0"/>
              <a:t>看成纵截距</a:t>
            </a:r>
            <a:r>
              <a:rPr lang="en-US" altLang="zh-CN" dirty="0"/>
              <a:t>, a[x]</a:t>
            </a:r>
            <a:r>
              <a:rPr lang="zh-CN" altLang="en-US" dirty="0"/>
              <a:t>看成横坐标</a:t>
            </a:r>
            <a:r>
              <a:rPr lang="en-US" altLang="zh-CN" dirty="0"/>
              <a:t>, </a:t>
            </a:r>
            <a:r>
              <a:rPr lang="zh-CN" altLang="en-US" dirty="0"/>
              <a:t>那么问题转为了在平面上有一些直线</a:t>
            </a:r>
            <a:r>
              <a:rPr lang="en-US" altLang="zh-CN" dirty="0"/>
              <a:t>, </a:t>
            </a:r>
            <a:r>
              <a:rPr lang="zh-CN" altLang="en-US" dirty="0"/>
              <a:t>选出与直线</a:t>
            </a:r>
            <a:r>
              <a:rPr lang="en-US" altLang="zh-CN" dirty="0"/>
              <a:t>x=a[x]</a:t>
            </a:r>
            <a:r>
              <a:rPr lang="zh-CN" altLang="en-US" dirty="0"/>
              <a:t>相交的最靠下的点</a:t>
            </a:r>
            <a:endParaRPr lang="en-US" altLang="zh-CN" dirty="0"/>
          </a:p>
          <a:p>
            <a:r>
              <a:rPr lang="zh-CN" altLang="en-US" dirty="0"/>
              <a:t>如果是在序列上，直接李超线段树即可</a:t>
            </a:r>
            <a:endParaRPr lang="en-US" altLang="zh-CN" dirty="0"/>
          </a:p>
          <a:p>
            <a:r>
              <a:rPr lang="zh-CN" altLang="en-US" dirty="0"/>
              <a:t>现在有</a:t>
            </a:r>
            <a:r>
              <a:rPr lang="en-US" altLang="zh-CN" dirty="0"/>
              <a:t>y</a:t>
            </a:r>
            <a:r>
              <a:rPr lang="zh-CN" altLang="en-US" dirty="0"/>
              <a:t>在</a:t>
            </a:r>
            <a:r>
              <a:rPr lang="en-US" altLang="zh-CN" dirty="0"/>
              <a:t>x</a:t>
            </a:r>
            <a:r>
              <a:rPr lang="zh-CN" altLang="en-US" dirty="0"/>
              <a:t>的子树这个限制，也就是把</a:t>
            </a:r>
            <a:r>
              <a:rPr lang="en-US" altLang="zh-CN" dirty="0"/>
              <a:t>x</a:t>
            </a:r>
            <a:r>
              <a:rPr lang="zh-CN" altLang="en-US" dirty="0"/>
              <a:t>的各棵子树对应的李超线段树合起来，再查询答案，最后把</a:t>
            </a:r>
            <a:r>
              <a:rPr lang="en-US" altLang="zh-CN" dirty="0"/>
              <a:t>x</a:t>
            </a:r>
            <a:r>
              <a:rPr lang="zh-CN" altLang="en-US" dirty="0"/>
              <a:t>对应的直线加到李超线段树里面去</a:t>
            </a:r>
          </a:p>
        </p:txBody>
      </p:sp>
    </p:spTree>
    <p:extLst>
      <p:ext uri="{BB962C8B-B14F-4D97-AF65-F5344CB8AC3E}">
        <p14:creationId xmlns:p14="http://schemas.microsoft.com/office/powerpoint/2010/main" val="324007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72430-1A29-4A40-B400-EACE1CBA6EC0}"/>
              </a:ext>
            </a:extLst>
          </p:cNvPr>
          <p:cNvSpPr>
            <a:spLocks noGrp="1"/>
          </p:cNvSpPr>
          <p:nvPr>
            <p:ph type="title"/>
          </p:nvPr>
        </p:nvSpPr>
        <p:spPr/>
        <p:txBody>
          <a:bodyPr/>
          <a:lstStyle/>
          <a:p>
            <a:r>
              <a:rPr lang="en-US" altLang="zh-CN" dirty="0"/>
              <a:t>CF932F</a:t>
            </a:r>
            <a:endParaRPr lang="zh-CN" altLang="en-US" dirty="0"/>
          </a:p>
        </p:txBody>
      </p:sp>
      <p:sp>
        <p:nvSpPr>
          <p:cNvPr id="3" name="内容占位符 2">
            <a:extLst>
              <a:ext uri="{FF2B5EF4-FFF2-40B4-BE49-F238E27FC236}">
                <a16:creationId xmlns:a16="http://schemas.microsoft.com/office/drawing/2014/main" id="{9C118B85-8009-4701-89C1-6C4DD4E6BE11}"/>
              </a:ext>
            </a:extLst>
          </p:cNvPr>
          <p:cNvSpPr>
            <a:spLocks noGrp="1"/>
          </p:cNvSpPr>
          <p:nvPr>
            <p:ph idx="1"/>
          </p:nvPr>
        </p:nvSpPr>
        <p:spPr/>
        <p:txBody>
          <a:bodyPr/>
          <a:lstStyle/>
          <a:p>
            <a:r>
              <a:rPr lang="zh-CN" altLang="en-US" dirty="0"/>
              <a:t>注意李超线段树和普通线段树有一点不同，树根上也存了值的，比较类似于平衡树</a:t>
            </a:r>
            <a:endParaRPr lang="en-US" altLang="zh-CN" dirty="0"/>
          </a:p>
          <a:p>
            <a:r>
              <a:rPr lang="zh-CN" altLang="en-US" dirty="0"/>
              <a:t>所以在合并的时候，不仅要合并左右儿子的直线，还要把树根的那条最优直线也插入进去</a:t>
            </a:r>
          </a:p>
        </p:txBody>
      </p:sp>
      <p:pic>
        <p:nvPicPr>
          <p:cNvPr id="5" name="图片 4">
            <a:extLst>
              <a:ext uri="{FF2B5EF4-FFF2-40B4-BE49-F238E27FC236}">
                <a16:creationId xmlns:a16="http://schemas.microsoft.com/office/drawing/2014/main" id="{F43BDFE8-8089-48A9-801E-31D4B72773F5}"/>
              </a:ext>
            </a:extLst>
          </p:cNvPr>
          <p:cNvPicPr>
            <a:picLocks noChangeAspect="1"/>
          </p:cNvPicPr>
          <p:nvPr/>
        </p:nvPicPr>
        <p:blipFill>
          <a:blip r:embed="rId2"/>
          <a:stretch>
            <a:fillRect/>
          </a:stretch>
        </p:blipFill>
        <p:spPr>
          <a:xfrm>
            <a:off x="1142745" y="3682948"/>
            <a:ext cx="4953255" cy="2006703"/>
          </a:xfrm>
          <a:prstGeom prst="rect">
            <a:avLst/>
          </a:prstGeom>
        </p:spPr>
      </p:pic>
    </p:spTree>
    <p:extLst>
      <p:ext uri="{BB962C8B-B14F-4D97-AF65-F5344CB8AC3E}">
        <p14:creationId xmlns:p14="http://schemas.microsoft.com/office/powerpoint/2010/main" val="232635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EA86A-F567-43B9-AB59-D4915D4E8D6C}"/>
              </a:ext>
            </a:extLst>
          </p:cNvPr>
          <p:cNvSpPr>
            <a:spLocks noGrp="1"/>
          </p:cNvSpPr>
          <p:nvPr>
            <p:ph type="title"/>
          </p:nvPr>
        </p:nvSpPr>
        <p:spPr/>
        <p:txBody>
          <a:bodyPr/>
          <a:lstStyle/>
          <a:p>
            <a:r>
              <a:rPr lang="zh-CN" altLang="en-US" dirty="0"/>
              <a:t>线段树分裂</a:t>
            </a:r>
          </a:p>
        </p:txBody>
      </p:sp>
      <p:sp>
        <p:nvSpPr>
          <p:cNvPr id="3" name="内容占位符 2">
            <a:extLst>
              <a:ext uri="{FF2B5EF4-FFF2-40B4-BE49-F238E27FC236}">
                <a16:creationId xmlns:a16="http://schemas.microsoft.com/office/drawing/2014/main" id="{40614243-E047-43D3-B880-10DC1E4A4061}"/>
              </a:ext>
            </a:extLst>
          </p:cNvPr>
          <p:cNvSpPr>
            <a:spLocks noGrp="1"/>
          </p:cNvSpPr>
          <p:nvPr>
            <p:ph idx="1"/>
          </p:nvPr>
        </p:nvSpPr>
        <p:spPr/>
        <p:txBody>
          <a:bodyPr/>
          <a:lstStyle/>
          <a:p>
            <a:r>
              <a:rPr lang="zh-CN" altLang="en-US" dirty="0"/>
              <a:t>类似于</a:t>
            </a:r>
            <a:r>
              <a:rPr lang="en-US" altLang="zh-CN" dirty="0" err="1"/>
              <a:t>fhqtreap</a:t>
            </a:r>
            <a:r>
              <a:rPr lang="zh-CN" altLang="en-US" dirty="0"/>
              <a:t>的分裂，从一个地方切开</a:t>
            </a:r>
            <a:endParaRPr lang="en-US" altLang="zh-CN" dirty="0"/>
          </a:p>
          <a:p>
            <a:r>
              <a:rPr lang="zh-CN" altLang="en-US" dirty="0"/>
              <a:t>不过这是线段树，所以对于多出来的那棵树新建</a:t>
            </a:r>
            <a:r>
              <a:rPr lang="en-US" altLang="zh-CN" dirty="0" err="1"/>
              <a:t>logn</a:t>
            </a:r>
            <a:r>
              <a:rPr lang="zh-CN" altLang="en-US" dirty="0"/>
              <a:t>个节点把线段树结构补全</a:t>
            </a:r>
            <a:endParaRPr lang="en-US" altLang="zh-CN" dirty="0"/>
          </a:p>
          <a:p>
            <a:endParaRPr lang="en-US" altLang="zh-CN" dirty="0"/>
          </a:p>
          <a:p>
            <a:endParaRPr lang="zh-CN" altLang="en-US" dirty="0"/>
          </a:p>
        </p:txBody>
      </p:sp>
      <p:pic>
        <p:nvPicPr>
          <p:cNvPr id="1026" name="Picture 2">
            <a:extLst>
              <a:ext uri="{FF2B5EF4-FFF2-40B4-BE49-F238E27FC236}">
                <a16:creationId xmlns:a16="http://schemas.microsoft.com/office/drawing/2014/main" id="{15EC53F1-D9D2-4E28-BBBF-A877FF2E8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1194"/>
            <a:ext cx="85248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45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EA86A-F567-43B9-AB59-D4915D4E8D6C}"/>
              </a:ext>
            </a:extLst>
          </p:cNvPr>
          <p:cNvSpPr>
            <a:spLocks noGrp="1"/>
          </p:cNvSpPr>
          <p:nvPr>
            <p:ph type="title"/>
          </p:nvPr>
        </p:nvSpPr>
        <p:spPr/>
        <p:txBody>
          <a:bodyPr/>
          <a:lstStyle/>
          <a:p>
            <a:r>
              <a:rPr lang="zh-CN" altLang="en-US" dirty="0"/>
              <a:t>线段树分裂</a:t>
            </a:r>
          </a:p>
        </p:txBody>
      </p:sp>
      <p:sp>
        <p:nvSpPr>
          <p:cNvPr id="3" name="内容占位符 2">
            <a:extLst>
              <a:ext uri="{FF2B5EF4-FFF2-40B4-BE49-F238E27FC236}">
                <a16:creationId xmlns:a16="http://schemas.microsoft.com/office/drawing/2014/main" id="{40614243-E047-43D3-B880-10DC1E4A4061}"/>
              </a:ext>
            </a:extLst>
          </p:cNvPr>
          <p:cNvSpPr>
            <a:spLocks noGrp="1"/>
          </p:cNvSpPr>
          <p:nvPr>
            <p:ph idx="1"/>
          </p:nvPr>
        </p:nvSpPr>
        <p:spPr/>
        <p:txBody>
          <a:bodyPr/>
          <a:lstStyle/>
          <a:p>
            <a:r>
              <a:rPr lang="zh-CN" altLang="en-US" dirty="0"/>
              <a:t>类似于</a:t>
            </a:r>
            <a:r>
              <a:rPr lang="en-US" altLang="zh-CN" dirty="0" err="1"/>
              <a:t>fhqtreap</a:t>
            </a:r>
            <a:r>
              <a:rPr lang="zh-CN" altLang="en-US" dirty="0"/>
              <a:t>的分裂，从一个地方切开</a:t>
            </a:r>
            <a:endParaRPr lang="en-US" altLang="zh-CN" dirty="0"/>
          </a:p>
          <a:p>
            <a:r>
              <a:rPr lang="zh-CN" altLang="en-US" dirty="0"/>
              <a:t>不过这是线段树，所以对于多出来的那棵树新建</a:t>
            </a:r>
            <a:r>
              <a:rPr lang="en-US" altLang="zh-CN" dirty="0" err="1"/>
              <a:t>logn</a:t>
            </a:r>
            <a:r>
              <a:rPr lang="zh-CN" altLang="en-US" dirty="0"/>
              <a:t>个节点把线段树结构补全</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5F7D011A-765A-41B8-BFAB-DDD7D8849B1E}"/>
              </a:ext>
            </a:extLst>
          </p:cNvPr>
          <p:cNvPicPr>
            <a:picLocks noChangeAspect="1"/>
          </p:cNvPicPr>
          <p:nvPr/>
        </p:nvPicPr>
        <p:blipFill>
          <a:blip r:embed="rId2"/>
          <a:stretch>
            <a:fillRect/>
          </a:stretch>
        </p:blipFill>
        <p:spPr>
          <a:xfrm>
            <a:off x="838200" y="3267012"/>
            <a:ext cx="6991709" cy="2438525"/>
          </a:xfrm>
          <a:prstGeom prst="rect">
            <a:avLst/>
          </a:prstGeom>
        </p:spPr>
      </p:pic>
    </p:spTree>
    <p:extLst>
      <p:ext uri="{BB962C8B-B14F-4D97-AF65-F5344CB8AC3E}">
        <p14:creationId xmlns:p14="http://schemas.microsoft.com/office/powerpoint/2010/main" val="376152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3BE25DB-22A0-4180-8A68-84FDC888AAAE}"/>
              </a:ext>
            </a:extLst>
          </p:cNvPr>
          <p:cNvSpPr>
            <a:spLocks noGrp="1"/>
          </p:cNvSpPr>
          <p:nvPr>
            <p:ph idx="1"/>
          </p:nvPr>
        </p:nvSpPr>
        <p:spPr/>
        <p:txBody>
          <a:bodyPr/>
          <a:lstStyle/>
          <a:p>
            <a:r>
              <a:rPr lang="zh-CN" altLang="en-US" dirty="0"/>
              <a:t>线段树合并</a:t>
            </a:r>
            <a:endParaRPr lang="en-US" altLang="zh-CN" dirty="0"/>
          </a:p>
          <a:p>
            <a:r>
              <a:rPr lang="zh-CN" altLang="en-US" dirty="0"/>
              <a:t>线段树分裂</a:t>
            </a:r>
            <a:endParaRPr lang="en-US" altLang="zh-CN" dirty="0"/>
          </a:p>
          <a:p>
            <a:r>
              <a:rPr lang="zh-CN" altLang="en-US" dirty="0"/>
              <a:t>可持久化线段树</a:t>
            </a:r>
          </a:p>
        </p:txBody>
      </p:sp>
    </p:spTree>
    <p:extLst>
      <p:ext uri="{BB962C8B-B14F-4D97-AF65-F5344CB8AC3E}">
        <p14:creationId xmlns:p14="http://schemas.microsoft.com/office/powerpoint/2010/main" val="129798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EA86A-F567-43B9-AB59-D4915D4E8D6C}"/>
              </a:ext>
            </a:extLst>
          </p:cNvPr>
          <p:cNvSpPr>
            <a:spLocks noGrp="1"/>
          </p:cNvSpPr>
          <p:nvPr>
            <p:ph type="title"/>
          </p:nvPr>
        </p:nvSpPr>
        <p:spPr/>
        <p:txBody>
          <a:bodyPr/>
          <a:lstStyle/>
          <a:p>
            <a:r>
              <a:rPr lang="zh-CN" altLang="en-US" dirty="0"/>
              <a:t>线段树分裂</a:t>
            </a:r>
          </a:p>
        </p:txBody>
      </p:sp>
      <p:sp>
        <p:nvSpPr>
          <p:cNvPr id="3" name="内容占位符 2">
            <a:extLst>
              <a:ext uri="{FF2B5EF4-FFF2-40B4-BE49-F238E27FC236}">
                <a16:creationId xmlns:a16="http://schemas.microsoft.com/office/drawing/2014/main" id="{40614243-E047-43D3-B880-10DC1E4A4061}"/>
              </a:ext>
            </a:extLst>
          </p:cNvPr>
          <p:cNvSpPr>
            <a:spLocks noGrp="1"/>
          </p:cNvSpPr>
          <p:nvPr>
            <p:ph idx="1"/>
          </p:nvPr>
        </p:nvSpPr>
        <p:spPr/>
        <p:txBody>
          <a:bodyPr/>
          <a:lstStyle/>
          <a:p>
            <a:r>
              <a:rPr lang="zh-CN" altLang="en-US" dirty="0"/>
              <a:t>分裂了再合并，由于刚才新建了</a:t>
            </a:r>
            <a:r>
              <a:rPr lang="en-US" altLang="zh-CN" dirty="0" err="1"/>
              <a:t>logn</a:t>
            </a:r>
            <a:r>
              <a:rPr lang="zh-CN" altLang="en-US" dirty="0"/>
              <a:t>个节点，现在合并的时候这些节点重复了，要删掉，所以分裂了再合并的复杂度也是对的</a:t>
            </a:r>
            <a:endParaRPr lang="en-US" altLang="zh-CN" dirty="0"/>
          </a:p>
          <a:p>
            <a:endParaRPr lang="zh-CN" altLang="en-US" dirty="0"/>
          </a:p>
        </p:txBody>
      </p:sp>
    </p:spTree>
    <p:extLst>
      <p:ext uri="{BB962C8B-B14F-4D97-AF65-F5344CB8AC3E}">
        <p14:creationId xmlns:p14="http://schemas.microsoft.com/office/powerpoint/2010/main" val="82556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EA86A-F567-43B9-AB59-D4915D4E8D6C}"/>
              </a:ext>
            </a:extLst>
          </p:cNvPr>
          <p:cNvSpPr>
            <a:spLocks noGrp="1"/>
          </p:cNvSpPr>
          <p:nvPr>
            <p:ph type="title"/>
          </p:nvPr>
        </p:nvSpPr>
        <p:spPr/>
        <p:txBody>
          <a:bodyPr/>
          <a:lstStyle/>
          <a:p>
            <a:r>
              <a:rPr lang="en-US" altLang="zh-CN" dirty="0"/>
              <a:t>bzoj4552</a:t>
            </a:r>
            <a:endParaRPr lang="zh-CN" altLang="en-US" dirty="0"/>
          </a:p>
        </p:txBody>
      </p:sp>
      <p:sp>
        <p:nvSpPr>
          <p:cNvPr id="3" name="内容占位符 2">
            <a:extLst>
              <a:ext uri="{FF2B5EF4-FFF2-40B4-BE49-F238E27FC236}">
                <a16:creationId xmlns:a16="http://schemas.microsoft.com/office/drawing/2014/main" id="{40614243-E047-43D3-B880-10DC1E4A4061}"/>
              </a:ext>
            </a:extLst>
          </p:cNvPr>
          <p:cNvSpPr>
            <a:spLocks noGrp="1"/>
          </p:cNvSpPr>
          <p:nvPr>
            <p:ph idx="1"/>
          </p:nvPr>
        </p:nvSpPr>
        <p:spPr/>
        <p:txBody>
          <a:bodyPr/>
          <a:lstStyle/>
          <a:p>
            <a:r>
              <a:rPr lang="zh-CN" altLang="en-US" dirty="0"/>
              <a:t>给出一个</a:t>
            </a:r>
            <a:r>
              <a:rPr lang="en-US" altLang="zh-CN" dirty="0"/>
              <a:t>1</a:t>
            </a:r>
            <a:r>
              <a:rPr lang="zh-CN" altLang="en-US" dirty="0"/>
              <a:t>到</a:t>
            </a:r>
            <a:r>
              <a:rPr lang="en-US" altLang="zh-CN" dirty="0"/>
              <a:t>n</a:t>
            </a:r>
            <a:r>
              <a:rPr lang="zh-CN" altLang="en-US" dirty="0"/>
              <a:t>的排列，现在对这个序列进行</a:t>
            </a:r>
            <a:r>
              <a:rPr lang="en-US" altLang="zh-CN" dirty="0"/>
              <a:t>m</a:t>
            </a:r>
            <a:r>
              <a:rPr lang="zh-CN" altLang="en-US" dirty="0"/>
              <a:t>次局部排序</a:t>
            </a:r>
            <a:endParaRPr lang="en-US" altLang="zh-CN" dirty="0"/>
          </a:p>
          <a:p>
            <a:r>
              <a:rPr lang="zh-CN" altLang="en-US" dirty="0"/>
              <a:t>排序分为两种：</a:t>
            </a:r>
            <a:endParaRPr lang="en-US" altLang="zh-CN" dirty="0"/>
          </a:p>
          <a:p>
            <a:pPr lvl="1"/>
            <a:r>
              <a:rPr lang="zh-CN" altLang="en-US" dirty="0"/>
              <a:t>将区间</a:t>
            </a:r>
            <a:r>
              <a:rPr lang="en-US" altLang="zh-CN" dirty="0"/>
              <a:t>[</a:t>
            </a:r>
            <a:r>
              <a:rPr lang="en-US" altLang="zh-CN" dirty="0" err="1"/>
              <a:t>l,r</a:t>
            </a:r>
            <a:r>
              <a:rPr lang="en-US" altLang="zh-CN" dirty="0"/>
              <a:t>]</a:t>
            </a:r>
            <a:r>
              <a:rPr lang="zh-CN" altLang="en-US" dirty="0"/>
              <a:t>的数字升序排序</a:t>
            </a:r>
            <a:endParaRPr lang="en-US" altLang="zh-CN" dirty="0"/>
          </a:p>
          <a:p>
            <a:pPr lvl="1"/>
            <a:r>
              <a:rPr lang="zh-CN" altLang="en-US" dirty="0"/>
              <a:t>将区间</a:t>
            </a:r>
            <a:r>
              <a:rPr lang="en-US" altLang="zh-CN" dirty="0"/>
              <a:t>[</a:t>
            </a:r>
            <a:r>
              <a:rPr lang="en-US" altLang="zh-CN" dirty="0" err="1"/>
              <a:t>l,r</a:t>
            </a:r>
            <a:r>
              <a:rPr lang="en-US" altLang="zh-CN" dirty="0"/>
              <a:t>]</a:t>
            </a:r>
            <a:r>
              <a:rPr lang="zh-CN" altLang="en-US" dirty="0"/>
              <a:t>的数字降序排序</a:t>
            </a:r>
          </a:p>
          <a:p>
            <a:r>
              <a:rPr lang="zh-CN" altLang="en-US" dirty="0"/>
              <a:t>最后询问第</a:t>
            </a:r>
            <a:r>
              <a:rPr lang="en-US" altLang="zh-CN" dirty="0"/>
              <a:t>q</a:t>
            </a:r>
            <a:r>
              <a:rPr lang="zh-CN" altLang="en-US" dirty="0"/>
              <a:t>位置上的数字（询问只有最后一次）。</a:t>
            </a:r>
            <a:endParaRPr lang="en-US" altLang="zh-CN" dirty="0"/>
          </a:p>
          <a:p>
            <a:r>
              <a:rPr lang="en-US" altLang="zh-CN" dirty="0"/>
              <a:t>n,m≤1e5</a:t>
            </a:r>
          </a:p>
        </p:txBody>
      </p:sp>
    </p:spTree>
    <p:extLst>
      <p:ext uri="{BB962C8B-B14F-4D97-AF65-F5344CB8AC3E}">
        <p14:creationId xmlns:p14="http://schemas.microsoft.com/office/powerpoint/2010/main" val="345110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EA86A-F567-43B9-AB59-D4915D4E8D6C}"/>
              </a:ext>
            </a:extLst>
          </p:cNvPr>
          <p:cNvSpPr>
            <a:spLocks noGrp="1"/>
          </p:cNvSpPr>
          <p:nvPr>
            <p:ph type="title"/>
          </p:nvPr>
        </p:nvSpPr>
        <p:spPr/>
        <p:txBody>
          <a:bodyPr/>
          <a:lstStyle/>
          <a:p>
            <a:r>
              <a:rPr lang="en-US" altLang="zh-CN" dirty="0"/>
              <a:t>bzoj4552</a:t>
            </a:r>
            <a:endParaRPr lang="zh-CN" altLang="en-US" dirty="0"/>
          </a:p>
        </p:txBody>
      </p:sp>
      <p:sp>
        <p:nvSpPr>
          <p:cNvPr id="3" name="内容占位符 2">
            <a:extLst>
              <a:ext uri="{FF2B5EF4-FFF2-40B4-BE49-F238E27FC236}">
                <a16:creationId xmlns:a16="http://schemas.microsoft.com/office/drawing/2014/main" id="{40614243-E047-43D3-B880-10DC1E4A4061}"/>
              </a:ext>
            </a:extLst>
          </p:cNvPr>
          <p:cNvSpPr>
            <a:spLocks noGrp="1"/>
          </p:cNvSpPr>
          <p:nvPr>
            <p:ph idx="1"/>
          </p:nvPr>
        </p:nvSpPr>
        <p:spPr/>
        <p:txBody>
          <a:bodyPr>
            <a:normAutofit/>
          </a:bodyPr>
          <a:lstStyle/>
          <a:p>
            <a:r>
              <a:rPr lang="zh-CN" altLang="en-US" dirty="0"/>
              <a:t>把排好序的区间当成一个整体处理对于每个区间包含的数，用值域线段树</a:t>
            </a:r>
            <a:endParaRPr lang="en-US" altLang="zh-CN" dirty="0"/>
          </a:p>
          <a:p>
            <a:r>
              <a:rPr lang="zh-CN" altLang="en-US" dirty="0"/>
              <a:t>区间排序就是把至多两个区间的线段树分裂开，再把若干个区间的线段树合并</a:t>
            </a:r>
            <a:endParaRPr lang="en-US" altLang="zh-CN" dirty="0"/>
          </a:p>
          <a:p>
            <a:r>
              <a:rPr lang="zh-CN" altLang="en-US" dirty="0"/>
              <a:t>询问可以在线，只需要找到对应区间，在权值线段树上查询第</a:t>
            </a:r>
            <a:r>
              <a:rPr lang="en-US" altLang="zh-CN" dirty="0"/>
              <a:t>k</a:t>
            </a:r>
            <a:r>
              <a:rPr lang="zh-CN" altLang="en-US" dirty="0"/>
              <a:t>大和第</a:t>
            </a:r>
            <a:r>
              <a:rPr lang="en-US" altLang="zh-CN" dirty="0"/>
              <a:t>k</a:t>
            </a:r>
            <a:r>
              <a:rPr lang="zh-CN" altLang="en-US" dirty="0"/>
              <a:t>小即可</a:t>
            </a:r>
            <a:endParaRPr lang="en-US" altLang="zh-CN" dirty="0"/>
          </a:p>
          <a:p>
            <a:r>
              <a:rPr lang="zh-CN" altLang="en-US" dirty="0"/>
              <a:t>要维护一个下标对应在哪个区间，用平衡树（</a:t>
            </a:r>
            <a:r>
              <a:rPr lang="en-US" altLang="zh-CN" dirty="0"/>
              <a:t>set</a:t>
            </a:r>
            <a:r>
              <a:rPr lang="zh-CN" altLang="en-US" dirty="0"/>
              <a:t>）来维护</a:t>
            </a:r>
            <a:endParaRPr lang="en-US" altLang="zh-CN" dirty="0"/>
          </a:p>
          <a:p>
            <a:r>
              <a:rPr lang="zh-CN" altLang="en-US" dirty="0"/>
              <a:t>如果要区间查询，那就只能手写</a:t>
            </a:r>
            <a:r>
              <a:rPr lang="zh-CN" altLang="en-US"/>
              <a:t>平衡树维护序列了 </a:t>
            </a:r>
            <a:r>
              <a:rPr lang="en-US" altLang="zh-CN" dirty="0"/>
              <a:t>loj6189</a:t>
            </a:r>
          </a:p>
        </p:txBody>
      </p:sp>
    </p:spTree>
    <p:extLst>
      <p:ext uri="{BB962C8B-B14F-4D97-AF65-F5344CB8AC3E}">
        <p14:creationId xmlns:p14="http://schemas.microsoft.com/office/powerpoint/2010/main" val="139854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可持久化线段树</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5"/>
            <a:ext cx="50291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我们每次修改的时候不直接改动原来节点的值，而是创建一系列新的节点。</a:t>
            </a:r>
            <a:endParaRPr lang="en-US" altLang="zh-CN" dirty="0"/>
          </a:p>
          <a:p>
            <a:r>
              <a:rPr lang="zh-CN" altLang="en-US" dirty="0"/>
              <a:t>如果整棵树复制的话不仅非常耗费时间，而且占用空间太大。</a:t>
            </a:r>
            <a:endParaRPr lang="en-US" altLang="zh-CN" dirty="0"/>
          </a:p>
          <a:p>
            <a:r>
              <a:rPr lang="zh-CN" altLang="en-US" dirty="0"/>
              <a:t>在线段树的单次修改中，实际上受到影响的节点是有限的，原来的节点可以得到重复利用。</a:t>
            </a:r>
          </a:p>
        </p:txBody>
      </p:sp>
      <p:pic>
        <p:nvPicPr>
          <p:cNvPr id="8" name="内容占位符 6">
            <a:extLst>
              <a:ext uri="{FF2B5EF4-FFF2-40B4-BE49-F238E27FC236}">
                <a16:creationId xmlns:a16="http://schemas.microsoft.com/office/drawing/2014/main" id="{9E77B766-F24A-41BA-827C-AA4947A64F5A}"/>
              </a:ext>
            </a:extLst>
          </p:cNvPr>
          <p:cNvPicPr>
            <a:picLocks noChangeAspect="1"/>
          </p:cNvPicPr>
          <p:nvPr/>
        </p:nvPicPr>
        <p:blipFill rotWithShape="1">
          <a:blip r:embed="rId2">
            <a:extLst>
              <a:ext uri="{28A0092B-C50C-407E-A947-70E740481C1C}">
                <a14:useLocalDpi xmlns:a14="http://schemas.microsoft.com/office/drawing/2010/main" val="0"/>
              </a:ext>
            </a:extLst>
          </a:blip>
          <a:srcRect l="23062" r="23982"/>
          <a:stretch/>
        </p:blipFill>
        <p:spPr bwMode="auto">
          <a:xfrm>
            <a:off x="5867399" y="1825625"/>
            <a:ext cx="54864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63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可持久化线段树</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ltLang="zh-CN" dirty="0"/>
              <a:t>lazy</a:t>
            </a:r>
            <a:r>
              <a:rPr lang="zh-CN" altLang="en-US" dirty="0"/>
              <a:t>标记的处理？</a:t>
            </a:r>
            <a:endParaRPr lang="en-US" altLang="zh-CN" dirty="0"/>
          </a:p>
          <a:p>
            <a:r>
              <a:rPr lang="zh-CN" altLang="en-US" dirty="0"/>
              <a:t>比较麻烦，能标记永久化就标记永久化吧，而且空间占用也更大</a:t>
            </a:r>
            <a:endParaRPr lang="en-US" altLang="zh-CN" dirty="0"/>
          </a:p>
          <a:p>
            <a:r>
              <a:rPr lang="zh-CN" altLang="en-US" dirty="0"/>
              <a:t>具体来说，是找到对应区间的时候打标记，在</a:t>
            </a:r>
            <a:r>
              <a:rPr lang="en-US" altLang="zh-CN" dirty="0"/>
              <a:t>pushdown</a:t>
            </a:r>
            <a:r>
              <a:rPr lang="zh-CN" altLang="en-US" dirty="0"/>
              <a:t>的时候再新建节点</a:t>
            </a:r>
            <a:endParaRPr lang="en-US" altLang="zh-CN" dirty="0"/>
          </a:p>
          <a:p>
            <a:endParaRPr lang="zh-CN" altLang="en-US" dirty="0"/>
          </a:p>
        </p:txBody>
      </p:sp>
    </p:spTree>
    <p:extLst>
      <p:ext uri="{BB962C8B-B14F-4D97-AF65-F5344CB8AC3E}">
        <p14:creationId xmlns:p14="http://schemas.microsoft.com/office/powerpoint/2010/main" val="256420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可持久化线段树</a:t>
            </a:r>
          </a:p>
        </p:txBody>
      </p:sp>
      <p:pic>
        <p:nvPicPr>
          <p:cNvPr id="5" name="图片 4">
            <a:extLst>
              <a:ext uri="{FF2B5EF4-FFF2-40B4-BE49-F238E27FC236}">
                <a16:creationId xmlns:a16="http://schemas.microsoft.com/office/drawing/2014/main" id="{4AB0D055-47B5-49EF-8DAE-06FC08C6BE1A}"/>
              </a:ext>
            </a:extLst>
          </p:cNvPr>
          <p:cNvPicPr>
            <a:picLocks noChangeAspect="1"/>
          </p:cNvPicPr>
          <p:nvPr/>
        </p:nvPicPr>
        <p:blipFill>
          <a:blip r:embed="rId2"/>
          <a:stretch>
            <a:fillRect/>
          </a:stretch>
        </p:blipFill>
        <p:spPr>
          <a:xfrm>
            <a:off x="3212682" y="1690688"/>
            <a:ext cx="8141118" cy="3994355"/>
          </a:xfrm>
          <a:prstGeom prst="rect">
            <a:avLst/>
          </a:prstGeom>
        </p:spPr>
      </p:pic>
    </p:spTree>
    <p:extLst>
      <p:ext uri="{BB962C8B-B14F-4D97-AF65-F5344CB8AC3E}">
        <p14:creationId xmlns:p14="http://schemas.microsoft.com/office/powerpoint/2010/main" val="254428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可持久化线段树</a:t>
            </a:r>
          </a:p>
        </p:txBody>
      </p:sp>
      <p:pic>
        <p:nvPicPr>
          <p:cNvPr id="6" name="图片 5">
            <a:extLst>
              <a:ext uri="{FF2B5EF4-FFF2-40B4-BE49-F238E27FC236}">
                <a16:creationId xmlns:a16="http://schemas.microsoft.com/office/drawing/2014/main" id="{E9CE6860-5F21-4439-91EF-151A73ADC3BC}"/>
              </a:ext>
            </a:extLst>
          </p:cNvPr>
          <p:cNvPicPr>
            <a:picLocks noChangeAspect="1"/>
          </p:cNvPicPr>
          <p:nvPr/>
        </p:nvPicPr>
        <p:blipFill>
          <a:blip r:embed="rId2"/>
          <a:stretch>
            <a:fillRect/>
          </a:stretch>
        </p:blipFill>
        <p:spPr>
          <a:xfrm>
            <a:off x="5638506" y="1690688"/>
            <a:ext cx="5715294" cy="4648439"/>
          </a:xfrm>
          <a:prstGeom prst="rect">
            <a:avLst/>
          </a:prstGeom>
        </p:spPr>
      </p:pic>
    </p:spTree>
    <p:extLst>
      <p:ext uri="{BB962C8B-B14F-4D97-AF65-F5344CB8AC3E}">
        <p14:creationId xmlns:p14="http://schemas.microsoft.com/office/powerpoint/2010/main" val="208426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D0C07-2D67-4A57-8CFD-7EB449F9630F}"/>
              </a:ext>
            </a:extLst>
          </p:cNvPr>
          <p:cNvSpPr>
            <a:spLocks noGrp="1"/>
          </p:cNvSpPr>
          <p:nvPr>
            <p:ph type="title"/>
          </p:nvPr>
        </p:nvSpPr>
        <p:spPr/>
        <p:txBody>
          <a:bodyPr/>
          <a:lstStyle/>
          <a:p>
            <a:r>
              <a:rPr lang="en-US" altLang="zh-CN" dirty="0" err="1"/>
              <a:t>HihoCoder</a:t>
            </a:r>
            <a:r>
              <a:rPr lang="en-US" altLang="zh-CN" dirty="0"/>
              <a:t> 1232</a:t>
            </a:r>
            <a:endParaRPr lang="zh-CN" altLang="en-US" dirty="0"/>
          </a:p>
        </p:txBody>
      </p:sp>
      <p:sp>
        <p:nvSpPr>
          <p:cNvPr id="3" name="内容占位符 2">
            <a:extLst>
              <a:ext uri="{FF2B5EF4-FFF2-40B4-BE49-F238E27FC236}">
                <a16:creationId xmlns:a16="http://schemas.microsoft.com/office/drawing/2014/main" id="{E5955160-875C-4E6E-A89D-F3564DDF3983}"/>
              </a:ext>
            </a:extLst>
          </p:cNvPr>
          <p:cNvSpPr>
            <a:spLocks noGrp="1"/>
          </p:cNvSpPr>
          <p:nvPr>
            <p:ph idx="1"/>
          </p:nvPr>
        </p:nvSpPr>
        <p:spPr/>
        <p:txBody>
          <a:bodyPr/>
          <a:lstStyle/>
          <a:p>
            <a:r>
              <a:rPr lang="zh-CN" altLang="en-US" dirty="0"/>
              <a:t>给定两棵节点数都为 </a:t>
            </a:r>
            <a:r>
              <a:rPr lang="en-US" altLang="zh-CN" dirty="0"/>
              <a:t>n </a:t>
            </a:r>
            <a:r>
              <a:rPr lang="zh-CN" altLang="en-US" dirty="0"/>
              <a:t>的树，且根都是 </a:t>
            </a:r>
            <a:r>
              <a:rPr lang="en-US" altLang="zh-CN" dirty="0"/>
              <a:t>1</a:t>
            </a:r>
            <a:r>
              <a:rPr lang="zh-CN" altLang="en-US" dirty="0"/>
              <a:t>。</a:t>
            </a:r>
          </a:p>
          <a:p>
            <a:r>
              <a:rPr lang="zh-CN" altLang="en-US" dirty="0"/>
              <a:t>有 </a:t>
            </a:r>
            <a:r>
              <a:rPr lang="en-US" altLang="zh-CN" dirty="0"/>
              <a:t>m </a:t>
            </a:r>
            <a:r>
              <a:rPr lang="zh-CN" altLang="en-US" dirty="0"/>
              <a:t>个询问，每个询问给出两个点 </a:t>
            </a:r>
            <a:r>
              <a:rPr lang="en-US" altLang="zh-CN" dirty="0"/>
              <a:t>x, y</a:t>
            </a:r>
            <a:r>
              <a:rPr lang="zh-CN" altLang="en-US" dirty="0"/>
              <a:t>，两个人一开始分别在第一棵树的 </a:t>
            </a:r>
            <a:r>
              <a:rPr lang="en-US" altLang="zh-CN" dirty="0"/>
              <a:t>x </a:t>
            </a:r>
            <a:r>
              <a:rPr lang="zh-CN" altLang="en-US" dirty="0"/>
              <a:t>点和第二棵树的 </a:t>
            </a:r>
            <a:r>
              <a:rPr lang="en-US" altLang="zh-CN" dirty="0"/>
              <a:t>y </a:t>
            </a:r>
            <a:r>
              <a:rPr lang="zh-CN" altLang="en-US" dirty="0"/>
              <a:t>点，求他们往根方向走的过程中，遇到的深度最深的编号相同的点，并且再求</a:t>
            </a:r>
            <a:r>
              <a:rPr lang="en-US" altLang="zh-CN" dirty="0"/>
              <a:t>x</a:t>
            </a:r>
            <a:r>
              <a:rPr lang="zh-CN" altLang="en-US" dirty="0"/>
              <a:t>到这个点的步数和</a:t>
            </a:r>
            <a:r>
              <a:rPr lang="en-US" altLang="zh-CN" dirty="0"/>
              <a:t>y</a:t>
            </a:r>
            <a:r>
              <a:rPr lang="zh-CN" altLang="en-US" dirty="0"/>
              <a:t>到这个点的步数。强制在线。</a:t>
            </a:r>
          </a:p>
          <a:p>
            <a:r>
              <a:rPr lang="en-US" altLang="zh-CN" dirty="0"/>
              <a:t>1 ≤ n, m ≤ 100000</a:t>
            </a:r>
            <a:r>
              <a:rPr lang="zh-CN" altLang="en-US" dirty="0"/>
              <a:t>。</a:t>
            </a:r>
          </a:p>
        </p:txBody>
      </p:sp>
    </p:spTree>
    <p:extLst>
      <p:ext uri="{BB962C8B-B14F-4D97-AF65-F5344CB8AC3E}">
        <p14:creationId xmlns:p14="http://schemas.microsoft.com/office/powerpoint/2010/main" val="143979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D0C07-2D67-4A57-8CFD-7EB449F9630F}"/>
              </a:ext>
            </a:extLst>
          </p:cNvPr>
          <p:cNvSpPr>
            <a:spLocks noGrp="1"/>
          </p:cNvSpPr>
          <p:nvPr>
            <p:ph type="title"/>
          </p:nvPr>
        </p:nvSpPr>
        <p:spPr/>
        <p:txBody>
          <a:bodyPr/>
          <a:lstStyle/>
          <a:p>
            <a:r>
              <a:rPr lang="en-US" altLang="zh-CN" dirty="0" err="1"/>
              <a:t>HihoCoder</a:t>
            </a:r>
            <a:r>
              <a:rPr lang="en-US" altLang="zh-CN" dirty="0"/>
              <a:t> 1232</a:t>
            </a:r>
            <a:endParaRPr lang="zh-CN" altLang="en-US" dirty="0"/>
          </a:p>
        </p:txBody>
      </p:sp>
      <p:sp>
        <p:nvSpPr>
          <p:cNvPr id="3" name="内容占位符 2">
            <a:extLst>
              <a:ext uri="{FF2B5EF4-FFF2-40B4-BE49-F238E27FC236}">
                <a16:creationId xmlns:a16="http://schemas.microsoft.com/office/drawing/2014/main" id="{E5955160-875C-4E6E-A89D-F3564DDF3983}"/>
              </a:ext>
            </a:extLst>
          </p:cNvPr>
          <p:cNvSpPr>
            <a:spLocks noGrp="1"/>
          </p:cNvSpPr>
          <p:nvPr>
            <p:ph idx="1"/>
          </p:nvPr>
        </p:nvSpPr>
        <p:spPr/>
        <p:txBody>
          <a:bodyPr/>
          <a:lstStyle/>
          <a:p>
            <a:r>
              <a:rPr lang="zh-CN" altLang="en-US" dirty="0"/>
              <a:t>我们设这两个人在点</a:t>
            </a:r>
            <a:r>
              <a:rPr lang="en-US" altLang="zh-CN" dirty="0"/>
              <a:t>u</a:t>
            </a:r>
            <a:r>
              <a:rPr lang="zh-CN" altLang="en-US" dirty="0"/>
              <a:t>相遇</a:t>
            </a:r>
            <a:endParaRPr lang="en-US" altLang="zh-CN" dirty="0"/>
          </a:p>
          <a:p>
            <a:r>
              <a:rPr lang="zh-CN" altLang="en-US" dirty="0"/>
              <a:t>那么</a:t>
            </a:r>
            <a:r>
              <a:rPr lang="en-US" altLang="zh-CN" dirty="0"/>
              <a:t>u</a:t>
            </a:r>
            <a:r>
              <a:rPr lang="zh-CN" altLang="en-US" dirty="0"/>
              <a:t>有什么性质？</a:t>
            </a:r>
            <a:endParaRPr lang="en-US" altLang="zh-CN" dirty="0"/>
          </a:p>
          <a:p>
            <a:r>
              <a:rPr lang="en-US" altLang="zh-CN" dirty="0"/>
              <a:t>u</a:t>
            </a:r>
            <a:r>
              <a:rPr lang="zh-CN" altLang="en-US" dirty="0"/>
              <a:t>是</a:t>
            </a:r>
            <a:r>
              <a:rPr lang="en-US" altLang="zh-CN" dirty="0"/>
              <a:t>x</a:t>
            </a:r>
            <a:r>
              <a:rPr lang="zh-CN" altLang="en-US" dirty="0"/>
              <a:t>的祖先。</a:t>
            </a:r>
            <a:r>
              <a:rPr lang="en-US" altLang="zh-CN" dirty="0"/>
              <a:t>u</a:t>
            </a:r>
            <a:r>
              <a:rPr lang="zh-CN" altLang="en-US" dirty="0"/>
              <a:t>是</a:t>
            </a:r>
            <a:r>
              <a:rPr lang="en-US" altLang="zh-CN" dirty="0"/>
              <a:t>y</a:t>
            </a:r>
            <a:r>
              <a:rPr lang="zh-CN" altLang="en-US" dirty="0"/>
              <a:t>的祖先。</a:t>
            </a:r>
            <a:r>
              <a:rPr lang="en-US" altLang="zh-CN" dirty="0"/>
              <a:t>u</a:t>
            </a:r>
            <a:r>
              <a:rPr lang="zh-CN" altLang="en-US" dirty="0"/>
              <a:t>的深度要尽量大。</a:t>
            </a:r>
            <a:endParaRPr lang="en-US" altLang="zh-CN" dirty="0"/>
          </a:p>
          <a:p>
            <a:endParaRPr lang="zh-CN" altLang="en-US" dirty="0"/>
          </a:p>
        </p:txBody>
      </p:sp>
    </p:spTree>
    <p:extLst>
      <p:ext uri="{BB962C8B-B14F-4D97-AF65-F5344CB8AC3E}">
        <p14:creationId xmlns:p14="http://schemas.microsoft.com/office/powerpoint/2010/main" val="376587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D0C07-2D67-4A57-8CFD-7EB449F9630F}"/>
              </a:ext>
            </a:extLst>
          </p:cNvPr>
          <p:cNvSpPr>
            <a:spLocks noGrp="1"/>
          </p:cNvSpPr>
          <p:nvPr>
            <p:ph type="title"/>
          </p:nvPr>
        </p:nvSpPr>
        <p:spPr/>
        <p:txBody>
          <a:bodyPr/>
          <a:lstStyle/>
          <a:p>
            <a:r>
              <a:rPr lang="en-US" altLang="zh-CN" dirty="0" err="1"/>
              <a:t>HihoCoder</a:t>
            </a:r>
            <a:r>
              <a:rPr lang="en-US" altLang="zh-CN" dirty="0"/>
              <a:t> 1232</a:t>
            </a:r>
            <a:endParaRPr lang="zh-CN" altLang="en-US" dirty="0"/>
          </a:p>
        </p:txBody>
      </p:sp>
      <p:sp>
        <p:nvSpPr>
          <p:cNvPr id="3" name="内容占位符 2">
            <a:extLst>
              <a:ext uri="{FF2B5EF4-FFF2-40B4-BE49-F238E27FC236}">
                <a16:creationId xmlns:a16="http://schemas.microsoft.com/office/drawing/2014/main" id="{E5955160-875C-4E6E-A89D-F3564DDF3983}"/>
              </a:ext>
            </a:extLst>
          </p:cNvPr>
          <p:cNvSpPr>
            <a:spLocks noGrp="1"/>
          </p:cNvSpPr>
          <p:nvPr>
            <p:ph idx="1"/>
          </p:nvPr>
        </p:nvSpPr>
        <p:spPr/>
        <p:txBody>
          <a:bodyPr/>
          <a:lstStyle/>
          <a:p>
            <a:r>
              <a:rPr lang="zh-CN" altLang="en-US" dirty="0"/>
              <a:t>我们设这两个人在点</a:t>
            </a:r>
            <a:r>
              <a:rPr lang="en-US" altLang="zh-CN" dirty="0"/>
              <a:t>u</a:t>
            </a:r>
            <a:r>
              <a:rPr lang="zh-CN" altLang="en-US" dirty="0"/>
              <a:t>相遇</a:t>
            </a:r>
            <a:endParaRPr lang="en-US" altLang="zh-CN" dirty="0"/>
          </a:p>
          <a:p>
            <a:r>
              <a:rPr lang="zh-CN" altLang="en-US" dirty="0"/>
              <a:t>那么</a:t>
            </a:r>
            <a:r>
              <a:rPr lang="en-US" altLang="zh-CN" dirty="0"/>
              <a:t>u</a:t>
            </a:r>
            <a:r>
              <a:rPr lang="zh-CN" altLang="en-US" dirty="0"/>
              <a:t>有什么性质？</a:t>
            </a:r>
            <a:endParaRPr lang="en-US" altLang="zh-CN" dirty="0"/>
          </a:p>
          <a:p>
            <a:r>
              <a:rPr lang="en-US" altLang="zh-CN" dirty="0"/>
              <a:t>u</a:t>
            </a:r>
            <a:r>
              <a:rPr lang="zh-CN" altLang="en-US" dirty="0"/>
              <a:t>是</a:t>
            </a:r>
            <a:r>
              <a:rPr lang="en-US" altLang="zh-CN" dirty="0"/>
              <a:t>x</a:t>
            </a:r>
            <a:r>
              <a:rPr lang="zh-CN" altLang="en-US" dirty="0"/>
              <a:t>的祖先。</a:t>
            </a:r>
            <a:r>
              <a:rPr lang="en-US" altLang="zh-CN" dirty="0"/>
              <a:t>u</a:t>
            </a:r>
            <a:r>
              <a:rPr lang="zh-CN" altLang="en-US" dirty="0"/>
              <a:t>是</a:t>
            </a:r>
            <a:r>
              <a:rPr lang="en-US" altLang="zh-CN" dirty="0"/>
              <a:t>y</a:t>
            </a:r>
            <a:r>
              <a:rPr lang="zh-CN" altLang="en-US" dirty="0"/>
              <a:t>的祖先。</a:t>
            </a:r>
            <a:r>
              <a:rPr lang="en-US" altLang="zh-CN" dirty="0"/>
              <a:t>u</a:t>
            </a:r>
            <a:r>
              <a:rPr lang="zh-CN" altLang="en-US" dirty="0"/>
              <a:t>的深度要尽量大。</a:t>
            </a:r>
            <a:endParaRPr lang="en-US" altLang="zh-CN" dirty="0"/>
          </a:p>
          <a:p>
            <a:r>
              <a:rPr lang="zh-CN" altLang="en-US" dirty="0"/>
              <a:t>对第一棵树求</a:t>
            </a:r>
            <a:r>
              <a:rPr lang="en-US" altLang="zh-CN" dirty="0" err="1"/>
              <a:t>dfs</a:t>
            </a:r>
            <a:r>
              <a:rPr lang="zh-CN" altLang="en-US" dirty="0"/>
              <a:t>序，那么</a:t>
            </a:r>
            <a:r>
              <a:rPr lang="en-US" altLang="zh-CN" dirty="0"/>
              <a:t>u</a:t>
            </a:r>
            <a:r>
              <a:rPr lang="zh-CN" altLang="en-US" dirty="0"/>
              <a:t>是</a:t>
            </a:r>
            <a:r>
              <a:rPr lang="en-US" altLang="zh-CN" dirty="0"/>
              <a:t>x</a:t>
            </a:r>
            <a:r>
              <a:rPr lang="zh-CN" altLang="en-US" dirty="0"/>
              <a:t>的祖先可以转化成</a:t>
            </a:r>
            <a:r>
              <a:rPr lang="en-US" altLang="zh-CN" dirty="0" err="1"/>
              <a:t>st</a:t>
            </a:r>
            <a:r>
              <a:rPr lang="en-US" altLang="zh-CN" dirty="0"/>
              <a:t>[u]&lt;=</a:t>
            </a:r>
            <a:r>
              <a:rPr lang="en-US" altLang="zh-CN" dirty="0" err="1"/>
              <a:t>st</a:t>
            </a:r>
            <a:r>
              <a:rPr lang="en-US" altLang="zh-CN" dirty="0"/>
              <a:t>[x]&lt;=ed[u]</a:t>
            </a:r>
          </a:p>
          <a:p>
            <a:r>
              <a:rPr lang="zh-CN" altLang="en-US" dirty="0"/>
              <a:t>对第二棵树，维护从根到</a:t>
            </a:r>
            <a:r>
              <a:rPr lang="en-US" altLang="zh-CN" dirty="0"/>
              <a:t>y</a:t>
            </a:r>
            <a:r>
              <a:rPr lang="zh-CN" altLang="en-US" dirty="0"/>
              <a:t>的可持久化线段树</a:t>
            </a:r>
            <a:endParaRPr lang="en-US" altLang="zh-CN" dirty="0"/>
          </a:p>
          <a:p>
            <a:r>
              <a:rPr lang="zh-CN" altLang="en-US" dirty="0"/>
              <a:t>先让</a:t>
            </a:r>
            <a:r>
              <a:rPr lang="en-US" altLang="zh-CN" dirty="0"/>
              <a:t>rt[y]=rt[fa[y]]</a:t>
            </a:r>
            <a:r>
              <a:rPr lang="zh-CN" altLang="en-US" dirty="0"/>
              <a:t>，再让</a:t>
            </a:r>
            <a:r>
              <a:rPr lang="en-US" altLang="zh-CN" dirty="0"/>
              <a:t>rt[y]</a:t>
            </a:r>
            <a:r>
              <a:rPr lang="zh-CN" altLang="en-US" dirty="0"/>
              <a:t>这棵线段树区间赋值，把</a:t>
            </a:r>
            <a:r>
              <a:rPr lang="en-US" altLang="zh-CN" dirty="0"/>
              <a:t>(</a:t>
            </a:r>
            <a:r>
              <a:rPr lang="en-US" altLang="zh-CN" dirty="0" err="1"/>
              <a:t>st</a:t>
            </a:r>
            <a:r>
              <a:rPr lang="en-US" altLang="zh-CN" dirty="0"/>
              <a:t>[y],ed[y])</a:t>
            </a:r>
            <a:r>
              <a:rPr lang="zh-CN" altLang="en-US" dirty="0"/>
              <a:t>这段区间全部覆盖成</a:t>
            </a:r>
            <a:r>
              <a:rPr lang="en-US" altLang="zh-CN" dirty="0"/>
              <a:t>y</a:t>
            </a:r>
            <a:endParaRPr lang="zh-CN" altLang="en-US" dirty="0"/>
          </a:p>
        </p:txBody>
      </p:sp>
    </p:spTree>
    <p:extLst>
      <p:ext uri="{BB962C8B-B14F-4D97-AF65-F5344CB8AC3E}">
        <p14:creationId xmlns:p14="http://schemas.microsoft.com/office/powerpoint/2010/main" val="381823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zh-CN" altLang="en-US" dirty="0"/>
              <a:t>线段树合并</a:t>
            </a:r>
          </a:p>
        </p:txBody>
      </p:sp>
      <p:sp>
        <p:nvSpPr>
          <p:cNvPr id="3" name="内容占位符 2">
            <a:extLst>
              <a:ext uri="{FF2B5EF4-FFF2-40B4-BE49-F238E27FC236}">
                <a16:creationId xmlns:a16="http://schemas.microsoft.com/office/drawing/2014/main" id="{93BE25DB-22A0-4180-8A68-84FDC888AAAE}"/>
              </a:ext>
            </a:extLst>
          </p:cNvPr>
          <p:cNvSpPr>
            <a:spLocks noGrp="1"/>
          </p:cNvSpPr>
          <p:nvPr>
            <p:ph idx="1"/>
          </p:nvPr>
        </p:nvSpPr>
        <p:spPr>
          <a:xfrm>
            <a:off x="838200" y="1825625"/>
            <a:ext cx="6067425" cy="4351338"/>
          </a:xfrm>
        </p:spPr>
        <p:txBody>
          <a:bodyPr/>
          <a:lstStyle/>
          <a:p>
            <a:r>
              <a:rPr lang="zh-CN" altLang="en-US" dirty="0"/>
              <a:t>利用了长度（值域）相同的线段树，结构也相同的性质</a:t>
            </a:r>
            <a:endParaRPr lang="en-US" altLang="zh-CN" dirty="0"/>
          </a:p>
          <a:p>
            <a:r>
              <a:rPr lang="en-US" altLang="zh-CN" dirty="0"/>
              <a:t>merge(</a:t>
            </a:r>
            <a:r>
              <a:rPr lang="en-US" altLang="zh-CN" dirty="0" err="1"/>
              <a:t>a,b</a:t>
            </a:r>
            <a:r>
              <a:rPr lang="en-US" altLang="zh-CN" dirty="0"/>
              <a:t>):</a:t>
            </a:r>
          </a:p>
          <a:p>
            <a:pPr lvl="1"/>
            <a:r>
              <a:rPr lang="zh-CN" altLang="en-US" dirty="0"/>
              <a:t>如果</a:t>
            </a:r>
            <a:r>
              <a:rPr lang="en-US" altLang="zh-CN" dirty="0" err="1"/>
              <a:t>a,b</a:t>
            </a:r>
            <a:r>
              <a:rPr lang="zh-CN" altLang="en-US" dirty="0"/>
              <a:t>中有一个不含任何元素，返回另外一个</a:t>
            </a:r>
            <a:endParaRPr lang="en-US" altLang="zh-CN" dirty="0"/>
          </a:p>
          <a:p>
            <a:pPr lvl="1"/>
            <a:r>
              <a:rPr lang="zh-CN" altLang="en-US" dirty="0"/>
              <a:t>如果</a:t>
            </a:r>
            <a:r>
              <a:rPr lang="en-US" altLang="zh-CN" dirty="0" err="1"/>
              <a:t>a,b</a:t>
            </a:r>
            <a:r>
              <a:rPr lang="zh-CN" altLang="en-US" dirty="0"/>
              <a:t>都是叶子，返回</a:t>
            </a:r>
            <a:r>
              <a:rPr lang="en-US" altLang="zh-CN" dirty="0" err="1"/>
              <a:t>merge_leaf</a:t>
            </a:r>
            <a:r>
              <a:rPr lang="en-US" altLang="zh-CN" dirty="0"/>
              <a:t>(</a:t>
            </a:r>
            <a:r>
              <a:rPr lang="en-US" altLang="zh-CN" dirty="0" err="1"/>
              <a:t>a,b</a:t>
            </a:r>
            <a:r>
              <a:rPr lang="en-US" altLang="zh-CN" dirty="0"/>
              <a:t>)</a:t>
            </a:r>
          </a:p>
          <a:p>
            <a:pPr lvl="1"/>
            <a:r>
              <a:rPr lang="zh-CN" altLang="en-US" dirty="0"/>
              <a:t>返回由</a:t>
            </a:r>
            <a:r>
              <a:rPr lang="en-US" altLang="zh-CN" dirty="0"/>
              <a:t>merge(lc[a],lc[b])</a:t>
            </a:r>
            <a:r>
              <a:rPr lang="zh-CN" altLang="en-US" dirty="0"/>
              <a:t>与</a:t>
            </a:r>
            <a:r>
              <a:rPr lang="en-US" altLang="zh-CN" dirty="0"/>
              <a:t>merge(</a:t>
            </a:r>
            <a:r>
              <a:rPr lang="en-US" altLang="zh-CN" dirty="0" err="1"/>
              <a:t>rc</a:t>
            </a:r>
            <a:r>
              <a:rPr lang="en-US" altLang="zh-CN" dirty="0"/>
              <a:t>[a],</a:t>
            </a:r>
            <a:r>
              <a:rPr lang="en-US" altLang="zh-CN" dirty="0" err="1"/>
              <a:t>rc</a:t>
            </a:r>
            <a:r>
              <a:rPr lang="en-US" altLang="zh-CN" dirty="0"/>
              <a:t>[b])</a:t>
            </a:r>
            <a:r>
              <a:rPr lang="zh-CN" altLang="en-US" dirty="0"/>
              <a:t>连接成的树</a:t>
            </a:r>
          </a:p>
        </p:txBody>
      </p:sp>
      <p:pic>
        <p:nvPicPr>
          <p:cNvPr id="4" name="图片 3">
            <a:extLst>
              <a:ext uri="{FF2B5EF4-FFF2-40B4-BE49-F238E27FC236}">
                <a16:creationId xmlns:a16="http://schemas.microsoft.com/office/drawing/2014/main" id="{D80694E9-3354-4055-9BD5-86409FC3E40E}"/>
              </a:ext>
            </a:extLst>
          </p:cNvPr>
          <p:cNvPicPr>
            <a:picLocks noChangeAspect="1"/>
          </p:cNvPicPr>
          <p:nvPr/>
        </p:nvPicPr>
        <p:blipFill>
          <a:blip r:embed="rId2"/>
          <a:stretch>
            <a:fillRect/>
          </a:stretch>
        </p:blipFill>
        <p:spPr>
          <a:xfrm>
            <a:off x="6905625" y="1690688"/>
            <a:ext cx="4838949" cy="2946551"/>
          </a:xfrm>
          <a:prstGeom prst="rect">
            <a:avLst/>
          </a:prstGeom>
        </p:spPr>
      </p:pic>
    </p:spTree>
    <p:extLst>
      <p:ext uri="{BB962C8B-B14F-4D97-AF65-F5344CB8AC3E}">
        <p14:creationId xmlns:p14="http://schemas.microsoft.com/office/powerpoint/2010/main" val="2116373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D0C07-2D67-4A57-8CFD-7EB449F9630F}"/>
              </a:ext>
            </a:extLst>
          </p:cNvPr>
          <p:cNvSpPr>
            <a:spLocks noGrp="1"/>
          </p:cNvSpPr>
          <p:nvPr>
            <p:ph type="title"/>
          </p:nvPr>
        </p:nvSpPr>
        <p:spPr/>
        <p:txBody>
          <a:bodyPr/>
          <a:lstStyle/>
          <a:p>
            <a:r>
              <a:rPr lang="en-US" altLang="zh-CN" dirty="0" err="1"/>
              <a:t>HihoCoder</a:t>
            </a:r>
            <a:r>
              <a:rPr lang="en-US" altLang="zh-CN" dirty="0"/>
              <a:t> 1232</a:t>
            </a:r>
            <a:endParaRPr lang="zh-CN" altLang="en-US" dirty="0"/>
          </a:p>
        </p:txBody>
      </p:sp>
      <p:sp>
        <p:nvSpPr>
          <p:cNvPr id="3" name="内容占位符 2">
            <a:extLst>
              <a:ext uri="{FF2B5EF4-FFF2-40B4-BE49-F238E27FC236}">
                <a16:creationId xmlns:a16="http://schemas.microsoft.com/office/drawing/2014/main" id="{E5955160-875C-4E6E-A89D-F3564DDF3983}"/>
              </a:ext>
            </a:extLst>
          </p:cNvPr>
          <p:cNvSpPr>
            <a:spLocks noGrp="1"/>
          </p:cNvSpPr>
          <p:nvPr>
            <p:ph idx="1"/>
          </p:nvPr>
        </p:nvSpPr>
        <p:spPr/>
        <p:txBody>
          <a:bodyPr/>
          <a:lstStyle/>
          <a:p>
            <a:r>
              <a:rPr lang="zh-CN" altLang="en-US" dirty="0"/>
              <a:t>对第一棵树求</a:t>
            </a:r>
            <a:r>
              <a:rPr lang="en-US" altLang="zh-CN" dirty="0" err="1"/>
              <a:t>dfs</a:t>
            </a:r>
            <a:r>
              <a:rPr lang="zh-CN" altLang="en-US" dirty="0"/>
              <a:t>序，那么</a:t>
            </a:r>
            <a:r>
              <a:rPr lang="en-US" altLang="zh-CN" dirty="0"/>
              <a:t>u</a:t>
            </a:r>
            <a:r>
              <a:rPr lang="zh-CN" altLang="en-US" dirty="0"/>
              <a:t>是</a:t>
            </a:r>
            <a:r>
              <a:rPr lang="en-US" altLang="zh-CN" dirty="0"/>
              <a:t>x</a:t>
            </a:r>
            <a:r>
              <a:rPr lang="zh-CN" altLang="en-US" dirty="0"/>
              <a:t>的祖先可以转化成</a:t>
            </a:r>
            <a:r>
              <a:rPr lang="en-US" altLang="zh-CN" dirty="0" err="1"/>
              <a:t>st</a:t>
            </a:r>
            <a:r>
              <a:rPr lang="en-US" altLang="zh-CN" dirty="0"/>
              <a:t>[u]&lt;=</a:t>
            </a:r>
            <a:r>
              <a:rPr lang="en-US" altLang="zh-CN" dirty="0" err="1"/>
              <a:t>st</a:t>
            </a:r>
            <a:r>
              <a:rPr lang="en-US" altLang="zh-CN" dirty="0"/>
              <a:t>[x]&lt;=ed[u]</a:t>
            </a:r>
          </a:p>
          <a:p>
            <a:r>
              <a:rPr lang="zh-CN" altLang="en-US" dirty="0"/>
              <a:t>对第二棵树，维护从根到</a:t>
            </a:r>
            <a:r>
              <a:rPr lang="en-US" altLang="zh-CN" dirty="0"/>
              <a:t>y</a:t>
            </a:r>
            <a:r>
              <a:rPr lang="zh-CN" altLang="en-US" dirty="0"/>
              <a:t>的可持久化线段树</a:t>
            </a:r>
            <a:endParaRPr lang="en-US" altLang="zh-CN" dirty="0"/>
          </a:p>
          <a:p>
            <a:r>
              <a:rPr lang="zh-CN" altLang="en-US" dirty="0"/>
              <a:t>先让</a:t>
            </a:r>
            <a:r>
              <a:rPr lang="en-US" altLang="zh-CN" dirty="0"/>
              <a:t>rt[y]=rt[fa[y]]</a:t>
            </a:r>
            <a:r>
              <a:rPr lang="zh-CN" altLang="en-US" dirty="0"/>
              <a:t>，再让</a:t>
            </a:r>
            <a:r>
              <a:rPr lang="en-US" altLang="zh-CN" dirty="0"/>
              <a:t>rt[y]</a:t>
            </a:r>
            <a:r>
              <a:rPr lang="zh-CN" altLang="en-US" dirty="0"/>
              <a:t>这棵线段树区间赋值，把</a:t>
            </a:r>
            <a:r>
              <a:rPr lang="en-US" altLang="zh-CN" dirty="0"/>
              <a:t>(</a:t>
            </a:r>
            <a:r>
              <a:rPr lang="en-US" altLang="zh-CN" dirty="0" err="1"/>
              <a:t>st</a:t>
            </a:r>
            <a:r>
              <a:rPr lang="en-US" altLang="zh-CN" dirty="0"/>
              <a:t>[y],ed[y])</a:t>
            </a:r>
            <a:r>
              <a:rPr lang="zh-CN" altLang="en-US" dirty="0"/>
              <a:t>这段区间全部覆盖成</a:t>
            </a:r>
            <a:r>
              <a:rPr lang="en-US" altLang="zh-CN" dirty="0"/>
              <a:t>y</a:t>
            </a:r>
          </a:p>
          <a:p>
            <a:r>
              <a:rPr lang="zh-CN" altLang="en-US" dirty="0"/>
              <a:t>那么对于一个询问</a:t>
            </a:r>
            <a:r>
              <a:rPr lang="en-US" altLang="zh-CN" dirty="0"/>
              <a:t>(</a:t>
            </a:r>
            <a:r>
              <a:rPr lang="en-US" altLang="zh-CN" dirty="0" err="1"/>
              <a:t>x,y</a:t>
            </a:r>
            <a:r>
              <a:rPr lang="en-US" altLang="zh-CN" dirty="0"/>
              <a:t>)</a:t>
            </a:r>
            <a:r>
              <a:rPr lang="zh-CN" altLang="en-US" dirty="0"/>
              <a:t>就是在</a:t>
            </a:r>
            <a:r>
              <a:rPr lang="en-US" altLang="zh-CN" dirty="0"/>
              <a:t>rt[y]</a:t>
            </a:r>
            <a:r>
              <a:rPr lang="zh-CN" altLang="en-US" dirty="0"/>
              <a:t>上面找</a:t>
            </a:r>
            <a:r>
              <a:rPr lang="en-US" altLang="zh-CN" dirty="0" err="1"/>
              <a:t>st</a:t>
            </a:r>
            <a:r>
              <a:rPr lang="en-US" altLang="zh-CN" dirty="0"/>
              <a:t>[x]</a:t>
            </a:r>
            <a:r>
              <a:rPr lang="zh-CN" altLang="en-US" dirty="0"/>
              <a:t>这个位置的值</a:t>
            </a:r>
            <a:endParaRPr lang="en-US" altLang="zh-CN" dirty="0"/>
          </a:p>
          <a:p>
            <a:r>
              <a:rPr lang="zh-CN" altLang="en-US" dirty="0"/>
              <a:t>如果</a:t>
            </a:r>
            <a:r>
              <a:rPr lang="en-US" altLang="zh-CN" dirty="0" err="1"/>
              <a:t>st</a:t>
            </a:r>
            <a:r>
              <a:rPr lang="en-US" altLang="zh-CN" dirty="0"/>
              <a:t>[x]</a:t>
            </a:r>
            <a:r>
              <a:rPr lang="zh-CN" altLang="en-US" dirty="0"/>
              <a:t>这个位置的值是</a:t>
            </a:r>
            <a:r>
              <a:rPr lang="en-US" altLang="zh-CN" dirty="0"/>
              <a:t>u</a:t>
            </a:r>
            <a:r>
              <a:rPr lang="zh-CN" altLang="en-US" dirty="0"/>
              <a:t>，说明</a:t>
            </a:r>
            <a:r>
              <a:rPr lang="en-US" altLang="zh-CN" dirty="0" err="1"/>
              <a:t>st</a:t>
            </a:r>
            <a:r>
              <a:rPr lang="en-US" altLang="zh-CN" dirty="0"/>
              <a:t>[u]&lt;=</a:t>
            </a:r>
            <a:r>
              <a:rPr lang="en-US" altLang="zh-CN" dirty="0" err="1"/>
              <a:t>st</a:t>
            </a:r>
            <a:r>
              <a:rPr lang="en-US" altLang="zh-CN" dirty="0"/>
              <a:t>[x]&lt;=ed[u]</a:t>
            </a:r>
            <a:r>
              <a:rPr lang="zh-CN" altLang="en-US" dirty="0"/>
              <a:t>，</a:t>
            </a:r>
            <a:r>
              <a:rPr lang="en-US" altLang="zh-CN" dirty="0"/>
              <a:t>u</a:t>
            </a:r>
            <a:r>
              <a:rPr lang="zh-CN" altLang="en-US" dirty="0"/>
              <a:t>是</a:t>
            </a:r>
            <a:r>
              <a:rPr lang="en-US" altLang="zh-CN" dirty="0"/>
              <a:t>y</a:t>
            </a:r>
            <a:r>
              <a:rPr lang="zh-CN" altLang="en-US" dirty="0"/>
              <a:t>的祖先，并且是第二棵树上深度最大的</a:t>
            </a:r>
            <a:r>
              <a:rPr lang="en-US" altLang="zh-CN" dirty="0"/>
              <a:t>u</a:t>
            </a:r>
            <a:r>
              <a:rPr lang="zh-CN" altLang="en-US" dirty="0"/>
              <a:t>了</a:t>
            </a:r>
            <a:endParaRPr lang="en-US" altLang="zh-CN" dirty="0"/>
          </a:p>
        </p:txBody>
      </p:sp>
    </p:spTree>
    <p:extLst>
      <p:ext uri="{BB962C8B-B14F-4D97-AF65-F5344CB8AC3E}">
        <p14:creationId xmlns:p14="http://schemas.microsoft.com/office/powerpoint/2010/main" val="416505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可持久化数组</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zh-CN" altLang="en-US" dirty="0"/>
              <a:t>可持久化线段树可以轻松维护在历史版本上修改单点以及查询各个历史版本的值</a:t>
            </a:r>
            <a:endParaRPr lang="en-US" altLang="zh-CN" dirty="0"/>
          </a:p>
          <a:p>
            <a:r>
              <a:rPr lang="zh-CN" altLang="en-US" dirty="0"/>
              <a:t>这样可以实现可持久化数组</a:t>
            </a:r>
            <a:endParaRPr lang="en-US" altLang="zh-CN" dirty="0"/>
          </a:p>
          <a:p>
            <a:r>
              <a:rPr lang="zh-CN" altLang="en-US" dirty="0"/>
              <a:t>利用可持久化数组，我们可以进一步实现可持久化并查集</a:t>
            </a:r>
            <a:endParaRPr lang="en-US" altLang="zh-CN" dirty="0"/>
          </a:p>
          <a:p>
            <a:r>
              <a:rPr lang="zh-CN" altLang="en-US" dirty="0"/>
              <a:t>并查集用启发式合并，那么每次</a:t>
            </a:r>
            <a:r>
              <a:rPr lang="en-US" altLang="zh-CN" dirty="0"/>
              <a:t>unite(</a:t>
            </a:r>
            <a:r>
              <a:rPr lang="en-US" altLang="zh-CN" dirty="0" err="1"/>
              <a:t>u,v</a:t>
            </a:r>
            <a:r>
              <a:rPr lang="en-US" altLang="zh-CN" dirty="0"/>
              <a:t>)</a:t>
            </a:r>
            <a:r>
              <a:rPr lang="zh-CN" altLang="en-US" dirty="0"/>
              <a:t>只会改动两个地方：</a:t>
            </a:r>
            <a:r>
              <a:rPr lang="en-US" altLang="zh-CN" dirty="0"/>
              <a:t>fa[u]=v</a:t>
            </a:r>
            <a:r>
              <a:rPr lang="zh-CN" altLang="en-US" dirty="0"/>
              <a:t>和</a:t>
            </a:r>
            <a:r>
              <a:rPr lang="en-US" altLang="zh-CN" dirty="0"/>
              <a:t>size[u]+=size[v]</a:t>
            </a:r>
            <a:r>
              <a:rPr lang="zh-CN" altLang="en-US" dirty="0"/>
              <a:t>（或者</a:t>
            </a:r>
            <a:r>
              <a:rPr lang="en-US" altLang="zh-CN" dirty="0"/>
              <a:t>height[u]++)</a:t>
            </a:r>
          </a:p>
          <a:p>
            <a:r>
              <a:rPr lang="zh-CN" altLang="en-US" dirty="0"/>
              <a:t>把这两个改动当成是一个版本，当然要当成两个版本也行，没那么省空间</a:t>
            </a:r>
            <a:endParaRPr lang="en-US" altLang="zh-CN" dirty="0"/>
          </a:p>
          <a:p>
            <a:r>
              <a:rPr lang="zh-CN" altLang="en-US" dirty="0"/>
              <a:t>把这两个数组可持久化就行了</a:t>
            </a:r>
          </a:p>
        </p:txBody>
      </p:sp>
    </p:spTree>
    <p:extLst>
      <p:ext uri="{BB962C8B-B14F-4D97-AF65-F5344CB8AC3E}">
        <p14:creationId xmlns:p14="http://schemas.microsoft.com/office/powerpoint/2010/main" val="1970615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可持久化数组</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启发式合并的可持久化并查集</a:t>
            </a:r>
            <a:r>
              <a:rPr lang="en-US" altLang="zh-CN" dirty="0"/>
              <a:t>unite</a:t>
            </a:r>
            <a:r>
              <a:rPr lang="zh-CN" altLang="en-US" dirty="0"/>
              <a:t>和</a:t>
            </a:r>
            <a:r>
              <a:rPr lang="en-US" altLang="zh-CN" dirty="0"/>
              <a:t>find</a:t>
            </a:r>
            <a:r>
              <a:rPr lang="zh-CN" altLang="en-US" dirty="0"/>
              <a:t>的时间复杂度</a:t>
            </a:r>
            <a:r>
              <a:rPr lang="en-US" altLang="zh-CN" dirty="0"/>
              <a:t>O(log^2n)</a:t>
            </a:r>
            <a:r>
              <a:rPr lang="zh-CN" altLang="en-US" dirty="0"/>
              <a:t>，空间复杂度</a:t>
            </a:r>
            <a:r>
              <a:rPr lang="en-US" altLang="zh-CN" dirty="0"/>
              <a:t>O(</a:t>
            </a:r>
            <a:r>
              <a:rPr lang="en-US" altLang="zh-CN" dirty="0" err="1"/>
              <a:t>nlogn</a:t>
            </a:r>
            <a:r>
              <a:rPr lang="en-US" altLang="zh-CN" dirty="0"/>
              <a:t>)</a:t>
            </a:r>
          </a:p>
          <a:p>
            <a:r>
              <a:rPr lang="zh-CN" altLang="en-US" dirty="0"/>
              <a:t>不要写路径压缩，因为路径压缩一次最多会改</a:t>
            </a:r>
            <a:r>
              <a:rPr lang="en-US" altLang="zh-CN" dirty="0" err="1"/>
              <a:t>logn</a:t>
            </a:r>
            <a:r>
              <a:rPr lang="zh-CN" altLang="en-US" dirty="0"/>
              <a:t>个点，空间复杂度也会到</a:t>
            </a:r>
            <a:r>
              <a:rPr lang="en-US" altLang="zh-CN" dirty="0"/>
              <a:t>O(nlog^2n)</a:t>
            </a:r>
          </a:p>
          <a:p>
            <a:endParaRPr lang="en-US" altLang="zh-CN" dirty="0"/>
          </a:p>
        </p:txBody>
      </p:sp>
    </p:spTree>
    <p:extLst>
      <p:ext uri="{BB962C8B-B14F-4D97-AF65-F5344CB8AC3E}">
        <p14:creationId xmlns:p14="http://schemas.microsoft.com/office/powerpoint/2010/main" val="167796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49A25-E193-4268-9B09-FB823C1CE097}"/>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8788EEE4-05FE-4764-9B0A-F6F4280CA8C8}"/>
              </a:ext>
            </a:extLst>
          </p:cNvPr>
          <p:cNvSpPr>
            <a:spLocks noGrp="1"/>
          </p:cNvSpPr>
          <p:nvPr>
            <p:ph idx="1"/>
          </p:nvPr>
        </p:nvSpPr>
        <p:spPr/>
        <p:txBody>
          <a:bodyPr/>
          <a:lstStyle/>
          <a:p>
            <a:r>
              <a:rPr lang="zh-CN" altLang="en-US" dirty="0"/>
              <a:t>可持久地维护一个字符串 </a:t>
            </a:r>
            <a:r>
              <a:rPr lang="en-US" altLang="zh-CN" dirty="0"/>
              <a:t>S</a:t>
            </a:r>
            <a:r>
              <a:rPr lang="zh-CN" altLang="en-US" dirty="0"/>
              <a:t>，支持往末尾添加一个字符 </a:t>
            </a:r>
            <a:r>
              <a:rPr lang="en-US" altLang="zh-CN" dirty="0"/>
              <a:t>c</a:t>
            </a:r>
            <a:r>
              <a:rPr lang="zh-CN" altLang="en-US" dirty="0"/>
              <a:t>。</a:t>
            </a:r>
          </a:p>
          <a:p>
            <a:r>
              <a:rPr lang="zh-CN" altLang="en-US" dirty="0"/>
              <a:t>输出每次操作之后的字符串的最短循环节长度。</a:t>
            </a:r>
            <a:endParaRPr lang="en-US" altLang="zh-CN" dirty="0"/>
          </a:p>
          <a:p>
            <a:r>
              <a:rPr lang="zh-CN" altLang="en-US" dirty="0"/>
              <a:t>对于 </a:t>
            </a:r>
            <a:r>
              <a:rPr lang="en-US" altLang="zh-CN" dirty="0"/>
              <a:t>100% </a:t>
            </a:r>
            <a:r>
              <a:rPr lang="zh-CN" altLang="en-US" dirty="0"/>
              <a:t>的数据，</a:t>
            </a:r>
            <a:r>
              <a:rPr lang="en-US" altLang="zh-CN" dirty="0"/>
              <a:t>n ≤ 300000</a:t>
            </a:r>
            <a:r>
              <a:rPr lang="zh-CN" altLang="en-US" dirty="0"/>
              <a:t>，</a:t>
            </a:r>
            <a:r>
              <a:rPr lang="en-US" altLang="zh-CN" dirty="0"/>
              <a:t>m ≤ 300000</a:t>
            </a:r>
            <a:r>
              <a:rPr lang="zh-CN" altLang="en-US" dirty="0"/>
              <a:t>。</a:t>
            </a:r>
            <a:endParaRPr lang="en-US" altLang="zh-CN" dirty="0"/>
          </a:p>
          <a:p>
            <a:r>
              <a:rPr lang="en-US" altLang="zh-CN" dirty="0"/>
              <a:t>source: Claris’ Contest #1 T2</a:t>
            </a:r>
            <a:endParaRPr lang="zh-CN" altLang="en-US" dirty="0"/>
          </a:p>
        </p:txBody>
      </p:sp>
    </p:spTree>
    <p:extLst>
      <p:ext uri="{BB962C8B-B14F-4D97-AF65-F5344CB8AC3E}">
        <p14:creationId xmlns:p14="http://schemas.microsoft.com/office/powerpoint/2010/main" val="582543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49A25-E193-4268-9B09-FB823C1CE097}"/>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8788EEE4-05FE-4764-9B0A-F6F4280CA8C8}"/>
              </a:ext>
            </a:extLst>
          </p:cNvPr>
          <p:cNvSpPr>
            <a:spLocks noGrp="1"/>
          </p:cNvSpPr>
          <p:nvPr>
            <p:ph idx="1"/>
          </p:nvPr>
        </p:nvSpPr>
        <p:spPr/>
        <p:txBody>
          <a:bodyPr/>
          <a:lstStyle/>
          <a:p>
            <a:r>
              <a:rPr lang="zh-CN" altLang="en-US" dirty="0"/>
              <a:t>如果是静态的直接</a:t>
            </a:r>
            <a:r>
              <a:rPr lang="en-US" altLang="zh-CN" dirty="0" err="1"/>
              <a:t>kmp</a:t>
            </a:r>
            <a:r>
              <a:rPr lang="zh-CN" altLang="en-US" dirty="0"/>
              <a:t>，</a:t>
            </a:r>
            <a:r>
              <a:rPr lang="en-US" altLang="zh-CN" dirty="0"/>
              <a:t>n-next(n)</a:t>
            </a:r>
            <a:r>
              <a:rPr lang="zh-CN" altLang="en-US" dirty="0"/>
              <a:t>之类的就完了</a:t>
            </a:r>
            <a:endParaRPr lang="en-US" altLang="zh-CN" dirty="0"/>
          </a:p>
          <a:p>
            <a:r>
              <a:rPr lang="en-US" altLang="zh-CN" dirty="0"/>
              <a:t>KMP </a:t>
            </a:r>
            <a:r>
              <a:rPr lang="zh-CN" altLang="en-US" dirty="0"/>
              <a:t>是均摊线性的，一旦加上可持久之后均摊分析就被破坏了，导致复杂度退化。</a:t>
            </a:r>
            <a:endParaRPr lang="en-US" altLang="zh-CN" dirty="0"/>
          </a:p>
          <a:p>
            <a:r>
              <a:rPr lang="zh-CN" altLang="en-US" dirty="0"/>
              <a:t>考虑 </a:t>
            </a:r>
            <a:r>
              <a:rPr lang="en-US" altLang="zh-CN" dirty="0"/>
              <a:t>KMP </a:t>
            </a:r>
            <a:r>
              <a:rPr lang="zh-CN" altLang="en-US" dirty="0"/>
              <a:t>慢在哪里，在于每次失配的时候要按着 </a:t>
            </a:r>
            <a:r>
              <a:rPr lang="en-US" altLang="zh-CN" dirty="0"/>
              <a:t>next </a:t>
            </a:r>
            <a:r>
              <a:rPr lang="zh-CN" altLang="en-US" dirty="0"/>
              <a:t>数组不断往前跳，直到找到某个位置下一个字符可以匹配为止。</a:t>
            </a:r>
            <a:endParaRPr lang="en-US" altLang="zh-CN" dirty="0"/>
          </a:p>
          <a:p>
            <a:r>
              <a:rPr lang="zh-CN" altLang="en-US" dirty="0"/>
              <a:t>维护一个转移数组 </a:t>
            </a:r>
            <a:r>
              <a:rPr lang="en-US" altLang="zh-CN" dirty="0"/>
              <a:t>trans(x, y) </a:t>
            </a:r>
            <a:r>
              <a:rPr lang="zh-CN" altLang="en-US" dirty="0"/>
              <a:t>表示如果下一个字符为 </a:t>
            </a:r>
            <a:r>
              <a:rPr lang="en-US" altLang="zh-CN" dirty="0"/>
              <a:t>y</a:t>
            </a:r>
            <a:r>
              <a:rPr lang="zh-CN" altLang="en-US" dirty="0"/>
              <a:t>，那么从 </a:t>
            </a:r>
            <a:r>
              <a:rPr lang="en-US" altLang="zh-CN" dirty="0"/>
              <a:t>x </a:t>
            </a:r>
            <a:r>
              <a:rPr lang="zh-CN" altLang="en-US" dirty="0"/>
              <a:t>开始按照 </a:t>
            </a:r>
            <a:r>
              <a:rPr lang="en-US" altLang="zh-CN" dirty="0"/>
              <a:t>next </a:t>
            </a:r>
            <a:r>
              <a:rPr lang="zh-CN" altLang="en-US" dirty="0"/>
              <a:t>跳最终会跳到哪个点。</a:t>
            </a:r>
            <a:endParaRPr lang="en-US" altLang="zh-CN" dirty="0"/>
          </a:p>
          <a:p>
            <a:endParaRPr lang="zh-CN" altLang="en-US" dirty="0"/>
          </a:p>
        </p:txBody>
      </p:sp>
    </p:spTree>
    <p:extLst>
      <p:ext uri="{BB962C8B-B14F-4D97-AF65-F5344CB8AC3E}">
        <p14:creationId xmlns:p14="http://schemas.microsoft.com/office/powerpoint/2010/main" val="1922632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49A25-E193-4268-9B09-FB823C1CE097}"/>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8788EEE4-05FE-4764-9B0A-F6F4280CA8C8}"/>
              </a:ext>
            </a:extLst>
          </p:cNvPr>
          <p:cNvSpPr>
            <a:spLocks noGrp="1"/>
          </p:cNvSpPr>
          <p:nvPr>
            <p:ph idx="1"/>
          </p:nvPr>
        </p:nvSpPr>
        <p:spPr/>
        <p:txBody>
          <a:bodyPr/>
          <a:lstStyle/>
          <a:p>
            <a:r>
              <a:rPr lang="zh-CN" altLang="en-US" dirty="0"/>
              <a:t>考虑加入一个字符 </a:t>
            </a:r>
            <a:r>
              <a:rPr lang="en-US" altLang="zh-CN" dirty="0"/>
              <a:t>c </a:t>
            </a:r>
            <a:r>
              <a:rPr lang="zh-CN" altLang="en-US" dirty="0"/>
              <a:t>带来的影响，设现在的版本是</a:t>
            </a:r>
            <a:r>
              <a:rPr lang="en-US" altLang="zh-CN" dirty="0"/>
              <a:t>x</a:t>
            </a:r>
            <a:r>
              <a:rPr lang="zh-CN" altLang="en-US" dirty="0"/>
              <a:t>，从版本</a:t>
            </a:r>
            <a:r>
              <a:rPr lang="en-US" altLang="zh-CN" dirty="0"/>
              <a:t>fa[x]</a:t>
            </a:r>
            <a:r>
              <a:rPr lang="zh-CN" altLang="en-US" dirty="0"/>
              <a:t>继承而来，那么</a:t>
            </a:r>
            <a:r>
              <a:rPr lang="en-US" altLang="zh-CN" dirty="0"/>
              <a:t>next(x)=trans(fa[x],c)</a:t>
            </a:r>
          </a:p>
          <a:p>
            <a:r>
              <a:rPr lang="en-US" altLang="zh-CN" dirty="0"/>
              <a:t>trans(x)</a:t>
            </a:r>
            <a:r>
              <a:rPr lang="zh-CN" altLang="en-US" dirty="0"/>
              <a:t>这个数组大部分都和</a:t>
            </a:r>
            <a:r>
              <a:rPr lang="en-US" altLang="zh-CN" dirty="0"/>
              <a:t>trans(next(x))</a:t>
            </a:r>
            <a:r>
              <a:rPr lang="zh-CN" altLang="en-US" dirty="0"/>
              <a:t>是一样的，只有一个地方不一样，设</a:t>
            </a:r>
            <a:r>
              <a:rPr lang="en-US" altLang="zh-CN" dirty="0"/>
              <a:t>p</a:t>
            </a:r>
            <a:r>
              <a:rPr lang="zh-CN" altLang="en-US" dirty="0"/>
              <a:t>为版本为</a:t>
            </a:r>
            <a:r>
              <a:rPr lang="en-US" altLang="zh-CN" dirty="0"/>
              <a:t>x</a:t>
            </a:r>
            <a:r>
              <a:rPr lang="zh-CN" altLang="en-US" dirty="0"/>
              <a:t>的字符串中位置在</a:t>
            </a:r>
            <a:r>
              <a:rPr lang="en-US" altLang="zh-CN" dirty="0"/>
              <a:t>(next(x)+1)</a:t>
            </a:r>
            <a:r>
              <a:rPr lang="zh-CN" altLang="en-US" dirty="0"/>
              <a:t>的字符，</a:t>
            </a:r>
            <a:r>
              <a:rPr lang="en-US" altLang="zh-CN" dirty="0"/>
              <a:t>trans(</a:t>
            </a:r>
            <a:r>
              <a:rPr lang="en-US" altLang="zh-CN" dirty="0" err="1"/>
              <a:t>x,p</a:t>
            </a:r>
            <a:r>
              <a:rPr lang="en-US" altLang="zh-CN" dirty="0"/>
              <a:t>)=next(x)+1</a:t>
            </a:r>
          </a:p>
          <a:p>
            <a:r>
              <a:rPr lang="zh-CN" altLang="en-US" dirty="0"/>
              <a:t>这种单点修改用可持久化数组来维护即可</a:t>
            </a:r>
            <a:endParaRPr lang="en-US" altLang="zh-CN" dirty="0"/>
          </a:p>
          <a:p>
            <a:r>
              <a:rPr lang="zh-CN" altLang="en-US"/>
              <a:t>把树的结构存下来，</a:t>
            </a:r>
            <a:r>
              <a:rPr lang="en-US" altLang="zh-CN"/>
              <a:t>p</a:t>
            </a:r>
            <a:r>
              <a:rPr lang="zh-CN" altLang="en-US" dirty="0"/>
              <a:t>这个字符用倍增之类的方法可以找到</a:t>
            </a:r>
          </a:p>
        </p:txBody>
      </p:sp>
    </p:spTree>
    <p:extLst>
      <p:ext uri="{BB962C8B-B14F-4D97-AF65-F5344CB8AC3E}">
        <p14:creationId xmlns:p14="http://schemas.microsoft.com/office/powerpoint/2010/main" val="39725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2F20-6F93-49C8-A366-60A8C1C61DC3}"/>
              </a:ext>
            </a:extLst>
          </p:cNvPr>
          <p:cNvSpPr>
            <a:spLocks noGrp="1"/>
          </p:cNvSpPr>
          <p:nvPr>
            <p:ph type="title"/>
          </p:nvPr>
        </p:nvSpPr>
        <p:spPr/>
        <p:txBody>
          <a:bodyPr/>
          <a:lstStyle/>
          <a:p>
            <a:r>
              <a:rPr lang="en-US" altLang="zh-CN" dirty="0" err="1"/>
              <a:t>Aho-Corasick</a:t>
            </a:r>
            <a:r>
              <a:rPr lang="en-US" altLang="zh-CN" dirty="0"/>
              <a:t> Automaton</a:t>
            </a:r>
            <a:endParaRPr lang="zh-CN" altLang="en-US" dirty="0"/>
          </a:p>
        </p:txBody>
      </p:sp>
      <p:sp>
        <p:nvSpPr>
          <p:cNvPr id="3" name="内容占位符 2">
            <a:extLst>
              <a:ext uri="{FF2B5EF4-FFF2-40B4-BE49-F238E27FC236}">
                <a16:creationId xmlns:a16="http://schemas.microsoft.com/office/drawing/2014/main" id="{2884F829-AB7B-4B75-A2EF-FAB17E3039AB}"/>
              </a:ext>
            </a:extLst>
          </p:cNvPr>
          <p:cNvSpPr>
            <a:spLocks noGrp="1"/>
          </p:cNvSpPr>
          <p:nvPr>
            <p:ph idx="1"/>
          </p:nvPr>
        </p:nvSpPr>
        <p:spPr/>
        <p:txBody>
          <a:bodyPr/>
          <a:lstStyle/>
          <a:p>
            <a:r>
              <a:rPr lang="zh-CN" altLang="en-US" dirty="0"/>
              <a:t>给定一棵 </a:t>
            </a:r>
            <a:r>
              <a:rPr lang="en-US" altLang="zh-CN" dirty="0"/>
              <a:t>n + 1 </a:t>
            </a:r>
            <a:r>
              <a:rPr lang="zh-CN" altLang="en-US" dirty="0"/>
              <a:t>个点，字符集大小为 </a:t>
            </a:r>
            <a:r>
              <a:rPr lang="en-US" altLang="zh-CN" dirty="0"/>
              <a:t>n </a:t>
            </a:r>
            <a:r>
              <a:rPr lang="zh-CN" altLang="en-US" dirty="0"/>
              <a:t>的 </a:t>
            </a:r>
            <a:r>
              <a:rPr lang="en-US" altLang="zh-CN" dirty="0" err="1"/>
              <a:t>Trie</a:t>
            </a:r>
            <a:r>
              <a:rPr lang="zh-CN" altLang="en-US" dirty="0"/>
              <a:t>，其中 </a:t>
            </a:r>
            <a:r>
              <a:rPr lang="en-US" altLang="zh-CN" dirty="0"/>
              <a:t>0 </a:t>
            </a:r>
            <a:r>
              <a:rPr lang="zh-CN" altLang="en-US" dirty="0"/>
              <a:t>号点为根节点。</a:t>
            </a:r>
            <a:r>
              <a:rPr lang="en-US" altLang="zh-CN" dirty="0"/>
              <a:t>1-n</a:t>
            </a:r>
            <a:r>
              <a:rPr lang="zh-CN" altLang="en-US" dirty="0"/>
              <a:t>这</a:t>
            </a:r>
            <a:r>
              <a:rPr lang="en-US" altLang="zh-CN" dirty="0"/>
              <a:t>n</a:t>
            </a:r>
            <a:r>
              <a:rPr lang="zh-CN" altLang="en-US" dirty="0"/>
              <a:t>个点，每个点上也给定了一个字符。</a:t>
            </a:r>
          </a:p>
          <a:p>
            <a:r>
              <a:rPr lang="zh-CN" altLang="en-US" dirty="0"/>
              <a:t>对这棵 </a:t>
            </a:r>
            <a:r>
              <a:rPr lang="en-US" altLang="zh-CN" dirty="0" err="1"/>
              <a:t>Trie</a:t>
            </a:r>
            <a:r>
              <a:rPr lang="en-US" altLang="zh-CN" dirty="0"/>
              <a:t> </a:t>
            </a:r>
            <a:r>
              <a:rPr lang="zh-CN" altLang="en-US" dirty="0"/>
              <a:t>建立 </a:t>
            </a:r>
            <a:r>
              <a:rPr lang="en-US" altLang="zh-CN" dirty="0"/>
              <a:t>AC </a:t>
            </a:r>
            <a:r>
              <a:rPr lang="zh-CN" altLang="en-US" dirty="0"/>
              <a:t>自动机，请输出每个点的 </a:t>
            </a:r>
            <a:r>
              <a:rPr lang="en-US" altLang="zh-CN" dirty="0"/>
              <a:t>fail </a:t>
            </a:r>
            <a:r>
              <a:rPr lang="zh-CN" altLang="en-US" dirty="0"/>
              <a:t>指针。</a:t>
            </a:r>
          </a:p>
          <a:p>
            <a:r>
              <a:rPr lang="en-US" altLang="zh-CN" dirty="0"/>
              <a:t>1 ≤ n, m ≤ 200000</a:t>
            </a:r>
            <a:r>
              <a:rPr lang="zh-CN" altLang="en-US" dirty="0"/>
              <a:t>。</a:t>
            </a:r>
          </a:p>
          <a:p>
            <a:r>
              <a:rPr lang="en-US" altLang="zh-CN" dirty="0"/>
              <a:t>source</a:t>
            </a:r>
            <a:r>
              <a:rPr lang="zh-CN" altLang="en-US" dirty="0"/>
              <a:t>：</a:t>
            </a:r>
            <a:r>
              <a:rPr lang="en-US" altLang="zh-CN" dirty="0" err="1"/>
              <a:t>ftiasch’s</a:t>
            </a:r>
            <a:r>
              <a:rPr lang="en-US" altLang="zh-CN" dirty="0"/>
              <a:t> Contest #4 A</a:t>
            </a:r>
            <a:endParaRPr lang="zh-CN" altLang="en-US" dirty="0"/>
          </a:p>
        </p:txBody>
      </p:sp>
    </p:spTree>
    <p:extLst>
      <p:ext uri="{BB962C8B-B14F-4D97-AF65-F5344CB8AC3E}">
        <p14:creationId xmlns:p14="http://schemas.microsoft.com/office/powerpoint/2010/main" val="365794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2F20-6F93-49C8-A366-60A8C1C61DC3}"/>
              </a:ext>
            </a:extLst>
          </p:cNvPr>
          <p:cNvSpPr>
            <a:spLocks noGrp="1"/>
          </p:cNvSpPr>
          <p:nvPr>
            <p:ph type="title"/>
          </p:nvPr>
        </p:nvSpPr>
        <p:spPr/>
        <p:txBody>
          <a:bodyPr/>
          <a:lstStyle/>
          <a:p>
            <a:r>
              <a:rPr lang="en-US" altLang="zh-CN" dirty="0" err="1"/>
              <a:t>Aho-Corasick</a:t>
            </a:r>
            <a:r>
              <a:rPr lang="en-US" altLang="zh-CN" dirty="0"/>
              <a:t> Automaton</a:t>
            </a:r>
            <a:endParaRPr lang="zh-CN" altLang="en-US" dirty="0"/>
          </a:p>
        </p:txBody>
      </p:sp>
      <p:sp>
        <p:nvSpPr>
          <p:cNvPr id="3" name="内容占位符 2">
            <a:extLst>
              <a:ext uri="{FF2B5EF4-FFF2-40B4-BE49-F238E27FC236}">
                <a16:creationId xmlns:a16="http://schemas.microsoft.com/office/drawing/2014/main" id="{2884F829-AB7B-4B75-A2EF-FAB17E3039AB}"/>
              </a:ext>
            </a:extLst>
          </p:cNvPr>
          <p:cNvSpPr>
            <a:spLocks noGrp="1"/>
          </p:cNvSpPr>
          <p:nvPr>
            <p:ph idx="1"/>
          </p:nvPr>
        </p:nvSpPr>
        <p:spPr/>
        <p:txBody>
          <a:bodyPr/>
          <a:lstStyle/>
          <a:p>
            <a:r>
              <a:rPr lang="zh-CN" altLang="en-US" dirty="0"/>
              <a:t>平时模板中的 </a:t>
            </a:r>
            <a:r>
              <a:rPr lang="en-US" altLang="zh-CN" dirty="0"/>
              <a:t>AC </a:t>
            </a:r>
            <a:r>
              <a:rPr lang="zh-CN" altLang="en-US" dirty="0"/>
              <a:t>自动机的复杂度虽然是线性，但是它是关于总串长线性。</a:t>
            </a:r>
          </a:p>
          <a:p>
            <a:r>
              <a:rPr lang="zh-CN" altLang="en-US" dirty="0"/>
              <a:t>本题直接给了你 </a:t>
            </a:r>
            <a:r>
              <a:rPr lang="en-US" altLang="zh-CN" dirty="0" err="1"/>
              <a:t>Trie</a:t>
            </a:r>
            <a:r>
              <a:rPr lang="zh-CN" altLang="en-US" dirty="0"/>
              <a:t>，并不保证总串长是 </a:t>
            </a:r>
            <a:r>
              <a:rPr lang="en-US" altLang="zh-CN" dirty="0"/>
              <a:t>O(n) </a:t>
            </a:r>
            <a:r>
              <a:rPr lang="zh-CN" altLang="en-US" dirty="0"/>
              <a:t>的。最坏是</a:t>
            </a:r>
            <a:r>
              <a:rPr lang="en-US" altLang="zh-CN" dirty="0"/>
              <a:t>O(n^2)</a:t>
            </a:r>
            <a:r>
              <a:rPr lang="zh-CN" altLang="en-US" dirty="0"/>
              <a:t>级别。</a:t>
            </a:r>
          </a:p>
        </p:txBody>
      </p:sp>
    </p:spTree>
    <p:extLst>
      <p:ext uri="{BB962C8B-B14F-4D97-AF65-F5344CB8AC3E}">
        <p14:creationId xmlns:p14="http://schemas.microsoft.com/office/powerpoint/2010/main" val="1929646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2F20-6F93-49C8-A366-60A8C1C61DC3}"/>
              </a:ext>
            </a:extLst>
          </p:cNvPr>
          <p:cNvSpPr>
            <a:spLocks noGrp="1"/>
          </p:cNvSpPr>
          <p:nvPr>
            <p:ph type="title"/>
          </p:nvPr>
        </p:nvSpPr>
        <p:spPr/>
        <p:txBody>
          <a:bodyPr/>
          <a:lstStyle/>
          <a:p>
            <a:r>
              <a:rPr lang="en-US" altLang="zh-CN" dirty="0" err="1"/>
              <a:t>Aho-Corasick</a:t>
            </a:r>
            <a:r>
              <a:rPr lang="en-US" altLang="zh-CN" dirty="0"/>
              <a:t> Automaton</a:t>
            </a:r>
            <a:endParaRPr lang="zh-CN" altLang="en-US" dirty="0"/>
          </a:p>
        </p:txBody>
      </p:sp>
      <p:sp>
        <p:nvSpPr>
          <p:cNvPr id="3" name="内容占位符 2">
            <a:extLst>
              <a:ext uri="{FF2B5EF4-FFF2-40B4-BE49-F238E27FC236}">
                <a16:creationId xmlns:a16="http://schemas.microsoft.com/office/drawing/2014/main" id="{2884F829-AB7B-4B75-A2EF-FAB17E3039AB}"/>
              </a:ext>
            </a:extLst>
          </p:cNvPr>
          <p:cNvSpPr>
            <a:spLocks noGrp="1"/>
          </p:cNvSpPr>
          <p:nvPr>
            <p:ph idx="1"/>
          </p:nvPr>
        </p:nvSpPr>
        <p:spPr/>
        <p:txBody>
          <a:bodyPr/>
          <a:lstStyle/>
          <a:p>
            <a:r>
              <a:rPr lang="zh-CN" altLang="en-US" dirty="0"/>
              <a:t>回忆 </a:t>
            </a:r>
            <a:r>
              <a:rPr lang="en-US" altLang="zh-CN" dirty="0"/>
              <a:t>AC </a:t>
            </a:r>
            <a:r>
              <a:rPr lang="zh-CN" altLang="en-US" dirty="0"/>
              <a:t>自动机的构建方法：</a:t>
            </a:r>
          </a:p>
          <a:p>
            <a:r>
              <a:rPr lang="zh-CN" altLang="en-US" dirty="0"/>
              <a:t>对于一个点 </a:t>
            </a:r>
            <a:r>
              <a:rPr lang="en-US" altLang="zh-CN" dirty="0"/>
              <a:t>x </a:t>
            </a:r>
            <a:r>
              <a:rPr lang="zh-CN" altLang="en-US" dirty="0"/>
              <a:t>的孩子 </a:t>
            </a:r>
            <a:r>
              <a:rPr lang="en-US" altLang="zh-CN" dirty="0"/>
              <a:t>y</a:t>
            </a:r>
            <a:r>
              <a:rPr lang="zh-CN" altLang="en-US" dirty="0"/>
              <a:t>，从 </a:t>
            </a:r>
            <a:r>
              <a:rPr lang="en-US" altLang="zh-CN" dirty="0"/>
              <a:t>fail[x] </a:t>
            </a:r>
            <a:r>
              <a:rPr lang="zh-CN" altLang="en-US" dirty="0"/>
              <a:t>开始沿着 </a:t>
            </a:r>
            <a:r>
              <a:rPr lang="en-US" altLang="zh-CN" dirty="0"/>
              <a:t>fail </a:t>
            </a:r>
            <a:r>
              <a:rPr lang="zh-CN" altLang="en-US" dirty="0"/>
              <a:t>链走，直到找到有个点也有对应字符的儿子时，就是 </a:t>
            </a:r>
            <a:r>
              <a:rPr lang="en-US" altLang="zh-CN" dirty="0"/>
              <a:t>fail[y]</a:t>
            </a:r>
            <a:r>
              <a:rPr lang="zh-CN" altLang="en-US" dirty="0"/>
              <a:t>。但是这样一个个跳还是太慢了</a:t>
            </a:r>
            <a:endParaRPr lang="en-US" altLang="zh-CN" dirty="0"/>
          </a:p>
          <a:p>
            <a:r>
              <a:rPr lang="zh-CN" altLang="en-US" dirty="0"/>
              <a:t>考虑用可持久化线段树来维护</a:t>
            </a:r>
            <a:r>
              <a:rPr lang="en-US" altLang="zh-CN" dirty="0"/>
              <a:t>son</a:t>
            </a:r>
            <a:r>
              <a:rPr lang="zh-CN" altLang="en-US" dirty="0"/>
              <a:t>数组，</a:t>
            </a:r>
            <a:r>
              <a:rPr lang="en-US" altLang="zh-CN" dirty="0"/>
              <a:t>son[x][c]</a:t>
            </a:r>
            <a:r>
              <a:rPr lang="zh-CN" altLang="en-US" dirty="0"/>
              <a:t>表示：</a:t>
            </a:r>
            <a:endParaRPr lang="en-US" altLang="zh-CN" dirty="0"/>
          </a:p>
          <a:p>
            <a:r>
              <a:rPr lang="zh-CN" altLang="en-US" dirty="0"/>
              <a:t>如果</a:t>
            </a:r>
            <a:r>
              <a:rPr lang="en-US" altLang="zh-CN" dirty="0"/>
              <a:t>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否则，如果</a:t>
            </a:r>
            <a:r>
              <a:rPr lang="en-US" altLang="zh-CN" dirty="0"/>
              <a:t>fail[x]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以此类推</a:t>
            </a:r>
            <a:endParaRPr lang="en-US" altLang="zh-CN" dirty="0"/>
          </a:p>
          <a:p>
            <a:endParaRPr lang="en-US" altLang="zh-CN" dirty="0"/>
          </a:p>
        </p:txBody>
      </p:sp>
    </p:spTree>
    <p:extLst>
      <p:ext uri="{BB962C8B-B14F-4D97-AF65-F5344CB8AC3E}">
        <p14:creationId xmlns:p14="http://schemas.microsoft.com/office/powerpoint/2010/main" val="1750636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2F20-6F93-49C8-A366-60A8C1C61DC3}"/>
              </a:ext>
            </a:extLst>
          </p:cNvPr>
          <p:cNvSpPr>
            <a:spLocks noGrp="1"/>
          </p:cNvSpPr>
          <p:nvPr>
            <p:ph type="title"/>
          </p:nvPr>
        </p:nvSpPr>
        <p:spPr/>
        <p:txBody>
          <a:bodyPr/>
          <a:lstStyle/>
          <a:p>
            <a:r>
              <a:rPr lang="en-US" altLang="zh-CN" dirty="0" err="1"/>
              <a:t>Aho-Corasick</a:t>
            </a:r>
            <a:r>
              <a:rPr lang="en-US" altLang="zh-CN" dirty="0"/>
              <a:t> Automaton</a:t>
            </a:r>
            <a:endParaRPr lang="zh-CN" altLang="en-US" dirty="0"/>
          </a:p>
        </p:txBody>
      </p:sp>
      <p:sp>
        <p:nvSpPr>
          <p:cNvPr id="3" name="内容占位符 2">
            <a:extLst>
              <a:ext uri="{FF2B5EF4-FFF2-40B4-BE49-F238E27FC236}">
                <a16:creationId xmlns:a16="http://schemas.microsoft.com/office/drawing/2014/main" id="{2884F829-AB7B-4B75-A2EF-FAB17E3039AB}"/>
              </a:ext>
            </a:extLst>
          </p:cNvPr>
          <p:cNvSpPr>
            <a:spLocks noGrp="1"/>
          </p:cNvSpPr>
          <p:nvPr>
            <p:ph idx="1"/>
          </p:nvPr>
        </p:nvSpPr>
        <p:spPr/>
        <p:txBody>
          <a:bodyPr/>
          <a:lstStyle/>
          <a:p>
            <a:r>
              <a:rPr lang="zh-CN" altLang="en-US" dirty="0"/>
              <a:t>回忆 </a:t>
            </a:r>
            <a:r>
              <a:rPr lang="en-US" altLang="zh-CN" dirty="0"/>
              <a:t>AC </a:t>
            </a:r>
            <a:r>
              <a:rPr lang="zh-CN" altLang="en-US" dirty="0"/>
              <a:t>自动机的构建方法：</a:t>
            </a:r>
          </a:p>
          <a:p>
            <a:r>
              <a:rPr lang="zh-CN" altLang="en-US" dirty="0"/>
              <a:t>对于一个点 </a:t>
            </a:r>
            <a:r>
              <a:rPr lang="en-US" altLang="zh-CN" dirty="0"/>
              <a:t>x </a:t>
            </a:r>
            <a:r>
              <a:rPr lang="zh-CN" altLang="en-US" dirty="0"/>
              <a:t>的孩子 </a:t>
            </a:r>
            <a:r>
              <a:rPr lang="en-US" altLang="zh-CN" dirty="0"/>
              <a:t>y</a:t>
            </a:r>
            <a:r>
              <a:rPr lang="zh-CN" altLang="en-US" dirty="0"/>
              <a:t>，从 </a:t>
            </a:r>
            <a:r>
              <a:rPr lang="en-US" altLang="zh-CN" dirty="0"/>
              <a:t>fail[x] </a:t>
            </a:r>
            <a:r>
              <a:rPr lang="zh-CN" altLang="en-US" dirty="0"/>
              <a:t>开始沿着 </a:t>
            </a:r>
            <a:r>
              <a:rPr lang="en-US" altLang="zh-CN" dirty="0"/>
              <a:t>fail </a:t>
            </a:r>
            <a:r>
              <a:rPr lang="zh-CN" altLang="en-US" dirty="0"/>
              <a:t>链走，直到找到有个点也有对应字符的儿子时，就是 </a:t>
            </a:r>
            <a:r>
              <a:rPr lang="en-US" altLang="zh-CN" dirty="0"/>
              <a:t>fail[y]</a:t>
            </a:r>
            <a:r>
              <a:rPr lang="zh-CN" altLang="en-US" dirty="0"/>
              <a:t>。但是这样一个个跳还是太慢了</a:t>
            </a:r>
            <a:endParaRPr lang="en-US" altLang="zh-CN" dirty="0"/>
          </a:p>
          <a:p>
            <a:r>
              <a:rPr lang="zh-CN" altLang="en-US" dirty="0"/>
              <a:t>考虑用可持久化线段树来维护</a:t>
            </a:r>
            <a:r>
              <a:rPr lang="en-US" altLang="zh-CN" dirty="0"/>
              <a:t>son</a:t>
            </a:r>
            <a:r>
              <a:rPr lang="zh-CN" altLang="en-US" dirty="0"/>
              <a:t>数组，</a:t>
            </a:r>
            <a:r>
              <a:rPr lang="en-US" altLang="zh-CN" dirty="0"/>
              <a:t>son[x][c]</a:t>
            </a:r>
            <a:r>
              <a:rPr lang="zh-CN" altLang="en-US" dirty="0"/>
              <a:t>表示：</a:t>
            </a:r>
            <a:endParaRPr lang="en-US" altLang="zh-CN" dirty="0"/>
          </a:p>
          <a:p>
            <a:r>
              <a:rPr lang="zh-CN" altLang="en-US" dirty="0"/>
              <a:t>如果</a:t>
            </a:r>
            <a:r>
              <a:rPr lang="en-US" altLang="zh-CN" dirty="0"/>
              <a:t>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否则，如果</a:t>
            </a:r>
            <a:r>
              <a:rPr lang="en-US" altLang="zh-CN" dirty="0"/>
              <a:t>fail[x]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以此类推</a:t>
            </a:r>
            <a:endParaRPr lang="en-US" altLang="zh-CN" dirty="0"/>
          </a:p>
          <a:p>
            <a:r>
              <a:rPr lang="zh-CN" altLang="en-US" dirty="0"/>
              <a:t>那么设</a:t>
            </a:r>
            <a:r>
              <a:rPr lang="en-US" altLang="zh-CN" dirty="0"/>
              <a:t>x</a:t>
            </a:r>
            <a:r>
              <a:rPr lang="zh-CN" altLang="en-US" dirty="0"/>
              <a:t>的儿子</a:t>
            </a:r>
            <a:r>
              <a:rPr lang="en-US" altLang="zh-CN" dirty="0"/>
              <a:t>y</a:t>
            </a:r>
            <a:r>
              <a:rPr lang="zh-CN" altLang="en-US" dirty="0"/>
              <a:t>有字符</a:t>
            </a:r>
            <a:r>
              <a:rPr lang="en-US" altLang="zh-CN" dirty="0"/>
              <a:t>c</a:t>
            </a:r>
            <a:r>
              <a:rPr lang="zh-CN" altLang="en-US" dirty="0"/>
              <a:t>，</a:t>
            </a:r>
            <a:r>
              <a:rPr lang="en-US" altLang="zh-CN" dirty="0"/>
              <a:t>fail[y]=son[fail[x]][c]</a:t>
            </a:r>
          </a:p>
          <a:p>
            <a:endParaRPr lang="en-US" altLang="zh-CN" dirty="0"/>
          </a:p>
        </p:txBody>
      </p:sp>
    </p:spTree>
    <p:extLst>
      <p:ext uri="{BB962C8B-B14F-4D97-AF65-F5344CB8AC3E}">
        <p14:creationId xmlns:p14="http://schemas.microsoft.com/office/powerpoint/2010/main" val="360910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zh-CN" altLang="en-US" dirty="0"/>
              <a:t>线段树合并</a:t>
            </a:r>
          </a:p>
        </p:txBody>
      </p:sp>
      <p:pic>
        <p:nvPicPr>
          <p:cNvPr id="5" name="内容占位符 4">
            <a:extLst>
              <a:ext uri="{FF2B5EF4-FFF2-40B4-BE49-F238E27FC236}">
                <a16:creationId xmlns:a16="http://schemas.microsoft.com/office/drawing/2014/main" id="{AD3FCD40-6F75-4543-BE07-EE0559DCDE24}"/>
              </a:ext>
            </a:extLst>
          </p:cNvPr>
          <p:cNvPicPr>
            <a:picLocks noGrp="1" noChangeAspect="1"/>
          </p:cNvPicPr>
          <p:nvPr>
            <p:ph idx="1"/>
          </p:nvPr>
        </p:nvPicPr>
        <p:blipFill>
          <a:blip r:embed="rId2"/>
          <a:stretch>
            <a:fillRect/>
          </a:stretch>
        </p:blipFill>
        <p:spPr>
          <a:xfrm>
            <a:off x="838200" y="1690688"/>
            <a:ext cx="10515600" cy="2941360"/>
          </a:xfrm>
        </p:spPr>
      </p:pic>
    </p:spTree>
    <p:extLst>
      <p:ext uri="{BB962C8B-B14F-4D97-AF65-F5344CB8AC3E}">
        <p14:creationId xmlns:p14="http://schemas.microsoft.com/office/powerpoint/2010/main" val="987069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2F20-6F93-49C8-A366-60A8C1C61DC3}"/>
              </a:ext>
            </a:extLst>
          </p:cNvPr>
          <p:cNvSpPr>
            <a:spLocks noGrp="1"/>
          </p:cNvSpPr>
          <p:nvPr>
            <p:ph type="title"/>
          </p:nvPr>
        </p:nvSpPr>
        <p:spPr/>
        <p:txBody>
          <a:bodyPr/>
          <a:lstStyle/>
          <a:p>
            <a:r>
              <a:rPr lang="en-US" altLang="zh-CN" dirty="0" err="1"/>
              <a:t>Aho-Corasick</a:t>
            </a:r>
            <a:r>
              <a:rPr lang="en-US" altLang="zh-CN" dirty="0"/>
              <a:t> Automaton</a:t>
            </a:r>
            <a:endParaRPr lang="zh-CN" altLang="en-US" dirty="0"/>
          </a:p>
        </p:txBody>
      </p:sp>
      <p:sp>
        <p:nvSpPr>
          <p:cNvPr id="3" name="内容占位符 2">
            <a:extLst>
              <a:ext uri="{FF2B5EF4-FFF2-40B4-BE49-F238E27FC236}">
                <a16:creationId xmlns:a16="http://schemas.microsoft.com/office/drawing/2014/main" id="{2884F829-AB7B-4B75-A2EF-FAB17E3039AB}"/>
              </a:ext>
            </a:extLst>
          </p:cNvPr>
          <p:cNvSpPr>
            <a:spLocks noGrp="1"/>
          </p:cNvSpPr>
          <p:nvPr>
            <p:ph idx="1"/>
          </p:nvPr>
        </p:nvSpPr>
        <p:spPr/>
        <p:txBody>
          <a:bodyPr>
            <a:normAutofit lnSpcReduction="10000"/>
          </a:bodyPr>
          <a:lstStyle/>
          <a:p>
            <a:r>
              <a:rPr lang="zh-CN" altLang="en-US" dirty="0"/>
              <a:t>考虑用可持久化线段树来维护</a:t>
            </a:r>
            <a:r>
              <a:rPr lang="en-US" altLang="zh-CN" dirty="0"/>
              <a:t>son</a:t>
            </a:r>
            <a:r>
              <a:rPr lang="zh-CN" altLang="en-US" dirty="0"/>
              <a:t>数组，</a:t>
            </a:r>
            <a:r>
              <a:rPr lang="en-US" altLang="zh-CN" dirty="0"/>
              <a:t>son[x][c]</a:t>
            </a:r>
            <a:r>
              <a:rPr lang="zh-CN" altLang="en-US" dirty="0"/>
              <a:t>表示：</a:t>
            </a:r>
            <a:endParaRPr lang="en-US" altLang="zh-CN" dirty="0"/>
          </a:p>
          <a:p>
            <a:r>
              <a:rPr lang="zh-CN" altLang="en-US" dirty="0"/>
              <a:t>如果</a:t>
            </a:r>
            <a:r>
              <a:rPr lang="en-US" altLang="zh-CN" dirty="0"/>
              <a:t>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否则，如果</a:t>
            </a:r>
            <a:r>
              <a:rPr lang="en-US" altLang="zh-CN" dirty="0"/>
              <a:t>fail[x]</a:t>
            </a:r>
            <a:r>
              <a:rPr lang="zh-CN" altLang="en-US" dirty="0"/>
              <a:t>的儿子</a:t>
            </a:r>
            <a:r>
              <a:rPr lang="en-US" altLang="zh-CN" dirty="0"/>
              <a:t>y’</a:t>
            </a:r>
            <a:r>
              <a:rPr lang="zh-CN" altLang="en-US" dirty="0"/>
              <a:t>有字符</a:t>
            </a:r>
            <a:r>
              <a:rPr lang="en-US" altLang="zh-CN" dirty="0"/>
              <a:t>c</a:t>
            </a:r>
            <a:r>
              <a:rPr lang="zh-CN" altLang="en-US" dirty="0"/>
              <a:t>的话，</a:t>
            </a:r>
            <a:r>
              <a:rPr lang="en-US" altLang="zh-CN" dirty="0"/>
              <a:t>son[x][c]=y’</a:t>
            </a:r>
          </a:p>
          <a:p>
            <a:r>
              <a:rPr lang="zh-CN" altLang="en-US" dirty="0"/>
              <a:t>以此类推</a:t>
            </a:r>
            <a:endParaRPr lang="en-US" altLang="zh-CN" dirty="0"/>
          </a:p>
          <a:p>
            <a:r>
              <a:rPr lang="zh-CN" altLang="en-US" dirty="0"/>
              <a:t>那么设</a:t>
            </a:r>
            <a:r>
              <a:rPr lang="en-US" altLang="zh-CN" dirty="0"/>
              <a:t>x</a:t>
            </a:r>
            <a:r>
              <a:rPr lang="zh-CN" altLang="en-US" dirty="0"/>
              <a:t>的儿子</a:t>
            </a:r>
            <a:r>
              <a:rPr lang="en-US" altLang="zh-CN" dirty="0"/>
              <a:t>y</a:t>
            </a:r>
            <a:r>
              <a:rPr lang="zh-CN" altLang="en-US" dirty="0"/>
              <a:t>有字符</a:t>
            </a:r>
            <a:r>
              <a:rPr lang="en-US" altLang="zh-CN" dirty="0"/>
              <a:t>c</a:t>
            </a:r>
            <a:r>
              <a:rPr lang="zh-CN" altLang="en-US" dirty="0"/>
              <a:t>，</a:t>
            </a:r>
            <a:r>
              <a:rPr lang="en-US" altLang="zh-CN" dirty="0"/>
              <a:t>fail[y]=son[fail[x]][c]</a:t>
            </a:r>
          </a:p>
          <a:p>
            <a:r>
              <a:rPr lang="en-US" altLang="zh-CN" dirty="0"/>
              <a:t>son[x]</a:t>
            </a:r>
            <a:r>
              <a:rPr lang="zh-CN" altLang="en-US" dirty="0"/>
              <a:t>和</a:t>
            </a:r>
            <a:r>
              <a:rPr lang="en-US" altLang="zh-CN" dirty="0"/>
              <a:t>son[fail[x]]</a:t>
            </a:r>
            <a:r>
              <a:rPr lang="zh-CN" altLang="en-US" dirty="0"/>
              <a:t>相比，差别在于</a:t>
            </a:r>
            <a:r>
              <a:rPr lang="en-US" altLang="zh-CN" dirty="0"/>
              <a:t>son[x][c]=y</a:t>
            </a:r>
            <a:r>
              <a:rPr lang="zh-CN" altLang="en-US" dirty="0"/>
              <a:t>，所以对</a:t>
            </a:r>
            <a:r>
              <a:rPr lang="en-US" altLang="zh-CN" dirty="0"/>
              <a:t>x</a:t>
            </a:r>
            <a:r>
              <a:rPr lang="zh-CN" altLang="en-US" dirty="0"/>
              <a:t>的所有儿子</a:t>
            </a:r>
            <a:r>
              <a:rPr lang="en-US" altLang="zh-CN" dirty="0"/>
              <a:t>y</a:t>
            </a:r>
            <a:r>
              <a:rPr lang="zh-CN" altLang="en-US" dirty="0"/>
              <a:t>，再修改</a:t>
            </a:r>
            <a:r>
              <a:rPr lang="en-US" altLang="zh-CN" dirty="0"/>
              <a:t>son[x]</a:t>
            </a:r>
            <a:r>
              <a:rPr lang="zh-CN" altLang="en-US" dirty="0"/>
              <a:t>这个数组的一些位置</a:t>
            </a:r>
            <a:endParaRPr lang="en-US" altLang="zh-CN" dirty="0"/>
          </a:p>
          <a:p>
            <a:r>
              <a:rPr lang="en-US" altLang="zh-CN" dirty="0" err="1"/>
              <a:t>bfs</a:t>
            </a:r>
            <a:r>
              <a:rPr lang="zh-CN" altLang="en-US" dirty="0"/>
              <a:t>这棵树，在</a:t>
            </a:r>
            <a:r>
              <a:rPr lang="en-US" altLang="zh-CN" dirty="0" err="1"/>
              <a:t>bfs</a:t>
            </a:r>
            <a:r>
              <a:rPr lang="zh-CN" altLang="en-US" dirty="0"/>
              <a:t>过程中维护</a:t>
            </a:r>
            <a:r>
              <a:rPr lang="en-US" altLang="zh-CN" dirty="0"/>
              <a:t>son</a:t>
            </a:r>
            <a:r>
              <a:rPr lang="zh-CN" altLang="en-US" dirty="0"/>
              <a:t>数组并且计算每个点的</a:t>
            </a:r>
            <a:r>
              <a:rPr lang="en-US" altLang="zh-CN" dirty="0"/>
              <a:t>fail</a:t>
            </a:r>
            <a:r>
              <a:rPr lang="zh-CN" altLang="en-US"/>
              <a:t>指针</a:t>
            </a:r>
            <a:endParaRPr lang="en-US" altLang="zh-CN" dirty="0"/>
          </a:p>
          <a:p>
            <a:r>
              <a:rPr lang="zh-CN" altLang="en-US" dirty="0"/>
              <a:t>时间复杂度</a:t>
            </a:r>
            <a:r>
              <a:rPr lang="en-US" altLang="zh-CN" dirty="0"/>
              <a:t>O(</a:t>
            </a:r>
            <a:r>
              <a:rPr lang="en-US" altLang="zh-CN" dirty="0" err="1"/>
              <a:t>nlogn</a:t>
            </a:r>
            <a:r>
              <a:rPr lang="en-US" altLang="zh-CN" dirty="0"/>
              <a:t>)</a:t>
            </a:r>
          </a:p>
          <a:p>
            <a:endParaRPr lang="en-US" altLang="zh-CN" dirty="0"/>
          </a:p>
        </p:txBody>
      </p:sp>
    </p:spTree>
    <p:extLst>
      <p:ext uri="{BB962C8B-B14F-4D97-AF65-F5344CB8AC3E}">
        <p14:creationId xmlns:p14="http://schemas.microsoft.com/office/powerpoint/2010/main" val="1556609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部分可持久化数组</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用可持久化线段树实现的可持久化数组是完全可持久化的</a:t>
            </a:r>
            <a:endParaRPr lang="en-US" altLang="zh-CN" dirty="0"/>
          </a:p>
          <a:p>
            <a:r>
              <a:rPr lang="zh-CN" altLang="en-US" dirty="0"/>
              <a:t>即：所有历史版本都支持访问和修改</a:t>
            </a:r>
            <a:endParaRPr lang="en-US" altLang="zh-CN" dirty="0"/>
          </a:p>
          <a:p>
            <a:r>
              <a:rPr lang="zh-CN" altLang="en-US" dirty="0"/>
              <a:t>但是有些时候并不需要那么强的性质</a:t>
            </a:r>
            <a:endParaRPr lang="en-US" altLang="zh-CN" dirty="0"/>
          </a:p>
          <a:p>
            <a:r>
              <a:rPr lang="zh-CN" altLang="en-US" dirty="0"/>
              <a:t>部分可持久化定义为：所有历史版本都支持访问，只有最新版本可以修改</a:t>
            </a:r>
            <a:endParaRPr lang="en-US" altLang="zh-CN" dirty="0"/>
          </a:p>
          <a:p>
            <a:r>
              <a:rPr lang="zh-CN" altLang="en-US" dirty="0"/>
              <a:t>部分可持久化数组只需要在</a:t>
            </a:r>
            <a:r>
              <a:rPr lang="en-US" altLang="zh-CN" dirty="0"/>
              <a:t>vector</a:t>
            </a:r>
            <a:r>
              <a:rPr lang="zh-CN" altLang="en-US" dirty="0"/>
              <a:t>上面二分就可以了</a:t>
            </a:r>
            <a:endParaRPr lang="en-US" altLang="zh-CN" dirty="0"/>
          </a:p>
          <a:p>
            <a:r>
              <a:rPr lang="zh-CN" altLang="en-US" dirty="0"/>
              <a:t>修改</a:t>
            </a:r>
            <a:r>
              <a:rPr lang="en-US" altLang="zh-CN" dirty="0"/>
              <a:t>O(1)</a:t>
            </a:r>
            <a:r>
              <a:rPr lang="zh-CN" altLang="en-US" dirty="0"/>
              <a:t>，查询当前版本</a:t>
            </a:r>
            <a:r>
              <a:rPr lang="en-US" altLang="zh-CN" dirty="0"/>
              <a:t>O(1)</a:t>
            </a:r>
            <a:r>
              <a:rPr lang="zh-CN" altLang="en-US" dirty="0"/>
              <a:t>，查询历史版本</a:t>
            </a:r>
            <a:r>
              <a:rPr lang="en-US" altLang="zh-CN" dirty="0"/>
              <a:t>O(</a:t>
            </a:r>
            <a:r>
              <a:rPr lang="en-US" altLang="zh-CN" dirty="0" err="1"/>
              <a:t>logn</a:t>
            </a:r>
            <a:r>
              <a:rPr lang="en-US" altLang="zh-CN" dirty="0"/>
              <a:t>)</a:t>
            </a:r>
            <a:r>
              <a:rPr lang="zh-CN" altLang="en-US" dirty="0"/>
              <a:t>，空间复杂度</a:t>
            </a:r>
            <a:r>
              <a:rPr lang="en-US" altLang="zh-CN" dirty="0"/>
              <a:t>O(n)</a:t>
            </a:r>
            <a:r>
              <a:rPr lang="zh-CN" altLang="en-US" dirty="0"/>
              <a:t>，常数也很小，也更好写</a:t>
            </a:r>
          </a:p>
        </p:txBody>
      </p:sp>
    </p:spTree>
    <p:extLst>
      <p:ext uri="{BB962C8B-B14F-4D97-AF65-F5344CB8AC3E}">
        <p14:creationId xmlns:p14="http://schemas.microsoft.com/office/powerpoint/2010/main" val="2989553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部分可持久化数组</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可持久化并查集模板</a:t>
            </a:r>
            <a:endParaRPr lang="en-US" altLang="zh-CN" dirty="0"/>
          </a:p>
          <a:p>
            <a:r>
              <a:rPr lang="en-US" altLang="zh-CN" dirty="0"/>
              <a:t>1 a b </a:t>
            </a:r>
            <a:r>
              <a:rPr lang="zh-CN" altLang="en-US" dirty="0"/>
              <a:t>合并 </a:t>
            </a:r>
            <a:r>
              <a:rPr lang="en-US" altLang="zh-CN" dirty="0" err="1"/>
              <a:t>a,b</a:t>
            </a:r>
            <a:r>
              <a:rPr lang="en-US" altLang="zh-CN" dirty="0"/>
              <a:t> </a:t>
            </a:r>
            <a:r>
              <a:rPr lang="zh-CN" altLang="en-US" dirty="0"/>
              <a:t>所在集合；</a:t>
            </a:r>
          </a:p>
          <a:p>
            <a:r>
              <a:rPr lang="en-US" altLang="zh-CN" dirty="0"/>
              <a:t>2 k </a:t>
            </a:r>
            <a:r>
              <a:rPr lang="zh-CN" altLang="en-US" dirty="0"/>
              <a:t>回到第 </a:t>
            </a:r>
            <a:r>
              <a:rPr lang="en-US" altLang="zh-CN" dirty="0"/>
              <a:t>k </a:t>
            </a:r>
            <a:r>
              <a:rPr lang="zh-CN" altLang="en-US" dirty="0"/>
              <a:t>次操作（执行三种操作中的任意一种都记为一次操作）之后的状态；</a:t>
            </a:r>
          </a:p>
          <a:p>
            <a:r>
              <a:rPr lang="en-US" altLang="zh-CN" dirty="0"/>
              <a:t>3 a b </a:t>
            </a:r>
            <a:r>
              <a:rPr lang="zh-CN" altLang="en-US" dirty="0"/>
              <a:t>询问 </a:t>
            </a:r>
            <a:r>
              <a:rPr lang="en-US" altLang="zh-CN" dirty="0" err="1"/>
              <a:t>a,b</a:t>
            </a:r>
            <a:r>
              <a:rPr lang="en-US" altLang="zh-CN" dirty="0"/>
              <a:t> </a:t>
            </a:r>
            <a:r>
              <a:rPr lang="zh-CN" altLang="en-US" dirty="0"/>
              <a:t>是否属于同一集合，如果是则输出 </a:t>
            </a:r>
            <a:r>
              <a:rPr lang="en-US" altLang="zh-CN" dirty="0"/>
              <a:t>1 </a:t>
            </a:r>
            <a:r>
              <a:rPr lang="zh-CN" altLang="en-US" dirty="0"/>
              <a:t>，否则输出 </a:t>
            </a:r>
            <a:r>
              <a:rPr lang="en-US" altLang="zh-CN" dirty="0"/>
              <a:t>0</a:t>
            </a:r>
            <a:r>
              <a:rPr lang="zh-CN" altLang="en-US" dirty="0"/>
              <a:t>。</a:t>
            </a:r>
            <a:endParaRPr lang="en-US" altLang="zh-CN" dirty="0"/>
          </a:p>
          <a:p>
            <a:r>
              <a:rPr lang="zh-CN" altLang="en-US" dirty="0"/>
              <a:t>这里回到第</a:t>
            </a:r>
            <a:r>
              <a:rPr lang="en-US" altLang="zh-CN" dirty="0"/>
              <a:t>k</a:t>
            </a:r>
            <a:r>
              <a:rPr lang="zh-CN" altLang="en-US" dirty="0"/>
              <a:t>次操作，是完全可持久化，所以不能部分可持久化水过</a:t>
            </a:r>
            <a:endParaRPr lang="en-US" altLang="zh-CN" dirty="0"/>
          </a:p>
          <a:p>
            <a:r>
              <a:rPr lang="zh-CN" altLang="en-US" dirty="0"/>
              <a:t>但是还是有一些能用部分可持久化的题</a:t>
            </a:r>
          </a:p>
        </p:txBody>
      </p:sp>
    </p:spTree>
    <p:extLst>
      <p:ext uri="{BB962C8B-B14F-4D97-AF65-F5344CB8AC3E}">
        <p14:creationId xmlns:p14="http://schemas.microsoft.com/office/powerpoint/2010/main" val="2196701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F30A-7835-4DF6-9CDF-D5658C6DFDD6}"/>
              </a:ext>
            </a:extLst>
          </p:cNvPr>
          <p:cNvSpPr>
            <a:spLocks noGrp="1"/>
          </p:cNvSpPr>
          <p:nvPr>
            <p:ph type="title"/>
          </p:nvPr>
        </p:nvSpPr>
        <p:spPr/>
        <p:txBody>
          <a:bodyPr/>
          <a:lstStyle/>
          <a:p>
            <a:r>
              <a:rPr lang="en-US" altLang="zh-CN" dirty="0" err="1"/>
              <a:t>pkucampus</a:t>
            </a:r>
            <a:r>
              <a:rPr lang="en-US" altLang="zh-CN" dirty="0"/>
              <a:t> 2019 Coprime</a:t>
            </a:r>
            <a:endParaRPr lang="zh-CN" altLang="en-US" dirty="0"/>
          </a:p>
        </p:txBody>
      </p:sp>
      <p:sp>
        <p:nvSpPr>
          <p:cNvPr id="3" name="内容占位符 2">
            <a:extLst>
              <a:ext uri="{FF2B5EF4-FFF2-40B4-BE49-F238E27FC236}">
                <a16:creationId xmlns:a16="http://schemas.microsoft.com/office/drawing/2014/main" id="{DE187F6A-15E7-4A68-9F6C-A6CA3E4111E4}"/>
              </a:ext>
            </a:extLst>
          </p:cNvPr>
          <p:cNvSpPr>
            <a:spLocks noGrp="1"/>
          </p:cNvSpPr>
          <p:nvPr>
            <p:ph idx="1"/>
          </p:nvPr>
        </p:nvSpPr>
        <p:spPr/>
        <p:txBody>
          <a:bodyPr/>
          <a:lstStyle/>
          <a:p>
            <a:r>
              <a:rPr lang="zh-CN" altLang="en-US" dirty="0"/>
              <a:t>有一个序列</a:t>
            </a:r>
            <a:r>
              <a:rPr lang="en-US" altLang="zh-CN" dirty="0"/>
              <a:t>a1,...,an</a:t>
            </a:r>
          </a:p>
          <a:p>
            <a:r>
              <a:rPr lang="en-US" altLang="zh-CN" dirty="0"/>
              <a:t>q</a:t>
            </a:r>
            <a:r>
              <a:rPr lang="zh-CN" altLang="en-US" dirty="0"/>
              <a:t>次查询</a:t>
            </a:r>
            <a:r>
              <a:rPr lang="en-US" altLang="zh-CN" dirty="0"/>
              <a:t>l r x</a:t>
            </a:r>
            <a:r>
              <a:rPr lang="zh-CN" altLang="en-US" dirty="0"/>
              <a:t>，每次查询</a:t>
            </a:r>
            <a:r>
              <a:rPr lang="en-US" altLang="zh-CN" dirty="0"/>
              <a:t>[</a:t>
            </a:r>
            <a:r>
              <a:rPr lang="en-US" altLang="zh-CN" dirty="0" err="1"/>
              <a:t>l,r</a:t>
            </a:r>
            <a:r>
              <a:rPr lang="en-US" altLang="zh-CN" dirty="0"/>
              <a:t>]</a:t>
            </a:r>
            <a:r>
              <a:rPr lang="zh-CN" altLang="en-US" dirty="0"/>
              <a:t>中有多少数和</a:t>
            </a:r>
            <a:r>
              <a:rPr lang="en-US" altLang="zh-CN" dirty="0"/>
              <a:t>x</a:t>
            </a:r>
            <a:r>
              <a:rPr lang="zh-CN" altLang="en-US" dirty="0"/>
              <a:t>互质</a:t>
            </a:r>
            <a:endParaRPr lang="en-US" altLang="zh-CN" dirty="0"/>
          </a:p>
          <a:p>
            <a:r>
              <a:rPr lang="en-US" altLang="zh-CN" dirty="0" err="1"/>
              <a:t>q,n,ai,x</a:t>
            </a:r>
            <a:r>
              <a:rPr lang="en-US" altLang="zh-CN" dirty="0"/>
              <a:t>&lt;=100000,128MB</a:t>
            </a:r>
          </a:p>
          <a:p>
            <a:r>
              <a:rPr lang="zh-CN" altLang="en-US" dirty="0"/>
              <a:t>强制在线</a:t>
            </a:r>
            <a:endParaRPr lang="en-US" altLang="zh-CN" dirty="0"/>
          </a:p>
          <a:p>
            <a:r>
              <a:rPr lang="zh-CN" altLang="en-US" dirty="0"/>
              <a:t>改编自</a:t>
            </a:r>
            <a:r>
              <a:rPr lang="en-US" altLang="zh-CN" dirty="0"/>
              <a:t>HDU 5468</a:t>
            </a:r>
            <a:endParaRPr lang="zh-CN" altLang="en-US" dirty="0"/>
          </a:p>
        </p:txBody>
      </p:sp>
    </p:spTree>
    <p:extLst>
      <p:ext uri="{BB962C8B-B14F-4D97-AF65-F5344CB8AC3E}">
        <p14:creationId xmlns:p14="http://schemas.microsoft.com/office/powerpoint/2010/main" val="899745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F30A-7835-4DF6-9CDF-D5658C6DFDD6}"/>
              </a:ext>
            </a:extLst>
          </p:cNvPr>
          <p:cNvSpPr>
            <a:spLocks noGrp="1"/>
          </p:cNvSpPr>
          <p:nvPr>
            <p:ph type="title"/>
          </p:nvPr>
        </p:nvSpPr>
        <p:spPr/>
        <p:txBody>
          <a:bodyPr/>
          <a:lstStyle/>
          <a:p>
            <a:r>
              <a:rPr lang="en-US" altLang="zh-CN" dirty="0" err="1"/>
              <a:t>pkucampus</a:t>
            </a:r>
            <a:r>
              <a:rPr lang="en-US" altLang="zh-CN" dirty="0"/>
              <a:t> 2019 Coprime</a:t>
            </a:r>
            <a:endParaRPr lang="zh-CN" altLang="en-US" dirty="0"/>
          </a:p>
        </p:txBody>
      </p:sp>
      <p:pic>
        <p:nvPicPr>
          <p:cNvPr id="5" name="内容占位符 4">
            <a:extLst>
              <a:ext uri="{FF2B5EF4-FFF2-40B4-BE49-F238E27FC236}">
                <a16:creationId xmlns:a16="http://schemas.microsoft.com/office/drawing/2014/main" id="{8B1AF615-2398-40BF-A89D-13738C9256A9}"/>
              </a:ext>
            </a:extLst>
          </p:cNvPr>
          <p:cNvPicPr>
            <a:picLocks noGrp="1" noChangeAspect="1"/>
          </p:cNvPicPr>
          <p:nvPr>
            <p:ph idx="1"/>
          </p:nvPr>
        </p:nvPicPr>
        <p:blipFill>
          <a:blip r:embed="rId2"/>
          <a:stretch>
            <a:fillRect/>
          </a:stretch>
        </p:blipFill>
        <p:spPr>
          <a:xfrm>
            <a:off x="838200" y="1690688"/>
            <a:ext cx="6331396" cy="4351338"/>
          </a:xfrm>
        </p:spPr>
      </p:pic>
    </p:spTree>
    <p:extLst>
      <p:ext uri="{BB962C8B-B14F-4D97-AF65-F5344CB8AC3E}">
        <p14:creationId xmlns:p14="http://schemas.microsoft.com/office/powerpoint/2010/main" val="2112897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F30A-7835-4DF6-9CDF-D5658C6DFDD6}"/>
              </a:ext>
            </a:extLst>
          </p:cNvPr>
          <p:cNvSpPr>
            <a:spLocks noGrp="1"/>
          </p:cNvSpPr>
          <p:nvPr>
            <p:ph type="title"/>
          </p:nvPr>
        </p:nvSpPr>
        <p:spPr/>
        <p:txBody>
          <a:bodyPr/>
          <a:lstStyle/>
          <a:p>
            <a:r>
              <a:rPr lang="en-US" altLang="zh-CN" dirty="0" err="1"/>
              <a:t>pkucampus</a:t>
            </a:r>
            <a:r>
              <a:rPr lang="en-US" altLang="zh-CN" dirty="0"/>
              <a:t> 2019 Coprime</a:t>
            </a:r>
            <a:endParaRPr lang="zh-CN" altLang="en-US" dirty="0"/>
          </a:p>
        </p:txBody>
      </p:sp>
      <p:sp>
        <p:nvSpPr>
          <p:cNvPr id="4" name="内容占位符 3">
            <a:extLst>
              <a:ext uri="{FF2B5EF4-FFF2-40B4-BE49-F238E27FC236}">
                <a16:creationId xmlns:a16="http://schemas.microsoft.com/office/drawing/2014/main" id="{021F7AE9-DA01-48BB-BA08-D91DBF1D0A5E}"/>
              </a:ext>
            </a:extLst>
          </p:cNvPr>
          <p:cNvSpPr>
            <a:spLocks noGrp="1"/>
          </p:cNvSpPr>
          <p:nvPr>
            <p:ph idx="1"/>
          </p:nvPr>
        </p:nvSpPr>
        <p:spPr/>
        <p:txBody>
          <a:bodyPr>
            <a:normAutofit lnSpcReduction="10000"/>
          </a:bodyPr>
          <a:lstStyle/>
          <a:p>
            <a:r>
              <a:rPr lang="zh-CN" altLang="en-US" dirty="0"/>
              <a:t>假设已知</a:t>
            </a:r>
            <a:r>
              <a:rPr lang="en-US" altLang="zh-CN" dirty="0"/>
              <a:t>f</a:t>
            </a:r>
            <a:r>
              <a:rPr lang="zh-CN" altLang="en-US" dirty="0"/>
              <a:t>数组，对于一次询问可以只用枚举</a:t>
            </a:r>
            <a:r>
              <a:rPr lang="en-US" altLang="zh-CN" dirty="0"/>
              <a:t>x</a:t>
            </a:r>
            <a:r>
              <a:rPr lang="zh-CN" altLang="en-US" dirty="0"/>
              <a:t>的因子得出答案。</a:t>
            </a:r>
            <a:endParaRPr lang="en-US" altLang="zh-CN" dirty="0"/>
          </a:p>
          <a:p>
            <a:r>
              <a:rPr lang="zh-CN" altLang="en-US" dirty="0"/>
              <a:t>但</a:t>
            </a:r>
            <a:r>
              <a:rPr lang="en-US" altLang="zh-CN" dirty="0"/>
              <a:t>f</a:t>
            </a:r>
            <a:r>
              <a:rPr lang="zh-CN" altLang="en-US" dirty="0"/>
              <a:t>数组会随着区间的改变而改变，所以考虑维护</a:t>
            </a:r>
            <a:r>
              <a:rPr lang="en-US" altLang="zh-CN" dirty="0"/>
              <a:t>f</a:t>
            </a:r>
            <a:r>
              <a:rPr lang="zh-CN" altLang="en-US" dirty="0"/>
              <a:t>数组。</a:t>
            </a:r>
          </a:p>
          <a:p>
            <a:r>
              <a:rPr lang="zh-CN" altLang="en-US" dirty="0"/>
              <a:t>先考虑离线算法，我们发现询问具有可减性，所以把每个询问拆成</a:t>
            </a:r>
            <a:r>
              <a:rPr lang="en-US" altLang="zh-CN" dirty="0"/>
              <a:t>2</a:t>
            </a:r>
            <a:r>
              <a:rPr lang="zh-CN" altLang="en-US" dirty="0"/>
              <a:t>个，然后按照右端点排序</a:t>
            </a:r>
            <a:endParaRPr lang="en-US" altLang="zh-CN" dirty="0"/>
          </a:p>
          <a:p>
            <a:r>
              <a:rPr lang="zh-CN" altLang="en-US" dirty="0"/>
              <a:t>按照下标从</a:t>
            </a:r>
            <a:r>
              <a:rPr lang="en-US" altLang="zh-CN" dirty="0"/>
              <a:t>1</a:t>
            </a:r>
            <a:r>
              <a:rPr lang="zh-CN" altLang="en-US" dirty="0"/>
              <a:t>到</a:t>
            </a:r>
            <a:r>
              <a:rPr lang="en-US" altLang="zh-CN" dirty="0"/>
              <a:t>n</a:t>
            </a:r>
            <a:r>
              <a:rPr lang="zh-CN" altLang="en-US" dirty="0"/>
              <a:t>的顺序，每次把一个元素加入集合，假设现在加入</a:t>
            </a:r>
            <a:r>
              <a:rPr lang="en-US" altLang="zh-CN" dirty="0"/>
              <a:t>x</a:t>
            </a:r>
            <a:r>
              <a:rPr lang="zh-CN" altLang="en-US" dirty="0"/>
              <a:t>，那么</a:t>
            </a:r>
            <a:r>
              <a:rPr lang="en-US" altLang="zh-CN" dirty="0" err="1"/>
              <a:t>cnt</a:t>
            </a:r>
            <a:r>
              <a:rPr lang="en-US" altLang="zh-CN" dirty="0"/>
              <a:t>[x]</a:t>
            </a:r>
            <a:r>
              <a:rPr lang="zh-CN" altLang="en-US" dirty="0"/>
              <a:t>会增加 </a:t>
            </a:r>
            <a:r>
              <a:rPr lang="en-US" altLang="zh-CN" dirty="0"/>
              <a:t>1</a:t>
            </a:r>
            <a:r>
              <a:rPr lang="zh-CN" altLang="en-US" dirty="0"/>
              <a:t>。我们发现</a:t>
            </a:r>
            <a:r>
              <a:rPr lang="en-US" altLang="zh-CN" dirty="0" err="1"/>
              <a:t>cnt</a:t>
            </a:r>
            <a:r>
              <a:rPr lang="en-US" altLang="zh-CN" dirty="0"/>
              <a:t>[x]</a:t>
            </a:r>
            <a:r>
              <a:rPr lang="zh-CN" altLang="en-US" dirty="0"/>
              <a:t>做出贡献的</a:t>
            </a:r>
            <a:r>
              <a:rPr lang="en-US" altLang="zh-CN" dirty="0"/>
              <a:t>f(t)</a:t>
            </a:r>
            <a:r>
              <a:rPr lang="zh-CN" altLang="en-US" dirty="0"/>
              <a:t>都满足 </a:t>
            </a:r>
            <a:r>
              <a:rPr lang="en-US" altLang="zh-CN" dirty="0" err="1"/>
              <a:t>t|x</a:t>
            </a:r>
            <a:r>
              <a:rPr lang="zh-CN" altLang="en-US" dirty="0"/>
              <a:t>。于是只用枚举</a:t>
            </a:r>
            <a:r>
              <a:rPr lang="en-US" altLang="zh-CN" dirty="0"/>
              <a:t>x</a:t>
            </a:r>
            <a:r>
              <a:rPr lang="zh-CN" altLang="en-US" dirty="0"/>
              <a:t>的因子</a:t>
            </a:r>
            <a:r>
              <a:rPr lang="en-US" altLang="zh-CN" dirty="0"/>
              <a:t>t</a:t>
            </a:r>
            <a:r>
              <a:rPr lang="zh-CN" altLang="en-US" dirty="0"/>
              <a:t>，把所有</a:t>
            </a:r>
            <a:r>
              <a:rPr lang="en-US" altLang="zh-CN" dirty="0"/>
              <a:t>f(t)</a:t>
            </a:r>
            <a:r>
              <a:rPr lang="zh-CN" altLang="en-US" dirty="0"/>
              <a:t>都增加</a:t>
            </a:r>
            <a:r>
              <a:rPr lang="en-US" altLang="zh-CN" dirty="0"/>
              <a:t>1</a:t>
            </a:r>
            <a:r>
              <a:rPr lang="zh-CN" altLang="en-US" dirty="0"/>
              <a:t>。</a:t>
            </a:r>
            <a:endParaRPr lang="en-US" altLang="zh-CN" dirty="0"/>
          </a:p>
          <a:p>
            <a:r>
              <a:rPr lang="zh-CN" altLang="en-US" dirty="0"/>
              <a:t>对于端点处可能存在的询问，只用枚举</a:t>
            </a:r>
            <a:r>
              <a:rPr lang="en-US" altLang="zh-CN" dirty="0"/>
              <a:t>x</a:t>
            </a:r>
            <a:r>
              <a:rPr lang="zh-CN" altLang="en-US" dirty="0"/>
              <a:t>的因子就能得到结果。</a:t>
            </a:r>
            <a:endParaRPr lang="en-US" altLang="zh-CN" dirty="0"/>
          </a:p>
          <a:p>
            <a:r>
              <a:rPr lang="zh-CN" altLang="en-US" dirty="0"/>
              <a:t>设</a:t>
            </a:r>
            <a:r>
              <a:rPr lang="en-US" altLang="zh-CN" dirty="0"/>
              <a:t>x</a:t>
            </a:r>
            <a:r>
              <a:rPr lang="zh-CN" altLang="en-US" dirty="0"/>
              <a:t>的因子数是</a:t>
            </a:r>
            <a:r>
              <a:rPr lang="en-US" altLang="zh-CN" dirty="0"/>
              <a:t>O(sqrt(x))</a:t>
            </a:r>
            <a:r>
              <a:rPr lang="zh-CN" altLang="en-US" dirty="0"/>
              <a:t>，那么离线算法的时间复杂度是</a:t>
            </a:r>
            <a:r>
              <a:rPr lang="en-US" altLang="zh-CN" dirty="0"/>
              <a:t>O((</a:t>
            </a:r>
            <a:r>
              <a:rPr lang="en-US" altLang="zh-CN" dirty="0" err="1"/>
              <a:t>n+q</a:t>
            </a:r>
            <a:r>
              <a:rPr lang="en-US" altLang="zh-CN" dirty="0"/>
              <a:t>)sqrt(x))</a:t>
            </a:r>
            <a:r>
              <a:rPr lang="zh-CN" altLang="en-US" dirty="0"/>
              <a:t>。</a:t>
            </a:r>
          </a:p>
        </p:txBody>
      </p:sp>
    </p:spTree>
    <p:extLst>
      <p:ext uri="{BB962C8B-B14F-4D97-AF65-F5344CB8AC3E}">
        <p14:creationId xmlns:p14="http://schemas.microsoft.com/office/powerpoint/2010/main" val="2163923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F30A-7835-4DF6-9CDF-D5658C6DFDD6}"/>
              </a:ext>
            </a:extLst>
          </p:cNvPr>
          <p:cNvSpPr>
            <a:spLocks noGrp="1"/>
          </p:cNvSpPr>
          <p:nvPr>
            <p:ph type="title"/>
          </p:nvPr>
        </p:nvSpPr>
        <p:spPr/>
        <p:txBody>
          <a:bodyPr/>
          <a:lstStyle/>
          <a:p>
            <a:r>
              <a:rPr lang="en-US" altLang="zh-CN" dirty="0" err="1"/>
              <a:t>pkucampus</a:t>
            </a:r>
            <a:r>
              <a:rPr lang="en-US" altLang="zh-CN" dirty="0"/>
              <a:t> 2019 Coprime</a:t>
            </a:r>
            <a:endParaRPr lang="zh-CN" altLang="en-US" dirty="0"/>
          </a:p>
        </p:txBody>
      </p:sp>
      <p:sp>
        <p:nvSpPr>
          <p:cNvPr id="4" name="内容占位符 3">
            <a:extLst>
              <a:ext uri="{FF2B5EF4-FFF2-40B4-BE49-F238E27FC236}">
                <a16:creationId xmlns:a16="http://schemas.microsoft.com/office/drawing/2014/main" id="{021F7AE9-DA01-48BB-BA08-D91DBF1D0A5E}"/>
              </a:ext>
            </a:extLst>
          </p:cNvPr>
          <p:cNvSpPr>
            <a:spLocks noGrp="1"/>
          </p:cNvSpPr>
          <p:nvPr>
            <p:ph idx="1"/>
          </p:nvPr>
        </p:nvSpPr>
        <p:spPr/>
        <p:txBody>
          <a:bodyPr>
            <a:normAutofit/>
          </a:bodyPr>
          <a:lstStyle/>
          <a:p>
            <a:r>
              <a:rPr lang="zh-CN" altLang="en-US" dirty="0"/>
              <a:t>再考虑在线算法。还是按照下标从</a:t>
            </a:r>
            <a:r>
              <a:rPr lang="en-US" altLang="zh-CN" dirty="0"/>
              <a:t>1</a:t>
            </a:r>
            <a:r>
              <a:rPr lang="zh-CN" altLang="en-US" dirty="0"/>
              <a:t>到</a:t>
            </a:r>
            <a:r>
              <a:rPr lang="en-US" altLang="zh-CN" dirty="0"/>
              <a:t>n</a:t>
            </a:r>
            <a:r>
              <a:rPr lang="zh-CN" altLang="en-US" dirty="0"/>
              <a:t>的顺序，每次把一个元素加入集合，更新</a:t>
            </a:r>
            <a:r>
              <a:rPr lang="en-US" altLang="zh-CN" dirty="0"/>
              <a:t>f</a:t>
            </a:r>
            <a:r>
              <a:rPr lang="zh-CN" altLang="en-US" dirty="0"/>
              <a:t>数组。</a:t>
            </a:r>
            <a:endParaRPr lang="en-US" altLang="zh-CN" dirty="0"/>
          </a:p>
          <a:p>
            <a:r>
              <a:rPr lang="zh-CN" altLang="en-US" dirty="0"/>
              <a:t>由于询问顺序是乱的，所以把</a:t>
            </a:r>
            <a:r>
              <a:rPr lang="en-US" altLang="zh-CN" dirty="0"/>
              <a:t>f</a:t>
            </a:r>
            <a:r>
              <a:rPr lang="zh-CN" altLang="en-US" dirty="0"/>
              <a:t>数组可持久化就可以了。</a:t>
            </a:r>
            <a:endParaRPr lang="en-US" altLang="zh-CN" dirty="0"/>
          </a:p>
          <a:p>
            <a:r>
              <a:rPr lang="zh-CN" altLang="en-US" dirty="0"/>
              <a:t>直接用可持久化线段树的空间复杂度是</a:t>
            </a:r>
            <a:r>
              <a:rPr lang="en-US" altLang="zh-CN" dirty="0"/>
              <a:t>O(</a:t>
            </a:r>
            <a:r>
              <a:rPr lang="en-US" altLang="zh-CN" dirty="0" err="1"/>
              <a:t>nsqrt</a:t>
            </a:r>
            <a:r>
              <a:rPr lang="en-US" altLang="zh-CN" dirty="0"/>
              <a:t>(x)log(x))</a:t>
            </a:r>
            <a:r>
              <a:rPr lang="zh-CN" altLang="en-US" dirty="0"/>
              <a:t>，时间复杂度是</a:t>
            </a:r>
            <a:r>
              <a:rPr lang="en-US" altLang="zh-CN" dirty="0"/>
              <a:t>O((</a:t>
            </a:r>
            <a:r>
              <a:rPr lang="en-US" altLang="zh-CN" dirty="0" err="1"/>
              <a:t>n+q</a:t>
            </a:r>
            <a:r>
              <a:rPr lang="en-US" altLang="zh-CN" dirty="0"/>
              <a:t>)sqrt(x)log(x))</a:t>
            </a:r>
            <a:r>
              <a:rPr lang="zh-CN" altLang="en-US" dirty="0"/>
              <a:t>，空间开不下。</a:t>
            </a:r>
            <a:endParaRPr lang="en-US" altLang="zh-CN" dirty="0"/>
          </a:p>
          <a:p>
            <a:r>
              <a:rPr lang="zh-CN" altLang="en-US" dirty="0"/>
              <a:t>注意到查询只是在询问历史版本的</a:t>
            </a:r>
            <a:r>
              <a:rPr lang="en-US" altLang="zh-CN" dirty="0"/>
              <a:t>f</a:t>
            </a:r>
            <a:r>
              <a:rPr lang="zh-CN" altLang="en-US" dirty="0"/>
              <a:t>数组，修改只对最新版本</a:t>
            </a:r>
            <a:endParaRPr lang="en-US" altLang="zh-CN" dirty="0"/>
          </a:p>
          <a:p>
            <a:r>
              <a:rPr lang="zh-CN" altLang="en-US" dirty="0"/>
              <a:t>所以写部分可持久化，空间复杂度优化到</a:t>
            </a:r>
            <a:r>
              <a:rPr lang="en-US" altLang="zh-CN" dirty="0"/>
              <a:t>O(</a:t>
            </a:r>
            <a:r>
              <a:rPr lang="en-US" altLang="zh-CN" dirty="0" err="1"/>
              <a:t>nsqrt</a:t>
            </a:r>
            <a:r>
              <a:rPr lang="en-US" altLang="zh-CN" dirty="0"/>
              <a:t>(x))</a:t>
            </a:r>
            <a:r>
              <a:rPr lang="zh-CN" altLang="en-US" dirty="0"/>
              <a:t>，时间复杂度</a:t>
            </a:r>
            <a:r>
              <a:rPr lang="en-US" altLang="zh-CN" dirty="0"/>
              <a:t>O((</a:t>
            </a:r>
            <a:r>
              <a:rPr lang="en-US" altLang="zh-CN" dirty="0" err="1"/>
              <a:t>n+qlog</a:t>
            </a:r>
            <a:r>
              <a:rPr lang="en-US" altLang="zh-CN" dirty="0"/>
              <a:t>(x))sqrt(x))</a:t>
            </a:r>
          </a:p>
        </p:txBody>
      </p:sp>
    </p:spTree>
    <p:extLst>
      <p:ext uri="{BB962C8B-B14F-4D97-AF65-F5344CB8AC3E}">
        <p14:creationId xmlns:p14="http://schemas.microsoft.com/office/powerpoint/2010/main" val="3062922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F30A-7835-4DF6-9CDF-D5658C6DFDD6}"/>
              </a:ext>
            </a:extLst>
          </p:cNvPr>
          <p:cNvSpPr>
            <a:spLocks noGrp="1"/>
          </p:cNvSpPr>
          <p:nvPr>
            <p:ph type="title"/>
          </p:nvPr>
        </p:nvSpPr>
        <p:spPr/>
        <p:txBody>
          <a:bodyPr/>
          <a:lstStyle/>
          <a:p>
            <a:r>
              <a:rPr lang="en-US" altLang="zh-CN" dirty="0" err="1"/>
              <a:t>pkucampus</a:t>
            </a:r>
            <a:r>
              <a:rPr lang="en-US" altLang="zh-CN" dirty="0"/>
              <a:t> 2019 Coprime</a:t>
            </a:r>
            <a:endParaRPr lang="zh-CN" altLang="en-US" dirty="0"/>
          </a:p>
        </p:txBody>
      </p:sp>
      <p:sp>
        <p:nvSpPr>
          <p:cNvPr id="4" name="内容占位符 3">
            <a:extLst>
              <a:ext uri="{FF2B5EF4-FFF2-40B4-BE49-F238E27FC236}">
                <a16:creationId xmlns:a16="http://schemas.microsoft.com/office/drawing/2014/main" id="{021F7AE9-DA01-48BB-BA08-D91DBF1D0A5E}"/>
              </a:ext>
            </a:extLst>
          </p:cNvPr>
          <p:cNvSpPr>
            <a:spLocks noGrp="1"/>
          </p:cNvSpPr>
          <p:nvPr>
            <p:ph idx="1"/>
          </p:nvPr>
        </p:nvSpPr>
        <p:spPr/>
        <p:txBody>
          <a:bodyPr>
            <a:normAutofit/>
          </a:bodyPr>
          <a:lstStyle/>
          <a:p>
            <a:r>
              <a:rPr lang="zh-CN" altLang="en-US" dirty="0"/>
              <a:t>注意到</a:t>
            </a:r>
            <a:r>
              <a:rPr lang="en-US" altLang="zh-CN" dirty="0"/>
              <a:t>mu(t)=0</a:t>
            </a:r>
            <a:r>
              <a:rPr lang="zh-CN" altLang="en-US" dirty="0"/>
              <a:t>的时候对答案没有贡献，即</a:t>
            </a:r>
            <a:r>
              <a:rPr lang="en-US" altLang="zh-CN" dirty="0"/>
              <a:t>x</a:t>
            </a:r>
            <a:r>
              <a:rPr lang="zh-CN" altLang="en-US" dirty="0"/>
              <a:t>的平方因子项对答案没有贡献，修改和查询都可以跳过这些项</a:t>
            </a:r>
            <a:endParaRPr lang="en-US" altLang="zh-CN" dirty="0"/>
          </a:p>
          <a:p>
            <a:r>
              <a:rPr lang="zh-CN" altLang="en-US" dirty="0"/>
              <a:t>所以只用枚举</a:t>
            </a:r>
            <a:r>
              <a:rPr lang="en-US" altLang="zh-CN" dirty="0"/>
              <a:t>x</a:t>
            </a:r>
            <a:r>
              <a:rPr lang="zh-CN" altLang="en-US" dirty="0"/>
              <a:t>的非平方因子</a:t>
            </a:r>
            <a:endParaRPr lang="en-US" altLang="zh-CN" dirty="0"/>
          </a:p>
          <a:p>
            <a:r>
              <a:rPr lang="zh-CN" altLang="en-US" dirty="0"/>
              <a:t>空间复杂度</a:t>
            </a:r>
            <a:r>
              <a:rPr lang="en-US" altLang="zh-CN" dirty="0"/>
              <a:t>O(n</a:t>
            </a:r>
            <a:r>
              <a:rPr lang="zh-CN" altLang="en-US" dirty="0"/>
              <a:t>*</a:t>
            </a:r>
            <a:r>
              <a:rPr lang="en-US" altLang="zh-CN" dirty="0"/>
              <a:t>pow(x,1/</a:t>
            </a:r>
            <a:r>
              <a:rPr lang="en-US" altLang="zh-CN" dirty="0" err="1"/>
              <a:t>loglogx</a:t>
            </a:r>
            <a:r>
              <a:rPr lang="en-US" altLang="zh-CN" dirty="0"/>
              <a:t>))</a:t>
            </a:r>
            <a:r>
              <a:rPr lang="zh-CN" altLang="en-US" dirty="0"/>
              <a:t>，时间复杂度</a:t>
            </a:r>
            <a:r>
              <a:rPr lang="en-US" altLang="zh-CN" dirty="0"/>
              <a:t>O((</a:t>
            </a:r>
            <a:r>
              <a:rPr lang="en-US" altLang="zh-CN" dirty="0" err="1"/>
              <a:t>n+qlog</a:t>
            </a:r>
            <a:r>
              <a:rPr lang="en-US" altLang="zh-CN" dirty="0"/>
              <a:t>(x))</a:t>
            </a:r>
            <a:r>
              <a:rPr lang="zh-CN" altLang="en-US" dirty="0"/>
              <a:t>*</a:t>
            </a:r>
            <a:r>
              <a:rPr lang="en-US" altLang="zh-CN" dirty="0"/>
              <a:t>pow(x,1/</a:t>
            </a:r>
            <a:r>
              <a:rPr lang="en-US" altLang="zh-CN" dirty="0" err="1"/>
              <a:t>loglogx</a:t>
            </a:r>
            <a:r>
              <a:rPr lang="en-US" altLang="zh-CN" dirty="0"/>
              <a:t>))</a:t>
            </a:r>
          </a:p>
          <a:p>
            <a:r>
              <a:rPr lang="zh-CN" altLang="en-US" dirty="0"/>
              <a:t>取</a:t>
            </a:r>
            <a:r>
              <a:rPr lang="en-US" altLang="zh-CN" dirty="0"/>
              <a:t>n=q=x=100000</a:t>
            </a:r>
            <a:r>
              <a:rPr lang="zh-CN" altLang="en-US" dirty="0"/>
              <a:t>，差不多是</a:t>
            </a:r>
            <a:r>
              <a:rPr lang="en-US" altLang="zh-CN" dirty="0"/>
              <a:t>2e8</a:t>
            </a:r>
            <a:r>
              <a:rPr lang="zh-CN" altLang="en-US" dirty="0"/>
              <a:t>，实际上跑得挺快的，因为数论和数据结构两边都卡不满</a:t>
            </a:r>
            <a:endParaRPr lang="en-US" altLang="zh-CN" dirty="0"/>
          </a:p>
        </p:txBody>
      </p:sp>
    </p:spTree>
    <p:extLst>
      <p:ext uri="{BB962C8B-B14F-4D97-AF65-F5344CB8AC3E}">
        <p14:creationId xmlns:p14="http://schemas.microsoft.com/office/powerpoint/2010/main" val="2002959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42C6-45E7-40A9-8974-046B76F8814F}"/>
              </a:ext>
            </a:extLst>
          </p:cNvPr>
          <p:cNvSpPr>
            <a:spLocks noGrp="1"/>
          </p:cNvSpPr>
          <p:nvPr>
            <p:ph type="title"/>
          </p:nvPr>
        </p:nvSpPr>
        <p:spPr/>
        <p:txBody>
          <a:bodyPr/>
          <a:lstStyle/>
          <a:p>
            <a:r>
              <a:rPr lang="en-US" altLang="zh-CN" dirty="0"/>
              <a:t>[NOI2018]</a:t>
            </a:r>
            <a:r>
              <a:rPr lang="zh-CN" altLang="en-US" dirty="0"/>
              <a:t>归程</a:t>
            </a:r>
          </a:p>
        </p:txBody>
      </p:sp>
      <p:sp>
        <p:nvSpPr>
          <p:cNvPr id="3" name="内容占位符 2">
            <a:extLst>
              <a:ext uri="{FF2B5EF4-FFF2-40B4-BE49-F238E27FC236}">
                <a16:creationId xmlns:a16="http://schemas.microsoft.com/office/drawing/2014/main" id="{080BE1C2-2D57-4D3C-8ADF-D8A122D1BC99}"/>
              </a:ext>
            </a:extLst>
          </p:cNvPr>
          <p:cNvSpPr>
            <a:spLocks noGrp="1"/>
          </p:cNvSpPr>
          <p:nvPr>
            <p:ph idx="1"/>
          </p:nvPr>
        </p:nvSpPr>
        <p:spPr/>
        <p:txBody>
          <a:bodyPr>
            <a:normAutofit lnSpcReduction="10000"/>
          </a:bodyPr>
          <a:lstStyle/>
          <a:p>
            <a:r>
              <a:rPr lang="zh-CN" altLang="en-US" dirty="0"/>
              <a:t>有一个</a:t>
            </a:r>
            <a:r>
              <a:rPr lang="en-US" altLang="zh-CN" dirty="0"/>
              <a:t>n</a:t>
            </a:r>
            <a:r>
              <a:rPr lang="zh-CN" altLang="en-US" dirty="0"/>
              <a:t>个点</a:t>
            </a:r>
            <a:r>
              <a:rPr lang="en-US" altLang="zh-CN" dirty="0"/>
              <a:t>m</a:t>
            </a:r>
            <a:r>
              <a:rPr lang="zh-CN" altLang="en-US" dirty="0"/>
              <a:t>条边的无向连通图</a:t>
            </a:r>
            <a:endParaRPr lang="en-US" altLang="zh-CN" dirty="0"/>
          </a:p>
          <a:p>
            <a:r>
              <a:rPr lang="zh-CN" altLang="en-US" dirty="0"/>
              <a:t>边有两个权值：距离和海拔</a:t>
            </a:r>
            <a:endParaRPr lang="en-US" altLang="zh-CN" dirty="0"/>
          </a:p>
          <a:p>
            <a:r>
              <a:rPr lang="en-US" altLang="zh-CN" dirty="0"/>
              <a:t>q</a:t>
            </a:r>
            <a:r>
              <a:rPr lang="zh-CN" altLang="en-US" dirty="0"/>
              <a:t>组询问，每次询问从点</a:t>
            </a:r>
            <a:r>
              <a:rPr lang="en-US" altLang="zh-CN" dirty="0"/>
              <a:t>v</a:t>
            </a:r>
            <a:r>
              <a:rPr lang="zh-CN" altLang="en-US" dirty="0"/>
              <a:t>出发，积水深度是</a:t>
            </a:r>
            <a:r>
              <a:rPr lang="en-US" altLang="zh-CN" dirty="0"/>
              <a:t>t</a:t>
            </a:r>
            <a:r>
              <a:rPr lang="zh-CN" altLang="en-US" dirty="0"/>
              <a:t>，走到点</a:t>
            </a:r>
            <a:r>
              <a:rPr lang="en-US" altLang="zh-CN" dirty="0"/>
              <a:t>1</a:t>
            </a:r>
            <a:r>
              <a:rPr lang="zh-CN" altLang="en-US" dirty="0"/>
              <a:t>的最小花费</a:t>
            </a:r>
            <a:endParaRPr lang="en-US" altLang="zh-CN" dirty="0"/>
          </a:p>
          <a:p>
            <a:r>
              <a:rPr lang="zh-CN" altLang="en-US" dirty="0"/>
              <a:t>最小花费具体是这样计算的：</a:t>
            </a:r>
            <a:endParaRPr lang="en-US" altLang="zh-CN" dirty="0"/>
          </a:p>
          <a:p>
            <a:r>
              <a:rPr lang="zh-CN" altLang="en-US" dirty="0"/>
              <a:t>如果边的海拔小于等于积水深度，则边被水淹了</a:t>
            </a:r>
            <a:endParaRPr lang="en-US" altLang="zh-CN" dirty="0"/>
          </a:p>
          <a:p>
            <a:r>
              <a:rPr lang="zh-CN" altLang="en-US" dirty="0"/>
              <a:t>从点</a:t>
            </a:r>
            <a:r>
              <a:rPr lang="en-US" altLang="zh-CN" dirty="0"/>
              <a:t>v</a:t>
            </a:r>
            <a:r>
              <a:rPr lang="zh-CN" altLang="en-US" dirty="0"/>
              <a:t>出发是开车走的，可以走过那些没被水淹的边</a:t>
            </a:r>
            <a:endParaRPr lang="en-US" altLang="zh-CN" dirty="0"/>
          </a:p>
          <a:p>
            <a:r>
              <a:rPr lang="zh-CN" altLang="en-US" dirty="0"/>
              <a:t>对于被水淹没的边，只能步行，一旦开始步行就不能再回到车上</a:t>
            </a:r>
            <a:endParaRPr lang="en-US" altLang="zh-CN" dirty="0"/>
          </a:p>
          <a:p>
            <a:r>
              <a:rPr lang="zh-CN" altLang="en-US" dirty="0"/>
              <a:t>花费就是步行的距离</a:t>
            </a:r>
            <a:endParaRPr lang="en-US" altLang="zh-CN" dirty="0"/>
          </a:p>
        </p:txBody>
      </p:sp>
    </p:spTree>
    <p:extLst>
      <p:ext uri="{BB962C8B-B14F-4D97-AF65-F5344CB8AC3E}">
        <p14:creationId xmlns:p14="http://schemas.microsoft.com/office/powerpoint/2010/main" val="2092281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42C6-45E7-40A9-8974-046B76F8814F}"/>
              </a:ext>
            </a:extLst>
          </p:cNvPr>
          <p:cNvSpPr>
            <a:spLocks noGrp="1"/>
          </p:cNvSpPr>
          <p:nvPr>
            <p:ph type="title"/>
          </p:nvPr>
        </p:nvSpPr>
        <p:spPr/>
        <p:txBody>
          <a:bodyPr/>
          <a:lstStyle/>
          <a:p>
            <a:r>
              <a:rPr lang="en-US" altLang="zh-CN" dirty="0"/>
              <a:t>[NOI2018]</a:t>
            </a:r>
            <a:r>
              <a:rPr lang="zh-CN" altLang="en-US" dirty="0"/>
              <a:t>归程</a:t>
            </a:r>
          </a:p>
        </p:txBody>
      </p:sp>
      <p:sp>
        <p:nvSpPr>
          <p:cNvPr id="3" name="内容占位符 2">
            <a:extLst>
              <a:ext uri="{FF2B5EF4-FFF2-40B4-BE49-F238E27FC236}">
                <a16:creationId xmlns:a16="http://schemas.microsoft.com/office/drawing/2014/main" id="{080BE1C2-2D57-4D3C-8ADF-D8A122D1BC99}"/>
              </a:ext>
            </a:extLst>
          </p:cNvPr>
          <p:cNvSpPr>
            <a:spLocks noGrp="1"/>
          </p:cNvSpPr>
          <p:nvPr>
            <p:ph idx="1"/>
          </p:nvPr>
        </p:nvSpPr>
        <p:spPr/>
        <p:txBody>
          <a:bodyPr>
            <a:normAutofit/>
          </a:bodyPr>
          <a:lstStyle/>
          <a:p>
            <a:r>
              <a:rPr lang="zh-CN" altLang="en-US" dirty="0"/>
              <a:t>有一个</a:t>
            </a:r>
            <a:r>
              <a:rPr lang="en-US" altLang="zh-CN" dirty="0"/>
              <a:t>n</a:t>
            </a:r>
            <a:r>
              <a:rPr lang="zh-CN" altLang="en-US" dirty="0"/>
              <a:t>个点</a:t>
            </a:r>
            <a:r>
              <a:rPr lang="en-US" altLang="zh-CN" dirty="0"/>
              <a:t>m</a:t>
            </a:r>
            <a:r>
              <a:rPr lang="zh-CN" altLang="en-US" dirty="0"/>
              <a:t>条边的无向连通图</a:t>
            </a:r>
            <a:endParaRPr lang="en-US" altLang="zh-CN" dirty="0"/>
          </a:p>
          <a:p>
            <a:r>
              <a:rPr lang="zh-CN" altLang="en-US" dirty="0"/>
              <a:t>边有两个权值：距离和海拔</a:t>
            </a:r>
            <a:endParaRPr lang="en-US" altLang="zh-CN" dirty="0"/>
          </a:p>
          <a:p>
            <a:r>
              <a:rPr lang="en-US" altLang="zh-CN" dirty="0"/>
              <a:t>q</a:t>
            </a:r>
            <a:r>
              <a:rPr lang="zh-CN" altLang="en-US" dirty="0"/>
              <a:t>组询问，每次询问从点</a:t>
            </a:r>
            <a:r>
              <a:rPr lang="en-US" altLang="zh-CN" dirty="0"/>
              <a:t>v</a:t>
            </a:r>
            <a:r>
              <a:rPr lang="zh-CN" altLang="en-US" dirty="0"/>
              <a:t>出发，积水深度是</a:t>
            </a:r>
            <a:r>
              <a:rPr lang="en-US" altLang="zh-CN" dirty="0"/>
              <a:t>t</a:t>
            </a:r>
            <a:r>
              <a:rPr lang="zh-CN" altLang="en-US" dirty="0"/>
              <a:t>，走到点</a:t>
            </a:r>
            <a:r>
              <a:rPr lang="en-US" altLang="zh-CN" dirty="0"/>
              <a:t>1</a:t>
            </a:r>
            <a:r>
              <a:rPr lang="zh-CN" altLang="en-US" dirty="0"/>
              <a:t>的最小花费</a:t>
            </a:r>
            <a:endParaRPr lang="en-US" altLang="zh-CN" dirty="0"/>
          </a:p>
          <a:p>
            <a:r>
              <a:rPr lang="en-US" altLang="zh-CN" dirty="0"/>
              <a:t>n&lt;=200000,m&lt;=400000,q&lt;=400000,4s</a:t>
            </a:r>
          </a:p>
          <a:p>
            <a:r>
              <a:rPr lang="zh-CN" altLang="en-US" dirty="0"/>
              <a:t>有些数据点是强制在线的</a:t>
            </a:r>
            <a:endParaRPr lang="en-US" altLang="zh-CN" dirty="0"/>
          </a:p>
          <a:p>
            <a:endParaRPr lang="en-US" altLang="zh-CN" dirty="0"/>
          </a:p>
        </p:txBody>
      </p:sp>
    </p:spTree>
    <p:extLst>
      <p:ext uri="{BB962C8B-B14F-4D97-AF65-F5344CB8AC3E}">
        <p14:creationId xmlns:p14="http://schemas.microsoft.com/office/powerpoint/2010/main" val="15733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zh-CN" altLang="en-US" dirty="0"/>
              <a:t>线段树合并</a:t>
            </a:r>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lstStyle/>
          <a:p>
            <a:r>
              <a:rPr lang="zh-CN" altLang="en-US" dirty="0"/>
              <a:t>在动态开点线段树中插入一个点会加入</a:t>
            </a:r>
            <a:r>
              <a:rPr lang="en-US" altLang="zh-CN" dirty="0" err="1"/>
              <a:t>logn</a:t>
            </a:r>
            <a:r>
              <a:rPr lang="zh-CN" altLang="en-US" dirty="0"/>
              <a:t>个新的节点</a:t>
            </a:r>
            <a:endParaRPr lang="en-US" altLang="zh-CN" dirty="0"/>
          </a:p>
          <a:p>
            <a:r>
              <a:rPr lang="zh-CN" altLang="en-US" dirty="0"/>
              <a:t>两棵线段树合并的复杂度显然取决于两棵线段树重合的叶子节点个数，假设有</a:t>
            </a:r>
            <a:r>
              <a:rPr lang="en-US" altLang="zh-CN" dirty="0"/>
              <a:t>m</a:t>
            </a:r>
            <a:r>
              <a:rPr lang="zh-CN" altLang="en-US" dirty="0"/>
              <a:t>个重合的点，这两棵线段树合并的复杂度就是</a:t>
            </a:r>
            <a:r>
              <a:rPr lang="en-US" altLang="zh-CN" dirty="0" err="1"/>
              <a:t>mlogn</a:t>
            </a:r>
            <a:r>
              <a:rPr lang="zh-CN" altLang="en-US" dirty="0"/>
              <a:t>了</a:t>
            </a:r>
            <a:endParaRPr lang="en-US" altLang="zh-CN" dirty="0"/>
          </a:p>
          <a:p>
            <a:r>
              <a:rPr lang="zh-CN" altLang="en-US" dirty="0"/>
              <a:t>但是对于一开始每个线段树只有一条链的情况，总的时空复杂度是</a:t>
            </a:r>
            <a:r>
              <a:rPr lang="en-US" altLang="zh-CN" dirty="0"/>
              <a:t>O(</a:t>
            </a:r>
            <a:r>
              <a:rPr lang="en-US" altLang="zh-CN" dirty="0" err="1"/>
              <a:t>nlogn</a:t>
            </a:r>
            <a:r>
              <a:rPr lang="en-US" altLang="zh-CN" dirty="0"/>
              <a:t>)</a:t>
            </a:r>
          </a:p>
          <a:p>
            <a:r>
              <a:rPr lang="zh-CN" altLang="en-US" dirty="0"/>
              <a:t>所以也主要用来优化其他数据结构的启发式合并</a:t>
            </a:r>
            <a:endParaRPr lang="en-US" altLang="zh-CN" dirty="0"/>
          </a:p>
        </p:txBody>
      </p:sp>
    </p:spTree>
    <p:extLst>
      <p:ext uri="{BB962C8B-B14F-4D97-AF65-F5344CB8AC3E}">
        <p14:creationId xmlns:p14="http://schemas.microsoft.com/office/powerpoint/2010/main" val="3558429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42C6-45E7-40A9-8974-046B76F8814F}"/>
              </a:ext>
            </a:extLst>
          </p:cNvPr>
          <p:cNvSpPr>
            <a:spLocks noGrp="1"/>
          </p:cNvSpPr>
          <p:nvPr>
            <p:ph type="title"/>
          </p:nvPr>
        </p:nvSpPr>
        <p:spPr/>
        <p:txBody>
          <a:bodyPr/>
          <a:lstStyle/>
          <a:p>
            <a:r>
              <a:rPr lang="en-US" altLang="zh-CN" dirty="0"/>
              <a:t>[NOI2018]</a:t>
            </a:r>
            <a:r>
              <a:rPr lang="zh-CN" altLang="en-US" dirty="0"/>
              <a:t>归程</a:t>
            </a:r>
          </a:p>
        </p:txBody>
      </p:sp>
      <p:sp>
        <p:nvSpPr>
          <p:cNvPr id="3" name="内容占位符 2">
            <a:extLst>
              <a:ext uri="{FF2B5EF4-FFF2-40B4-BE49-F238E27FC236}">
                <a16:creationId xmlns:a16="http://schemas.microsoft.com/office/drawing/2014/main" id="{080BE1C2-2D57-4D3C-8ADF-D8A122D1BC99}"/>
              </a:ext>
            </a:extLst>
          </p:cNvPr>
          <p:cNvSpPr>
            <a:spLocks noGrp="1"/>
          </p:cNvSpPr>
          <p:nvPr>
            <p:ph idx="1"/>
          </p:nvPr>
        </p:nvSpPr>
        <p:spPr/>
        <p:txBody>
          <a:bodyPr>
            <a:normAutofit/>
          </a:bodyPr>
          <a:lstStyle/>
          <a:p>
            <a:r>
              <a:rPr lang="zh-CN" altLang="en-US" dirty="0"/>
              <a:t>如果可以离线，那就把边按照海拔从大到小排序，询问也按照积水深度从大到小排序</a:t>
            </a:r>
            <a:endParaRPr lang="en-US" altLang="zh-CN" dirty="0"/>
          </a:p>
          <a:p>
            <a:r>
              <a:rPr lang="zh-CN" altLang="en-US" dirty="0"/>
              <a:t>根据询问加入那些海拔大于积水深度的边进集合里面</a:t>
            </a:r>
            <a:endParaRPr lang="en-US" altLang="zh-CN" dirty="0"/>
          </a:p>
          <a:p>
            <a:r>
              <a:rPr lang="zh-CN" altLang="en-US" dirty="0"/>
              <a:t>用并查集维护连通块，并且再维护每个连通块中所有点到</a:t>
            </a:r>
            <a:r>
              <a:rPr lang="en-US" altLang="zh-CN" dirty="0"/>
              <a:t>1</a:t>
            </a:r>
            <a:r>
              <a:rPr lang="zh-CN" altLang="en-US" dirty="0"/>
              <a:t>号点的最短距离</a:t>
            </a:r>
            <a:endParaRPr lang="en-US" altLang="zh-CN" dirty="0"/>
          </a:p>
          <a:p>
            <a:r>
              <a:rPr lang="zh-CN" altLang="en-US" dirty="0"/>
              <a:t>那么对于某个询问，答案就是点</a:t>
            </a:r>
            <a:r>
              <a:rPr lang="en-US" altLang="zh-CN" dirty="0"/>
              <a:t>v</a:t>
            </a:r>
            <a:r>
              <a:rPr lang="zh-CN" altLang="en-US" dirty="0"/>
              <a:t>所在连通块到</a:t>
            </a:r>
            <a:r>
              <a:rPr lang="en-US" altLang="zh-CN" dirty="0"/>
              <a:t>1</a:t>
            </a:r>
            <a:r>
              <a:rPr lang="zh-CN" altLang="en-US" dirty="0"/>
              <a:t>号点的最短距离，点</a:t>
            </a:r>
            <a:r>
              <a:rPr lang="en-US" altLang="zh-CN" dirty="0"/>
              <a:t>v</a:t>
            </a:r>
            <a:r>
              <a:rPr lang="zh-CN" altLang="en-US" dirty="0"/>
              <a:t>到所在连通块是可以随便走，不花费代价的</a:t>
            </a:r>
            <a:endParaRPr lang="en-US" altLang="zh-CN" dirty="0"/>
          </a:p>
        </p:txBody>
      </p:sp>
    </p:spTree>
    <p:extLst>
      <p:ext uri="{BB962C8B-B14F-4D97-AF65-F5344CB8AC3E}">
        <p14:creationId xmlns:p14="http://schemas.microsoft.com/office/powerpoint/2010/main" val="3500606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42C6-45E7-40A9-8974-046B76F8814F}"/>
              </a:ext>
            </a:extLst>
          </p:cNvPr>
          <p:cNvSpPr>
            <a:spLocks noGrp="1"/>
          </p:cNvSpPr>
          <p:nvPr>
            <p:ph type="title"/>
          </p:nvPr>
        </p:nvSpPr>
        <p:spPr/>
        <p:txBody>
          <a:bodyPr/>
          <a:lstStyle/>
          <a:p>
            <a:r>
              <a:rPr lang="en-US" altLang="zh-CN" dirty="0"/>
              <a:t>[NOI2018]</a:t>
            </a:r>
            <a:r>
              <a:rPr lang="zh-CN" altLang="en-US" dirty="0"/>
              <a:t>归程</a:t>
            </a:r>
          </a:p>
        </p:txBody>
      </p:sp>
      <p:sp>
        <p:nvSpPr>
          <p:cNvPr id="3" name="内容占位符 2">
            <a:extLst>
              <a:ext uri="{FF2B5EF4-FFF2-40B4-BE49-F238E27FC236}">
                <a16:creationId xmlns:a16="http://schemas.microsoft.com/office/drawing/2014/main" id="{080BE1C2-2D57-4D3C-8ADF-D8A122D1BC99}"/>
              </a:ext>
            </a:extLst>
          </p:cNvPr>
          <p:cNvSpPr>
            <a:spLocks noGrp="1"/>
          </p:cNvSpPr>
          <p:nvPr>
            <p:ph idx="1"/>
          </p:nvPr>
        </p:nvSpPr>
        <p:spPr/>
        <p:txBody>
          <a:bodyPr>
            <a:normAutofit/>
          </a:bodyPr>
          <a:lstStyle/>
          <a:p>
            <a:r>
              <a:rPr lang="zh-CN" altLang="en-US" dirty="0"/>
              <a:t>现在询问不是关于积水深度有序的</a:t>
            </a:r>
            <a:endParaRPr lang="en-US" altLang="zh-CN" dirty="0"/>
          </a:p>
          <a:p>
            <a:r>
              <a:rPr lang="zh-CN" altLang="en-US" dirty="0"/>
              <a:t>我们还是把边按照海拔从大到小加入可持久化的并查集</a:t>
            </a:r>
            <a:endParaRPr lang="en-US" altLang="zh-CN" dirty="0"/>
          </a:p>
          <a:p>
            <a:r>
              <a:rPr lang="zh-CN" altLang="en-US" dirty="0"/>
              <a:t>然后查询就是根据查询的积水深度二分找一个合适的并查集版本，再在那个并查集里面查询</a:t>
            </a:r>
            <a:endParaRPr lang="en-US" altLang="zh-CN" dirty="0"/>
          </a:p>
          <a:p>
            <a:endParaRPr lang="en-US" altLang="zh-CN" dirty="0"/>
          </a:p>
        </p:txBody>
      </p:sp>
    </p:spTree>
    <p:extLst>
      <p:ext uri="{BB962C8B-B14F-4D97-AF65-F5344CB8AC3E}">
        <p14:creationId xmlns:p14="http://schemas.microsoft.com/office/powerpoint/2010/main" val="1197608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42C6-45E7-40A9-8974-046B76F8814F}"/>
              </a:ext>
            </a:extLst>
          </p:cNvPr>
          <p:cNvSpPr>
            <a:spLocks noGrp="1"/>
          </p:cNvSpPr>
          <p:nvPr>
            <p:ph type="title"/>
          </p:nvPr>
        </p:nvSpPr>
        <p:spPr/>
        <p:txBody>
          <a:bodyPr/>
          <a:lstStyle/>
          <a:p>
            <a:r>
              <a:rPr lang="en-US" altLang="zh-CN" dirty="0"/>
              <a:t>[NOI2018]</a:t>
            </a:r>
            <a:r>
              <a:rPr lang="zh-CN" altLang="en-US" dirty="0"/>
              <a:t>归程</a:t>
            </a:r>
          </a:p>
        </p:txBody>
      </p:sp>
      <p:sp>
        <p:nvSpPr>
          <p:cNvPr id="3" name="内容占位符 2">
            <a:extLst>
              <a:ext uri="{FF2B5EF4-FFF2-40B4-BE49-F238E27FC236}">
                <a16:creationId xmlns:a16="http://schemas.microsoft.com/office/drawing/2014/main" id="{080BE1C2-2D57-4D3C-8ADF-D8A122D1BC99}"/>
              </a:ext>
            </a:extLst>
          </p:cNvPr>
          <p:cNvSpPr>
            <a:spLocks noGrp="1"/>
          </p:cNvSpPr>
          <p:nvPr>
            <p:ph idx="1"/>
          </p:nvPr>
        </p:nvSpPr>
        <p:spPr/>
        <p:txBody>
          <a:bodyPr>
            <a:normAutofit/>
          </a:bodyPr>
          <a:lstStyle/>
          <a:p>
            <a:r>
              <a:rPr lang="zh-CN" altLang="en-US" dirty="0"/>
              <a:t>发现这只有对历史版本的查询和对最新版本的修改</a:t>
            </a:r>
            <a:endParaRPr lang="en-US" altLang="zh-CN" dirty="0"/>
          </a:p>
          <a:p>
            <a:r>
              <a:rPr lang="zh-CN" altLang="en-US" dirty="0"/>
              <a:t>所以只用部分可持久化的数组写一个部分可持久化的并查集，可以降低常数</a:t>
            </a:r>
            <a:endParaRPr lang="en-US" altLang="zh-CN" dirty="0"/>
          </a:p>
          <a:p>
            <a:r>
              <a:rPr lang="zh-CN" altLang="en-US" dirty="0"/>
              <a:t>这个题还有</a:t>
            </a:r>
            <a:r>
              <a:rPr lang="en-US" altLang="zh-CN" dirty="0" err="1"/>
              <a:t>kruskal</a:t>
            </a:r>
            <a:r>
              <a:rPr lang="zh-CN" altLang="en-US" dirty="0"/>
              <a:t>重构树的做法</a:t>
            </a:r>
            <a:endParaRPr lang="en-US" altLang="zh-CN" dirty="0"/>
          </a:p>
        </p:txBody>
      </p:sp>
    </p:spTree>
    <p:extLst>
      <p:ext uri="{BB962C8B-B14F-4D97-AF65-F5344CB8AC3E}">
        <p14:creationId xmlns:p14="http://schemas.microsoft.com/office/powerpoint/2010/main" val="1195856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可持久化值域线段树</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zh-CN" altLang="en-US" dirty="0"/>
              <a:t>一般来说就没有</a:t>
            </a:r>
            <a:r>
              <a:rPr lang="en-US" altLang="zh-CN" dirty="0"/>
              <a:t>pushdown</a:t>
            </a:r>
            <a:r>
              <a:rPr lang="zh-CN" altLang="en-US" dirty="0"/>
              <a:t>了</a:t>
            </a:r>
            <a:endParaRPr lang="en-US" altLang="zh-CN" dirty="0"/>
          </a:p>
          <a:p>
            <a:r>
              <a:rPr lang="zh-CN" altLang="en-US" dirty="0"/>
              <a:t>最经典的应用是区间第</a:t>
            </a:r>
            <a:r>
              <a:rPr lang="en-US" altLang="zh-CN" dirty="0"/>
              <a:t>k</a:t>
            </a:r>
            <a:r>
              <a:rPr lang="zh-CN" altLang="en-US" dirty="0"/>
              <a:t>大</a:t>
            </a:r>
            <a:endParaRPr lang="en-US" altLang="zh-CN" dirty="0"/>
          </a:p>
          <a:p>
            <a:r>
              <a:rPr lang="zh-CN" altLang="en-US" dirty="0"/>
              <a:t>按顺序把区间内的每一个数都插到可持久化线段树里面。每插入一次时间版本就要改变。</a:t>
            </a:r>
            <a:endParaRPr lang="en-US" altLang="zh-CN" dirty="0"/>
          </a:p>
          <a:p>
            <a:r>
              <a:rPr lang="zh-CN" altLang="en-US" dirty="0"/>
              <a:t>对于根为</a:t>
            </a:r>
            <a:r>
              <a:rPr lang="en-US" altLang="zh-CN" dirty="0"/>
              <a:t>root[r]</a:t>
            </a:r>
            <a:r>
              <a:rPr lang="zh-CN" altLang="en-US" dirty="0"/>
              <a:t>和</a:t>
            </a:r>
            <a:r>
              <a:rPr lang="en-US" altLang="zh-CN" dirty="0"/>
              <a:t>root[l-1]</a:t>
            </a:r>
            <a:r>
              <a:rPr lang="zh-CN" altLang="en-US" dirty="0"/>
              <a:t>的两棵线段树，一棵保存的是插入了</a:t>
            </a:r>
            <a:r>
              <a:rPr lang="en-US" altLang="zh-CN" dirty="0"/>
              <a:t>l-1</a:t>
            </a:r>
            <a:r>
              <a:rPr lang="zh-CN" altLang="en-US" dirty="0"/>
              <a:t>个数的线段树，一个保存的是插入了</a:t>
            </a:r>
            <a:r>
              <a:rPr lang="en-US" altLang="zh-CN" dirty="0"/>
              <a:t>r</a:t>
            </a:r>
            <a:r>
              <a:rPr lang="zh-CN" altLang="en-US" dirty="0"/>
              <a:t>个数的线段树，对于这两棵线段树，如果两棵线段树的左子树的</a:t>
            </a:r>
            <a:r>
              <a:rPr lang="en-US" altLang="zh-CN" dirty="0"/>
              <a:t>size</a:t>
            </a:r>
            <a:r>
              <a:rPr lang="zh-CN" altLang="en-US" dirty="0"/>
              <a:t>之差为</a:t>
            </a:r>
            <a:r>
              <a:rPr lang="en-US" altLang="zh-CN" dirty="0"/>
              <a:t>t</a:t>
            </a:r>
            <a:r>
              <a:rPr lang="zh-CN" altLang="en-US" dirty="0"/>
              <a:t>，就说明在</a:t>
            </a:r>
            <a:r>
              <a:rPr lang="en-US" altLang="zh-CN" dirty="0"/>
              <a:t>[</a:t>
            </a:r>
            <a:r>
              <a:rPr lang="en-US" altLang="zh-CN" dirty="0" err="1"/>
              <a:t>l,r</a:t>
            </a:r>
            <a:r>
              <a:rPr lang="en-US" altLang="zh-CN" dirty="0"/>
              <a:t>]</a:t>
            </a:r>
            <a:r>
              <a:rPr lang="zh-CN" altLang="en-US" dirty="0"/>
              <a:t>之间有</a:t>
            </a:r>
            <a:r>
              <a:rPr lang="en-US" altLang="zh-CN" dirty="0"/>
              <a:t>t</a:t>
            </a:r>
            <a:r>
              <a:rPr lang="zh-CN" altLang="en-US" dirty="0"/>
              <a:t>个数小于等于</a:t>
            </a:r>
            <a:r>
              <a:rPr lang="en-US" altLang="zh-CN" dirty="0"/>
              <a:t>mid</a:t>
            </a:r>
            <a:r>
              <a:rPr lang="zh-CN" altLang="en-US" dirty="0"/>
              <a:t>。</a:t>
            </a:r>
            <a:r>
              <a:rPr lang="en-US" altLang="zh-CN" dirty="0"/>
              <a:t>mid</a:t>
            </a:r>
            <a:r>
              <a:rPr lang="zh-CN" altLang="en-US" dirty="0"/>
              <a:t>是值域的一半。</a:t>
            </a:r>
            <a:endParaRPr lang="en-US" altLang="zh-CN" dirty="0"/>
          </a:p>
          <a:p>
            <a:r>
              <a:rPr lang="zh-CN" altLang="en-US" dirty="0"/>
              <a:t>然后区间第</a:t>
            </a:r>
            <a:r>
              <a:rPr lang="en-US" altLang="zh-CN" dirty="0"/>
              <a:t>k</a:t>
            </a:r>
            <a:r>
              <a:rPr lang="zh-CN" altLang="en-US" dirty="0"/>
              <a:t>大只需要在两棵线段树上二分</a:t>
            </a:r>
            <a:endParaRPr lang="en-US" altLang="zh-CN" dirty="0"/>
          </a:p>
          <a:p>
            <a:r>
              <a:rPr lang="zh-CN" altLang="en-US" dirty="0"/>
              <a:t>如果在主席树外面套一个树状数组，也可以让主席树支持修改</a:t>
            </a:r>
            <a:endParaRPr lang="en-US" altLang="zh-CN" dirty="0"/>
          </a:p>
          <a:p>
            <a:endParaRPr lang="zh-CN" altLang="en-US" dirty="0"/>
          </a:p>
        </p:txBody>
      </p:sp>
    </p:spTree>
    <p:extLst>
      <p:ext uri="{BB962C8B-B14F-4D97-AF65-F5344CB8AC3E}">
        <p14:creationId xmlns:p14="http://schemas.microsoft.com/office/powerpoint/2010/main" val="2308786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BD20F-7E9C-44E6-9793-E6BD4C94C9B1}"/>
              </a:ext>
            </a:extLst>
          </p:cNvPr>
          <p:cNvSpPr>
            <a:spLocks noGrp="1"/>
          </p:cNvSpPr>
          <p:nvPr>
            <p:ph type="title"/>
          </p:nvPr>
        </p:nvSpPr>
        <p:spPr/>
        <p:txBody>
          <a:bodyPr/>
          <a:lstStyle/>
          <a:p>
            <a:r>
              <a:rPr lang="zh-CN" altLang="en-US" dirty="0"/>
              <a:t>可持久化值域线段树</a:t>
            </a:r>
          </a:p>
        </p:txBody>
      </p:sp>
      <p:sp>
        <p:nvSpPr>
          <p:cNvPr id="4" name="AutoShape 2">
            <a:extLst>
              <a:ext uri="{FF2B5EF4-FFF2-40B4-BE49-F238E27FC236}">
                <a16:creationId xmlns:a16="http://schemas.microsoft.com/office/drawing/2014/main" id="{67F69B8D-AE52-42E2-83EE-C093BC30F5D2}"/>
              </a:ext>
            </a:extLst>
          </p:cNvPr>
          <p:cNvSpPr>
            <a:spLocks noGrp="1" noChangeAspect="1" noChangeArrowheads="1"/>
          </p:cNvSpPr>
          <p:nvPr>
            <p:ph idx="1"/>
          </p:nvPr>
        </p:nvSpPr>
        <p:spPr bwMode="auto">
          <a:xfrm>
            <a:off x="838200" y="1825624"/>
            <a:ext cx="10515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区间转化成了两个前缀的差分，由于是元素的出现次数当然是可以差分的</a:t>
            </a:r>
            <a:endParaRPr lang="en-US" altLang="zh-CN" dirty="0"/>
          </a:p>
          <a:p>
            <a:r>
              <a:rPr lang="zh-CN" altLang="en-US" dirty="0"/>
              <a:t>那么也可以搬到树上，树上差分</a:t>
            </a:r>
            <a:endParaRPr lang="en-US" altLang="zh-CN" dirty="0"/>
          </a:p>
          <a:p>
            <a:r>
              <a:rPr lang="zh-CN" altLang="en-US" dirty="0"/>
              <a:t>查询树上</a:t>
            </a:r>
            <a:r>
              <a:rPr lang="en-US" altLang="zh-CN" dirty="0"/>
              <a:t>u</a:t>
            </a:r>
            <a:r>
              <a:rPr lang="zh-CN" altLang="en-US" dirty="0"/>
              <a:t>到</a:t>
            </a:r>
            <a:r>
              <a:rPr lang="en-US" altLang="zh-CN" dirty="0"/>
              <a:t>v</a:t>
            </a:r>
            <a:r>
              <a:rPr lang="zh-CN" altLang="en-US" dirty="0"/>
              <a:t>的简单路径上的点权第</a:t>
            </a:r>
            <a:r>
              <a:rPr lang="en-US" altLang="zh-CN" dirty="0"/>
              <a:t>k</a:t>
            </a:r>
            <a:r>
              <a:rPr lang="zh-CN" altLang="en-US" dirty="0"/>
              <a:t>大，对于每个点，都维护一个这个点到根的可持久化线段树。</a:t>
            </a:r>
            <a:endParaRPr lang="en-US" altLang="zh-CN" dirty="0"/>
          </a:p>
          <a:p>
            <a:r>
              <a:rPr lang="zh-CN" altLang="en-US" dirty="0"/>
              <a:t>设</a:t>
            </a:r>
            <a:r>
              <a:rPr lang="en-US" altLang="zh-CN" dirty="0" err="1"/>
              <a:t>lca</a:t>
            </a:r>
            <a:r>
              <a:rPr lang="en-US" altLang="zh-CN" dirty="0"/>
              <a:t>(</a:t>
            </a:r>
            <a:r>
              <a:rPr lang="en-US" altLang="zh-CN" dirty="0" err="1"/>
              <a:t>u,v</a:t>
            </a:r>
            <a:r>
              <a:rPr lang="en-US" altLang="zh-CN" dirty="0"/>
              <a:t>)=t</a:t>
            </a:r>
            <a:r>
              <a:rPr lang="zh-CN" altLang="en-US" dirty="0"/>
              <a:t>，那么只需在</a:t>
            </a:r>
            <a:r>
              <a:rPr lang="en-US" altLang="zh-CN" dirty="0" err="1"/>
              <a:t>u,v,t,fa</a:t>
            </a:r>
            <a:r>
              <a:rPr lang="en-US" altLang="zh-CN" dirty="0"/>
              <a:t>(t)</a:t>
            </a:r>
            <a:r>
              <a:rPr lang="zh-CN" altLang="en-US" dirty="0"/>
              <a:t>这</a:t>
            </a:r>
            <a:r>
              <a:rPr lang="en-US" altLang="zh-CN" dirty="0"/>
              <a:t>4</a:t>
            </a:r>
            <a:r>
              <a:rPr lang="zh-CN" altLang="en-US" dirty="0"/>
              <a:t>棵线段树上进行差分</a:t>
            </a:r>
          </a:p>
        </p:txBody>
      </p:sp>
    </p:spTree>
    <p:extLst>
      <p:ext uri="{BB962C8B-B14F-4D97-AF65-F5344CB8AC3E}">
        <p14:creationId xmlns:p14="http://schemas.microsoft.com/office/powerpoint/2010/main" val="3548117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3B8D7-6E53-4B7F-8938-2CC6FF538D6D}"/>
              </a:ext>
            </a:extLst>
          </p:cNvPr>
          <p:cNvSpPr>
            <a:spLocks noGrp="1"/>
          </p:cNvSpPr>
          <p:nvPr>
            <p:ph type="title"/>
          </p:nvPr>
        </p:nvSpPr>
        <p:spPr/>
        <p:txBody>
          <a:bodyPr/>
          <a:lstStyle/>
          <a:p>
            <a:r>
              <a:rPr lang="en-US" altLang="zh-CN" dirty="0"/>
              <a:t>bzoj3551</a:t>
            </a:r>
            <a:endParaRPr lang="zh-CN" altLang="en-US" dirty="0"/>
          </a:p>
        </p:txBody>
      </p:sp>
      <p:sp>
        <p:nvSpPr>
          <p:cNvPr id="3" name="内容占位符 2">
            <a:extLst>
              <a:ext uri="{FF2B5EF4-FFF2-40B4-BE49-F238E27FC236}">
                <a16:creationId xmlns:a16="http://schemas.microsoft.com/office/drawing/2014/main" id="{DE90C5C7-DAE2-4E35-9286-8E313EEA7D77}"/>
              </a:ext>
            </a:extLst>
          </p:cNvPr>
          <p:cNvSpPr>
            <a:spLocks noGrp="1"/>
          </p:cNvSpPr>
          <p:nvPr>
            <p:ph idx="1"/>
          </p:nvPr>
        </p:nvSpPr>
        <p:spPr/>
        <p:txBody>
          <a:bodyPr/>
          <a:lstStyle/>
          <a:p>
            <a:r>
              <a:rPr lang="zh-CN" altLang="en-US" dirty="0"/>
              <a:t>有一个</a:t>
            </a:r>
            <a:r>
              <a:rPr lang="en-US" altLang="zh-CN" dirty="0"/>
              <a:t>n</a:t>
            </a:r>
            <a:r>
              <a:rPr lang="zh-CN" altLang="en-US" dirty="0"/>
              <a:t>个点</a:t>
            </a:r>
            <a:r>
              <a:rPr lang="en-US" altLang="zh-CN" dirty="0"/>
              <a:t>m</a:t>
            </a:r>
            <a:r>
              <a:rPr lang="zh-CN" altLang="en-US" dirty="0"/>
              <a:t>条边的无向图，点有点权，边有边权</a:t>
            </a:r>
            <a:endParaRPr lang="en-US" altLang="zh-CN" dirty="0"/>
          </a:p>
          <a:p>
            <a:r>
              <a:rPr lang="en-US" altLang="zh-CN" dirty="0"/>
              <a:t>q</a:t>
            </a:r>
            <a:r>
              <a:rPr lang="zh-CN" altLang="en-US" dirty="0"/>
              <a:t>次询问，问从一个点</a:t>
            </a:r>
            <a:r>
              <a:rPr lang="en-US" altLang="zh-CN" dirty="0"/>
              <a:t>x</a:t>
            </a:r>
            <a:r>
              <a:rPr lang="zh-CN" altLang="en-US" dirty="0"/>
              <a:t>出发走边权</a:t>
            </a:r>
            <a:r>
              <a:rPr lang="en-US" altLang="zh-CN" dirty="0"/>
              <a:t>&lt;=w</a:t>
            </a:r>
            <a:r>
              <a:rPr lang="zh-CN" altLang="en-US" dirty="0"/>
              <a:t>的边能到达的点中，点权的第</a:t>
            </a:r>
            <a:r>
              <a:rPr lang="en-US" altLang="zh-CN" dirty="0"/>
              <a:t>k</a:t>
            </a:r>
            <a:r>
              <a:rPr lang="zh-CN" altLang="en-US" dirty="0"/>
              <a:t>大</a:t>
            </a:r>
            <a:endParaRPr lang="en-US" altLang="zh-CN" dirty="0"/>
          </a:p>
          <a:p>
            <a:r>
              <a:rPr lang="en-US" altLang="zh-CN" dirty="0"/>
              <a:t>n&lt;=100000,m,q&lt;=500000</a:t>
            </a:r>
          </a:p>
          <a:p>
            <a:r>
              <a:rPr lang="zh-CN" altLang="en-US" dirty="0"/>
              <a:t>点权、边权不超过</a:t>
            </a:r>
            <a:r>
              <a:rPr lang="en-US" altLang="zh-CN" dirty="0"/>
              <a:t>1e9</a:t>
            </a:r>
            <a:endParaRPr lang="zh-CN" altLang="en-US" dirty="0"/>
          </a:p>
        </p:txBody>
      </p:sp>
    </p:spTree>
    <p:extLst>
      <p:ext uri="{BB962C8B-B14F-4D97-AF65-F5344CB8AC3E}">
        <p14:creationId xmlns:p14="http://schemas.microsoft.com/office/powerpoint/2010/main" val="669688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3B8D7-6E53-4B7F-8938-2CC6FF538D6D}"/>
              </a:ext>
            </a:extLst>
          </p:cNvPr>
          <p:cNvSpPr>
            <a:spLocks noGrp="1"/>
          </p:cNvSpPr>
          <p:nvPr>
            <p:ph type="title"/>
          </p:nvPr>
        </p:nvSpPr>
        <p:spPr/>
        <p:txBody>
          <a:bodyPr/>
          <a:lstStyle/>
          <a:p>
            <a:r>
              <a:rPr lang="en-US" altLang="zh-CN" dirty="0"/>
              <a:t>bzoj3551</a:t>
            </a:r>
            <a:endParaRPr lang="zh-CN" altLang="en-US" dirty="0"/>
          </a:p>
        </p:txBody>
      </p:sp>
      <p:sp>
        <p:nvSpPr>
          <p:cNvPr id="3" name="内容占位符 2">
            <a:extLst>
              <a:ext uri="{FF2B5EF4-FFF2-40B4-BE49-F238E27FC236}">
                <a16:creationId xmlns:a16="http://schemas.microsoft.com/office/drawing/2014/main" id="{DE90C5C7-DAE2-4E35-9286-8E313EEA7D77}"/>
              </a:ext>
            </a:extLst>
          </p:cNvPr>
          <p:cNvSpPr>
            <a:spLocks noGrp="1"/>
          </p:cNvSpPr>
          <p:nvPr>
            <p:ph idx="1"/>
          </p:nvPr>
        </p:nvSpPr>
        <p:spPr/>
        <p:txBody>
          <a:bodyPr/>
          <a:lstStyle/>
          <a:p>
            <a:r>
              <a:rPr lang="zh-CN" altLang="en-US" dirty="0"/>
              <a:t>做</a:t>
            </a:r>
            <a:r>
              <a:rPr lang="en-US" altLang="zh-CN" dirty="0" err="1"/>
              <a:t>kruskal</a:t>
            </a:r>
            <a:r>
              <a:rPr lang="zh-CN" altLang="en-US" dirty="0"/>
              <a:t>重构树，点</a:t>
            </a:r>
            <a:r>
              <a:rPr lang="en-US" altLang="zh-CN" dirty="0"/>
              <a:t>x</a:t>
            </a:r>
            <a:r>
              <a:rPr lang="zh-CN" altLang="en-US" dirty="0"/>
              <a:t>走边权不超过</a:t>
            </a:r>
            <a:r>
              <a:rPr lang="en-US" altLang="zh-CN" dirty="0"/>
              <a:t>w</a:t>
            </a:r>
            <a:r>
              <a:rPr lang="zh-CN" altLang="en-US" dirty="0"/>
              <a:t>的边能到达的点就是</a:t>
            </a:r>
            <a:r>
              <a:rPr lang="en-US" altLang="zh-CN" dirty="0"/>
              <a:t>x</a:t>
            </a:r>
            <a:r>
              <a:rPr lang="zh-CN" altLang="en-US" dirty="0"/>
              <a:t>的某个祖先的子树内的叶子节点。</a:t>
            </a:r>
            <a:endParaRPr lang="en-US" altLang="zh-CN" dirty="0"/>
          </a:p>
          <a:p>
            <a:r>
              <a:rPr lang="zh-CN" altLang="en-US" dirty="0"/>
              <a:t>这个祖先就是点权</a:t>
            </a:r>
            <a:r>
              <a:rPr lang="en-US" altLang="zh-CN" dirty="0"/>
              <a:t>&lt;=w</a:t>
            </a:r>
            <a:r>
              <a:rPr lang="zh-CN" altLang="en-US" dirty="0"/>
              <a:t>是最高的点。</a:t>
            </a:r>
            <a:endParaRPr lang="en-US" altLang="zh-CN" dirty="0"/>
          </a:p>
          <a:p>
            <a:r>
              <a:rPr lang="zh-CN" altLang="en-US" dirty="0"/>
              <a:t>然后就是子树第</a:t>
            </a:r>
            <a:r>
              <a:rPr lang="en-US" altLang="zh-CN" dirty="0"/>
              <a:t>k</a:t>
            </a:r>
            <a:r>
              <a:rPr lang="zh-CN" altLang="en-US" dirty="0"/>
              <a:t>大问题了，可以</a:t>
            </a:r>
            <a:r>
              <a:rPr lang="en-US" altLang="zh-CN" dirty="0" err="1"/>
              <a:t>dfs</a:t>
            </a:r>
            <a:r>
              <a:rPr lang="zh-CN" altLang="en-US" dirty="0"/>
              <a:t>序转序列然后主席树。</a:t>
            </a:r>
            <a:endParaRPr lang="en-US" altLang="zh-CN" dirty="0"/>
          </a:p>
        </p:txBody>
      </p:sp>
    </p:spTree>
    <p:extLst>
      <p:ext uri="{BB962C8B-B14F-4D97-AF65-F5344CB8AC3E}">
        <p14:creationId xmlns:p14="http://schemas.microsoft.com/office/powerpoint/2010/main" val="3786809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3B8D7-6E53-4B7F-8938-2CC6FF538D6D}"/>
              </a:ext>
            </a:extLst>
          </p:cNvPr>
          <p:cNvSpPr>
            <a:spLocks noGrp="1"/>
          </p:cNvSpPr>
          <p:nvPr>
            <p:ph type="title"/>
          </p:nvPr>
        </p:nvSpPr>
        <p:spPr/>
        <p:txBody>
          <a:bodyPr/>
          <a:lstStyle/>
          <a:p>
            <a:r>
              <a:rPr lang="en-US" altLang="zh-CN" dirty="0"/>
              <a:t>bzoj3551</a:t>
            </a:r>
            <a:endParaRPr lang="zh-CN" altLang="en-US" dirty="0"/>
          </a:p>
        </p:txBody>
      </p:sp>
      <p:sp>
        <p:nvSpPr>
          <p:cNvPr id="3" name="内容占位符 2">
            <a:extLst>
              <a:ext uri="{FF2B5EF4-FFF2-40B4-BE49-F238E27FC236}">
                <a16:creationId xmlns:a16="http://schemas.microsoft.com/office/drawing/2014/main" id="{DE90C5C7-DAE2-4E35-9286-8E313EEA7D77}"/>
              </a:ext>
            </a:extLst>
          </p:cNvPr>
          <p:cNvSpPr>
            <a:spLocks noGrp="1"/>
          </p:cNvSpPr>
          <p:nvPr>
            <p:ph idx="1"/>
          </p:nvPr>
        </p:nvSpPr>
        <p:spPr/>
        <p:txBody>
          <a:bodyPr/>
          <a:lstStyle/>
          <a:p>
            <a:r>
              <a:rPr lang="zh-CN" altLang="en-US" dirty="0"/>
              <a:t>做</a:t>
            </a:r>
            <a:r>
              <a:rPr lang="en-US" altLang="zh-CN" dirty="0" err="1"/>
              <a:t>kruskal</a:t>
            </a:r>
            <a:r>
              <a:rPr lang="zh-CN" altLang="en-US" dirty="0"/>
              <a:t>重构树，点</a:t>
            </a:r>
            <a:r>
              <a:rPr lang="en-US" altLang="zh-CN" dirty="0"/>
              <a:t>x</a:t>
            </a:r>
            <a:r>
              <a:rPr lang="zh-CN" altLang="en-US" dirty="0"/>
              <a:t>走边权不超过</a:t>
            </a:r>
            <a:r>
              <a:rPr lang="en-US" altLang="zh-CN" dirty="0"/>
              <a:t>w</a:t>
            </a:r>
            <a:r>
              <a:rPr lang="zh-CN" altLang="en-US" dirty="0"/>
              <a:t>的边能到达的点就是</a:t>
            </a:r>
            <a:r>
              <a:rPr lang="en-US" altLang="zh-CN" dirty="0"/>
              <a:t>x</a:t>
            </a:r>
            <a:r>
              <a:rPr lang="zh-CN" altLang="en-US" dirty="0"/>
              <a:t>的某个祖先的子树内的叶子节点。</a:t>
            </a:r>
            <a:endParaRPr lang="en-US" altLang="zh-CN" dirty="0"/>
          </a:p>
          <a:p>
            <a:r>
              <a:rPr lang="zh-CN" altLang="en-US" dirty="0"/>
              <a:t>这个祖先就是点权</a:t>
            </a:r>
            <a:r>
              <a:rPr lang="en-US" altLang="zh-CN" dirty="0"/>
              <a:t>&lt;=w</a:t>
            </a:r>
            <a:r>
              <a:rPr lang="zh-CN" altLang="en-US" dirty="0"/>
              <a:t>是最高的点。</a:t>
            </a:r>
            <a:endParaRPr lang="en-US" altLang="zh-CN" dirty="0"/>
          </a:p>
          <a:p>
            <a:r>
              <a:rPr lang="zh-CN" altLang="en-US" dirty="0"/>
              <a:t>然后就是子树第</a:t>
            </a:r>
            <a:r>
              <a:rPr lang="en-US" altLang="zh-CN" dirty="0"/>
              <a:t>k</a:t>
            </a:r>
            <a:r>
              <a:rPr lang="zh-CN" altLang="en-US" dirty="0"/>
              <a:t>大问题了，可以</a:t>
            </a:r>
            <a:r>
              <a:rPr lang="en-US" altLang="zh-CN" dirty="0" err="1"/>
              <a:t>dfs</a:t>
            </a:r>
            <a:r>
              <a:rPr lang="zh-CN" altLang="en-US" dirty="0"/>
              <a:t>序转序列然后主席树。</a:t>
            </a:r>
            <a:endParaRPr lang="en-US" altLang="zh-CN" dirty="0"/>
          </a:p>
        </p:txBody>
      </p:sp>
    </p:spTree>
    <p:extLst>
      <p:ext uri="{BB962C8B-B14F-4D97-AF65-F5344CB8AC3E}">
        <p14:creationId xmlns:p14="http://schemas.microsoft.com/office/powerpoint/2010/main" val="3394474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82FCE-1746-4241-8223-1BB0EF0FD60B}"/>
              </a:ext>
            </a:extLst>
          </p:cNvPr>
          <p:cNvSpPr>
            <a:spLocks noGrp="1"/>
          </p:cNvSpPr>
          <p:nvPr>
            <p:ph type="title"/>
          </p:nvPr>
        </p:nvSpPr>
        <p:spPr/>
        <p:txBody>
          <a:bodyPr/>
          <a:lstStyle/>
          <a:p>
            <a:r>
              <a:rPr lang="en-US" altLang="zh-CN" dirty="0"/>
              <a:t>bzoj2874</a:t>
            </a:r>
            <a:endParaRPr lang="zh-CN" altLang="en-US" dirty="0"/>
          </a:p>
        </p:txBody>
      </p:sp>
      <p:sp>
        <p:nvSpPr>
          <p:cNvPr id="3" name="内容占位符 2">
            <a:extLst>
              <a:ext uri="{FF2B5EF4-FFF2-40B4-BE49-F238E27FC236}">
                <a16:creationId xmlns:a16="http://schemas.microsoft.com/office/drawing/2014/main" id="{7B1061D8-67D8-4AA9-A729-093E9BFC3DCF}"/>
              </a:ext>
            </a:extLst>
          </p:cNvPr>
          <p:cNvSpPr>
            <a:spLocks noGrp="1"/>
          </p:cNvSpPr>
          <p:nvPr>
            <p:ph idx="1"/>
          </p:nvPr>
        </p:nvSpPr>
        <p:spPr/>
        <p:txBody>
          <a:bodyPr/>
          <a:lstStyle/>
          <a:p>
            <a:r>
              <a:rPr lang="zh-CN" altLang="en-US" dirty="0"/>
              <a:t>有一个</a:t>
            </a:r>
            <a:r>
              <a:rPr lang="en-US" altLang="zh-CN" dirty="0"/>
              <a:t>N*M</a:t>
            </a:r>
            <a:r>
              <a:rPr lang="zh-CN" altLang="en-US" dirty="0"/>
              <a:t>的矩阵，给出</a:t>
            </a:r>
            <a:r>
              <a:rPr lang="en-US" altLang="zh-CN" dirty="0"/>
              <a:t>k</a:t>
            </a:r>
            <a:r>
              <a:rPr lang="zh-CN" altLang="en-US" dirty="0"/>
              <a:t>个形如</a:t>
            </a:r>
            <a:r>
              <a:rPr lang="en-US" altLang="zh-CN" dirty="0"/>
              <a:t>(x1,y1,x2,y2,s)</a:t>
            </a:r>
            <a:r>
              <a:rPr lang="zh-CN" altLang="en-US" dirty="0"/>
              <a:t>的操作，代表</a:t>
            </a:r>
            <a:r>
              <a:rPr lang="en-US" altLang="zh-CN" dirty="0"/>
              <a:t>(x1,y1)</a:t>
            </a:r>
            <a:r>
              <a:rPr lang="zh-CN" altLang="en-US" dirty="0"/>
              <a:t>到</a:t>
            </a:r>
            <a:r>
              <a:rPr lang="en-US" altLang="zh-CN" dirty="0"/>
              <a:t>(x2,y2)</a:t>
            </a:r>
            <a:r>
              <a:rPr lang="zh-CN" altLang="en-US" dirty="0"/>
              <a:t>都被加上了</a:t>
            </a:r>
            <a:r>
              <a:rPr lang="en-US" altLang="zh-CN" dirty="0"/>
              <a:t>s</a:t>
            </a:r>
            <a:r>
              <a:rPr lang="zh-CN" altLang="en-US" dirty="0"/>
              <a:t>这个数</a:t>
            </a:r>
          </a:p>
          <a:p>
            <a:r>
              <a:rPr lang="zh-CN" altLang="en-US" dirty="0"/>
              <a:t>现在有</a:t>
            </a:r>
            <a:r>
              <a:rPr lang="en-US" altLang="zh-CN" dirty="0"/>
              <a:t>q</a:t>
            </a:r>
            <a:r>
              <a:rPr lang="zh-CN" altLang="en-US" dirty="0"/>
              <a:t>个强制在线的询问，询问</a:t>
            </a:r>
            <a:r>
              <a:rPr lang="en-US" altLang="zh-CN" dirty="0"/>
              <a:t>(x1,y1)</a:t>
            </a:r>
            <a:r>
              <a:rPr lang="zh-CN" altLang="en-US" dirty="0"/>
              <a:t>到</a:t>
            </a:r>
            <a:r>
              <a:rPr lang="en-US" altLang="zh-CN" dirty="0"/>
              <a:t>(x2,y2)</a:t>
            </a:r>
            <a:r>
              <a:rPr lang="zh-CN" altLang="en-US" dirty="0"/>
              <a:t>的和</a:t>
            </a:r>
          </a:p>
          <a:p>
            <a:r>
              <a:rPr lang="en-US" altLang="zh-CN" dirty="0" err="1"/>
              <a:t>n,m</a:t>
            </a:r>
            <a:r>
              <a:rPr lang="en-US" altLang="zh-CN" dirty="0"/>
              <a:t>&lt;=10^8,k&lt;=40000,q&lt;=100000</a:t>
            </a:r>
            <a:r>
              <a:rPr lang="zh-CN" altLang="en-US" dirty="0"/>
              <a:t>； </a:t>
            </a:r>
          </a:p>
        </p:txBody>
      </p:sp>
    </p:spTree>
    <p:extLst>
      <p:ext uri="{BB962C8B-B14F-4D97-AF65-F5344CB8AC3E}">
        <p14:creationId xmlns:p14="http://schemas.microsoft.com/office/powerpoint/2010/main" val="3676426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82FCE-1746-4241-8223-1BB0EF0FD60B}"/>
              </a:ext>
            </a:extLst>
          </p:cNvPr>
          <p:cNvSpPr>
            <a:spLocks noGrp="1"/>
          </p:cNvSpPr>
          <p:nvPr>
            <p:ph type="title"/>
          </p:nvPr>
        </p:nvSpPr>
        <p:spPr/>
        <p:txBody>
          <a:bodyPr/>
          <a:lstStyle/>
          <a:p>
            <a:r>
              <a:rPr lang="en-US" altLang="zh-CN" dirty="0"/>
              <a:t>bzoj2874</a:t>
            </a:r>
            <a:endParaRPr lang="zh-CN" altLang="en-US" dirty="0"/>
          </a:p>
        </p:txBody>
      </p:sp>
      <p:sp>
        <p:nvSpPr>
          <p:cNvPr id="3" name="内容占位符 2">
            <a:extLst>
              <a:ext uri="{FF2B5EF4-FFF2-40B4-BE49-F238E27FC236}">
                <a16:creationId xmlns:a16="http://schemas.microsoft.com/office/drawing/2014/main" id="{7B1061D8-67D8-4AA9-A729-093E9BFC3DCF}"/>
              </a:ext>
            </a:extLst>
          </p:cNvPr>
          <p:cNvSpPr>
            <a:spLocks noGrp="1"/>
          </p:cNvSpPr>
          <p:nvPr>
            <p:ph idx="1"/>
          </p:nvPr>
        </p:nvSpPr>
        <p:spPr/>
        <p:txBody>
          <a:bodyPr/>
          <a:lstStyle/>
          <a:p>
            <a:r>
              <a:rPr lang="zh-CN" altLang="en-US" b="0" i="0" dirty="0">
                <a:solidFill>
                  <a:srgbClr val="000000"/>
                </a:solidFill>
                <a:effectLst/>
                <a:latin typeface="Verdana" panose="020B0604030504040204" pitchFamily="34" charset="0"/>
              </a:rPr>
              <a:t>将操作</a:t>
            </a:r>
            <a:r>
              <a:rPr lang="en-US" altLang="zh-CN" b="0" i="0" dirty="0">
                <a:solidFill>
                  <a:srgbClr val="000000"/>
                </a:solidFill>
                <a:effectLst/>
                <a:latin typeface="Verdana" panose="020B0604030504040204" pitchFamily="34" charset="0"/>
              </a:rPr>
              <a:t>(x1,y1,x2,y2,s)</a:t>
            </a:r>
            <a:r>
              <a:rPr lang="zh-CN" altLang="en-US" b="0" i="0" dirty="0">
                <a:solidFill>
                  <a:srgbClr val="000000"/>
                </a:solidFill>
                <a:effectLst/>
                <a:latin typeface="Verdana" panose="020B0604030504040204" pitchFamily="34" charset="0"/>
              </a:rPr>
              <a:t>差分成</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(1,1,x1-1,y1-1,s)</a:t>
            </a:r>
          </a:p>
          <a:p>
            <a:r>
              <a:rPr lang="en-US" altLang="zh-CN" dirty="0">
                <a:solidFill>
                  <a:srgbClr val="000000"/>
                </a:solidFill>
                <a:latin typeface="Verdana" panose="020B0604030504040204" pitchFamily="34" charset="0"/>
              </a:rPr>
              <a:t>(1,1,x1-1,y2,-s)</a:t>
            </a:r>
          </a:p>
          <a:p>
            <a:r>
              <a:rPr lang="en-US" altLang="zh-CN" dirty="0">
                <a:solidFill>
                  <a:srgbClr val="000000"/>
                </a:solidFill>
                <a:latin typeface="Verdana" panose="020B0604030504040204" pitchFamily="34" charset="0"/>
              </a:rPr>
              <a:t>(1,1,x2,y1-1,-s)</a:t>
            </a:r>
          </a:p>
          <a:p>
            <a:r>
              <a:rPr lang="en-US" altLang="zh-CN" dirty="0">
                <a:solidFill>
                  <a:srgbClr val="000000"/>
                </a:solidFill>
                <a:latin typeface="Verdana" panose="020B0604030504040204" pitchFamily="34" charset="0"/>
              </a:rPr>
              <a:t>(1,1,x2,y2,s)</a:t>
            </a:r>
          </a:p>
          <a:p>
            <a:r>
              <a:rPr lang="zh-CN" altLang="en-US" dirty="0"/>
              <a:t>查询也可以差分</a:t>
            </a:r>
          </a:p>
        </p:txBody>
      </p:sp>
    </p:spTree>
    <p:extLst>
      <p:ext uri="{BB962C8B-B14F-4D97-AF65-F5344CB8AC3E}">
        <p14:creationId xmlns:p14="http://schemas.microsoft.com/office/powerpoint/2010/main" val="253586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cf600e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有一棵 </a:t>
            </a:r>
            <a:r>
              <a:rPr lang="en-US" altLang="zh-CN" b="0" i="0" dirty="0">
                <a:effectLst/>
                <a:latin typeface="KaTeX_Main"/>
              </a:rPr>
              <a:t>n</a:t>
            </a:r>
            <a:r>
              <a:rPr lang="zh-CN" altLang="en-US" b="0" i="0" dirty="0">
                <a:effectLst/>
                <a:latin typeface="-apple-system"/>
              </a:rPr>
              <a:t> 个结点的以 </a:t>
            </a:r>
            <a:r>
              <a:rPr lang="en-US" altLang="zh-CN" b="0" i="0" dirty="0">
                <a:effectLst/>
                <a:latin typeface="KaTeX_Main"/>
              </a:rPr>
              <a:t>1</a:t>
            </a:r>
            <a:r>
              <a:rPr lang="zh-CN" altLang="en-US" b="0" i="0" dirty="0">
                <a:effectLst/>
                <a:latin typeface="-apple-system"/>
              </a:rPr>
              <a:t> 号结点为根的</a:t>
            </a:r>
            <a:r>
              <a:rPr lang="zh-CN" altLang="en-US" b="1" i="0" dirty="0">
                <a:effectLst/>
                <a:latin typeface="-apple-system"/>
              </a:rPr>
              <a:t>有根树</a:t>
            </a:r>
            <a:r>
              <a:rPr lang="zh-CN" altLang="en-US" b="0" i="0" dirty="0">
                <a:effectLst/>
                <a:latin typeface="-apple-system"/>
              </a:rPr>
              <a:t>。</a:t>
            </a:r>
          </a:p>
          <a:p>
            <a:pPr algn="l">
              <a:buFont typeface="Arial" panose="020B0604020202020204" pitchFamily="34" charset="0"/>
              <a:buChar char="•"/>
            </a:pPr>
            <a:r>
              <a:rPr lang="zh-CN" altLang="en-US" b="0" i="0" dirty="0">
                <a:effectLst/>
                <a:latin typeface="-apple-system"/>
              </a:rPr>
              <a:t>每个结点都有一个颜色，颜色是以编号表示的， </a:t>
            </a:r>
            <a:r>
              <a:rPr lang="en-US" altLang="zh-CN" b="0" i="0" dirty="0">
                <a:effectLst/>
                <a:latin typeface="KaTeX_Main"/>
              </a:rPr>
              <a:t>i</a:t>
            </a:r>
            <a:r>
              <a:rPr lang="en-US" altLang="zh-CN" b="0" i="1" dirty="0">
                <a:effectLst/>
                <a:latin typeface="KaTeX_Math"/>
              </a:rPr>
              <a:t>i</a:t>
            </a:r>
            <a:r>
              <a:rPr lang="zh-CN" altLang="en-US" b="0" i="0" dirty="0">
                <a:effectLst/>
                <a:latin typeface="-apple-system"/>
              </a:rPr>
              <a:t> 号结点的颜色编号为 </a:t>
            </a:r>
            <a:r>
              <a:rPr lang="en-US" altLang="zh-CN" b="0" i="1" dirty="0">
                <a:effectLst/>
                <a:latin typeface="KaTeX_Math"/>
              </a:rPr>
              <a:t>ci</a:t>
            </a:r>
            <a:r>
              <a:rPr lang="zh-CN" altLang="en-US" b="0" i="0" dirty="0">
                <a:effectLst/>
                <a:latin typeface="KaTeX_Main"/>
              </a:rPr>
              <a:t>​</a:t>
            </a:r>
            <a:r>
              <a:rPr lang="zh-CN" altLang="en-US" b="0" i="0" dirty="0">
                <a:effectLst/>
                <a:latin typeface="-apple-system"/>
              </a:rPr>
              <a:t>。</a:t>
            </a:r>
          </a:p>
          <a:p>
            <a:pPr algn="l">
              <a:buFont typeface="Arial" panose="020B0604020202020204" pitchFamily="34" charset="0"/>
              <a:buChar char="•"/>
            </a:pPr>
            <a:r>
              <a:rPr lang="zh-CN" altLang="en-US" b="0" i="0" dirty="0">
                <a:effectLst/>
                <a:latin typeface="-apple-system"/>
              </a:rPr>
              <a:t>如果一种颜色在以 </a:t>
            </a:r>
            <a:r>
              <a:rPr lang="en-US" altLang="zh-CN" b="0" i="0" dirty="0">
                <a:effectLst/>
                <a:latin typeface="KaTeX_Main"/>
              </a:rPr>
              <a:t>x</a:t>
            </a:r>
            <a:r>
              <a:rPr lang="zh-CN" altLang="en-US" b="0" i="0" dirty="0">
                <a:effectLst/>
                <a:latin typeface="-apple-system"/>
              </a:rPr>
              <a:t> 为根的子树内出现次数最多，称其在以 </a:t>
            </a:r>
            <a:r>
              <a:rPr lang="en-US" altLang="zh-CN" b="0" i="0" dirty="0">
                <a:effectLst/>
                <a:latin typeface="KaTeX_Main"/>
              </a:rPr>
              <a:t>x</a:t>
            </a:r>
            <a:r>
              <a:rPr lang="zh-CN" altLang="en-US" b="0" i="0" dirty="0">
                <a:effectLst/>
                <a:latin typeface="-apple-system"/>
              </a:rPr>
              <a:t> 为根的子树中占</a:t>
            </a:r>
            <a:r>
              <a:rPr lang="zh-CN" altLang="en-US" b="1" i="0" dirty="0">
                <a:effectLst/>
                <a:latin typeface="-apple-system"/>
              </a:rPr>
              <a:t>主导地位</a:t>
            </a:r>
            <a:r>
              <a:rPr lang="zh-CN" altLang="en-US" b="0" i="0" dirty="0">
                <a:effectLst/>
                <a:latin typeface="-apple-system"/>
              </a:rPr>
              <a:t>。显然，同一子树中可能有多种颜色占主导地位。</a:t>
            </a:r>
          </a:p>
          <a:p>
            <a:pPr algn="l">
              <a:buFont typeface="Arial" panose="020B0604020202020204" pitchFamily="34" charset="0"/>
              <a:buChar char="•"/>
            </a:pPr>
            <a:r>
              <a:rPr lang="zh-CN" altLang="en-US" b="0" i="0" dirty="0">
                <a:effectLst/>
                <a:latin typeface="-apple-system"/>
              </a:rPr>
              <a:t>你的任务是对于每一个 </a:t>
            </a:r>
            <a:r>
              <a:rPr lang="en-US" altLang="zh-CN" b="0" i="1" dirty="0" err="1">
                <a:effectLst/>
                <a:latin typeface="KaTeX_Math"/>
              </a:rPr>
              <a:t>i</a:t>
            </a:r>
            <a:r>
              <a:rPr lang="zh-CN" altLang="en-US" b="0" i="0" dirty="0">
                <a:effectLst/>
                <a:latin typeface="KaTeX_Main"/>
              </a:rPr>
              <a:t>∈</a:t>
            </a:r>
            <a:r>
              <a:rPr lang="en-US" altLang="zh-CN" b="0" i="0" dirty="0">
                <a:effectLst/>
                <a:latin typeface="KaTeX_Main"/>
              </a:rPr>
              <a:t>[1,</a:t>
            </a:r>
            <a:r>
              <a:rPr lang="en-US" altLang="zh-CN" b="0" i="1" dirty="0">
                <a:effectLst/>
                <a:latin typeface="KaTeX_Math"/>
              </a:rPr>
              <a:t>n</a:t>
            </a:r>
            <a:r>
              <a:rPr lang="en-US" altLang="zh-CN" b="0" i="0" dirty="0">
                <a:effectLst/>
                <a:latin typeface="KaTeX_Main"/>
              </a:rPr>
              <a:t>]</a:t>
            </a:r>
            <a:r>
              <a:rPr lang="zh-CN" altLang="en-US" b="0" i="0" dirty="0">
                <a:effectLst/>
                <a:latin typeface="-apple-system"/>
              </a:rPr>
              <a:t>，求出以 </a:t>
            </a:r>
            <a:r>
              <a:rPr lang="en-US" altLang="zh-CN" b="0" i="0" dirty="0" err="1">
                <a:effectLst/>
                <a:latin typeface="KaTeX_Main"/>
              </a:rPr>
              <a:t>i</a:t>
            </a:r>
            <a:r>
              <a:rPr lang="zh-CN" altLang="en-US" b="0" i="0" dirty="0">
                <a:effectLst/>
                <a:latin typeface="-apple-system"/>
              </a:rPr>
              <a:t> 为根的子树中，占主导地位的颜色的编号和。</a:t>
            </a:r>
          </a:p>
          <a:p>
            <a:pPr algn="l">
              <a:buFont typeface="Arial" panose="020B0604020202020204" pitchFamily="34" charset="0"/>
              <a:buChar char="•"/>
            </a:pPr>
            <a:r>
              <a:rPr lang="en-US" altLang="zh-CN" b="0" i="0" dirty="0">
                <a:effectLst/>
                <a:latin typeface="KaTeX_Main"/>
              </a:rPr>
              <a:t>n</a:t>
            </a:r>
            <a:r>
              <a:rPr lang="zh-CN" altLang="en-US" b="0" i="0" dirty="0">
                <a:effectLst/>
                <a:latin typeface="KaTeX_Main"/>
              </a:rPr>
              <a:t>≤</a:t>
            </a:r>
            <a:r>
              <a:rPr lang="en-US" altLang="zh-CN" b="0" i="0" dirty="0">
                <a:effectLst/>
                <a:latin typeface="KaTeX_Main"/>
              </a:rPr>
              <a:t>1e5,</a:t>
            </a:r>
            <a:r>
              <a:rPr lang="en-US" altLang="zh-CN" b="0" i="1" dirty="0">
                <a:effectLst/>
                <a:latin typeface="KaTeX_Math"/>
              </a:rPr>
              <a:t>ci</a:t>
            </a:r>
            <a:r>
              <a:rPr lang="zh-CN" altLang="en-US" b="0" i="0" dirty="0">
                <a:effectLst/>
                <a:latin typeface="KaTeX_Main"/>
              </a:rPr>
              <a:t>​≤</a:t>
            </a:r>
            <a:r>
              <a:rPr lang="en-US" altLang="zh-CN" b="0" i="1" dirty="0">
                <a:effectLst/>
                <a:latin typeface="KaTeX_Math"/>
              </a:rPr>
              <a:t>n</a:t>
            </a:r>
            <a:endParaRPr lang="zh-CN" altLang="en-US" b="0" i="0" dirty="0">
              <a:effectLst/>
              <a:latin typeface="-apple-system"/>
            </a:endParaRPr>
          </a:p>
        </p:txBody>
      </p:sp>
    </p:spTree>
    <p:extLst>
      <p:ext uri="{BB962C8B-B14F-4D97-AF65-F5344CB8AC3E}">
        <p14:creationId xmlns:p14="http://schemas.microsoft.com/office/powerpoint/2010/main" val="184177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82FCE-1746-4241-8223-1BB0EF0FD60B}"/>
              </a:ext>
            </a:extLst>
          </p:cNvPr>
          <p:cNvSpPr>
            <a:spLocks noGrp="1"/>
          </p:cNvSpPr>
          <p:nvPr>
            <p:ph type="title"/>
          </p:nvPr>
        </p:nvSpPr>
        <p:spPr/>
        <p:txBody>
          <a:bodyPr/>
          <a:lstStyle/>
          <a:p>
            <a:r>
              <a:rPr lang="en-US" altLang="zh-CN" dirty="0"/>
              <a:t>bzoj2874</a:t>
            </a:r>
            <a:endParaRPr lang="zh-CN" altLang="en-US" dirty="0"/>
          </a:p>
        </p:txBody>
      </p:sp>
      <p:sp>
        <p:nvSpPr>
          <p:cNvPr id="3" name="内容占位符 2">
            <a:extLst>
              <a:ext uri="{FF2B5EF4-FFF2-40B4-BE49-F238E27FC236}">
                <a16:creationId xmlns:a16="http://schemas.microsoft.com/office/drawing/2014/main" id="{7B1061D8-67D8-4AA9-A729-093E9BFC3DCF}"/>
              </a:ext>
            </a:extLst>
          </p:cNvPr>
          <p:cNvSpPr>
            <a:spLocks noGrp="1"/>
          </p:cNvSpPr>
          <p:nvPr>
            <p:ph idx="1"/>
          </p:nvPr>
        </p:nvSpPr>
        <p:spPr/>
        <p:txBody>
          <a:bodyPr/>
          <a:lstStyle/>
          <a:p>
            <a:r>
              <a:rPr lang="zh-CN" altLang="en-US" dirty="0"/>
              <a:t>考虑一个修改</a:t>
            </a:r>
            <a:r>
              <a:rPr lang="en-US" altLang="zh-CN" dirty="0"/>
              <a:t>(</a:t>
            </a:r>
            <a:r>
              <a:rPr lang="en-US" altLang="zh-CN" dirty="0" err="1"/>
              <a:t>x,y,s</a:t>
            </a:r>
            <a:r>
              <a:rPr lang="en-US" altLang="zh-CN" dirty="0"/>
              <a:t>)</a:t>
            </a:r>
            <a:r>
              <a:rPr lang="zh-CN" altLang="en-US" dirty="0"/>
              <a:t>对查询</a:t>
            </a:r>
            <a:r>
              <a:rPr lang="en-US" altLang="zh-CN" dirty="0"/>
              <a:t>(</a:t>
            </a:r>
            <a:r>
              <a:rPr lang="en-US" altLang="zh-CN" dirty="0" err="1"/>
              <a:t>a,b</a:t>
            </a:r>
            <a:r>
              <a:rPr lang="en-US" altLang="zh-CN" dirty="0"/>
              <a:t>)</a:t>
            </a:r>
            <a:r>
              <a:rPr lang="zh-CN" altLang="en-US" dirty="0"/>
              <a:t>有什么贡献</a:t>
            </a:r>
            <a:endParaRPr lang="en-US" altLang="zh-CN" dirty="0"/>
          </a:p>
          <a:p>
            <a:r>
              <a:rPr lang="zh-CN" altLang="en-US" dirty="0"/>
              <a:t>实际上就是一个二维数点问题</a:t>
            </a:r>
            <a:endParaRPr lang="en-US" altLang="zh-CN" dirty="0"/>
          </a:p>
          <a:p>
            <a:r>
              <a:rPr lang="zh-CN" altLang="en-US" dirty="0"/>
              <a:t>讨论一下就知道有</a:t>
            </a:r>
            <a:r>
              <a:rPr lang="en-US" altLang="zh-CN" dirty="0"/>
              <a:t>4</a:t>
            </a:r>
            <a:r>
              <a:rPr lang="zh-CN" altLang="en-US" dirty="0"/>
              <a:t>种情况：</a:t>
            </a:r>
            <a:r>
              <a:rPr lang="en-US" altLang="zh-CN" dirty="0" err="1"/>
              <a:t>xys,ays,xbs,abs</a:t>
            </a:r>
            <a:endParaRPr lang="en-US" altLang="zh-CN" dirty="0"/>
          </a:p>
          <a:p>
            <a:r>
              <a:rPr lang="zh-CN" altLang="en-US" dirty="0"/>
              <a:t>由于这个题修改完了才查询，所以可以把修改排序（</a:t>
            </a:r>
            <a:r>
              <a:rPr lang="en-US" altLang="zh-CN" dirty="0"/>
              <a:t>x</a:t>
            </a:r>
            <a:r>
              <a:rPr lang="zh-CN" altLang="en-US" dirty="0"/>
              <a:t>第一关键字，</a:t>
            </a:r>
            <a:r>
              <a:rPr lang="en-US" altLang="zh-CN" dirty="0"/>
              <a:t>y</a:t>
            </a:r>
            <a:r>
              <a:rPr lang="zh-CN" altLang="en-US" dirty="0"/>
              <a:t>第二关键字）</a:t>
            </a:r>
            <a:endParaRPr lang="en-US" altLang="zh-CN" dirty="0"/>
          </a:p>
          <a:p>
            <a:r>
              <a:rPr lang="zh-CN" altLang="en-US" dirty="0"/>
              <a:t>对每一行建立一棵主席树，某一行的主席树继承自上一行的版本</a:t>
            </a:r>
            <a:endParaRPr lang="en-US" altLang="zh-CN" dirty="0"/>
          </a:p>
          <a:p>
            <a:r>
              <a:rPr lang="zh-CN" altLang="en-US" dirty="0"/>
              <a:t>修改</a:t>
            </a:r>
            <a:r>
              <a:rPr lang="en-US" altLang="zh-CN" dirty="0"/>
              <a:t>(</a:t>
            </a:r>
            <a:r>
              <a:rPr lang="en-US" altLang="zh-CN" dirty="0" err="1"/>
              <a:t>x,y,s</a:t>
            </a:r>
            <a:r>
              <a:rPr lang="en-US" altLang="zh-CN" dirty="0"/>
              <a:t>)</a:t>
            </a:r>
            <a:r>
              <a:rPr lang="zh-CN" altLang="en-US" dirty="0"/>
              <a:t>就是在版本号为</a:t>
            </a:r>
            <a:r>
              <a:rPr lang="en-US" altLang="zh-CN" dirty="0"/>
              <a:t>x</a:t>
            </a:r>
            <a:r>
              <a:rPr lang="zh-CN" altLang="en-US" dirty="0"/>
              <a:t>的线段树上的</a:t>
            </a:r>
            <a:r>
              <a:rPr lang="en-US" altLang="zh-CN" dirty="0"/>
              <a:t>y</a:t>
            </a:r>
            <a:r>
              <a:rPr lang="zh-CN" altLang="en-US" dirty="0"/>
              <a:t>这个位置单点修改，记录</a:t>
            </a:r>
            <a:r>
              <a:rPr lang="en-US" altLang="zh-CN" dirty="0"/>
              <a:t>4</a:t>
            </a:r>
            <a:r>
              <a:rPr lang="zh-CN" altLang="en-US" dirty="0"/>
              <a:t>个量，</a:t>
            </a:r>
            <a:r>
              <a:rPr lang="en-US" altLang="zh-CN" dirty="0" err="1"/>
              <a:t>xys,ys,xs,s</a:t>
            </a:r>
            <a:endParaRPr lang="zh-CN" altLang="en-US" dirty="0"/>
          </a:p>
        </p:txBody>
      </p:sp>
    </p:spTree>
    <p:extLst>
      <p:ext uri="{BB962C8B-B14F-4D97-AF65-F5344CB8AC3E}">
        <p14:creationId xmlns:p14="http://schemas.microsoft.com/office/powerpoint/2010/main" val="1252015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82FCE-1746-4241-8223-1BB0EF0FD60B}"/>
              </a:ext>
            </a:extLst>
          </p:cNvPr>
          <p:cNvSpPr>
            <a:spLocks noGrp="1"/>
          </p:cNvSpPr>
          <p:nvPr>
            <p:ph type="title"/>
          </p:nvPr>
        </p:nvSpPr>
        <p:spPr/>
        <p:txBody>
          <a:bodyPr/>
          <a:lstStyle/>
          <a:p>
            <a:r>
              <a:rPr lang="en-US" altLang="zh-CN" dirty="0"/>
              <a:t>bzoj2874</a:t>
            </a:r>
            <a:endParaRPr lang="zh-CN" altLang="en-US" dirty="0"/>
          </a:p>
        </p:txBody>
      </p:sp>
      <p:sp>
        <p:nvSpPr>
          <p:cNvPr id="3" name="内容占位符 2">
            <a:extLst>
              <a:ext uri="{FF2B5EF4-FFF2-40B4-BE49-F238E27FC236}">
                <a16:creationId xmlns:a16="http://schemas.microsoft.com/office/drawing/2014/main" id="{7B1061D8-67D8-4AA9-A729-093E9BFC3DCF}"/>
              </a:ext>
            </a:extLst>
          </p:cNvPr>
          <p:cNvSpPr>
            <a:spLocks noGrp="1"/>
          </p:cNvSpPr>
          <p:nvPr>
            <p:ph idx="1"/>
          </p:nvPr>
        </p:nvSpPr>
        <p:spPr/>
        <p:txBody>
          <a:bodyPr>
            <a:normAutofit lnSpcReduction="10000"/>
          </a:bodyPr>
          <a:lstStyle/>
          <a:p>
            <a:r>
              <a:rPr lang="zh-CN" altLang="en-US" dirty="0"/>
              <a:t>查询就是</a:t>
            </a:r>
            <a:r>
              <a:rPr lang="en-US" altLang="zh-CN" dirty="0"/>
              <a:t>4</a:t>
            </a:r>
            <a:r>
              <a:rPr lang="zh-CN" altLang="en-US" dirty="0"/>
              <a:t>种情况</a:t>
            </a:r>
            <a:endParaRPr lang="en-US" altLang="zh-CN" dirty="0"/>
          </a:p>
          <a:p>
            <a:r>
              <a:rPr lang="zh-CN" altLang="en-US" dirty="0"/>
              <a:t>对于</a:t>
            </a:r>
            <a:r>
              <a:rPr lang="en-US" altLang="zh-CN" dirty="0"/>
              <a:t>x&lt;=</a:t>
            </a:r>
            <a:r>
              <a:rPr lang="en-US" altLang="zh-CN" dirty="0" err="1"/>
              <a:t>a,y</a:t>
            </a:r>
            <a:r>
              <a:rPr lang="en-US" altLang="zh-CN" dirty="0"/>
              <a:t>&lt;=b</a:t>
            </a:r>
            <a:r>
              <a:rPr lang="zh-CN" altLang="en-US" dirty="0"/>
              <a:t>的情况，查询版本号为</a:t>
            </a:r>
            <a:r>
              <a:rPr lang="en-US" altLang="zh-CN" dirty="0"/>
              <a:t>a</a:t>
            </a:r>
            <a:r>
              <a:rPr lang="zh-CN" altLang="en-US" dirty="0"/>
              <a:t>的线段树中，</a:t>
            </a:r>
            <a:r>
              <a:rPr lang="en-US" altLang="zh-CN" dirty="0"/>
              <a:t>y&lt;=b</a:t>
            </a:r>
            <a:r>
              <a:rPr lang="zh-CN" altLang="en-US" dirty="0"/>
              <a:t>的所有</a:t>
            </a:r>
            <a:r>
              <a:rPr lang="en-US" altLang="zh-CN" dirty="0" err="1"/>
              <a:t>xys</a:t>
            </a:r>
            <a:r>
              <a:rPr lang="zh-CN" altLang="en-US" dirty="0"/>
              <a:t>的和</a:t>
            </a:r>
            <a:endParaRPr lang="en-US" altLang="zh-CN" dirty="0"/>
          </a:p>
          <a:p>
            <a:r>
              <a:rPr lang="zh-CN" altLang="en-US" dirty="0"/>
              <a:t>对于</a:t>
            </a:r>
            <a:r>
              <a:rPr lang="en-US" altLang="zh-CN" dirty="0"/>
              <a:t>x&gt;</a:t>
            </a:r>
            <a:r>
              <a:rPr lang="en-US" altLang="zh-CN" dirty="0" err="1"/>
              <a:t>a,y</a:t>
            </a:r>
            <a:r>
              <a:rPr lang="en-US" altLang="zh-CN" dirty="0"/>
              <a:t>&lt;=b</a:t>
            </a:r>
            <a:r>
              <a:rPr lang="zh-CN" altLang="en-US" dirty="0"/>
              <a:t>的情况，查询最新版本的线段树中，</a:t>
            </a:r>
            <a:r>
              <a:rPr lang="en-US" altLang="zh-CN" dirty="0"/>
              <a:t>y&lt;=b</a:t>
            </a:r>
            <a:r>
              <a:rPr lang="zh-CN" altLang="en-US" dirty="0"/>
              <a:t>的所有</a:t>
            </a:r>
            <a:r>
              <a:rPr lang="en-US" altLang="zh-CN" dirty="0" err="1"/>
              <a:t>ys</a:t>
            </a:r>
            <a:r>
              <a:rPr lang="zh-CN" altLang="en-US" dirty="0"/>
              <a:t>的和 减去 版本号为</a:t>
            </a:r>
            <a:r>
              <a:rPr lang="en-US" altLang="zh-CN" dirty="0"/>
              <a:t>a</a:t>
            </a:r>
            <a:r>
              <a:rPr lang="zh-CN" altLang="en-US" dirty="0"/>
              <a:t>的线段树中，</a:t>
            </a:r>
            <a:r>
              <a:rPr lang="en-US" altLang="zh-CN" dirty="0"/>
              <a:t>y&lt;=b</a:t>
            </a:r>
            <a:r>
              <a:rPr lang="zh-CN" altLang="en-US" dirty="0"/>
              <a:t>的所有</a:t>
            </a:r>
            <a:r>
              <a:rPr lang="en-US" altLang="zh-CN" dirty="0" err="1"/>
              <a:t>ys</a:t>
            </a:r>
            <a:r>
              <a:rPr lang="zh-CN" altLang="en-US" dirty="0"/>
              <a:t>的和，再乘以</a:t>
            </a:r>
            <a:r>
              <a:rPr lang="en-US" altLang="zh-CN" dirty="0"/>
              <a:t>a</a:t>
            </a:r>
          </a:p>
          <a:p>
            <a:r>
              <a:rPr lang="zh-CN" altLang="en-US" dirty="0"/>
              <a:t>对于</a:t>
            </a:r>
            <a:r>
              <a:rPr lang="en-US" altLang="zh-CN" dirty="0"/>
              <a:t>x&lt;=</a:t>
            </a:r>
            <a:r>
              <a:rPr lang="en-US" altLang="zh-CN" dirty="0" err="1"/>
              <a:t>a,y</a:t>
            </a:r>
            <a:r>
              <a:rPr lang="en-US" altLang="zh-CN" dirty="0"/>
              <a:t>&gt;b</a:t>
            </a:r>
            <a:r>
              <a:rPr lang="zh-CN" altLang="en-US" dirty="0"/>
              <a:t>的情况，查询版本号为</a:t>
            </a:r>
            <a:r>
              <a:rPr lang="en-US" altLang="zh-CN" dirty="0"/>
              <a:t>a</a:t>
            </a:r>
            <a:r>
              <a:rPr lang="zh-CN" altLang="en-US" dirty="0"/>
              <a:t>的线段树中</a:t>
            </a:r>
            <a:r>
              <a:rPr lang="en-US" altLang="zh-CN" dirty="0"/>
              <a:t>y&gt;b</a:t>
            </a:r>
            <a:r>
              <a:rPr lang="zh-CN" altLang="en-US" dirty="0"/>
              <a:t>的</a:t>
            </a:r>
            <a:r>
              <a:rPr lang="en-US" altLang="zh-CN" dirty="0" err="1"/>
              <a:t>xs</a:t>
            </a:r>
            <a:r>
              <a:rPr lang="zh-CN" altLang="en-US" dirty="0"/>
              <a:t>的和，再乘以</a:t>
            </a:r>
            <a:r>
              <a:rPr lang="en-US" altLang="zh-CN" dirty="0"/>
              <a:t>b</a:t>
            </a:r>
          </a:p>
          <a:p>
            <a:r>
              <a:rPr lang="zh-CN" altLang="en-US" dirty="0"/>
              <a:t>对于</a:t>
            </a:r>
            <a:r>
              <a:rPr lang="en-US" altLang="zh-CN" dirty="0"/>
              <a:t>x&gt;</a:t>
            </a:r>
            <a:r>
              <a:rPr lang="en-US" altLang="zh-CN" dirty="0" err="1"/>
              <a:t>a,y</a:t>
            </a:r>
            <a:r>
              <a:rPr lang="en-US" altLang="zh-CN" dirty="0"/>
              <a:t>&gt;b</a:t>
            </a:r>
            <a:r>
              <a:rPr lang="zh-CN" altLang="en-US" dirty="0"/>
              <a:t>的情况，查询最新版本的线段树中，</a:t>
            </a:r>
            <a:r>
              <a:rPr lang="en-US" altLang="zh-CN" dirty="0"/>
              <a:t>y&gt;b</a:t>
            </a:r>
            <a:r>
              <a:rPr lang="zh-CN" altLang="en-US" dirty="0"/>
              <a:t>的所有</a:t>
            </a:r>
            <a:r>
              <a:rPr lang="en-US" altLang="zh-CN" dirty="0"/>
              <a:t>s</a:t>
            </a:r>
            <a:r>
              <a:rPr lang="zh-CN" altLang="en-US" dirty="0"/>
              <a:t>的和 减去版本号为</a:t>
            </a:r>
            <a:r>
              <a:rPr lang="en-US" altLang="zh-CN" dirty="0"/>
              <a:t>a</a:t>
            </a:r>
            <a:r>
              <a:rPr lang="zh-CN" altLang="en-US" dirty="0"/>
              <a:t>的线段树中，</a:t>
            </a:r>
            <a:r>
              <a:rPr lang="en-US" altLang="zh-CN" dirty="0"/>
              <a:t>y&gt;b</a:t>
            </a:r>
            <a:r>
              <a:rPr lang="zh-CN" altLang="en-US" dirty="0"/>
              <a:t>的所有</a:t>
            </a:r>
            <a:r>
              <a:rPr lang="en-US" altLang="zh-CN" dirty="0"/>
              <a:t>s</a:t>
            </a:r>
            <a:r>
              <a:rPr lang="zh-CN" altLang="en-US" dirty="0"/>
              <a:t>的和，再乘以</a:t>
            </a:r>
            <a:r>
              <a:rPr lang="en-US" altLang="zh-CN" dirty="0"/>
              <a:t>ab</a:t>
            </a:r>
          </a:p>
          <a:p>
            <a:endParaRPr lang="zh-CN" altLang="en-US" dirty="0"/>
          </a:p>
        </p:txBody>
      </p:sp>
    </p:spTree>
    <p:extLst>
      <p:ext uri="{BB962C8B-B14F-4D97-AF65-F5344CB8AC3E}">
        <p14:creationId xmlns:p14="http://schemas.microsoft.com/office/powerpoint/2010/main" val="4007740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bzoj4504</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有一个长度为</a:t>
            </a:r>
            <a:r>
              <a:rPr lang="en-US" altLang="zh-CN" dirty="0"/>
              <a:t>n</a:t>
            </a:r>
            <a:r>
              <a:rPr lang="zh-CN" altLang="en-US" dirty="0"/>
              <a:t>的序列</a:t>
            </a:r>
            <a:r>
              <a:rPr lang="en-US" altLang="zh-CN" dirty="0"/>
              <a:t>a</a:t>
            </a:r>
            <a:r>
              <a:rPr lang="zh-CN" altLang="en-US" dirty="0"/>
              <a:t>，枚举其连续子串，求子串内元素的和（重复元素只算一次），有</a:t>
            </a:r>
            <a:r>
              <a:rPr lang="en-US" altLang="zh-CN" dirty="0"/>
              <a:t>C(n,2)</a:t>
            </a:r>
            <a:r>
              <a:rPr lang="zh-CN" altLang="en-US" dirty="0"/>
              <a:t>个这样的和</a:t>
            </a:r>
            <a:endParaRPr lang="en-US" altLang="zh-CN" dirty="0"/>
          </a:p>
          <a:p>
            <a:r>
              <a:rPr lang="zh-CN" altLang="en-US" dirty="0"/>
              <a:t>求第</a:t>
            </a:r>
            <a:r>
              <a:rPr lang="en-US" altLang="zh-CN" dirty="0"/>
              <a:t>k</a:t>
            </a:r>
            <a:r>
              <a:rPr lang="zh-CN" altLang="en-US" dirty="0"/>
              <a:t>大</a:t>
            </a:r>
            <a:endParaRPr lang="en-US" altLang="zh-CN" dirty="0"/>
          </a:p>
          <a:p>
            <a:r>
              <a:rPr lang="en-US" altLang="zh-CN" dirty="0"/>
              <a:t>n&lt;=100000,k&lt;=200000,abs(</a:t>
            </a:r>
            <a:r>
              <a:rPr lang="en-US" altLang="zh-CN" dirty="0" err="1"/>
              <a:t>a_i</a:t>
            </a:r>
            <a:r>
              <a:rPr lang="en-US" altLang="zh-CN" dirty="0"/>
              <a:t>)&lt;=2e9</a:t>
            </a:r>
            <a:endParaRPr lang="zh-CN" altLang="en-US" dirty="0"/>
          </a:p>
        </p:txBody>
      </p:sp>
    </p:spTree>
    <p:extLst>
      <p:ext uri="{BB962C8B-B14F-4D97-AF65-F5344CB8AC3E}">
        <p14:creationId xmlns:p14="http://schemas.microsoft.com/office/powerpoint/2010/main" val="31867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bzoj4504</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从左往右枚举右端点，用一棵线段树维护每个左端点的去重后的区间和。</a:t>
            </a:r>
          </a:p>
          <a:p>
            <a:r>
              <a:rPr lang="zh-CN" altLang="en-US" dirty="0"/>
              <a:t>那么对于</a:t>
            </a:r>
            <a:r>
              <a:rPr lang="en-US" altLang="zh-CN" dirty="0"/>
              <a:t>a[r]</a:t>
            </a:r>
            <a:r>
              <a:rPr lang="zh-CN" altLang="en-US" dirty="0"/>
              <a:t>，需要在</a:t>
            </a:r>
            <a:r>
              <a:rPr lang="en-US" altLang="zh-CN" dirty="0"/>
              <a:t>[pre[a[r]]+1,r]</a:t>
            </a:r>
            <a:r>
              <a:rPr lang="zh-CN" altLang="en-US" dirty="0"/>
              <a:t>里区间加上</a:t>
            </a:r>
            <a:r>
              <a:rPr lang="en-US" altLang="zh-CN" dirty="0"/>
              <a:t>a[r]</a:t>
            </a:r>
            <a:r>
              <a:rPr lang="zh-CN" altLang="en-US" dirty="0"/>
              <a:t>。</a:t>
            </a:r>
          </a:p>
          <a:p>
            <a:r>
              <a:rPr lang="zh-CN" altLang="en-US" dirty="0"/>
              <a:t>将线段树可持久化，第</a:t>
            </a:r>
            <a:r>
              <a:rPr lang="en-US" altLang="zh-CN" dirty="0" err="1"/>
              <a:t>i</a:t>
            </a:r>
            <a:r>
              <a:rPr lang="zh-CN" altLang="en-US" dirty="0"/>
              <a:t>棵树节点</a:t>
            </a:r>
            <a:r>
              <a:rPr lang="en-US" altLang="zh-CN" dirty="0"/>
              <a:t>(</a:t>
            </a:r>
            <a:r>
              <a:rPr lang="en-US" altLang="zh-CN" dirty="0" err="1"/>
              <a:t>l,r</a:t>
            </a:r>
            <a:r>
              <a:rPr lang="en-US" altLang="zh-CN" dirty="0"/>
              <a:t>)</a:t>
            </a:r>
            <a:r>
              <a:rPr lang="zh-CN" altLang="en-US" dirty="0"/>
              <a:t>维护右端点为</a:t>
            </a:r>
            <a:r>
              <a:rPr lang="en-US" altLang="zh-CN" dirty="0" err="1"/>
              <a:t>i</a:t>
            </a:r>
            <a:r>
              <a:rPr lang="zh-CN" altLang="en-US" dirty="0"/>
              <a:t>，左端点在</a:t>
            </a:r>
            <a:r>
              <a:rPr lang="en-US" altLang="zh-CN" dirty="0"/>
              <a:t>(</a:t>
            </a:r>
            <a:r>
              <a:rPr lang="en-US" altLang="zh-CN" dirty="0" err="1"/>
              <a:t>l,r</a:t>
            </a:r>
            <a:r>
              <a:rPr lang="en-US" altLang="zh-CN" dirty="0"/>
              <a:t>)</a:t>
            </a:r>
            <a:r>
              <a:rPr lang="zh-CN" altLang="en-US" dirty="0"/>
              <a:t>之间的区间的最大值，就可以在线回答形如“给定</a:t>
            </a:r>
            <a:r>
              <a:rPr lang="en-US" altLang="zh-CN" dirty="0"/>
              <a:t>r</a:t>
            </a:r>
            <a:r>
              <a:rPr lang="zh-CN" altLang="en-US" dirty="0"/>
              <a:t>以及</a:t>
            </a:r>
            <a:r>
              <a:rPr lang="en-US" altLang="zh-CN" dirty="0" err="1"/>
              <a:t>a,b</a:t>
            </a:r>
            <a:r>
              <a:rPr lang="zh-CN" altLang="en-US" dirty="0"/>
              <a:t>，问</a:t>
            </a:r>
            <a:r>
              <a:rPr lang="en-US" altLang="zh-CN" dirty="0"/>
              <a:t>l</a:t>
            </a:r>
            <a:r>
              <a:rPr lang="zh-CN" altLang="en-US" dirty="0"/>
              <a:t>在</a:t>
            </a:r>
            <a:r>
              <a:rPr lang="en-US" altLang="zh-CN" dirty="0"/>
              <a:t>[</a:t>
            </a:r>
            <a:r>
              <a:rPr lang="en-US" altLang="zh-CN" dirty="0" err="1"/>
              <a:t>a,b</a:t>
            </a:r>
            <a:r>
              <a:rPr lang="en-US" altLang="zh-CN" dirty="0"/>
              <a:t>]</a:t>
            </a:r>
            <a:r>
              <a:rPr lang="zh-CN" altLang="en-US" dirty="0"/>
              <a:t>里，</a:t>
            </a:r>
            <a:r>
              <a:rPr lang="en-US" altLang="zh-CN" dirty="0"/>
              <a:t>[</a:t>
            </a:r>
            <a:r>
              <a:rPr lang="en-US" altLang="zh-CN" dirty="0" err="1"/>
              <a:t>l,r</a:t>
            </a:r>
            <a:r>
              <a:rPr lang="en-US" altLang="zh-CN" dirty="0"/>
              <a:t>]</a:t>
            </a:r>
            <a:r>
              <a:rPr lang="zh-CN" altLang="en-US" dirty="0"/>
              <a:t>的区间和的最大值</a:t>
            </a:r>
            <a:r>
              <a:rPr lang="en-US" altLang="zh-CN" dirty="0"/>
              <a:t>”</a:t>
            </a:r>
            <a:r>
              <a:rPr lang="zh-CN" altLang="en-US" dirty="0"/>
              <a:t>的问题。</a:t>
            </a:r>
          </a:p>
        </p:txBody>
      </p:sp>
    </p:spTree>
    <p:extLst>
      <p:ext uri="{BB962C8B-B14F-4D97-AF65-F5344CB8AC3E}">
        <p14:creationId xmlns:p14="http://schemas.microsoft.com/office/powerpoint/2010/main" val="703099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bzoj4504</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用一个大根堆维护五元组</a:t>
            </a:r>
            <a:r>
              <a:rPr lang="en-US" altLang="zh-CN" dirty="0"/>
              <a:t>(</a:t>
            </a:r>
            <a:r>
              <a:rPr lang="en-US" altLang="zh-CN" dirty="0" err="1"/>
              <a:t>v,x,l,r,m</a:t>
            </a:r>
            <a:r>
              <a:rPr lang="en-US" altLang="zh-CN" dirty="0"/>
              <a:t>)</a:t>
            </a:r>
            <a:r>
              <a:rPr lang="zh-CN" altLang="en-US" dirty="0"/>
              <a:t>，表示区间和为</a:t>
            </a:r>
            <a:r>
              <a:rPr lang="en-US" altLang="zh-CN" dirty="0"/>
              <a:t>v</a:t>
            </a:r>
            <a:r>
              <a:rPr lang="zh-CN" altLang="en-US" dirty="0"/>
              <a:t>，所在线段树根节点为</a:t>
            </a:r>
            <a:r>
              <a:rPr lang="en-US" altLang="zh-CN" dirty="0"/>
              <a:t>x</a:t>
            </a:r>
            <a:r>
              <a:rPr lang="zh-CN" altLang="en-US" dirty="0"/>
              <a:t>，所选左端点范围为</a:t>
            </a:r>
            <a:r>
              <a:rPr lang="en-US" altLang="zh-CN" dirty="0"/>
              <a:t>[</a:t>
            </a:r>
            <a:r>
              <a:rPr lang="en-US" altLang="zh-CN" dirty="0" err="1"/>
              <a:t>l,r</a:t>
            </a:r>
            <a:r>
              <a:rPr lang="en-US" altLang="zh-CN" dirty="0"/>
              <a:t>]</a:t>
            </a:r>
            <a:r>
              <a:rPr lang="zh-CN" altLang="en-US" dirty="0"/>
              <a:t>，选了</a:t>
            </a:r>
            <a:r>
              <a:rPr lang="en-US" altLang="zh-CN" dirty="0"/>
              <a:t>m</a:t>
            </a:r>
            <a:r>
              <a:rPr lang="zh-CN" altLang="en-US" dirty="0"/>
              <a:t>。</a:t>
            </a:r>
          </a:p>
          <a:p>
            <a:r>
              <a:rPr lang="zh-CN" altLang="en-US" dirty="0"/>
              <a:t>开始时只把每个根节点的值放进堆，然后重复</a:t>
            </a:r>
            <a:r>
              <a:rPr lang="en-US" altLang="zh-CN" dirty="0"/>
              <a:t>k</a:t>
            </a:r>
            <a:r>
              <a:rPr lang="zh-CN" altLang="en-US" dirty="0"/>
              <a:t>次，每次取出堆顶，扩展出</a:t>
            </a:r>
            <a:r>
              <a:rPr lang="en-US" altLang="zh-CN" dirty="0"/>
              <a:t>[l,m−1]</a:t>
            </a:r>
            <a:r>
              <a:rPr lang="zh-CN" altLang="en-US" dirty="0"/>
              <a:t>以及</a:t>
            </a:r>
            <a:r>
              <a:rPr lang="en-US" altLang="zh-CN" dirty="0"/>
              <a:t>[m+1,r]</a:t>
            </a:r>
            <a:r>
              <a:rPr lang="zh-CN" altLang="en-US" dirty="0"/>
              <a:t>两个新状态。</a:t>
            </a:r>
          </a:p>
          <a:p>
            <a:r>
              <a:rPr lang="zh-CN" altLang="en-US" dirty="0"/>
              <a:t>时间复杂度</a:t>
            </a:r>
            <a:r>
              <a:rPr lang="en-US" altLang="zh-CN" dirty="0"/>
              <a:t>O((</a:t>
            </a:r>
            <a:r>
              <a:rPr lang="en-US" altLang="zh-CN" dirty="0" err="1"/>
              <a:t>n+k</a:t>
            </a:r>
            <a:r>
              <a:rPr lang="en-US" altLang="zh-CN" dirty="0"/>
              <a:t>)</a:t>
            </a:r>
            <a:r>
              <a:rPr lang="en-US" altLang="zh-CN" dirty="0" err="1"/>
              <a:t>logn</a:t>
            </a:r>
            <a:r>
              <a:rPr lang="en-US" altLang="zh-CN" dirty="0"/>
              <a:t>)</a:t>
            </a:r>
            <a:r>
              <a:rPr lang="zh-CN" altLang="en-US" dirty="0"/>
              <a:t>。</a:t>
            </a:r>
            <a:endParaRPr lang="en-US" altLang="zh-CN" dirty="0"/>
          </a:p>
          <a:p>
            <a:r>
              <a:rPr lang="zh-CN" altLang="en-US" dirty="0"/>
              <a:t>这种</a:t>
            </a:r>
            <a:r>
              <a:rPr lang="en-US" altLang="zh-CN" dirty="0"/>
              <a:t>pre[x]</a:t>
            </a:r>
            <a:r>
              <a:rPr lang="zh-CN" altLang="en-US" dirty="0"/>
              <a:t>的题还是挺常见的</a:t>
            </a:r>
          </a:p>
        </p:txBody>
      </p:sp>
    </p:spTree>
    <p:extLst>
      <p:ext uri="{BB962C8B-B14F-4D97-AF65-F5344CB8AC3E}">
        <p14:creationId xmlns:p14="http://schemas.microsoft.com/office/powerpoint/2010/main" val="1515027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err="1"/>
              <a:t>hdu</a:t>
            </a:r>
            <a:r>
              <a:rPr lang="en-US" altLang="zh-CN" dirty="0"/>
              <a:t> 3333</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给定一个长度为 </a:t>
            </a:r>
            <a:r>
              <a:rPr lang="en-US" altLang="zh-CN" dirty="0"/>
              <a:t>n​ </a:t>
            </a:r>
            <a:r>
              <a:rPr lang="zh-CN" altLang="en-US" dirty="0"/>
              <a:t>的序列，</a:t>
            </a:r>
            <a:r>
              <a:rPr lang="en-US" altLang="zh-CN" dirty="0"/>
              <a:t>m​ </a:t>
            </a:r>
            <a:r>
              <a:rPr lang="zh-CN" altLang="en-US" dirty="0"/>
              <a:t>个查询，每次查询区间 </a:t>
            </a:r>
            <a:r>
              <a:rPr lang="en-US" altLang="zh-CN" dirty="0"/>
              <a:t>[L,R]​ </a:t>
            </a:r>
            <a:r>
              <a:rPr lang="zh-CN" altLang="en-US" dirty="0"/>
              <a:t>范围内不同元素的和。</a:t>
            </a:r>
          </a:p>
        </p:txBody>
      </p:sp>
    </p:spTree>
    <p:extLst>
      <p:ext uri="{BB962C8B-B14F-4D97-AF65-F5344CB8AC3E}">
        <p14:creationId xmlns:p14="http://schemas.microsoft.com/office/powerpoint/2010/main" val="39800994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JZPLCM</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给定一个长度为 </a:t>
            </a:r>
            <a:r>
              <a:rPr lang="en-US" altLang="zh-CN" dirty="0"/>
              <a:t>n​ </a:t>
            </a:r>
            <a:r>
              <a:rPr lang="zh-CN" altLang="en-US" dirty="0"/>
              <a:t>的序列，</a:t>
            </a:r>
            <a:r>
              <a:rPr lang="en-US" altLang="zh-CN" dirty="0"/>
              <a:t>m​ </a:t>
            </a:r>
            <a:r>
              <a:rPr lang="zh-CN" altLang="en-US" dirty="0"/>
              <a:t>个查询，每次查询</a:t>
            </a:r>
            <a:r>
              <a:rPr lang="en-US" altLang="zh-CN" dirty="0"/>
              <a:t>lcm(</a:t>
            </a:r>
            <a:r>
              <a:rPr lang="en-US" altLang="zh-CN" dirty="0" err="1"/>
              <a:t>a_l</a:t>
            </a:r>
            <a:r>
              <a:rPr lang="en-US" altLang="zh-CN" dirty="0"/>
              <a:t>,...,</a:t>
            </a:r>
            <a:r>
              <a:rPr lang="en-US" altLang="zh-CN" dirty="0" err="1"/>
              <a:t>a_r</a:t>
            </a:r>
            <a:r>
              <a:rPr lang="en-US" altLang="zh-CN" dirty="0"/>
              <a:t>)%p</a:t>
            </a:r>
            <a:endParaRPr lang="zh-CN" altLang="en-US" dirty="0"/>
          </a:p>
        </p:txBody>
      </p:sp>
    </p:spTree>
    <p:extLst>
      <p:ext uri="{BB962C8B-B14F-4D97-AF65-F5344CB8AC3E}">
        <p14:creationId xmlns:p14="http://schemas.microsoft.com/office/powerpoint/2010/main" val="329390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MEX</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lstStyle/>
          <a:p>
            <a:r>
              <a:rPr lang="zh-CN" altLang="en-US" dirty="0"/>
              <a:t>给定一个长度为 </a:t>
            </a:r>
            <a:r>
              <a:rPr lang="en-US" altLang="zh-CN" dirty="0"/>
              <a:t>n​ </a:t>
            </a:r>
            <a:r>
              <a:rPr lang="zh-CN" altLang="en-US" dirty="0"/>
              <a:t>的序列，</a:t>
            </a:r>
            <a:r>
              <a:rPr lang="en-US" altLang="zh-CN" dirty="0"/>
              <a:t>m​ </a:t>
            </a:r>
            <a:r>
              <a:rPr lang="zh-CN" altLang="en-US" dirty="0"/>
              <a:t>个查询，每次查询</a:t>
            </a:r>
            <a:r>
              <a:rPr lang="en-US" altLang="zh-CN" dirty="0" err="1"/>
              <a:t>mex</a:t>
            </a:r>
            <a:r>
              <a:rPr lang="en-US" altLang="zh-CN" dirty="0"/>
              <a:t>(</a:t>
            </a:r>
            <a:r>
              <a:rPr lang="en-US" altLang="zh-CN" dirty="0" err="1"/>
              <a:t>a_l</a:t>
            </a:r>
            <a:r>
              <a:rPr lang="en-US" altLang="zh-CN" dirty="0"/>
              <a:t>,...,</a:t>
            </a:r>
            <a:r>
              <a:rPr lang="en-US" altLang="zh-CN" dirty="0" err="1"/>
              <a:t>a_r</a:t>
            </a:r>
            <a:r>
              <a:rPr lang="en-US" altLang="zh-CN" dirty="0"/>
              <a:t>)</a:t>
            </a:r>
            <a:endParaRPr lang="zh-CN" altLang="en-US" dirty="0"/>
          </a:p>
        </p:txBody>
      </p:sp>
    </p:spTree>
    <p:extLst>
      <p:ext uri="{BB962C8B-B14F-4D97-AF65-F5344CB8AC3E}">
        <p14:creationId xmlns:p14="http://schemas.microsoft.com/office/powerpoint/2010/main" val="406062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BC62-05F1-4DD1-8999-F58DEF45CF1A}"/>
              </a:ext>
            </a:extLst>
          </p:cNvPr>
          <p:cNvSpPr>
            <a:spLocks noGrp="1"/>
          </p:cNvSpPr>
          <p:nvPr>
            <p:ph type="title"/>
          </p:nvPr>
        </p:nvSpPr>
        <p:spPr/>
        <p:txBody>
          <a:bodyPr/>
          <a:lstStyle/>
          <a:p>
            <a:r>
              <a:rPr lang="en-US" altLang="zh-CN" dirty="0"/>
              <a:t>MEX</a:t>
            </a:r>
            <a:endParaRPr lang="zh-CN" altLang="en-US" dirty="0"/>
          </a:p>
        </p:txBody>
      </p:sp>
      <p:sp>
        <p:nvSpPr>
          <p:cNvPr id="3" name="内容占位符 2">
            <a:extLst>
              <a:ext uri="{FF2B5EF4-FFF2-40B4-BE49-F238E27FC236}">
                <a16:creationId xmlns:a16="http://schemas.microsoft.com/office/drawing/2014/main" id="{1E1675E9-18F2-48A3-A0E9-2D589EB16A8A}"/>
              </a:ext>
            </a:extLst>
          </p:cNvPr>
          <p:cNvSpPr>
            <a:spLocks noGrp="1"/>
          </p:cNvSpPr>
          <p:nvPr>
            <p:ph idx="1"/>
          </p:nvPr>
        </p:nvSpPr>
        <p:spPr/>
        <p:txBody>
          <a:bodyPr>
            <a:normAutofit/>
          </a:bodyPr>
          <a:lstStyle/>
          <a:p>
            <a:r>
              <a:rPr lang="zh-CN" altLang="en-US" dirty="0"/>
              <a:t>给定一个长度为 </a:t>
            </a:r>
            <a:r>
              <a:rPr lang="en-US" altLang="zh-CN" dirty="0"/>
              <a:t>n​ </a:t>
            </a:r>
            <a:r>
              <a:rPr lang="zh-CN" altLang="en-US" dirty="0"/>
              <a:t>的序列，</a:t>
            </a:r>
            <a:r>
              <a:rPr lang="en-US" altLang="zh-CN" dirty="0"/>
              <a:t>m​ </a:t>
            </a:r>
            <a:r>
              <a:rPr lang="zh-CN" altLang="en-US" dirty="0"/>
              <a:t>个查询，每次查询</a:t>
            </a:r>
            <a:r>
              <a:rPr lang="en-US" altLang="zh-CN" dirty="0" err="1"/>
              <a:t>mex</a:t>
            </a:r>
            <a:r>
              <a:rPr lang="en-US" altLang="zh-CN" dirty="0"/>
              <a:t>(</a:t>
            </a:r>
            <a:r>
              <a:rPr lang="en-US" altLang="zh-CN" dirty="0" err="1"/>
              <a:t>a_l</a:t>
            </a:r>
            <a:r>
              <a:rPr lang="en-US" altLang="zh-CN" dirty="0"/>
              <a:t>,...,</a:t>
            </a:r>
            <a:r>
              <a:rPr lang="en-US" altLang="zh-CN" dirty="0" err="1"/>
              <a:t>a_r</a:t>
            </a:r>
            <a:r>
              <a:rPr lang="en-US" altLang="zh-CN" dirty="0"/>
              <a:t>)</a:t>
            </a:r>
          </a:p>
          <a:p>
            <a:r>
              <a:rPr lang="zh-CN" altLang="en-US" dirty="0"/>
              <a:t>令</a:t>
            </a:r>
            <a:r>
              <a:rPr lang="en-US" altLang="zh-CN" dirty="0" err="1"/>
              <a:t>lst</a:t>
            </a:r>
            <a:r>
              <a:rPr lang="en-US" altLang="zh-CN" dirty="0"/>
              <a:t>[</a:t>
            </a:r>
            <a:r>
              <a:rPr lang="en-US" altLang="zh-CN" dirty="0" err="1"/>
              <a:t>i</a:t>
            </a:r>
            <a:r>
              <a:rPr lang="en-US" altLang="zh-CN" dirty="0"/>
              <a:t>][r]</a:t>
            </a:r>
            <a:r>
              <a:rPr lang="zh-CN" altLang="en-US" dirty="0"/>
              <a:t>表示在</a:t>
            </a:r>
            <a:r>
              <a:rPr lang="en-US" altLang="zh-CN" dirty="0"/>
              <a:t>[1,r]</a:t>
            </a:r>
            <a:r>
              <a:rPr lang="zh-CN" altLang="en-US" dirty="0"/>
              <a:t>中数值</a:t>
            </a:r>
            <a:r>
              <a:rPr lang="en-US" altLang="zh-CN" dirty="0" err="1"/>
              <a:t>i</a:t>
            </a:r>
            <a:r>
              <a:rPr lang="zh-CN" altLang="en-US" dirty="0"/>
              <a:t>最后出现的位置</a:t>
            </a:r>
          </a:p>
          <a:p>
            <a:r>
              <a:rPr lang="zh-CN" altLang="en-US" dirty="0"/>
              <a:t>那么，我们要求的便是</a:t>
            </a:r>
            <a:r>
              <a:rPr lang="en-US" altLang="zh-CN" dirty="0"/>
              <a:t>min(t)</a:t>
            </a:r>
          </a:p>
          <a:p>
            <a:r>
              <a:rPr lang="zh-CN" altLang="en-US" dirty="0"/>
              <a:t>使得</a:t>
            </a:r>
            <a:r>
              <a:rPr lang="en-US" altLang="zh-CN" dirty="0" err="1"/>
              <a:t>lst</a:t>
            </a:r>
            <a:r>
              <a:rPr lang="en-US" altLang="zh-CN" dirty="0"/>
              <a:t>[t][r]⩾l(0⩽t⩽t−1)</a:t>
            </a:r>
          </a:p>
          <a:p>
            <a:r>
              <a:rPr lang="zh-CN" altLang="en-US" dirty="0"/>
              <a:t>注意到</a:t>
            </a:r>
            <a:r>
              <a:rPr lang="en-US" altLang="zh-CN" dirty="0" err="1"/>
              <a:t>lst</a:t>
            </a:r>
            <a:r>
              <a:rPr lang="en-US" altLang="zh-CN" dirty="0"/>
              <a:t>[][</a:t>
            </a:r>
            <a:r>
              <a:rPr lang="en-US" altLang="zh-CN" dirty="0" err="1"/>
              <a:t>i</a:t>
            </a:r>
            <a:r>
              <a:rPr lang="en-US" altLang="zh-CN" dirty="0"/>
              <a:t>]</a:t>
            </a:r>
            <a:r>
              <a:rPr lang="zh-CN" altLang="en-US" dirty="0"/>
              <a:t>相比于</a:t>
            </a:r>
            <a:r>
              <a:rPr lang="en-US" altLang="zh-CN" dirty="0" err="1"/>
              <a:t>lst</a:t>
            </a:r>
            <a:r>
              <a:rPr lang="en-US" altLang="zh-CN" dirty="0"/>
              <a:t>[][i−1]</a:t>
            </a:r>
            <a:r>
              <a:rPr lang="zh-CN" altLang="en-US" dirty="0"/>
              <a:t>其实只有一个地方变化了</a:t>
            </a:r>
          </a:p>
          <a:p>
            <a:r>
              <a:rPr lang="zh-CN" altLang="en-US" dirty="0"/>
              <a:t>可以考虑用可持久化线段树</a:t>
            </a:r>
            <a:endParaRPr lang="en-US" altLang="zh-CN" dirty="0"/>
          </a:p>
        </p:txBody>
      </p:sp>
    </p:spTree>
    <p:extLst>
      <p:ext uri="{BB962C8B-B14F-4D97-AF65-F5344CB8AC3E}">
        <p14:creationId xmlns:p14="http://schemas.microsoft.com/office/powerpoint/2010/main" val="2973703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45BF4-C31D-4E98-9BBC-439CD59DFD24}"/>
              </a:ext>
            </a:extLst>
          </p:cNvPr>
          <p:cNvSpPr>
            <a:spLocks noGrp="1"/>
          </p:cNvSpPr>
          <p:nvPr>
            <p:ph type="title"/>
          </p:nvPr>
        </p:nvSpPr>
        <p:spPr/>
        <p:txBody>
          <a:bodyPr/>
          <a:lstStyle/>
          <a:p>
            <a:r>
              <a:rPr lang="en-US" altLang="zh-CN" dirty="0"/>
              <a:t>UOJ 77</a:t>
            </a:r>
            <a:endParaRPr lang="zh-CN" altLang="en-US" dirty="0"/>
          </a:p>
        </p:txBody>
      </p:sp>
      <p:sp>
        <p:nvSpPr>
          <p:cNvPr id="3" name="内容占位符 2">
            <a:extLst>
              <a:ext uri="{FF2B5EF4-FFF2-40B4-BE49-F238E27FC236}">
                <a16:creationId xmlns:a16="http://schemas.microsoft.com/office/drawing/2014/main" id="{F5B134AB-C9A1-4905-824A-383A36A7C186}"/>
              </a:ext>
            </a:extLst>
          </p:cNvPr>
          <p:cNvSpPr>
            <a:spLocks noGrp="1"/>
          </p:cNvSpPr>
          <p:nvPr>
            <p:ph idx="1"/>
          </p:nvPr>
        </p:nvSpPr>
        <p:spPr/>
        <p:txBody>
          <a:bodyPr>
            <a:normAutofit fontScale="92500" lnSpcReduction="20000"/>
          </a:bodyPr>
          <a:lstStyle/>
          <a:p>
            <a:r>
              <a:rPr lang="zh-CN" altLang="en-US" dirty="0"/>
              <a:t>从前有个 </a:t>
            </a:r>
            <a:r>
              <a:rPr lang="en-US" altLang="zh-CN" dirty="0"/>
              <a:t>n </a:t>
            </a:r>
            <a:r>
              <a:rPr lang="zh-CN" altLang="en-US" dirty="0"/>
              <a:t>个方格排成一行，从左至右依此编号为 </a:t>
            </a:r>
            <a:r>
              <a:rPr lang="en-US" altLang="zh-CN" dirty="0"/>
              <a:t>1,2,⋯,n</a:t>
            </a:r>
            <a:r>
              <a:rPr lang="zh-CN" altLang="en-US" dirty="0"/>
              <a:t>。第 </a:t>
            </a:r>
            <a:r>
              <a:rPr lang="en-US" altLang="zh-CN" dirty="0" err="1"/>
              <a:t>i</a:t>
            </a:r>
            <a:r>
              <a:rPr lang="en-US" altLang="zh-CN" dirty="0"/>
              <a:t> </a:t>
            </a:r>
            <a:r>
              <a:rPr lang="zh-CN" altLang="en-US" dirty="0"/>
              <a:t>个方格上有 </a:t>
            </a:r>
            <a:r>
              <a:rPr lang="en-US" altLang="zh-CN" dirty="0"/>
              <a:t>6 </a:t>
            </a:r>
            <a:r>
              <a:rPr lang="zh-CN" altLang="en-US" dirty="0"/>
              <a:t>个属性：</a:t>
            </a:r>
            <a:r>
              <a:rPr lang="en-US" altLang="zh-CN" dirty="0" err="1"/>
              <a:t>ai,bi,wi,li,ri,pi</a:t>
            </a:r>
            <a:r>
              <a:rPr lang="zh-CN" altLang="en-US" dirty="0"/>
              <a:t>。想给这 </a:t>
            </a:r>
            <a:r>
              <a:rPr lang="en-US" altLang="zh-CN" dirty="0"/>
              <a:t>n </a:t>
            </a:r>
            <a:r>
              <a:rPr lang="zh-CN" altLang="en-US" dirty="0"/>
              <a:t>个方格染上黑白两色。</a:t>
            </a:r>
          </a:p>
          <a:p>
            <a:r>
              <a:rPr lang="zh-CN" altLang="en-US" dirty="0"/>
              <a:t>如果方格 </a:t>
            </a:r>
            <a:r>
              <a:rPr lang="en-US" altLang="zh-CN" dirty="0" err="1"/>
              <a:t>i</a:t>
            </a:r>
            <a:r>
              <a:rPr lang="en-US" altLang="zh-CN" dirty="0"/>
              <a:t> </a:t>
            </a:r>
            <a:r>
              <a:rPr lang="zh-CN" altLang="en-US" dirty="0"/>
              <a:t>染成黑色就会获得 </a:t>
            </a:r>
            <a:r>
              <a:rPr lang="en-US" altLang="zh-CN" dirty="0"/>
              <a:t>bi </a:t>
            </a:r>
            <a:r>
              <a:rPr lang="zh-CN" altLang="en-US" dirty="0"/>
              <a:t>的好看度。</a:t>
            </a:r>
          </a:p>
          <a:p>
            <a:r>
              <a:rPr lang="zh-CN" altLang="en-US" dirty="0"/>
              <a:t>如果方格 </a:t>
            </a:r>
            <a:r>
              <a:rPr lang="en-US" altLang="zh-CN" dirty="0" err="1"/>
              <a:t>i</a:t>
            </a:r>
            <a:r>
              <a:rPr lang="en-US" altLang="zh-CN" dirty="0"/>
              <a:t> </a:t>
            </a:r>
            <a:r>
              <a:rPr lang="zh-CN" altLang="en-US" dirty="0"/>
              <a:t>染成白色就会获得 </a:t>
            </a:r>
            <a:r>
              <a:rPr lang="en-US" altLang="zh-CN" dirty="0" err="1"/>
              <a:t>wi</a:t>
            </a:r>
            <a:r>
              <a:rPr lang="en-US" altLang="zh-CN" dirty="0"/>
              <a:t> </a:t>
            </a:r>
            <a:r>
              <a:rPr lang="zh-CN" altLang="en-US" dirty="0"/>
              <a:t>的好看度。</a:t>
            </a:r>
          </a:p>
          <a:p>
            <a:r>
              <a:rPr lang="zh-CN" altLang="en-US" dirty="0"/>
              <a:t>但是太多了黑色就不好看了。如果方格 </a:t>
            </a:r>
            <a:r>
              <a:rPr lang="en-US" altLang="zh-CN" dirty="0" err="1"/>
              <a:t>i</a:t>
            </a:r>
            <a:r>
              <a:rPr lang="en-US" altLang="zh-CN" dirty="0"/>
              <a:t> </a:t>
            </a:r>
            <a:r>
              <a:rPr lang="zh-CN" altLang="en-US" dirty="0"/>
              <a:t>是黑色，并且存在一个 </a:t>
            </a:r>
            <a:r>
              <a:rPr lang="en-US" altLang="zh-CN" dirty="0"/>
              <a:t>j </a:t>
            </a:r>
            <a:r>
              <a:rPr lang="zh-CN" altLang="en-US" dirty="0"/>
              <a:t>使得 </a:t>
            </a:r>
            <a:r>
              <a:rPr lang="en-US" altLang="zh-CN" dirty="0"/>
              <a:t>1≤j&lt;</a:t>
            </a:r>
            <a:r>
              <a:rPr lang="en-US" altLang="zh-CN" dirty="0" err="1"/>
              <a:t>i</a:t>
            </a:r>
            <a:r>
              <a:rPr lang="en-US" altLang="zh-CN" dirty="0"/>
              <a:t> </a:t>
            </a:r>
            <a:r>
              <a:rPr lang="zh-CN" altLang="en-US" dirty="0"/>
              <a:t>且 </a:t>
            </a:r>
            <a:r>
              <a:rPr lang="en-US" altLang="zh-CN" dirty="0" err="1"/>
              <a:t>li≤aj≤ri</a:t>
            </a:r>
            <a:r>
              <a:rPr lang="en-US" altLang="zh-CN" dirty="0"/>
              <a:t> </a:t>
            </a:r>
            <a:r>
              <a:rPr lang="zh-CN" altLang="en-US" dirty="0"/>
              <a:t>且方格 </a:t>
            </a:r>
            <a:r>
              <a:rPr lang="en-US" altLang="zh-CN" dirty="0"/>
              <a:t>j </a:t>
            </a:r>
            <a:r>
              <a:rPr lang="zh-CN" altLang="en-US" dirty="0"/>
              <a:t>为白色，那么方格 </a:t>
            </a:r>
            <a:r>
              <a:rPr lang="en-US" altLang="zh-CN" dirty="0" err="1"/>
              <a:t>i</a:t>
            </a:r>
            <a:r>
              <a:rPr lang="en-US" altLang="zh-CN" dirty="0"/>
              <a:t> </a:t>
            </a:r>
            <a:r>
              <a:rPr lang="zh-CN" altLang="en-US" dirty="0"/>
              <a:t>就被称为奇怪的方格。</a:t>
            </a:r>
          </a:p>
          <a:p>
            <a:r>
              <a:rPr lang="zh-CN" altLang="en-US" dirty="0"/>
              <a:t>如果方格 </a:t>
            </a:r>
            <a:r>
              <a:rPr lang="en-US" altLang="zh-CN" dirty="0" err="1"/>
              <a:t>i</a:t>
            </a:r>
            <a:r>
              <a:rPr lang="en-US" altLang="zh-CN" dirty="0"/>
              <a:t> </a:t>
            </a:r>
            <a:r>
              <a:rPr lang="zh-CN" altLang="en-US" dirty="0"/>
              <a:t>是奇怪的方格，就会使总好看度减少 </a:t>
            </a:r>
            <a:r>
              <a:rPr lang="en-US" altLang="zh-CN" dirty="0"/>
              <a:t>pi</a:t>
            </a:r>
            <a:r>
              <a:rPr lang="zh-CN" altLang="en-US" dirty="0"/>
              <a:t>。</a:t>
            </a:r>
          </a:p>
          <a:p>
            <a:r>
              <a:rPr lang="zh-CN" altLang="en-US" dirty="0"/>
              <a:t>也就是说对于一个染色方案，好看度为：</a:t>
            </a:r>
          </a:p>
          <a:p>
            <a:r>
              <a:rPr lang="zh-CN" altLang="en-US" dirty="0"/>
              <a:t>∑方格</a:t>
            </a:r>
            <a:r>
              <a:rPr lang="en-US" altLang="zh-CN" dirty="0" err="1"/>
              <a:t>i</a:t>
            </a:r>
            <a:r>
              <a:rPr lang="zh-CN" altLang="en-US" dirty="0"/>
              <a:t>为黑色 </a:t>
            </a:r>
            <a:r>
              <a:rPr lang="en-US" altLang="zh-CN" dirty="0"/>
              <a:t>bi+∑</a:t>
            </a:r>
            <a:r>
              <a:rPr lang="zh-CN" altLang="en-US" dirty="0"/>
              <a:t>方格</a:t>
            </a:r>
            <a:r>
              <a:rPr lang="en-US" altLang="zh-CN" dirty="0" err="1"/>
              <a:t>i</a:t>
            </a:r>
            <a:r>
              <a:rPr lang="zh-CN" altLang="en-US" dirty="0"/>
              <a:t>为白色 </a:t>
            </a:r>
            <a:r>
              <a:rPr lang="en-US" altLang="zh-CN" dirty="0" err="1"/>
              <a:t>wi</a:t>
            </a:r>
            <a:r>
              <a:rPr lang="en-US" altLang="zh-CN" dirty="0"/>
              <a:t>−∑</a:t>
            </a:r>
            <a:r>
              <a:rPr lang="zh-CN" altLang="en-US" dirty="0"/>
              <a:t>方格</a:t>
            </a:r>
            <a:r>
              <a:rPr lang="en-US" altLang="zh-CN" dirty="0" err="1"/>
              <a:t>i</a:t>
            </a:r>
            <a:r>
              <a:rPr lang="zh-CN" altLang="en-US" dirty="0"/>
              <a:t>为奇怪的方格 </a:t>
            </a:r>
            <a:r>
              <a:rPr lang="en-US" altLang="zh-CN" dirty="0"/>
              <a:t>pi</a:t>
            </a:r>
          </a:p>
          <a:p>
            <a:r>
              <a:rPr lang="zh-CN" altLang="en-US" dirty="0"/>
              <a:t>现在给你 </a:t>
            </a:r>
            <a:r>
              <a:rPr lang="en-US" altLang="zh-CN" dirty="0" err="1"/>
              <a:t>n,a,b,w,l,r,p</a:t>
            </a:r>
            <a:r>
              <a:rPr lang="zh-CN" altLang="en-US" dirty="0"/>
              <a:t>，问所有染色方案中最大的好看度是多少。</a:t>
            </a:r>
            <a:endParaRPr lang="en-US" altLang="zh-CN" dirty="0"/>
          </a:p>
          <a:p>
            <a:r>
              <a:rPr lang="en-US" altLang="zh-CN" dirty="0"/>
              <a:t>n&lt;=5000,a,l,r&lt;=1e9,b,w&lt;=200000,p&lt;=300000</a:t>
            </a:r>
            <a:endParaRPr lang="zh-CN" altLang="en-US" dirty="0"/>
          </a:p>
          <a:p>
            <a:endParaRPr lang="zh-CN" altLang="en-US" dirty="0"/>
          </a:p>
        </p:txBody>
      </p:sp>
    </p:spTree>
    <p:extLst>
      <p:ext uri="{BB962C8B-B14F-4D97-AF65-F5344CB8AC3E}">
        <p14:creationId xmlns:p14="http://schemas.microsoft.com/office/powerpoint/2010/main" val="210794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cf600e</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初始时，树上每个点的颜色都对应一棵动态开点线段树</a:t>
            </a:r>
            <a:endParaRPr lang="en-US" altLang="zh-CN" b="0" i="0" dirty="0">
              <a:effectLst/>
              <a:latin typeface="-apple-system"/>
            </a:endParaRPr>
          </a:p>
          <a:p>
            <a:pPr algn="l">
              <a:buFont typeface="Arial" panose="020B0604020202020204" pitchFamily="34" charset="0"/>
              <a:buChar char="•"/>
            </a:pPr>
            <a:r>
              <a:rPr lang="zh-CN" altLang="en-US" dirty="0">
                <a:latin typeface="-apple-system"/>
              </a:rPr>
              <a:t>然后</a:t>
            </a:r>
            <a:r>
              <a:rPr lang="en-US" altLang="zh-CN" dirty="0" err="1">
                <a:latin typeface="-apple-system"/>
              </a:rPr>
              <a:t>dfs</a:t>
            </a:r>
            <a:r>
              <a:rPr lang="zh-CN" altLang="en-US" dirty="0">
                <a:latin typeface="-apple-system"/>
              </a:rPr>
              <a:t>一下这棵树，在</a:t>
            </a:r>
            <a:r>
              <a:rPr lang="en-US" altLang="zh-CN" dirty="0" err="1">
                <a:latin typeface="-apple-system"/>
              </a:rPr>
              <a:t>dfs</a:t>
            </a:r>
            <a:r>
              <a:rPr lang="zh-CN" altLang="en-US" dirty="0">
                <a:latin typeface="-apple-system"/>
              </a:rPr>
              <a:t>的过程中，合并线段树（也就得到了子树的颜色集合对应的线段树）并且统计答案</a:t>
            </a:r>
            <a:endParaRPr lang="zh-CN" altLang="en-US" b="0" i="0" dirty="0">
              <a:effectLst/>
              <a:latin typeface="-apple-system"/>
            </a:endParaRPr>
          </a:p>
        </p:txBody>
      </p:sp>
    </p:spTree>
    <p:extLst>
      <p:ext uri="{BB962C8B-B14F-4D97-AF65-F5344CB8AC3E}">
        <p14:creationId xmlns:p14="http://schemas.microsoft.com/office/powerpoint/2010/main" val="30766529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45BF4-C31D-4E98-9BBC-439CD59DFD24}"/>
              </a:ext>
            </a:extLst>
          </p:cNvPr>
          <p:cNvSpPr>
            <a:spLocks noGrp="1"/>
          </p:cNvSpPr>
          <p:nvPr>
            <p:ph type="title"/>
          </p:nvPr>
        </p:nvSpPr>
        <p:spPr/>
        <p:txBody>
          <a:bodyPr/>
          <a:lstStyle/>
          <a:p>
            <a:r>
              <a:rPr lang="en-US" altLang="zh-CN" dirty="0"/>
              <a:t>UOJ 77</a:t>
            </a:r>
            <a:endParaRPr lang="zh-CN" altLang="en-US" dirty="0"/>
          </a:p>
        </p:txBody>
      </p:sp>
      <p:sp>
        <p:nvSpPr>
          <p:cNvPr id="3" name="内容占位符 2">
            <a:extLst>
              <a:ext uri="{FF2B5EF4-FFF2-40B4-BE49-F238E27FC236}">
                <a16:creationId xmlns:a16="http://schemas.microsoft.com/office/drawing/2014/main" id="{F5B134AB-C9A1-4905-824A-383A36A7C186}"/>
              </a:ext>
            </a:extLst>
          </p:cNvPr>
          <p:cNvSpPr>
            <a:spLocks noGrp="1"/>
          </p:cNvSpPr>
          <p:nvPr>
            <p:ph idx="1"/>
          </p:nvPr>
        </p:nvSpPr>
        <p:spPr>
          <a:xfrm>
            <a:off x="838200" y="1825625"/>
            <a:ext cx="5918200" cy="4351338"/>
          </a:xfrm>
        </p:spPr>
        <p:txBody>
          <a:bodyPr>
            <a:normAutofit/>
          </a:bodyPr>
          <a:lstStyle/>
          <a:p>
            <a:r>
              <a:rPr lang="zh-CN" altLang="en-US" dirty="0"/>
              <a:t>首先可以补集转化一下，最大收益</a:t>
            </a:r>
            <a:r>
              <a:rPr lang="en-US" altLang="zh-CN" dirty="0"/>
              <a:t>=</a:t>
            </a:r>
            <a:r>
              <a:rPr lang="zh-CN" altLang="en-US" dirty="0"/>
              <a:t>总可能收益</a:t>
            </a:r>
            <a:r>
              <a:rPr lang="en-US" altLang="zh-CN" dirty="0"/>
              <a:t>-</a:t>
            </a:r>
            <a:r>
              <a:rPr lang="zh-CN" altLang="en-US" dirty="0"/>
              <a:t>最小割</a:t>
            </a:r>
            <a:endParaRPr lang="en-US" altLang="zh-CN" dirty="0"/>
          </a:p>
          <a:p>
            <a:r>
              <a:rPr lang="zh-CN" altLang="en-US" dirty="0"/>
              <a:t>网络流建图：</a:t>
            </a:r>
            <a:endParaRPr lang="en-US" altLang="zh-CN" dirty="0"/>
          </a:p>
          <a:p>
            <a:r>
              <a:rPr lang="zh-CN" altLang="en-US" dirty="0"/>
              <a:t>如果不考虑</a:t>
            </a:r>
            <a:r>
              <a:rPr lang="en-US" altLang="zh-CN" dirty="0"/>
              <a:t>pi</a:t>
            </a:r>
            <a:r>
              <a:rPr lang="zh-CN" altLang="en-US" dirty="0"/>
              <a:t>，那就是</a:t>
            </a:r>
            <a:r>
              <a:rPr lang="en-US" altLang="zh-CN" dirty="0"/>
              <a:t>s</a:t>
            </a:r>
            <a:r>
              <a:rPr lang="zh-CN" altLang="en-US" dirty="0"/>
              <a:t>向</a:t>
            </a:r>
            <a:r>
              <a:rPr lang="en-US" altLang="zh-CN" dirty="0" err="1"/>
              <a:t>i</a:t>
            </a:r>
            <a:r>
              <a:rPr lang="zh-CN" altLang="en-US" dirty="0"/>
              <a:t>连边，边权为</a:t>
            </a:r>
            <a:r>
              <a:rPr lang="en-US" altLang="zh-CN" dirty="0"/>
              <a:t>bi</a:t>
            </a:r>
            <a:r>
              <a:rPr lang="zh-CN" altLang="en-US" dirty="0"/>
              <a:t>，</a:t>
            </a:r>
            <a:r>
              <a:rPr lang="en-US" altLang="zh-CN" dirty="0" err="1"/>
              <a:t>i</a:t>
            </a:r>
            <a:r>
              <a:rPr lang="zh-CN" altLang="en-US" dirty="0"/>
              <a:t>向</a:t>
            </a:r>
            <a:r>
              <a:rPr lang="en-US" altLang="zh-CN" dirty="0"/>
              <a:t>t</a:t>
            </a:r>
            <a:r>
              <a:rPr lang="zh-CN" altLang="en-US" dirty="0"/>
              <a:t>连边，边权为</a:t>
            </a:r>
            <a:r>
              <a:rPr lang="en-US" altLang="zh-CN" dirty="0" err="1"/>
              <a:t>wi</a:t>
            </a:r>
            <a:endParaRPr lang="en-US" altLang="zh-CN" dirty="0"/>
          </a:p>
          <a:p>
            <a:r>
              <a:rPr lang="zh-CN" altLang="en-US" dirty="0"/>
              <a:t>割掉</a:t>
            </a:r>
            <a:r>
              <a:rPr lang="en-US" altLang="zh-CN" dirty="0"/>
              <a:t>bi</a:t>
            </a:r>
            <a:r>
              <a:rPr lang="zh-CN" altLang="en-US" dirty="0"/>
              <a:t>这条边表示这个点选白色，总可能收益减去</a:t>
            </a:r>
            <a:r>
              <a:rPr lang="en-US" altLang="zh-CN" dirty="0"/>
              <a:t>bi</a:t>
            </a:r>
            <a:r>
              <a:rPr lang="zh-CN" altLang="en-US" dirty="0"/>
              <a:t>，</a:t>
            </a:r>
            <a:r>
              <a:rPr lang="en-US" altLang="zh-CN" dirty="0" err="1"/>
              <a:t>wi</a:t>
            </a:r>
            <a:r>
              <a:rPr lang="zh-CN" altLang="en-US" dirty="0"/>
              <a:t>同理</a:t>
            </a:r>
            <a:endParaRPr lang="en-US" altLang="zh-CN" dirty="0"/>
          </a:p>
          <a:p>
            <a:r>
              <a:rPr lang="zh-CN" altLang="en-US" dirty="0"/>
              <a:t>考虑了</a:t>
            </a:r>
            <a:r>
              <a:rPr lang="en-US" altLang="zh-CN" dirty="0"/>
              <a:t>pi</a:t>
            </a:r>
            <a:r>
              <a:rPr lang="zh-CN" altLang="en-US" dirty="0"/>
              <a:t>，那就是旁边这个图的连边：</a:t>
            </a:r>
          </a:p>
        </p:txBody>
      </p:sp>
      <p:pic>
        <p:nvPicPr>
          <p:cNvPr id="5" name="图片 4">
            <a:extLst>
              <a:ext uri="{FF2B5EF4-FFF2-40B4-BE49-F238E27FC236}">
                <a16:creationId xmlns:a16="http://schemas.microsoft.com/office/drawing/2014/main" id="{77265582-275F-476E-96B8-4465DF1C562E}"/>
              </a:ext>
            </a:extLst>
          </p:cNvPr>
          <p:cNvPicPr>
            <a:picLocks noChangeAspect="1"/>
          </p:cNvPicPr>
          <p:nvPr/>
        </p:nvPicPr>
        <p:blipFill rotWithShape="1">
          <a:blip r:embed="rId2"/>
          <a:srcRect l="7810" t="4940" r="6148"/>
          <a:stretch/>
        </p:blipFill>
        <p:spPr>
          <a:xfrm>
            <a:off x="6683373" y="1690688"/>
            <a:ext cx="5163187" cy="4011136"/>
          </a:xfrm>
          <a:prstGeom prst="rect">
            <a:avLst/>
          </a:prstGeom>
        </p:spPr>
      </p:pic>
    </p:spTree>
    <p:extLst>
      <p:ext uri="{BB962C8B-B14F-4D97-AF65-F5344CB8AC3E}">
        <p14:creationId xmlns:p14="http://schemas.microsoft.com/office/powerpoint/2010/main" val="25746020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45BF4-C31D-4E98-9BBC-439CD59DFD24}"/>
              </a:ext>
            </a:extLst>
          </p:cNvPr>
          <p:cNvSpPr>
            <a:spLocks noGrp="1"/>
          </p:cNvSpPr>
          <p:nvPr>
            <p:ph type="title"/>
          </p:nvPr>
        </p:nvSpPr>
        <p:spPr/>
        <p:txBody>
          <a:bodyPr/>
          <a:lstStyle/>
          <a:p>
            <a:r>
              <a:rPr lang="en-US" altLang="zh-CN" dirty="0"/>
              <a:t>UOJ 77</a:t>
            </a:r>
            <a:endParaRPr lang="zh-CN" altLang="en-US" dirty="0"/>
          </a:p>
        </p:txBody>
      </p:sp>
      <p:sp>
        <p:nvSpPr>
          <p:cNvPr id="3" name="内容占位符 2">
            <a:extLst>
              <a:ext uri="{FF2B5EF4-FFF2-40B4-BE49-F238E27FC236}">
                <a16:creationId xmlns:a16="http://schemas.microsoft.com/office/drawing/2014/main" id="{F5B134AB-C9A1-4905-824A-383A36A7C186}"/>
              </a:ext>
            </a:extLst>
          </p:cNvPr>
          <p:cNvSpPr>
            <a:spLocks noGrp="1"/>
          </p:cNvSpPr>
          <p:nvPr>
            <p:ph idx="1"/>
          </p:nvPr>
        </p:nvSpPr>
        <p:spPr>
          <a:xfrm>
            <a:off x="838200" y="1825625"/>
            <a:ext cx="10515600" cy="4351338"/>
          </a:xfrm>
        </p:spPr>
        <p:txBody>
          <a:bodyPr>
            <a:normAutofit/>
          </a:bodyPr>
          <a:lstStyle/>
          <a:p>
            <a:r>
              <a:rPr lang="zh-CN" altLang="en-US" dirty="0"/>
              <a:t>但是对于一个</a:t>
            </a:r>
            <a:r>
              <a:rPr lang="en-US" altLang="zh-CN" dirty="0" err="1"/>
              <a:t>i</a:t>
            </a:r>
            <a:r>
              <a:rPr lang="zh-CN" altLang="en-US" dirty="0"/>
              <a:t>，可能有很多</a:t>
            </a:r>
            <a:r>
              <a:rPr lang="en-US" altLang="zh-CN" dirty="0"/>
              <a:t>j</a:t>
            </a:r>
            <a:r>
              <a:rPr lang="zh-CN" altLang="en-US" dirty="0"/>
              <a:t>都会和</a:t>
            </a:r>
            <a:r>
              <a:rPr lang="en-US" altLang="zh-CN" dirty="0" err="1"/>
              <a:t>i</a:t>
            </a:r>
            <a:r>
              <a:rPr lang="zh-CN" altLang="en-US" dirty="0"/>
              <a:t>连边</a:t>
            </a:r>
            <a:endParaRPr lang="en-US" altLang="zh-CN" dirty="0"/>
          </a:p>
          <a:p>
            <a:r>
              <a:rPr lang="zh-CN" altLang="en-US" dirty="0"/>
              <a:t>用可持久化线段树优化连边</a:t>
            </a:r>
            <a:endParaRPr lang="en-US" altLang="zh-CN" dirty="0"/>
          </a:p>
          <a:p>
            <a:r>
              <a:rPr lang="zh-CN" altLang="en-US" dirty="0"/>
              <a:t>每次对于一个新的</a:t>
            </a:r>
            <a:r>
              <a:rPr lang="en-US" altLang="zh-CN" dirty="0" err="1"/>
              <a:t>i</a:t>
            </a:r>
            <a:r>
              <a:rPr lang="zh-CN" altLang="en-US" dirty="0"/>
              <a:t>这个点，就从一个新点</a:t>
            </a:r>
            <a:r>
              <a:rPr lang="en-US" altLang="zh-CN" dirty="0" err="1"/>
              <a:t>P_i</a:t>
            </a:r>
            <a:r>
              <a:rPr lang="zh-CN" altLang="en-US" dirty="0"/>
              <a:t>向</a:t>
            </a:r>
            <a:r>
              <a:rPr lang="en-US" altLang="zh-CN" dirty="0"/>
              <a:t>rt[i-1]</a:t>
            </a:r>
            <a:r>
              <a:rPr lang="zh-CN" altLang="en-US" dirty="0"/>
              <a:t>的线段树上</a:t>
            </a:r>
            <a:r>
              <a:rPr lang="en-US" altLang="zh-CN" dirty="0"/>
              <a:t>[</a:t>
            </a:r>
            <a:r>
              <a:rPr lang="en-US" altLang="zh-CN" dirty="0" err="1"/>
              <a:t>li,ri</a:t>
            </a:r>
            <a:r>
              <a:rPr lang="en-US" altLang="zh-CN" dirty="0"/>
              <a:t>]</a:t>
            </a:r>
            <a:r>
              <a:rPr lang="zh-CN" altLang="en-US" dirty="0"/>
              <a:t>区间连边</a:t>
            </a:r>
            <a:endParaRPr lang="en-US" altLang="zh-CN" dirty="0"/>
          </a:p>
          <a:p>
            <a:r>
              <a:rPr lang="zh-CN" altLang="en-US" dirty="0"/>
              <a:t>然后让</a:t>
            </a:r>
            <a:r>
              <a:rPr lang="en-US" altLang="zh-CN" dirty="0"/>
              <a:t>rt[</a:t>
            </a:r>
            <a:r>
              <a:rPr lang="en-US" altLang="zh-CN" dirty="0" err="1"/>
              <a:t>i</a:t>
            </a:r>
            <a:r>
              <a:rPr lang="en-US" altLang="zh-CN" dirty="0"/>
              <a:t>]=rt[i-1]</a:t>
            </a:r>
            <a:r>
              <a:rPr lang="zh-CN" altLang="en-US" dirty="0"/>
              <a:t>，</a:t>
            </a:r>
            <a:r>
              <a:rPr lang="en-US" altLang="zh-CN" dirty="0" err="1"/>
              <a:t>P_i</a:t>
            </a:r>
            <a:r>
              <a:rPr lang="zh-CN" altLang="en-US" dirty="0"/>
              <a:t>向新版本线段树的树根连边，把</a:t>
            </a:r>
            <a:r>
              <a:rPr lang="en-US" altLang="zh-CN" dirty="0"/>
              <a:t>ai</a:t>
            </a:r>
            <a:r>
              <a:rPr lang="zh-CN" altLang="en-US" dirty="0"/>
              <a:t>插入</a:t>
            </a:r>
            <a:r>
              <a:rPr lang="en-US" altLang="zh-CN" dirty="0"/>
              <a:t>rt[</a:t>
            </a:r>
            <a:r>
              <a:rPr lang="en-US" altLang="zh-CN" dirty="0" err="1"/>
              <a:t>i</a:t>
            </a:r>
            <a:r>
              <a:rPr lang="en-US" altLang="zh-CN" dirty="0"/>
              <a:t>]</a:t>
            </a:r>
            <a:r>
              <a:rPr lang="zh-CN" altLang="en-US" dirty="0"/>
              <a:t>这个线段树，连边就是树上互相连，叶子向</a:t>
            </a:r>
            <a:r>
              <a:rPr lang="en-US" altLang="zh-CN" dirty="0" err="1"/>
              <a:t>i</a:t>
            </a:r>
            <a:r>
              <a:rPr lang="zh-CN" altLang="en-US" dirty="0"/>
              <a:t>这个点连边，如果</a:t>
            </a:r>
            <a:r>
              <a:rPr lang="en-US" altLang="zh-CN" dirty="0"/>
              <a:t>ai</a:t>
            </a:r>
            <a:r>
              <a:rPr lang="zh-CN" altLang="en-US" dirty="0"/>
              <a:t>这个位置已经有的话，普通主席树应该</a:t>
            </a:r>
            <a:r>
              <a:rPr lang="en-US" altLang="zh-CN" dirty="0" err="1"/>
              <a:t>cnt</a:t>
            </a:r>
            <a:r>
              <a:rPr lang="en-US" altLang="zh-CN" dirty="0"/>
              <a:t>++</a:t>
            </a:r>
            <a:r>
              <a:rPr lang="zh-CN" altLang="en-US" dirty="0"/>
              <a:t>，连边的话就是还要再连过去版本的点</a:t>
            </a:r>
          </a:p>
        </p:txBody>
      </p:sp>
    </p:spTree>
    <p:extLst>
      <p:ext uri="{BB962C8B-B14F-4D97-AF65-F5344CB8AC3E}">
        <p14:creationId xmlns:p14="http://schemas.microsoft.com/office/powerpoint/2010/main" val="2367358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zh-CN" altLang="en-US" dirty="0"/>
              <a:t>可持久化</a:t>
            </a:r>
            <a:r>
              <a:rPr lang="en-US" altLang="zh-CN" dirty="0" err="1"/>
              <a:t>trie</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lstStyle/>
          <a:p>
            <a:r>
              <a:rPr lang="zh-CN" altLang="en-US" dirty="0"/>
              <a:t>由于</a:t>
            </a:r>
            <a:r>
              <a:rPr lang="en-US" altLang="zh-CN" dirty="0" err="1"/>
              <a:t>trie</a:t>
            </a:r>
            <a:r>
              <a:rPr lang="zh-CN" altLang="en-US" dirty="0"/>
              <a:t>基本上就两个作用：查询字符串和值域线段树的变形</a:t>
            </a:r>
            <a:endParaRPr lang="en-US" altLang="zh-CN" dirty="0"/>
          </a:p>
          <a:p>
            <a:r>
              <a:rPr lang="zh-CN" altLang="en-US" dirty="0"/>
              <a:t>所以</a:t>
            </a:r>
            <a:r>
              <a:rPr lang="en-US" altLang="zh-CN" dirty="0" err="1"/>
              <a:t>trie</a:t>
            </a:r>
            <a:r>
              <a:rPr lang="zh-CN" altLang="en-US" dirty="0"/>
              <a:t>的可持久化和线段树的可持久化是很像的</a:t>
            </a:r>
            <a:endParaRPr lang="en-US" altLang="zh-CN" dirty="0"/>
          </a:p>
          <a:p>
            <a:r>
              <a:rPr lang="zh-CN" altLang="en-US" dirty="0"/>
              <a:t>对于主席树的变形，那就是可持久化</a:t>
            </a:r>
            <a:r>
              <a:rPr lang="en-US" altLang="zh-CN" dirty="0"/>
              <a:t>0-1trie</a:t>
            </a:r>
            <a:r>
              <a:rPr lang="zh-CN" altLang="en-US" dirty="0"/>
              <a:t>，主要用来解决区间</a:t>
            </a:r>
            <a:r>
              <a:rPr lang="en-US" altLang="zh-CN" dirty="0" err="1"/>
              <a:t>xor</a:t>
            </a:r>
            <a:r>
              <a:rPr lang="zh-CN" altLang="en-US" dirty="0"/>
              <a:t>最大值问题</a:t>
            </a:r>
            <a:endParaRPr lang="en-US" altLang="zh-CN" dirty="0"/>
          </a:p>
          <a:p>
            <a:endParaRPr lang="zh-CN" altLang="en-US" dirty="0"/>
          </a:p>
        </p:txBody>
      </p:sp>
    </p:spTree>
    <p:extLst>
      <p:ext uri="{BB962C8B-B14F-4D97-AF65-F5344CB8AC3E}">
        <p14:creationId xmlns:p14="http://schemas.microsoft.com/office/powerpoint/2010/main" val="3653658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zh-CN" altLang="en-US" dirty="0"/>
              <a:t>可持久化</a:t>
            </a:r>
            <a:r>
              <a:rPr lang="en-US" altLang="zh-CN" dirty="0" err="1"/>
              <a:t>trie</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lnSpcReduction="10000"/>
          </a:bodyPr>
          <a:lstStyle/>
          <a:p>
            <a:r>
              <a:rPr lang="zh-CN" altLang="en-US" dirty="0"/>
              <a:t>区间</a:t>
            </a:r>
            <a:r>
              <a:rPr lang="en-US" altLang="zh-CN" dirty="0" err="1"/>
              <a:t>xor</a:t>
            </a:r>
            <a:r>
              <a:rPr lang="zh-CN" altLang="en-US" dirty="0"/>
              <a:t>最值和区间第</a:t>
            </a:r>
            <a:r>
              <a:rPr lang="en-US" altLang="zh-CN" dirty="0"/>
              <a:t>k</a:t>
            </a:r>
            <a:r>
              <a:rPr lang="zh-CN" altLang="en-US" dirty="0"/>
              <a:t>大是很像的</a:t>
            </a:r>
            <a:endParaRPr lang="en-US" altLang="zh-CN" dirty="0"/>
          </a:p>
          <a:p>
            <a:r>
              <a:rPr lang="zh-CN" altLang="en-US" dirty="0"/>
              <a:t>由值域线段树我们可以求出一个集合的第</a:t>
            </a:r>
            <a:r>
              <a:rPr lang="en-US" altLang="zh-CN" dirty="0"/>
              <a:t>k</a:t>
            </a:r>
            <a:r>
              <a:rPr lang="zh-CN" altLang="en-US" dirty="0"/>
              <a:t>大元素</a:t>
            </a:r>
            <a:endParaRPr lang="en-US" altLang="zh-CN" dirty="0"/>
          </a:p>
          <a:p>
            <a:r>
              <a:rPr lang="zh-CN" altLang="en-US" dirty="0"/>
              <a:t>再把线段树可持久化，由出现次数的可减性，把两个不同版本的主席树减一下可以快速得到一个区间内元素形成的集合对应的线段树</a:t>
            </a:r>
            <a:endParaRPr lang="en-US" altLang="zh-CN" dirty="0"/>
          </a:p>
          <a:p>
            <a:r>
              <a:rPr lang="zh-CN" altLang="en-US" dirty="0"/>
              <a:t>由</a:t>
            </a:r>
            <a:r>
              <a:rPr lang="en-US" altLang="zh-CN" dirty="0" err="1"/>
              <a:t>trie</a:t>
            </a:r>
            <a:r>
              <a:rPr lang="zh-CN" altLang="en-US" dirty="0"/>
              <a:t>我们可以求出</a:t>
            </a:r>
            <a:r>
              <a:rPr lang="en-US" altLang="zh-CN" dirty="0"/>
              <a:t>x</a:t>
            </a:r>
            <a:r>
              <a:rPr lang="zh-CN" altLang="en-US" dirty="0"/>
              <a:t>和集合中元素</a:t>
            </a:r>
            <a:r>
              <a:rPr lang="en-US" altLang="zh-CN" dirty="0" err="1"/>
              <a:t>xor</a:t>
            </a:r>
            <a:r>
              <a:rPr lang="zh-CN" altLang="en-US" dirty="0"/>
              <a:t>的最大值</a:t>
            </a:r>
            <a:endParaRPr lang="en-US" altLang="zh-CN" dirty="0"/>
          </a:p>
          <a:p>
            <a:r>
              <a:rPr lang="zh-CN" altLang="en-US" dirty="0"/>
              <a:t>所以可持久化</a:t>
            </a:r>
            <a:r>
              <a:rPr lang="en-US" altLang="zh-CN" dirty="0" err="1"/>
              <a:t>trie</a:t>
            </a:r>
            <a:r>
              <a:rPr lang="zh-CN" altLang="en-US" dirty="0"/>
              <a:t>就可以求区间</a:t>
            </a:r>
            <a:r>
              <a:rPr lang="en-US" altLang="zh-CN" dirty="0" err="1"/>
              <a:t>xor</a:t>
            </a:r>
            <a:r>
              <a:rPr lang="zh-CN" altLang="en-US" dirty="0"/>
              <a:t>最大值了</a:t>
            </a:r>
            <a:endParaRPr lang="en-US" altLang="zh-CN" dirty="0"/>
          </a:p>
          <a:p>
            <a:r>
              <a:rPr lang="zh-CN" altLang="en-US" dirty="0"/>
              <a:t>每次插入一个</a:t>
            </a:r>
            <a:r>
              <a:rPr lang="en-US" altLang="zh-CN" dirty="0"/>
              <a:t>01</a:t>
            </a:r>
            <a:r>
              <a:rPr lang="zh-CN" altLang="en-US" dirty="0"/>
              <a:t>串都新建节点，从旧版本复制过来，再更新。</a:t>
            </a:r>
            <a:endParaRPr lang="en-US" altLang="zh-CN" dirty="0"/>
          </a:p>
          <a:p>
            <a:r>
              <a:rPr lang="zh-CN" altLang="en-US" dirty="0"/>
              <a:t>由于每次最多只会新建字符串长度那么多个点，所以复杂度是对的</a:t>
            </a:r>
            <a:endParaRPr lang="en-US" altLang="zh-CN" dirty="0"/>
          </a:p>
        </p:txBody>
      </p:sp>
    </p:spTree>
    <p:extLst>
      <p:ext uri="{BB962C8B-B14F-4D97-AF65-F5344CB8AC3E}">
        <p14:creationId xmlns:p14="http://schemas.microsoft.com/office/powerpoint/2010/main" val="2511817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bzoj3261</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lstStyle/>
          <a:p>
            <a:r>
              <a:rPr lang="zh-CN" altLang="en-US" dirty="0"/>
              <a:t>给定一个非负整数序列 </a:t>
            </a:r>
            <a:r>
              <a:rPr lang="en-US" altLang="zh-CN" dirty="0"/>
              <a:t>{a}</a:t>
            </a:r>
            <a:r>
              <a:rPr lang="zh-CN" altLang="en-US" dirty="0"/>
              <a:t>，初始长度为</a:t>
            </a:r>
            <a:r>
              <a:rPr lang="en-US" altLang="zh-CN" dirty="0"/>
              <a:t>N</a:t>
            </a:r>
            <a:r>
              <a:rPr lang="zh-CN" altLang="en-US" dirty="0"/>
              <a:t>。</a:t>
            </a:r>
          </a:p>
          <a:p>
            <a:r>
              <a:rPr lang="zh-CN" altLang="en-US" dirty="0"/>
              <a:t>有</a:t>
            </a:r>
            <a:r>
              <a:rPr lang="en-US" altLang="zh-CN" dirty="0"/>
              <a:t>M</a:t>
            </a:r>
            <a:r>
              <a:rPr lang="zh-CN" altLang="en-US" dirty="0"/>
              <a:t>个操作，有以下两种操作类型：</a:t>
            </a:r>
          </a:p>
          <a:p>
            <a:r>
              <a:rPr lang="en-US" altLang="zh-CN" dirty="0"/>
              <a:t>A x</a:t>
            </a:r>
            <a:r>
              <a:rPr lang="zh-CN" altLang="en-US" dirty="0"/>
              <a:t>：表示在序列末尾添加一个数 </a:t>
            </a:r>
            <a:r>
              <a:rPr lang="en-US" altLang="zh-CN" dirty="0"/>
              <a:t>x</a:t>
            </a:r>
            <a:r>
              <a:rPr lang="zh-CN" altLang="en-US" dirty="0"/>
              <a:t>，序列的长度变成</a:t>
            </a:r>
            <a:r>
              <a:rPr lang="en-US" altLang="zh-CN" dirty="0"/>
              <a:t>N+1</a:t>
            </a:r>
            <a:r>
              <a:rPr lang="zh-CN" altLang="en-US" dirty="0"/>
              <a:t>。</a:t>
            </a:r>
          </a:p>
          <a:p>
            <a:r>
              <a:rPr lang="en-US" altLang="zh-CN" dirty="0"/>
              <a:t>Q l r x</a:t>
            </a:r>
            <a:r>
              <a:rPr lang="zh-CN" altLang="en-US" dirty="0"/>
              <a:t>：你需要找到一个位置 </a:t>
            </a:r>
            <a:r>
              <a:rPr lang="en-US" altLang="zh-CN" dirty="0"/>
              <a:t>p</a:t>
            </a:r>
            <a:r>
              <a:rPr lang="zh-CN" altLang="en-US" dirty="0"/>
              <a:t>，满足 </a:t>
            </a:r>
            <a:r>
              <a:rPr lang="en-US" altLang="zh-CN" dirty="0"/>
              <a:t>l&lt;=p&lt;=r</a:t>
            </a:r>
            <a:r>
              <a:rPr lang="zh-CN" altLang="en-US" dirty="0"/>
              <a:t>，使得：</a:t>
            </a:r>
          </a:p>
          <a:p>
            <a:r>
              <a:rPr lang="en-US" altLang="zh-CN" dirty="0"/>
              <a:t>a[p] </a:t>
            </a:r>
            <a:r>
              <a:rPr lang="en-US" altLang="zh-CN" dirty="0" err="1"/>
              <a:t>xor</a:t>
            </a:r>
            <a:r>
              <a:rPr lang="en-US" altLang="zh-CN" dirty="0"/>
              <a:t> a[p+1] </a:t>
            </a:r>
            <a:r>
              <a:rPr lang="en-US" altLang="zh-CN" dirty="0" err="1"/>
              <a:t>xor</a:t>
            </a:r>
            <a:r>
              <a:rPr lang="en-US" altLang="zh-CN" dirty="0"/>
              <a:t> … </a:t>
            </a:r>
            <a:r>
              <a:rPr lang="en-US" altLang="zh-CN" dirty="0" err="1"/>
              <a:t>xor</a:t>
            </a:r>
            <a:r>
              <a:rPr lang="en-US" altLang="zh-CN" dirty="0"/>
              <a:t> a[N] </a:t>
            </a:r>
            <a:r>
              <a:rPr lang="en-US" altLang="zh-CN" dirty="0" err="1"/>
              <a:t>xor</a:t>
            </a:r>
            <a:r>
              <a:rPr lang="en-US" altLang="zh-CN" dirty="0"/>
              <a:t> x </a:t>
            </a:r>
            <a:r>
              <a:rPr lang="zh-CN" altLang="en-US" dirty="0"/>
              <a:t>最大，输出最大是多少。</a:t>
            </a:r>
            <a:endParaRPr lang="en-US" altLang="zh-CN" dirty="0"/>
          </a:p>
          <a:p>
            <a:r>
              <a:rPr lang="en-US" altLang="zh-CN" dirty="0"/>
              <a:t>N,M&lt;=300000 0&lt;=a[</a:t>
            </a:r>
            <a:r>
              <a:rPr lang="en-US" altLang="zh-CN" dirty="0" err="1"/>
              <a:t>i</a:t>
            </a:r>
            <a:r>
              <a:rPr lang="en-US" altLang="zh-CN" dirty="0"/>
              <a:t>]&lt;=10^7 </a:t>
            </a:r>
            <a:endParaRPr lang="zh-CN" altLang="en-US" dirty="0"/>
          </a:p>
        </p:txBody>
      </p:sp>
    </p:spTree>
    <p:extLst>
      <p:ext uri="{BB962C8B-B14F-4D97-AF65-F5344CB8AC3E}">
        <p14:creationId xmlns:p14="http://schemas.microsoft.com/office/powerpoint/2010/main" val="38194405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bzoj3261</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lstStyle/>
          <a:p>
            <a:r>
              <a:rPr lang="zh-CN" altLang="en-US" dirty="0"/>
              <a:t>记</a:t>
            </a:r>
            <a:r>
              <a:rPr lang="en-US" altLang="zh-CN" dirty="0"/>
              <a:t>b[</a:t>
            </a:r>
            <a:r>
              <a:rPr lang="en-US" altLang="zh-CN" dirty="0" err="1"/>
              <a:t>i</a:t>
            </a:r>
            <a:r>
              <a:rPr lang="en-US" altLang="zh-CN" dirty="0"/>
              <a:t>]</a:t>
            </a:r>
            <a:r>
              <a:rPr lang="zh-CN" altLang="en-US" dirty="0"/>
              <a:t>为</a:t>
            </a:r>
            <a:r>
              <a:rPr lang="en-US" altLang="zh-CN" dirty="0"/>
              <a:t>1</a:t>
            </a:r>
            <a:r>
              <a:rPr lang="zh-CN" altLang="en-US" dirty="0"/>
              <a:t>到</a:t>
            </a:r>
            <a:r>
              <a:rPr lang="en-US" altLang="zh-CN" dirty="0" err="1"/>
              <a:t>i</a:t>
            </a:r>
            <a:r>
              <a:rPr lang="zh-CN" altLang="en-US" dirty="0"/>
              <a:t>的</a:t>
            </a:r>
            <a:r>
              <a:rPr lang="en-US" altLang="zh-CN" dirty="0"/>
              <a:t>a</a:t>
            </a:r>
            <a:r>
              <a:rPr lang="zh-CN" altLang="en-US" dirty="0"/>
              <a:t>的异或和</a:t>
            </a:r>
          </a:p>
          <a:p>
            <a:r>
              <a:rPr lang="zh-CN" altLang="en-US" dirty="0"/>
              <a:t>则求</a:t>
            </a:r>
            <a:r>
              <a:rPr lang="en-US" altLang="zh-CN" dirty="0"/>
              <a:t>max(b[p]^b[n]^x) (l-1&lt;=p&lt;=r-1)</a:t>
            </a:r>
          </a:p>
          <a:p>
            <a:r>
              <a:rPr lang="zh-CN" altLang="en-US" dirty="0"/>
              <a:t>每次加点将</a:t>
            </a:r>
            <a:r>
              <a:rPr lang="en-US" altLang="zh-CN" dirty="0" err="1"/>
              <a:t>trie</a:t>
            </a:r>
            <a:r>
              <a:rPr lang="zh-CN" altLang="en-US" dirty="0"/>
              <a:t>树的这条链的权都</a:t>
            </a:r>
            <a:r>
              <a:rPr lang="en-US" altLang="zh-CN" dirty="0"/>
              <a:t>+1</a:t>
            </a:r>
          </a:p>
          <a:p>
            <a:r>
              <a:rPr lang="zh-CN" altLang="en-US" dirty="0"/>
              <a:t>插入当然是在可持久化</a:t>
            </a:r>
            <a:r>
              <a:rPr lang="en-US" altLang="zh-CN" dirty="0" err="1"/>
              <a:t>trie</a:t>
            </a:r>
            <a:r>
              <a:rPr lang="zh-CN" altLang="en-US" dirty="0"/>
              <a:t>上新增一条链</a:t>
            </a:r>
          </a:p>
        </p:txBody>
      </p:sp>
    </p:spTree>
    <p:extLst>
      <p:ext uri="{BB962C8B-B14F-4D97-AF65-F5344CB8AC3E}">
        <p14:creationId xmlns:p14="http://schemas.microsoft.com/office/powerpoint/2010/main" val="2215275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bzoj3166</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a:bodyPr>
          <a:lstStyle/>
          <a:p>
            <a:r>
              <a:rPr lang="zh-CN" altLang="en-US" dirty="0"/>
              <a:t>你拥有</a:t>
            </a:r>
            <a:r>
              <a:rPr lang="en-US" altLang="zh-CN" dirty="0"/>
              <a:t>n</a:t>
            </a:r>
            <a:r>
              <a:rPr lang="zh-CN" altLang="en-US" dirty="0"/>
              <a:t>颗宝石，每颗宝石有一个能量密度，记为</a:t>
            </a:r>
            <a:r>
              <a:rPr lang="en-US" altLang="zh-CN" dirty="0"/>
              <a:t>ai</a:t>
            </a:r>
            <a:r>
              <a:rPr lang="zh-CN" altLang="en-US" dirty="0"/>
              <a:t>，这些宝石的能量密度两两不同。</a:t>
            </a:r>
            <a:endParaRPr lang="en-US" altLang="zh-CN" dirty="0"/>
          </a:p>
          <a:p>
            <a:r>
              <a:rPr lang="zh-CN" altLang="en-US" dirty="0"/>
              <a:t>现在你可以选取连续的一些宝石（必须多于一个）进行融合，设为  </a:t>
            </a:r>
            <a:r>
              <a:rPr lang="en-US" altLang="zh-CN" dirty="0"/>
              <a:t>ai, ai+1, …, a j</a:t>
            </a:r>
            <a:r>
              <a:rPr lang="zh-CN" altLang="en-US" dirty="0"/>
              <a:t>，则融合而成的宝石的能量密度为这些宝石中能量密度的次大值与其他任意一颗宝石的能量密度按位异或的值</a:t>
            </a:r>
            <a:endParaRPr lang="en-US" altLang="zh-CN" dirty="0"/>
          </a:p>
          <a:p>
            <a:r>
              <a:rPr lang="zh-CN" altLang="en-US" dirty="0"/>
              <a:t>即，设该段宝石能量密度次大值为</a:t>
            </a:r>
            <a:r>
              <a:rPr lang="en-US" altLang="zh-CN" dirty="0"/>
              <a:t>k</a:t>
            </a:r>
            <a:r>
              <a:rPr lang="zh-CN" altLang="en-US" dirty="0"/>
              <a:t>，则生成的宝石的能量密度为</a:t>
            </a:r>
            <a:r>
              <a:rPr lang="en-US" altLang="zh-CN" dirty="0"/>
              <a:t>max{k </a:t>
            </a:r>
            <a:r>
              <a:rPr lang="en-US" altLang="zh-CN" dirty="0" err="1"/>
              <a:t>xor</a:t>
            </a:r>
            <a:r>
              <a:rPr lang="en-US" altLang="zh-CN" dirty="0"/>
              <a:t> ap | ap ≠ k , </a:t>
            </a:r>
            <a:r>
              <a:rPr lang="en-US" altLang="zh-CN" dirty="0" err="1"/>
              <a:t>i</a:t>
            </a:r>
            <a:r>
              <a:rPr lang="en-US" altLang="zh-CN" dirty="0"/>
              <a:t> ≤ p ≤ j}</a:t>
            </a:r>
            <a:r>
              <a:rPr lang="zh-CN" altLang="en-US" dirty="0"/>
              <a:t>。</a:t>
            </a:r>
          </a:p>
          <a:p>
            <a:r>
              <a:rPr lang="zh-CN" altLang="en-US" dirty="0"/>
              <a:t>问生成的宝石能量密度最大是多少。</a:t>
            </a:r>
            <a:endParaRPr lang="en-US" altLang="zh-CN" dirty="0"/>
          </a:p>
          <a:p>
            <a:endParaRPr lang="zh-CN" altLang="en-US" dirty="0"/>
          </a:p>
        </p:txBody>
      </p:sp>
    </p:spTree>
    <p:extLst>
      <p:ext uri="{BB962C8B-B14F-4D97-AF65-F5344CB8AC3E}">
        <p14:creationId xmlns:p14="http://schemas.microsoft.com/office/powerpoint/2010/main" val="873574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bzoj3166</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a:bodyPr>
          <a:lstStyle/>
          <a:p>
            <a:r>
              <a:rPr lang="zh-CN" altLang="en-US" dirty="0"/>
              <a:t>你拥有</a:t>
            </a:r>
            <a:r>
              <a:rPr lang="en-US" altLang="zh-CN" dirty="0"/>
              <a:t>n</a:t>
            </a:r>
            <a:r>
              <a:rPr lang="zh-CN" altLang="en-US" dirty="0"/>
              <a:t>颗宝石，每颗宝石有一个能量密度，记为</a:t>
            </a:r>
            <a:r>
              <a:rPr lang="en-US" altLang="zh-CN" dirty="0"/>
              <a:t>ai</a:t>
            </a:r>
            <a:r>
              <a:rPr lang="zh-CN" altLang="en-US" dirty="0"/>
              <a:t>，这些宝石的能量密度两两不同。</a:t>
            </a:r>
            <a:endParaRPr lang="en-US" altLang="zh-CN" dirty="0"/>
          </a:p>
          <a:p>
            <a:r>
              <a:rPr lang="zh-CN" altLang="en-US" dirty="0"/>
              <a:t>现在你可以选取连续的一些宝石（必须多于一个）进行融合，设为  </a:t>
            </a:r>
            <a:r>
              <a:rPr lang="en-US" altLang="zh-CN" dirty="0"/>
              <a:t>ai, ai+1, …, a j</a:t>
            </a:r>
            <a:r>
              <a:rPr lang="zh-CN" altLang="en-US" dirty="0"/>
              <a:t>，则融合而成的宝石的能量密度为这些宝石中能量密度的次大值与其他任意一颗宝石的能量密度按位异或的值</a:t>
            </a:r>
            <a:endParaRPr lang="en-US" altLang="zh-CN" dirty="0"/>
          </a:p>
          <a:p>
            <a:r>
              <a:rPr lang="zh-CN" altLang="en-US" dirty="0"/>
              <a:t>即，设该段宝石能量密度次大值为</a:t>
            </a:r>
            <a:r>
              <a:rPr lang="en-US" altLang="zh-CN" dirty="0"/>
              <a:t>k</a:t>
            </a:r>
            <a:r>
              <a:rPr lang="zh-CN" altLang="en-US" dirty="0"/>
              <a:t>，则生成的宝石的能量密度为</a:t>
            </a:r>
            <a:r>
              <a:rPr lang="en-US" altLang="zh-CN" dirty="0"/>
              <a:t>max{k </a:t>
            </a:r>
            <a:r>
              <a:rPr lang="en-US" altLang="zh-CN" dirty="0" err="1"/>
              <a:t>xor</a:t>
            </a:r>
            <a:r>
              <a:rPr lang="en-US" altLang="zh-CN" dirty="0"/>
              <a:t> ap | ap ≠ k , </a:t>
            </a:r>
            <a:r>
              <a:rPr lang="en-US" altLang="zh-CN" dirty="0" err="1"/>
              <a:t>i</a:t>
            </a:r>
            <a:r>
              <a:rPr lang="en-US" altLang="zh-CN" dirty="0"/>
              <a:t> ≤ p ≤ j}</a:t>
            </a:r>
            <a:r>
              <a:rPr lang="zh-CN" altLang="en-US" dirty="0"/>
              <a:t>。</a:t>
            </a:r>
          </a:p>
          <a:p>
            <a:r>
              <a:rPr lang="zh-CN" altLang="en-US" dirty="0"/>
              <a:t>问生成的宝石能量密度最大是多少。</a:t>
            </a:r>
            <a:endParaRPr lang="en-US" altLang="zh-CN" dirty="0"/>
          </a:p>
          <a:p>
            <a:r>
              <a:rPr lang="en-US" altLang="zh-CN" dirty="0"/>
              <a:t>1 ≤ n ≤ 50000, 0 ≤ ai ≤ 10^9</a:t>
            </a:r>
          </a:p>
          <a:p>
            <a:endParaRPr lang="zh-CN" altLang="en-US" dirty="0"/>
          </a:p>
        </p:txBody>
      </p:sp>
    </p:spTree>
    <p:extLst>
      <p:ext uri="{BB962C8B-B14F-4D97-AF65-F5344CB8AC3E}">
        <p14:creationId xmlns:p14="http://schemas.microsoft.com/office/powerpoint/2010/main" val="1552244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bzoj3166</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a:bodyPr>
          <a:lstStyle/>
          <a:p>
            <a:r>
              <a:rPr lang="zh-CN" altLang="en-US" dirty="0"/>
              <a:t>不难想到枚举次大值</a:t>
            </a:r>
            <a:endParaRPr lang="en-US" altLang="zh-CN" dirty="0"/>
          </a:p>
          <a:p>
            <a:r>
              <a:rPr lang="zh-CN" altLang="en-US" dirty="0"/>
              <a:t>比如说</a:t>
            </a:r>
            <a:r>
              <a:rPr lang="en-US" altLang="zh-CN" dirty="0"/>
              <a:t>a[</a:t>
            </a:r>
            <a:r>
              <a:rPr lang="en-US" altLang="zh-CN" dirty="0" err="1"/>
              <a:t>i</a:t>
            </a:r>
            <a:r>
              <a:rPr lang="en-US" altLang="zh-CN" dirty="0"/>
              <a:t>]</a:t>
            </a:r>
            <a:r>
              <a:rPr lang="zh-CN" altLang="en-US" dirty="0"/>
              <a:t>是某个区间的次大值</a:t>
            </a:r>
            <a:endParaRPr lang="en-US" altLang="zh-CN" dirty="0"/>
          </a:p>
          <a:p>
            <a:r>
              <a:rPr lang="zh-CN" altLang="en-US" dirty="0"/>
              <a:t>这个区间的极大范围是</a:t>
            </a:r>
            <a:r>
              <a:rPr lang="en-US" altLang="zh-CN" dirty="0"/>
              <a:t>[a[</a:t>
            </a:r>
            <a:r>
              <a:rPr lang="en-US" altLang="zh-CN" dirty="0" err="1"/>
              <a:t>i</a:t>
            </a:r>
            <a:r>
              <a:rPr lang="en-US" altLang="zh-CN" dirty="0"/>
              <a:t>]</a:t>
            </a:r>
            <a:r>
              <a:rPr lang="zh-CN" altLang="en-US" dirty="0"/>
              <a:t>的前驱的前驱的下标</a:t>
            </a:r>
            <a:r>
              <a:rPr lang="en-US" altLang="zh-CN" dirty="0"/>
              <a:t>+1,a[</a:t>
            </a:r>
            <a:r>
              <a:rPr lang="en-US" altLang="zh-CN" dirty="0" err="1"/>
              <a:t>i</a:t>
            </a:r>
            <a:r>
              <a:rPr lang="en-US" altLang="zh-CN" dirty="0"/>
              <a:t>]</a:t>
            </a:r>
            <a:r>
              <a:rPr lang="zh-CN" altLang="en-US" dirty="0"/>
              <a:t>的后继的下标</a:t>
            </a:r>
            <a:r>
              <a:rPr lang="en-US" altLang="zh-CN" dirty="0"/>
              <a:t>-1]</a:t>
            </a:r>
            <a:r>
              <a:rPr lang="zh-CN" altLang="en-US" dirty="0"/>
              <a:t>或者</a:t>
            </a:r>
            <a:r>
              <a:rPr lang="en-US" altLang="zh-CN" dirty="0"/>
              <a:t>[a[</a:t>
            </a:r>
            <a:r>
              <a:rPr lang="en-US" altLang="zh-CN" dirty="0" err="1"/>
              <a:t>i</a:t>
            </a:r>
            <a:r>
              <a:rPr lang="en-US" altLang="zh-CN" dirty="0"/>
              <a:t>]</a:t>
            </a:r>
            <a:r>
              <a:rPr lang="zh-CN" altLang="en-US" dirty="0"/>
              <a:t>的前驱的下标</a:t>
            </a:r>
            <a:r>
              <a:rPr lang="en-US" altLang="zh-CN" dirty="0"/>
              <a:t>+1,a[</a:t>
            </a:r>
            <a:r>
              <a:rPr lang="en-US" altLang="zh-CN" dirty="0" err="1"/>
              <a:t>i</a:t>
            </a:r>
            <a:r>
              <a:rPr lang="en-US" altLang="zh-CN" dirty="0"/>
              <a:t>]</a:t>
            </a:r>
            <a:r>
              <a:rPr lang="zh-CN" altLang="en-US" dirty="0"/>
              <a:t>的后继的后继的下标</a:t>
            </a:r>
            <a:r>
              <a:rPr lang="en-US" altLang="zh-CN" dirty="0"/>
              <a:t>-1]</a:t>
            </a:r>
          </a:p>
          <a:p>
            <a:r>
              <a:rPr lang="zh-CN" altLang="en-US" dirty="0"/>
              <a:t>虽然这个区间里面有子区间不能让</a:t>
            </a:r>
            <a:r>
              <a:rPr lang="en-US" altLang="zh-CN" dirty="0"/>
              <a:t>a[</a:t>
            </a:r>
            <a:r>
              <a:rPr lang="en-US" altLang="zh-CN" dirty="0" err="1"/>
              <a:t>i</a:t>
            </a:r>
            <a:r>
              <a:rPr lang="en-US" altLang="zh-CN" dirty="0"/>
              <a:t>]</a:t>
            </a:r>
            <a:r>
              <a:rPr lang="zh-CN" altLang="en-US" dirty="0"/>
              <a:t>取到次大值，但是大的区间会把这些小区间包住，所以可以对答案造成贡献</a:t>
            </a:r>
            <a:endParaRPr lang="en-US" altLang="zh-CN" dirty="0"/>
          </a:p>
          <a:p>
            <a:r>
              <a:rPr lang="zh-CN" altLang="en-US" dirty="0"/>
              <a:t>对每个</a:t>
            </a:r>
            <a:r>
              <a:rPr lang="en-US" altLang="zh-CN" dirty="0" err="1"/>
              <a:t>i</a:t>
            </a:r>
            <a:r>
              <a:rPr lang="zh-CN" altLang="en-US" dirty="0"/>
              <a:t>都求</a:t>
            </a:r>
            <a:r>
              <a:rPr lang="en-US" altLang="zh-CN" dirty="0"/>
              <a:t>a[</a:t>
            </a:r>
            <a:r>
              <a:rPr lang="en-US" altLang="zh-CN" dirty="0" err="1"/>
              <a:t>i</a:t>
            </a:r>
            <a:r>
              <a:rPr lang="en-US" altLang="zh-CN" dirty="0"/>
              <a:t>]</a:t>
            </a:r>
            <a:r>
              <a:rPr lang="zh-CN" altLang="en-US" dirty="0"/>
              <a:t>做次大值的极大区间范围，然后在这个区间里面找</a:t>
            </a:r>
            <a:r>
              <a:rPr lang="en-US" altLang="zh-CN" dirty="0" err="1"/>
              <a:t>xor</a:t>
            </a:r>
            <a:r>
              <a:rPr lang="zh-CN" altLang="en-US" dirty="0"/>
              <a:t>最大值，用可持久化</a:t>
            </a:r>
            <a:r>
              <a:rPr lang="en-US" altLang="zh-CN" dirty="0" err="1"/>
              <a:t>trie</a:t>
            </a:r>
            <a:endParaRPr lang="zh-CN" altLang="en-US" dirty="0"/>
          </a:p>
        </p:txBody>
      </p:sp>
    </p:spTree>
    <p:extLst>
      <p:ext uri="{BB962C8B-B14F-4D97-AF65-F5344CB8AC3E}">
        <p14:creationId xmlns:p14="http://schemas.microsoft.com/office/powerpoint/2010/main" val="29724737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bzoj2741</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a:bodyPr>
          <a:lstStyle/>
          <a:p>
            <a:r>
              <a:rPr lang="zh-CN" altLang="en-US" dirty="0"/>
              <a:t>有一个长度为</a:t>
            </a:r>
            <a:r>
              <a:rPr lang="en-US" altLang="zh-CN" dirty="0"/>
              <a:t>n</a:t>
            </a:r>
            <a:r>
              <a:rPr lang="zh-CN" altLang="en-US" dirty="0"/>
              <a:t>的序列</a:t>
            </a:r>
            <a:endParaRPr lang="en-US" altLang="zh-CN" dirty="0"/>
          </a:p>
          <a:p>
            <a:r>
              <a:rPr lang="en-US" altLang="zh-CN" dirty="0"/>
              <a:t>q</a:t>
            </a:r>
            <a:r>
              <a:rPr lang="zh-CN" altLang="en-US" dirty="0"/>
              <a:t>个询问，每次询问区间</a:t>
            </a:r>
            <a:r>
              <a:rPr lang="en-US" altLang="zh-CN" dirty="0"/>
              <a:t>[</a:t>
            </a:r>
            <a:r>
              <a:rPr lang="en-US" altLang="zh-CN" dirty="0" err="1"/>
              <a:t>l,r</a:t>
            </a:r>
            <a:r>
              <a:rPr lang="en-US" altLang="zh-CN" dirty="0"/>
              <a:t>]</a:t>
            </a:r>
            <a:r>
              <a:rPr lang="zh-CN" altLang="en-US" dirty="0"/>
              <a:t>中的最大子区间异或和。</a:t>
            </a:r>
            <a:endParaRPr lang="en-US" altLang="zh-CN" dirty="0"/>
          </a:p>
          <a:p>
            <a:r>
              <a:rPr lang="en-US" altLang="zh-CN" dirty="0"/>
              <a:t>n≤12000 q&lt;=6000</a:t>
            </a:r>
          </a:p>
          <a:p>
            <a:r>
              <a:rPr lang="zh-CN" altLang="en-US" dirty="0"/>
              <a:t>强制在线</a:t>
            </a:r>
          </a:p>
        </p:txBody>
      </p:sp>
    </p:spTree>
    <p:extLst>
      <p:ext uri="{BB962C8B-B14F-4D97-AF65-F5344CB8AC3E}">
        <p14:creationId xmlns:p14="http://schemas.microsoft.com/office/powerpoint/2010/main" val="215311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[POI2011]ROT-Tree Rotations</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lnSpcReduction="10000"/>
          </a:bodyPr>
          <a:lstStyle/>
          <a:p>
            <a:pPr algn="l">
              <a:buFont typeface="Arial" panose="020B0604020202020204" pitchFamily="34" charset="0"/>
              <a:buChar char="•"/>
            </a:pPr>
            <a:r>
              <a:rPr lang="zh-CN" altLang="en-US" b="0" i="0" dirty="0">
                <a:effectLst/>
                <a:latin typeface="-apple-system"/>
              </a:rPr>
              <a:t>给定一颗有 </a:t>
            </a:r>
            <a:r>
              <a:rPr lang="en-US" altLang="zh-CN" b="0" i="0" dirty="0">
                <a:effectLst/>
                <a:latin typeface="KaTeX_Main"/>
              </a:rPr>
              <a:t>n</a:t>
            </a:r>
            <a:r>
              <a:rPr lang="zh-CN" altLang="en-US" b="0" i="0" dirty="0">
                <a:effectLst/>
                <a:latin typeface="-apple-system"/>
              </a:rPr>
              <a:t> 个</a:t>
            </a:r>
            <a:r>
              <a:rPr lang="zh-CN" altLang="en-US" b="1" i="0" dirty="0">
                <a:effectLst/>
                <a:latin typeface="-apple-system"/>
              </a:rPr>
              <a:t>叶节点</a:t>
            </a:r>
            <a:r>
              <a:rPr lang="zh-CN" altLang="en-US" b="0" i="0" dirty="0">
                <a:effectLst/>
                <a:latin typeface="-apple-system"/>
              </a:rPr>
              <a:t>的二叉树。每个叶节点都有一个权值 </a:t>
            </a:r>
            <a:r>
              <a:rPr lang="en-US" altLang="zh-CN" b="0" i="1" dirty="0">
                <a:effectLst/>
                <a:latin typeface="KaTeX_Math"/>
              </a:rPr>
              <a:t>pi</a:t>
            </a:r>
            <a:r>
              <a:rPr lang="zh-CN" altLang="en-US" b="0" i="0" dirty="0">
                <a:effectLst/>
                <a:latin typeface="KaTeX_Main"/>
              </a:rPr>
              <a:t>​</a:t>
            </a:r>
            <a:r>
              <a:rPr lang="zh-CN" altLang="en-US" b="0" i="0" dirty="0">
                <a:effectLst/>
                <a:latin typeface="-apple-system"/>
              </a:rPr>
              <a:t>（注意，根不是叶节点），所有叶节点的权值构成了一个 </a:t>
            </a:r>
            <a:r>
              <a:rPr lang="en-US" altLang="zh-CN" b="0" i="0" dirty="0">
                <a:effectLst/>
                <a:latin typeface="KaTeX_Main"/>
              </a:rPr>
              <a:t>1∼</a:t>
            </a:r>
            <a:r>
              <a:rPr lang="en-US" altLang="zh-CN" b="0" i="1" dirty="0">
                <a:effectLst/>
                <a:latin typeface="KaTeX_Math"/>
              </a:rPr>
              <a:t>n</a:t>
            </a:r>
            <a:r>
              <a:rPr lang="zh-CN" altLang="en-US" b="0" i="0" dirty="0">
                <a:effectLst/>
                <a:latin typeface="-apple-system"/>
              </a:rPr>
              <a:t> 的排列。</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对于这棵二叉树的任何一个结点，保证其要么是叶节点，要么左右两个孩子都存在。</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现在你可以任选一些节点，交换这些节点的左右子树。</a:t>
            </a:r>
            <a:endParaRPr lang="en-US" altLang="zh-CN" b="0" i="0" dirty="0">
              <a:effectLst/>
              <a:latin typeface="-apple-system"/>
            </a:endParaRPr>
          </a:p>
          <a:p>
            <a:pPr algn="l">
              <a:buFont typeface="Arial" panose="020B0604020202020204" pitchFamily="34" charset="0"/>
              <a:buChar char="•"/>
            </a:pPr>
            <a:r>
              <a:rPr lang="zh-CN" altLang="en-US" b="0" i="0" dirty="0">
                <a:effectLst/>
                <a:latin typeface="-apple-system"/>
              </a:rPr>
              <a:t>在最终的树上，按照先序遍历遍历整棵树并依次写下遇到的叶结点的权值构成一个长度为 </a:t>
            </a:r>
            <a:r>
              <a:rPr lang="en-US" altLang="zh-CN" b="0" i="0" dirty="0">
                <a:effectLst/>
                <a:latin typeface="KaTeX_Main"/>
              </a:rPr>
              <a:t>n</a:t>
            </a:r>
            <a:r>
              <a:rPr lang="zh-CN" altLang="en-US" b="0" i="0" dirty="0">
                <a:effectLst/>
                <a:latin typeface="-apple-system"/>
              </a:rPr>
              <a:t> 的排列，你需要最小化这个排列的逆序对数。</a:t>
            </a:r>
            <a:endParaRPr lang="en-US" altLang="zh-CN" b="0" i="0" dirty="0">
              <a:effectLst/>
              <a:latin typeface="-apple-system"/>
            </a:endParaRPr>
          </a:p>
          <a:p>
            <a:pPr algn="l">
              <a:buFont typeface="Arial" panose="020B0604020202020204" pitchFamily="34" charset="0"/>
              <a:buChar char="•"/>
            </a:pPr>
            <a:r>
              <a:rPr lang="en-US" altLang="zh-CN" dirty="0">
                <a:latin typeface="-apple-system"/>
              </a:rPr>
              <a:t>n&lt;=200000</a:t>
            </a:r>
            <a:endParaRPr lang="zh-CN" altLang="en-US" b="0" i="0" dirty="0">
              <a:effectLst/>
              <a:latin typeface="-apple-system"/>
            </a:endParaRPr>
          </a:p>
        </p:txBody>
      </p:sp>
    </p:spTree>
    <p:extLst>
      <p:ext uri="{BB962C8B-B14F-4D97-AF65-F5344CB8AC3E}">
        <p14:creationId xmlns:p14="http://schemas.microsoft.com/office/powerpoint/2010/main" val="12807098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bzoj2741</a:t>
            </a:r>
            <a:endParaRPr lang="zh-CN" altLang="en-US" dirty="0"/>
          </a:p>
        </p:txBody>
      </p:sp>
      <p:sp>
        <p:nvSpPr>
          <p:cNvPr id="3" name="内容占位符 2">
            <a:extLst>
              <a:ext uri="{FF2B5EF4-FFF2-40B4-BE49-F238E27FC236}">
                <a16:creationId xmlns:a16="http://schemas.microsoft.com/office/drawing/2014/main" id="{CDEBC8A5-B481-4F04-9EF3-8EC53955C0F2}"/>
              </a:ext>
            </a:extLst>
          </p:cNvPr>
          <p:cNvSpPr>
            <a:spLocks noGrp="1"/>
          </p:cNvSpPr>
          <p:nvPr>
            <p:ph idx="1"/>
          </p:nvPr>
        </p:nvSpPr>
        <p:spPr/>
        <p:txBody>
          <a:bodyPr>
            <a:normAutofit/>
          </a:bodyPr>
          <a:lstStyle/>
          <a:p>
            <a:r>
              <a:rPr lang="zh-CN" altLang="en-US" b="0" i="0" dirty="0">
                <a:solidFill>
                  <a:srgbClr val="4D4D4D"/>
                </a:solidFill>
                <a:effectLst/>
                <a:latin typeface="-apple-system"/>
              </a:rPr>
              <a:t>首先计算前缀</a:t>
            </a:r>
            <a:r>
              <a:rPr lang="en-US" altLang="zh-CN" b="0" i="0" dirty="0" err="1">
                <a:solidFill>
                  <a:srgbClr val="4D4D4D"/>
                </a:solidFill>
                <a:effectLst/>
                <a:latin typeface="-apple-system"/>
              </a:rPr>
              <a:t>xor</a:t>
            </a:r>
            <a:r>
              <a:rPr lang="zh-CN" altLang="en-US" b="0" i="0" dirty="0">
                <a:solidFill>
                  <a:srgbClr val="4D4D4D"/>
                </a:solidFill>
                <a:effectLst/>
                <a:latin typeface="-apple-system"/>
              </a:rPr>
              <a:t>和，转化为子区间求两两异或最大值。</a:t>
            </a:r>
            <a:endParaRPr lang="en-US" altLang="zh-CN" b="0" i="0" dirty="0">
              <a:solidFill>
                <a:srgbClr val="4D4D4D"/>
              </a:solidFill>
              <a:effectLst/>
              <a:latin typeface="-apple-system"/>
            </a:endParaRPr>
          </a:p>
          <a:p>
            <a:r>
              <a:rPr lang="zh-CN" altLang="en-US" b="0" i="0" dirty="0">
                <a:solidFill>
                  <a:srgbClr val="4D4D4D"/>
                </a:solidFill>
                <a:effectLst/>
                <a:latin typeface="-apple-system"/>
              </a:rPr>
              <a:t>然后分块，设</a:t>
            </a:r>
            <a:r>
              <a:rPr lang="en-US" altLang="zh-CN" b="0" i="0" dirty="0">
                <a:solidFill>
                  <a:srgbClr val="4D4D4D"/>
                </a:solidFill>
                <a:effectLst/>
                <a:latin typeface="-apple-system"/>
              </a:rPr>
              <a:t>f[l][x]</a:t>
            </a:r>
            <a:r>
              <a:rPr lang="zh-CN" altLang="en-US" b="0" i="0" dirty="0">
                <a:solidFill>
                  <a:srgbClr val="4D4D4D"/>
                </a:solidFill>
                <a:effectLst/>
                <a:latin typeface="-apple-system"/>
              </a:rPr>
              <a:t>表示第</a:t>
            </a:r>
            <a:r>
              <a:rPr lang="en-US" altLang="zh-CN" b="0" i="0" dirty="0">
                <a:solidFill>
                  <a:srgbClr val="4D4D4D"/>
                </a:solidFill>
                <a:effectLst/>
                <a:latin typeface="-apple-system"/>
              </a:rPr>
              <a:t>l</a:t>
            </a:r>
            <a:r>
              <a:rPr lang="zh-CN" altLang="en-US" b="0" i="0" dirty="0">
                <a:solidFill>
                  <a:srgbClr val="4D4D4D"/>
                </a:solidFill>
                <a:effectLst/>
                <a:latin typeface="-apple-system"/>
              </a:rPr>
              <a:t>个块的块头到</a:t>
            </a:r>
            <a:r>
              <a:rPr lang="en-US" altLang="zh-CN" b="0" i="0" dirty="0">
                <a:solidFill>
                  <a:srgbClr val="4D4D4D"/>
                </a:solidFill>
                <a:effectLst/>
                <a:latin typeface="-apple-system"/>
              </a:rPr>
              <a:t>x</a:t>
            </a:r>
            <a:r>
              <a:rPr lang="zh-CN" altLang="en-US" b="0" i="0" dirty="0">
                <a:solidFill>
                  <a:srgbClr val="4D4D4D"/>
                </a:solidFill>
                <a:effectLst/>
                <a:latin typeface="-apple-system"/>
              </a:rPr>
              <a:t>这个区间内的</a:t>
            </a:r>
            <a:r>
              <a:rPr lang="en-US" altLang="zh-CN" b="0" i="0" dirty="0" err="1">
                <a:solidFill>
                  <a:srgbClr val="4D4D4D"/>
                </a:solidFill>
                <a:effectLst/>
                <a:latin typeface="-apple-system"/>
              </a:rPr>
              <a:t>xor</a:t>
            </a:r>
            <a:r>
              <a:rPr lang="zh-CN" altLang="en-US" b="0" i="0" dirty="0">
                <a:solidFill>
                  <a:srgbClr val="4D4D4D"/>
                </a:solidFill>
                <a:effectLst/>
                <a:latin typeface="-apple-system"/>
              </a:rPr>
              <a:t>和最大值</a:t>
            </a:r>
            <a:endParaRPr lang="en-US" altLang="zh-CN" b="0" i="0" dirty="0">
              <a:solidFill>
                <a:srgbClr val="4D4D4D"/>
              </a:solidFill>
              <a:effectLst/>
              <a:latin typeface="-apple-system"/>
            </a:endParaRPr>
          </a:p>
          <a:p>
            <a:r>
              <a:rPr lang="zh-CN" altLang="en-US" b="0" i="0" dirty="0">
                <a:solidFill>
                  <a:srgbClr val="4D4D4D"/>
                </a:solidFill>
                <a:effectLst/>
                <a:latin typeface="-apple-system"/>
              </a:rPr>
              <a:t>设块的个数为</a:t>
            </a:r>
            <a:r>
              <a:rPr lang="en-US" altLang="zh-CN" b="0" i="0" dirty="0">
                <a:solidFill>
                  <a:srgbClr val="4D4D4D"/>
                </a:solidFill>
                <a:effectLst/>
                <a:latin typeface="-apple-system"/>
              </a:rPr>
              <a:t>c</a:t>
            </a:r>
            <a:r>
              <a:rPr lang="zh-CN" altLang="en-US" b="0" i="0" dirty="0">
                <a:solidFill>
                  <a:srgbClr val="4D4D4D"/>
                </a:solidFill>
                <a:effectLst/>
                <a:latin typeface="-apple-system"/>
              </a:rPr>
              <a:t>，大小为</a:t>
            </a:r>
            <a:r>
              <a:rPr lang="en-US" altLang="zh-CN" b="0" i="0" dirty="0">
                <a:solidFill>
                  <a:srgbClr val="4D4D4D"/>
                </a:solidFill>
                <a:effectLst/>
                <a:latin typeface="-apple-system"/>
              </a:rPr>
              <a:t>s</a:t>
            </a:r>
            <a:r>
              <a:rPr lang="zh-CN" altLang="en-US" b="0" i="0" dirty="0">
                <a:solidFill>
                  <a:srgbClr val="4D4D4D"/>
                </a:solidFill>
                <a:effectLst/>
                <a:latin typeface="-apple-system"/>
              </a:rPr>
              <a:t>，计算</a:t>
            </a:r>
            <a:r>
              <a:rPr lang="en-US" altLang="zh-CN" b="0" i="0" dirty="0">
                <a:solidFill>
                  <a:srgbClr val="4D4D4D"/>
                </a:solidFill>
                <a:effectLst/>
                <a:latin typeface="-apple-system"/>
              </a:rPr>
              <a:t>f[l][x]</a:t>
            </a:r>
            <a:r>
              <a:rPr lang="zh-CN" altLang="en-US" b="0" i="0" dirty="0">
                <a:solidFill>
                  <a:srgbClr val="4D4D4D"/>
                </a:solidFill>
                <a:effectLst/>
                <a:latin typeface="-apple-system"/>
              </a:rPr>
              <a:t>显然是</a:t>
            </a:r>
            <a:r>
              <a:rPr lang="en-US" altLang="zh-CN" b="0" i="0" dirty="0">
                <a:solidFill>
                  <a:srgbClr val="4D4D4D"/>
                </a:solidFill>
                <a:effectLst/>
                <a:latin typeface="-apple-system"/>
              </a:rPr>
              <a:t>O(</a:t>
            </a:r>
            <a:r>
              <a:rPr lang="en-US" altLang="zh-CN" b="0" i="0" dirty="0" err="1">
                <a:solidFill>
                  <a:srgbClr val="4D4D4D"/>
                </a:solidFill>
                <a:effectLst/>
                <a:latin typeface="-apple-system"/>
              </a:rPr>
              <a:t>cnlogn</a:t>
            </a:r>
            <a:r>
              <a:rPr lang="en-US" altLang="zh-CN" b="0" i="0" dirty="0">
                <a:solidFill>
                  <a:srgbClr val="4D4D4D"/>
                </a:solidFill>
                <a:effectLst/>
                <a:latin typeface="-apple-system"/>
              </a:rPr>
              <a:t>)</a:t>
            </a:r>
            <a:r>
              <a:rPr lang="zh-CN" altLang="en-US" b="0" i="0" dirty="0">
                <a:solidFill>
                  <a:srgbClr val="4D4D4D"/>
                </a:solidFill>
                <a:effectLst/>
                <a:latin typeface="-apple-system"/>
              </a:rPr>
              <a:t>的</a:t>
            </a:r>
            <a:endParaRPr lang="en-US" altLang="zh-CN" b="0" i="0" dirty="0">
              <a:solidFill>
                <a:srgbClr val="4D4D4D"/>
              </a:solidFill>
              <a:effectLst/>
              <a:latin typeface="-apple-system"/>
            </a:endParaRPr>
          </a:p>
          <a:p>
            <a:r>
              <a:rPr lang="zh-CN" altLang="en-US" dirty="0">
                <a:solidFill>
                  <a:srgbClr val="4D4D4D"/>
                </a:solidFill>
                <a:latin typeface="-apple-system"/>
              </a:rPr>
              <a:t>查询的时候，如果</a:t>
            </a:r>
            <a:r>
              <a:rPr lang="en-US" altLang="zh-CN" dirty="0" err="1">
                <a:solidFill>
                  <a:srgbClr val="4D4D4D"/>
                </a:solidFill>
                <a:latin typeface="-apple-system"/>
              </a:rPr>
              <a:t>l,r</a:t>
            </a:r>
            <a:r>
              <a:rPr lang="zh-CN" altLang="en-US" dirty="0">
                <a:solidFill>
                  <a:srgbClr val="4D4D4D"/>
                </a:solidFill>
                <a:latin typeface="-apple-system"/>
              </a:rPr>
              <a:t>在同一块里面，直接暴力查，</a:t>
            </a:r>
            <a:r>
              <a:rPr lang="en-US" altLang="zh-CN" dirty="0">
                <a:solidFill>
                  <a:srgbClr val="4D4D4D"/>
                </a:solidFill>
                <a:latin typeface="-apple-system"/>
              </a:rPr>
              <a:t>O(</a:t>
            </a:r>
            <a:r>
              <a:rPr lang="en-US" altLang="zh-CN" dirty="0" err="1">
                <a:solidFill>
                  <a:srgbClr val="4D4D4D"/>
                </a:solidFill>
                <a:latin typeface="-apple-system"/>
              </a:rPr>
              <a:t>slogn</a:t>
            </a:r>
            <a:r>
              <a:rPr lang="en-US" altLang="zh-CN" dirty="0">
                <a:solidFill>
                  <a:srgbClr val="4D4D4D"/>
                </a:solidFill>
                <a:latin typeface="-apple-system"/>
              </a:rPr>
              <a:t>)</a:t>
            </a:r>
          </a:p>
          <a:p>
            <a:r>
              <a:rPr lang="zh-CN" altLang="en-US" b="0" i="0" dirty="0">
                <a:solidFill>
                  <a:srgbClr val="4D4D4D"/>
                </a:solidFill>
                <a:effectLst/>
                <a:latin typeface="-apple-system"/>
              </a:rPr>
              <a:t>如果不在同一块，那就设</a:t>
            </a:r>
            <a:r>
              <a:rPr lang="en-US" altLang="zh-CN" b="0" i="0" dirty="0">
                <a:solidFill>
                  <a:srgbClr val="4D4D4D"/>
                </a:solidFill>
                <a:effectLst/>
                <a:latin typeface="-apple-system"/>
              </a:rPr>
              <a:t>l</a:t>
            </a:r>
            <a:r>
              <a:rPr lang="zh-CN" altLang="en-US" b="0" i="0" dirty="0">
                <a:solidFill>
                  <a:srgbClr val="4D4D4D"/>
                </a:solidFill>
                <a:effectLst/>
                <a:latin typeface="-apple-system"/>
              </a:rPr>
              <a:t>的下一块块头是</a:t>
            </a:r>
            <a:r>
              <a:rPr lang="en-US" altLang="zh-CN" b="0" i="0" dirty="0">
                <a:solidFill>
                  <a:srgbClr val="4D4D4D"/>
                </a:solidFill>
                <a:effectLst/>
                <a:latin typeface="-apple-system"/>
              </a:rPr>
              <a:t>L</a:t>
            </a:r>
            <a:r>
              <a:rPr lang="zh-CN" altLang="en-US" b="0" i="0" dirty="0">
                <a:solidFill>
                  <a:srgbClr val="4D4D4D"/>
                </a:solidFill>
                <a:effectLst/>
                <a:latin typeface="-apple-system"/>
              </a:rPr>
              <a:t>，暴力在</a:t>
            </a:r>
            <a:r>
              <a:rPr lang="en-US" altLang="zh-CN" b="0" i="0" dirty="0">
                <a:solidFill>
                  <a:srgbClr val="4D4D4D"/>
                </a:solidFill>
                <a:effectLst/>
                <a:latin typeface="-apple-system"/>
              </a:rPr>
              <a:t>l</a:t>
            </a:r>
            <a:r>
              <a:rPr lang="zh-CN" altLang="en-US" b="0" i="0" dirty="0">
                <a:solidFill>
                  <a:srgbClr val="4D4D4D"/>
                </a:solidFill>
                <a:effectLst/>
                <a:latin typeface="-apple-system"/>
              </a:rPr>
              <a:t>所在的块内枚举左端点，假设这部分最大值是</a:t>
            </a:r>
            <a:r>
              <a:rPr lang="en-US" altLang="zh-CN" b="0" i="0" dirty="0" err="1">
                <a:solidFill>
                  <a:srgbClr val="4D4D4D"/>
                </a:solidFill>
                <a:effectLst/>
                <a:latin typeface="-apple-system"/>
              </a:rPr>
              <a:t>maxx</a:t>
            </a:r>
            <a:r>
              <a:rPr lang="zh-CN" altLang="en-US" b="0" i="0" dirty="0">
                <a:solidFill>
                  <a:srgbClr val="4D4D4D"/>
                </a:solidFill>
                <a:effectLst/>
                <a:latin typeface="-apple-system"/>
              </a:rPr>
              <a:t>，答案就是</a:t>
            </a:r>
            <a:r>
              <a:rPr lang="en-US" altLang="zh-CN" b="0" i="0" dirty="0">
                <a:solidFill>
                  <a:srgbClr val="4D4D4D"/>
                </a:solidFill>
                <a:effectLst/>
                <a:latin typeface="-apple-system"/>
              </a:rPr>
              <a:t>max(</a:t>
            </a:r>
            <a:r>
              <a:rPr lang="en-US" altLang="zh-CN" b="0" i="0" dirty="0" err="1">
                <a:solidFill>
                  <a:srgbClr val="4D4D4D"/>
                </a:solidFill>
                <a:effectLst/>
                <a:latin typeface="-apple-system"/>
              </a:rPr>
              <a:t>maxx,f</a:t>
            </a:r>
            <a:r>
              <a:rPr lang="en-US" altLang="zh-CN" b="0" i="0" dirty="0">
                <a:solidFill>
                  <a:srgbClr val="4D4D4D"/>
                </a:solidFill>
                <a:effectLst/>
                <a:latin typeface="-apple-system"/>
              </a:rPr>
              <a:t>[L][r])</a:t>
            </a:r>
            <a:r>
              <a:rPr lang="zh-CN" altLang="en-US" b="0" i="0" dirty="0">
                <a:solidFill>
                  <a:srgbClr val="4D4D4D"/>
                </a:solidFill>
                <a:effectLst/>
                <a:latin typeface="-apple-system"/>
              </a:rPr>
              <a:t>，</a:t>
            </a:r>
            <a:r>
              <a:rPr lang="en-US" altLang="zh-CN" b="0" i="0" dirty="0">
                <a:solidFill>
                  <a:srgbClr val="4D4D4D"/>
                </a:solidFill>
                <a:effectLst/>
                <a:latin typeface="-apple-system"/>
              </a:rPr>
              <a:t>O(</a:t>
            </a:r>
            <a:r>
              <a:rPr lang="en-US" altLang="zh-CN" b="0" i="0" dirty="0" err="1">
                <a:solidFill>
                  <a:srgbClr val="4D4D4D"/>
                </a:solidFill>
                <a:effectLst/>
                <a:latin typeface="-apple-system"/>
              </a:rPr>
              <a:t>slogn</a:t>
            </a:r>
            <a:r>
              <a:rPr lang="en-US" altLang="zh-CN" b="0" i="0" dirty="0">
                <a:solidFill>
                  <a:srgbClr val="4D4D4D"/>
                </a:solidFill>
                <a:effectLst/>
                <a:latin typeface="-apple-system"/>
              </a:rPr>
              <a:t>)</a:t>
            </a:r>
          </a:p>
          <a:p>
            <a:r>
              <a:rPr lang="zh-CN" altLang="en-US" dirty="0">
                <a:solidFill>
                  <a:srgbClr val="4D4D4D"/>
                </a:solidFill>
                <a:latin typeface="-apple-system"/>
              </a:rPr>
              <a:t>所以总的复杂度</a:t>
            </a:r>
            <a:r>
              <a:rPr lang="en-US" altLang="zh-CN" dirty="0">
                <a:solidFill>
                  <a:srgbClr val="4D4D4D"/>
                </a:solidFill>
                <a:latin typeface="-apple-system"/>
              </a:rPr>
              <a:t>O(</a:t>
            </a:r>
            <a:r>
              <a:rPr lang="en-US" altLang="zh-CN" dirty="0" err="1">
                <a:solidFill>
                  <a:srgbClr val="4D4D4D"/>
                </a:solidFill>
                <a:latin typeface="-apple-system"/>
              </a:rPr>
              <a:t>sqlogn+cnlogn</a:t>
            </a:r>
            <a:r>
              <a:rPr lang="en-US" altLang="zh-CN" dirty="0">
                <a:solidFill>
                  <a:srgbClr val="4D4D4D"/>
                </a:solidFill>
                <a:latin typeface="-apple-system"/>
              </a:rPr>
              <a:t>)</a:t>
            </a:r>
            <a:endParaRPr lang="en-US" altLang="zh-CN" b="0" i="0" dirty="0">
              <a:solidFill>
                <a:srgbClr val="4D4D4D"/>
              </a:solidFill>
              <a:effectLst/>
              <a:latin typeface="-apple-system"/>
            </a:endParaRPr>
          </a:p>
        </p:txBody>
      </p:sp>
    </p:spTree>
    <p:extLst>
      <p:ext uri="{BB962C8B-B14F-4D97-AF65-F5344CB8AC3E}">
        <p14:creationId xmlns:p14="http://schemas.microsoft.com/office/powerpoint/2010/main" val="382566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err="1"/>
              <a:t>codechef</a:t>
            </a:r>
            <a:r>
              <a:rPr lang="en-US" altLang="zh-CN" dirty="0"/>
              <a:t> XRQRS</a:t>
            </a:r>
            <a:endParaRPr lang="zh-CN" altLang="en-US" dirty="0"/>
          </a:p>
        </p:txBody>
      </p:sp>
      <p:pic>
        <p:nvPicPr>
          <p:cNvPr id="5" name="内容占位符 4">
            <a:extLst>
              <a:ext uri="{FF2B5EF4-FFF2-40B4-BE49-F238E27FC236}">
                <a16:creationId xmlns:a16="http://schemas.microsoft.com/office/drawing/2014/main" id="{C074C9A5-CCAC-414E-932A-EB6733235E21}"/>
              </a:ext>
            </a:extLst>
          </p:cNvPr>
          <p:cNvPicPr>
            <a:picLocks noGrp="1" noChangeAspect="1"/>
          </p:cNvPicPr>
          <p:nvPr>
            <p:ph idx="1"/>
          </p:nvPr>
        </p:nvPicPr>
        <p:blipFill>
          <a:blip r:embed="rId2"/>
          <a:stretch>
            <a:fillRect/>
          </a:stretch>
        </p:blipFill>
        <p:spPr>
          <a:xfrm>
            <a:off x="838200" y="1690688"/>
            <a:ext cx="6962775" cy="2828925"/>
          </a:xfrm>
        </p:spPr>
      </p:pic>
      <p:pic>
        <p:nvPicPr>
          <p:cNvPr id="7" name="图片 6">
            <a:extLst>
              <a:ext uri="{FF2B5EF4-FFF2-40B4-BE49-F238E27FC236}">
                <a16:creationId xmlns:a16="http://schemas.microsoft.com/office/drawing/2014/main" id="{2A409D46-7F70-4A93-9412-70FAA6766110}"/>
              </a:ext>
            </a:extLst>
          </p:cNvPr>
          <p:cNvPicPr>
            <a:picLocks noChangeAspect="1"/>
          </p:cNvPicPr>
          <p:nvPr/>
        </p:nvPicPr>
        <p:blipFill>
          <a:blip r:embed="rId3"/>
          <a:stretch>
            <a:fillRect/>
          </a:stretch>
        </p:blipFill>
        <p:spPr>
          <a:xfrm>
            <a:off x="7886700" y="1690688"/>
            <a:ext cx="3467100" cy="2714625"/>
          </a:xfrm>
          <a:prstGeom prst="rect">
            <a:avLst/>
          </a:prstGeom>
        </p:spPr>
      </p:pic>
      <p:pic>
        <p:nvPicPr>
          <p:cNvPr id="9" name="图片 8">
            <a:extLst>
              <a:ext uri="{FF2B5EF4-FFF2-40B4-BE49-F238E27FC236}">
                <a16:creationId xmlns:a16="http://schemas.microsoft.com/office/drawing/2014/main" id="{1D7AF610-0289-498D-81F2-10CD0F117EFE}"/>
              </a:ext>
            </a:extLst>
          </p:cNvPr>
          <p:cNvPicPr>
            <a:picLocks noChangeAspect="1"/>
          </p:cNvPicPr>
          <p:nvPr/>
        </p:nvPicPr>
        <p:blipFill>
          <a:blip r:embed="rId4"/>
          <a:stretch>
            <a:fillRect/>
          </a:stretch>
        </p:blipFill>
        <p:spPr>
          <a:xfrm>
            <a:off x="752475" y="4410393"/>
            <a:ext cx="4676775" cy="2371725"/>
          </a:xfrm>
          <a:prstGeom prst="rect">
            <a:avLst/>
          </a:prstGeom>
        </p:spPr>
      </p:pic>
    </p:spTree>
    <p:extLst>
      <p:ext uri="{BB962C8B-B14F-4D97-AF65-F5344CB8AC3E}">
        <p14:creationId xmlns:p14="http://schemas.microsoft.com/office/powerpoint/2010/main" val="3258083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err="1"/>
              <a:t>codechef</a:t>
            </a:r>
            <a:r>
              <a:rPr lang="en-US" altLang="zh-CN" dirty="0"/>
              <a:t> XRQRS</a:t>
            </a:r>
            <a:endParaRPr lang="zh-CN" altLang="en-US" dirty="0"/>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lstStyle/>
          <a:p>
            <a:r>
              <a:rPr lang="zh-CN" altLang="en-US" dirty="0"/>
              <a:t>加入一个元素就是更新一次版本</a:t>
            </a:r>
            <a:endParaRPr lang="en-US" altLang="zh-CN" dirty="0"/>
          </a:p>
          <a:p>
            <a:r>
              <a:rPr lang="zh-CN" altLang="en-US" dirty="0"/>
              <a:t>删除末尾</a:t>
            </a:r>
            <a:r>
              <a:rPr lang="en-US" altLang="zh-CN" dirty="0"/>
              <a:t>k</a:t>
            </a:r>
            <a:r>
              <a:rPr lang="zh-CN" altLang="en-US" dirty="0"/>
              <a:t>个就是回退</a:t>
            </a:r>
            <a:r>
              <a:rPr lang="en-US" altLang="zh-CN" dirty="0"/>
              <a:t>k</a:t>
            </a:r>
            <a:r>
              <a:rPr lang="zh-CN" altLang="en-US" dirty="0"/>
              <a:t>步版本</a:t>
            </a:r>
            <a:endParaRPr lang="en-US" altLang="zh-CN" dirty="0"/>
          </a:p>
          <a:p>
            <a:r>
              <a:rPr lang="zh-CN" altLang="en-US" dirty="0"/>
              <a:t>区间</a:t>
            </a:r>
            <a:r>
              <a:rPr lang="en-US" altLang="zh-CN" dirty="0" err="1"/>
              <a:t>xor</a:t>
            </a:r>
            <a:r>
              <a:rPr lang="zh-CN" altLang="en-US" dirty="0"/>
              <a:t>最大值用可持久化</a:t>
            </a:r>
            <a:r>
              <a:rPr lang="en-US" altLang="zh-CN" dirty="0" err="1"/>
              <a:t>trie</a:t>
            </a:r>
            <a:endParaRPr lang="en-US" altLang="zh-CN" dirty="0"/>
          </a:p>
          <a:p>
            <a:r>
              <a:rPr lang="zh-CN" altLang="en-US" dirty="0"/>
              <a:t>剩下就是顺便用可持久化</a:t>
            </a:r>
            <a:r>
              <a:rPr lang="en-US" altLang="zh-CN" dirty="0" err="1"/>
              <a:t>trie</a:t>
            </a:r>
            <a:r>
              <a:rPr lang="zh-CN" altLang="en-US" dirty="0"/>
              <a:t>来统计比某个数小的数的个数还有</a:t>
            </a:r>
            <a:r>
              <a:rPr lang="en-US" altLang="zh-CN" dirty="0"/>
              <a:t>rank</a:t>
            </a:r>
            <a:r>
              <a:rPr lang="zh-CN" altLang="en-US" dirty="0"/>
              <a:t>，这个和用</a:t>
            </a:r>
            <a:r>
              <a:rPr lang="en-US" altLang="zh-CN" dirty="0"/>
              <a:t>0-1trie</a:t>
            </a:r>
            <a:r>
              <a:rPr lang="zh-CN" altLang="en-US" dirty="0"/>
              <a:t>写普通平衡树是一样的</a:t>
            </a:r>
          </a:p>
        </p:txBody>
      </p:sp>
    </p:spTree>
    <p:extLst>
      <p:ext uri="{BB962C8B-B14F-4D97-AF65-F5344CB8AC3E}">
        <p14:creationId xmlns:p14="http://schemas.microsoft.com/office/powerpoint/2010/main" val="25633717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zh-CN" altLang="en-US" dirty="0"/>
              <a:t>不知道在哪交的题</a:t>
            </a:r>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lstStyle/>
          <a:p>
            <a:r>
              <a:rPr lang="zh-CN" altLang="en-US" dirty="0"/>
              <a:t>你要维护一个长度为</a:t>
            </a:r>
            <a:r>
              <a:rPr lang="en-US" altLang="zh-CN" dirty="0"/>
              <a:t>$n$</a:t>
            </a:r>
            <a:r>
              <a:rPr lang="zh-CN" altLang="en-US" dirty="0"/>
              <a:t>的序列，资瓷对整个序列</a:t>
            </a:r>
            <a:r>
              <a:rPr lang="en-US" altLang="zh-CN" dirty="0"/>
              <a:t>$</a:t>
            </a:r>
            <a:r>
              <a:rPr lang="en-US" altLang="zh-CN" dirty="0" err="1"/>
              <a:t>xor,and,or</a:t>
            </a:r>
            <a:r>
              <a:rPr lang="en-US" altLang="zh-CN" dirty="0"/>
              <a:t>$</a:t>
            </a:r>
            <a:r>
              <a:rPr lang="zh-CN" altLang="en-US" dirty="0"/>
              <a:t>一个数，以及区间第</a:t>
            </a:r>
            <a:r>
              <a:rPr lang="en-US" altLang="zh-CN" dirty="0"/>
              <a:t>k</a:t>
            </a:r>
            <a:r>
              <a:rPr lang="zh-CN" altLang="en-US" dirty="0"/>
              <a:t>小查询。</a:t>
            </a:r>
          </a:p>
          <a:p>
            <a:r>
              <a:rPr lang="en-US" altLang="zh-CN" dirty="0"/>
              <a:t>$n≤50000$</a:t>
            </a:r>
            <a:r>
              <a:rPr lang="zh-CN" altLang="en-US" dirty="0"/>
              <a:t>，所有数字</a:t>
            </a:r>
            <a:r>
              <a:rPr lang="en-US" altLang="zh-CN" dirty="0"/>
              <a:t>$</a:t>
            </a:r>
            <a:r>
              <a:rPr lang="zh-CN" altLang="en-US" dirty="0"/>
              <a:t>＜</a:t>
            </a:r>
            <a:r>
              <a:rPr lang="en-US" altLang="zh-CN" dirty="0"/>
              <a:t>2^{31}$</a:t>
            </a:r>
            <a:r>
              <a:rPr lang="zh-CN" altLang="en-US" dirty="0"/>
              <a:t>。</a:t>
            </a:r>
          </a:p>
        </p:txBody>
      </p:sp>
    </p:spTree>
    <p:extLst>
      <p:ext uri="{BB962C8B-B14F-4D97-AF65-F5344CB8AC3E}">
        <p14:creationId xmlns:p14="http://schemas.microsoft.com/office/powerpoint/2010/main" val="24753224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zh-CN" altLang="en-US" dirty="0"/>
              <a:t>不知道在哪交的题</a:t>
            </a:r>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lstStyle/>
          <a:p>
            <a:r>
              <a:rPr lang="zh-CN" altLang="en-US" dirty="0"/>
              <a:t>如果只有</a:t>
            </a:r>
            <a:r>
              <a:rPr lang="en-US" altLang="zh-CN" dirty="0" err="1"/>
              <a:t>xor</a:t>
            </a:r>
            <a:r>
              <a:rPr lang="zh-CN" altLang="en-US" dirty="0"/>
              <a:t>运算，那我们可以记录一下一共</a:t>
            </a:r>
            <a:r>
              <a:rPr lang="en-US" altLang="zh-CN" dirty="0" err="1"/>
              <a:t>xor</a:t>
            </a:r>
            <a:r>
              <a:rPr lang="zh-CN" altLang="en-US" dirty="0"/>
              <a:t>了哪些数</a:t>
            </a:r>
            <a:endParaRPr lang="en-US" altLang="zh-CN" dirty="0"/>
          </a:p>
          <a:p>
            <a:r>
              <a:rPr lang="zh-CN" altLang="en-US" dirty="0"/>
              <a:t>然后就变成区间</a:t>
            </a:r>
            <a:r>
              <a:rPr lang="en-US" altLang="zh-CN" dirty="0" err="1"/>
              <a:t>xor</a:t>
            </a:r>
            <a:r>
              <a:rPr lang="zh-CN" altLang="en-US" dirty="0"/>
              <a:t>第</a:t>
            </a:r>
            <a:r>
              <a:rPr lang="en-US" altLang="zh-CN" dirty="0"/>
              <a:t>k</a:t>
            </a:r>
            <a:r>
              <a:rPr lang="zh-CN" altLang="en-US" dirty="0"/>
              <a:t>大的问题</a:t>
            </a:r>
            <a:endParaRPr lang="en-US" altLang="zh-CN" dirty="0"/>
          </a:p>
          <a:p>
            <a:r>
              <a:rPr lang="zh-CN" altLang="en-US" dirty="0"/>
              <a:t>之前只讲了区间</a:t>
            </a:r>
            <a:r>
              <a:rPr lang="en-US" altLang="zh-CN" dirty="0" err="1"/>
              <a:t>xor</a:t>
            </a:r>
            <a:r>
              <a:rPr lang="zh-CN" altLang="en-US" dirty="0"/>
              <a:t>最大的问题</a:t>
            </a:r>
            <a:endParaRPr lang="en-US" altLang="zh-CN" dirty="0"/>
          </a:p>
          <a:p>
            <a:r>
              <a:rPr lang="zh-CN" altLang="en-US" dirty="0"/>
              <a:t>实际上第</a:t>
            </a:r>
            <a:r>
              <a:rPr lang="en-US" altLang="zh-CN" dirty="0"/>
              <a:t>k</a:t>
            </a:r>
            <a:r>
              <a:rPr lang="zh-CN" altLang="en-US" dirty="0"/>
              <a:t>大也一样做，之前也讲过</a:t>
            </a:r>
            <a:r>
              <a:rPr lang="en-US" altLang="zh-CN" dirty="0" err="1"/>
              <a:t>trie</a:t>
            </a:r>
            <a:r>
              <a:rPr lang="zh-CN" altLang="en-US" dirty="0"/>
              <a:t>如何求集合</a:t>
            </a:r>
            <a:r>
              <a:rPr lang="en-US" altLang="zh-CN" dirty="0" err="1"/>
              <a:t>xor</a:t>
            </a:r>
            <a:r>
              <a:rPr lang="zh-CN" altLang="en-US" dirty="0"/>
              <a:t>第</a:t>
            </a:r>
            <a:r>
              <a:rPr lang="en-US" altLang="zh-CN" dirty="0"/>
              <a:t>k</a:t>
            </a:r>
            <a:r>
              <a:rPr lang="zh-CN" altLang="en-US" dirty="0"/>
              <a:t>大</a:t>
            </a:r>
            <a:endParaRPr lang="en-US" altLang="zh-CN" dirty="0"/>
          </a:p>
          <a:p>
            <a:r>
              <a:rPr lang="zh-CN" altLang="en-US" dirty="0"/>
              <a:t>类比值域线段树求第</a:t>
            </a:r>
            <a:r>
              <a:rPr lang="en-US" altLang="zh-CN" dirty="0"/>
              <a:t>k</a:t>
            </a:r>
            <a:r>
              <a:rPr lang="zh-CN" altLang="en-US" dirty="0"/>
              <a:t>大，假设</a:t>
            </a:r>
            <a:r>
              <a:rPr lang="en-US" altLang="zh-CN" dirty="0" err="1"/>
              <a:t>xor</a:t>
            </a:r>
            <a:r>
              <a:rPr lang="zh-CN" altLang="en-US" dirty="0"/>
              <a:t>的数当前这一位是</a:t>
            </a:r>
            <a:r>
              <a:rPr lang="en-US" altLang="zh-CN" dirty="0"/>
              <a:t>1</a:t>
            </a:r>
            <a:r>
              <a:rPr lang="zh-CN" altLang="en-US" dirty="0"/>
              <a:t>，就交换左右子树</a:t>
            </a:r>
          </a:p>
        </p:txBody>
      </p:sp>
    </p:spTree>
    <p:extLst>
      <p:ext uri="{BB962C8B-B14F-4D97-AF65-F5344CB8AC3E}">
        <p14:creationId xmlns:p14="http://schemas.microsoft.com/office/powerpoint/2010/main" val="4187164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zh-CN" altLang="en-US" dirty="0"/>
              <a:t>不知道在哪交的题</a:t>
            </a:r>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lstStyle/>
          <a:p>
            <a:r>
              <a:rPr lang="zh-CN" altLang="en-US" dirty="0"/>
              <a:t>现在还有</a:t>
            </a:r>
            <a:r>
              <a:rPr lang="en-US" altLang="zh-CN" dirty="0"/>
              <a:t>and</a:t>
            </a:r>
            <a:r>
              <a:rPr lang="zh-CN" altLang="en-US" dirty="0"/>
              <a:t>和</a:t>
            </a:r>
            <a:r>
              <a:rPr lang="en-US" altLang="zh-CN" dirty="0"/>
              <a:t>or</a:t>
            </a:r>
            <a:r>
              <a:rPr lang="zh-CN" altLang="en-US" dirty="0"/>
              <a:t>运算</a:t>
            </a:r>
            <a:endParaRPr lang="en-US" altLang="zh-CN" dirty="0"/>
          </a:p>
          <a:p>
            <a:r>
              <a:rPr lang="zh-CN" altLang="en-US" dirty="0"/>
              <a:t>这两个运算会让所有数的某些二进制位变成一样，并且只要变成一样之后，这些位将来也是一样的</a:t>
            </a:r>
            <a:endParaRPr lang="en-US" altLang="zh-CN" dirty="0"/>
          </a:p>
          <a:p>
            <a:r>
              <a:rPr lang="zh-CN" altLang="en-US" dirty="0"/>
              <a:t>所以直接暴力执行操作，然后打标记，表示这些二进制位已经相同了。如果与操作、或操作的</a:t>
            </a:r>
            <a:r>
              <a:rPr lang="en-US" altLang="zh-CN" dirty="0"/>
              <a:t>x</a:t>
            </a:r>
            <a:r>
              <a:rPr lang="zh-CN" altLang="en-US" dirty="0"/>
              <a:t>修改的二进制位都已经相同，就直接对这个相同的数进行修改就好了。</a:t>
            </a:r>
            <a:endParaRPr lang="en-US" altLang="zh-CN" dirty="0"/>
          </a:p>
          <a:p>
            <a:r>
              <a:rPr lang="zh-CN" altLang="en-US" dirty="0"/>
              <a:t>在实现上可以每次有些位变成一样之后就重建可持久化</a:t>
            </a:r>
            <a:r>
              <a:rPr lang="en-US" altLang="zh-CN" dirty="0" err="1"/>
              <a:t>trie</a:t>
            </a:r>
            <a:r>
              <a:rPr lang="zh-CN" altLang="en-US" dirty="0"/>
              <a:t>。最多重建</a:t>
            </a:r>
            <a:r>
              <a:rPr lang="en-US" altLang="zh-CN" dirty="0" err="1"/>
              <a:t>logn</a:t>
            </a:r>
            <a:r>
              <a:rPr lang="zh-CN" altLang="en-US" dirty="0"/>
              <a:t>次。</a:t>
            </a:r>
            <a:endParaRPr lang="en-US" altLang="zh-CN" dirty="0"/>
          </a:p>
          <a:p>
            <a:endParaRPr lang="zh-CN" altLang="en-US" dirty="0"/>
          </a:p>
        </p:txBody>
      </p:sp>
    </p:spTree>
    <p:extLst>
      <p:ext uri="{BB962C8B-B14F-4D97-AF65-F5344CB8AC3E}">
        <p14:creationId xmlns:p14="http://schemas.microsoft.com/office/powerpoint/2010/main" val="38298020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cf916d</a:t>
            </a:r>
            <a:endParaRPr lang="zh-CN" altLang="en-US" dirty="0"/>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normAutofit lnSpcReduction="10000"/>
          </a:bodyPr>
          <a:lstStyle/>
          <a:p>
            <a:r>
              <a:rPr lang="zh-CN" altLang="en-US" dirty="0"/>
              <a:t>编写一个程序来支持待办事项列表中的以下操作</a:t>
            </a:r>
            <a:r>
              <a:rPr lang="en-US" altLang="zh-CN" dirty="0"/>
              <a:t>:</a:t>
            </a:r>
          </a:p>
          <a:p>
            <a:r>
              <a:rPr lang="en-US" altLang="zh-CN" dirty="0"/>
              <a:t>set ai xi</a:t>
            </a:r>
            <a:r>
              <a:rPr lang="zh-CN" altLang="en-US" dirty="0"/>
              <a:t>：设置任务 </a:t>
            </a:r>
            <a:r>
              <a:rPr lang="en-US" altLang="zh-CN" dirty="0" err="1"/>
              <a:t>a_i</a:t>
            </a:r>
            <a:r>
              <a:rPr lang="zh-CN" altLang="en-US" dirty="0"/>
              <a:t>的优先级为 </a:t>
            </a:r>
            <a:r>
              <a:rPr lang="en-US" altLang="zh-CN" dirty="0" err="1"/>
              <a:t>x_i</a:t>
            </a:r>
            <a:r>
              <a:rPr lang="zh-CN" altLang="en-US" dirty="0"/>
              <a:t>，如果该列表中没有出现则加入该任务。</a:t>
            </a:r>
          </a:p>
          <a:p>
            <a:r>
              <a:rPr lang="en-US" altLang="zh-CN" dirty="0"/>
              <a:t>remove </a:t>
            </a:r>
            <a:r>
              <a:rPr lang="en-US" altLang="zh-CN" dirty="0" err="1"/>
              <a:t>a_i</a:t>
            </a:r>
            <a:r>
              <a:rPr lang="zh-CN" altLang="en-US" dirty="0"/>
              <a:t>：删除该任务。</a:t>
            </a:r>
          </a:p>
          <a:p>
            <a:r>
              <a:rPr lang="en-US" altLang="zh-CN" dirty="0"/>
              <a:t>query </a:t>
            </a:r>
            <a:r>
              <a:rPr lang="en-US" altLang="zh-CN" dirty="0" err="1"/>
              <a:t>a_i</a:t>
            </a:r>
            <a:r>
              <a:rPr lang="zh-CN" altLang="en-US" dirty="0"/>
              <a:t>：求优先级比 </a:t>
            </a:r>
            <a:r>
              <a:rPr lang="en-US" altLang="zh-CN" dirty="0" err="1"/>
              <a:t>a_i</a:t>
            </a:r>
            <a:r>
              <a:rPr lang="zh-CN" altLang="en-US" dirty="0"/>
              <a:t>小的任务个数，如果没有则输出 </a:t>
            </a:r>
            <a:r>
              <a:rPr lang="en-US" altLang="zh-CN" dirty="0"/>
              <a:t>-1</a:t>
            </a:r>
            <a:r>
              <a:rPr lang="zh-CN" altLang="en-US" dirty="0"/>
              <a:t>。</a:t>
            </a:r>
          </a:p>
          <a:p>
            <a:r>
              <a:rPr lang="en-US" altLang="zh-CN" dirty="0"/>
              <a:t>undo sum</a:t>
            </a:r>
            <a:r>
              <a:rPr lang="zh-CN" altLang="en-US" dirty="0"/>
              <a:t>：删除此次操作之前的 </a:t>
            </a:r>
            <a:r>
              <a:rPr lang="en-US" altLang="zh-CN" dirty="0"/>
              <a:t>sum </a:t>
            </a:r>
            <a:r>
              <a:rPr lang="zh-CN" altLang="en-US" dirty="0"/>
              <a:t>次操作。</a:t>
            </a:r>
          </a:p>
          <a:p>
            <a:r>
              <a:rPr lang="en-US" altLang="zh-CN" dirty="0"/>
              <a:t>Q</a:t>
            </a:r>
            <a:r>
              <a:rPr lang="zh-CN" altLang="en-US" dirty="0"/>
              <a:t>次操作，对于每个询问操作，输出对应的答案。</a:t>
            </a:r>
            <a:endParaRPr lang="en-US" altLang="zh-CN" dirty="0"/>
          </a:p>
          <a:p>
            <a:pPr algn="l"/>
            <a:r>
              <a:rPr lang="zh-CN" altLang="en-US" b="0" i="0" dirty="0">
                <a:effectLst/>
                <a:latin typeface="-apple-system"/>
              </a:rPr>
              <a:t>保证</a:t>
            </a:r>
            <a:r>
              <a:rPr lang="en-US" altLang="zh-CN" dirty="0" err="1">
                <a:latin typeface="-apple-system"/>
              </a:rPr>
              <a:t>a_i</a:t>
            </a:r>
            <a:r>
              <a:rPr lang="zh-CN" altLang="en-US" b="0" i="0" dirty="0">
                <a:effectLst/>
                <a:latin typeface="-apple-system"/>
              </a:rPr>
              <a:t>由小写字符构成，设其长度为 </a:t>
            </a:r>
            <a:r>
              <a:rPr lang="en-US" altLang="zh-CN" b="0" i="0" dirty="0" err="1">
                <a:effectLst/>
                <a:latin typeface="KaTeX_Main"/>
              </a:rPr>
              <a:t>len</a:t>
            </a:r>
            <a:r>
              <a:rPr lang="zh-CN" altLang="en-US" b="0" i="0" dirty="0">
                <a:effectLst/>
                <a:latin typeface="-apple-system"/>
              </a:rPr>
              <a:t>，</a:t>
            </a:r>
            <a:r>
              <a:rPr lang="en-US" altLang="zh-CN" b="0" i="0" dirty="0">
                <a:effectLst/>
                <a:latin typeface="KaTeX_Main"/>
              </a:rPr>
              <a:t>1≤</a:t>
            </a:r>
            <a:r>
              <a:rPr lang="en-US" altLang="zh-CN" b="0" i="1" dirty="0">
                <a:effectLst/>
                <a:latin typeface="KaTeX_Math"/>
              </a:rPr>
              <a:t>len</a:t>
            </a:r>
            <a:r>
              <a:rPr lang="en-US" altLang="zh-CN" b="0" i="0" dirty="0">
                <a:effectLst/>
                <a:latin typeface="KaTeX_Main"/>
              </a:rPr>
              <a:t>≤15</a:t>
            </a:r>
            <a:r>
              <a:rPr lang="zh-CN" altLang="en-US" b="0" i="0" dirty="0">
                <a:effectLst/>
                <a:latin typeface="-apple-system"/>
              </a:rPr>
              <a:t>。</a:t>
            </a:r>
          </a:p>
          <a:p>
            <a:pPr algn="l"/>
            <a:r>
              <a:rPr lang="en-US" altLang="zh-CN" b="0" i="0" dirty="0">
                <a:effectLst/>
                <a:latin typeface="KaTeX_Main"/>
              </a:rPr>
              <a:t>1≤</a:t>
            </a:r>
            <a:r>
              <a:rPr lang="en-US" altLang="zh-CN" b="0" i="1" dirty="0">
                <a:effectLst/>
                <a:latin typeface="KaTeX_Math"/>
              </a:rPr>
              <a:t>Q</a:t>
            </a:r>
            <a:r>
              <a:rPr lang="en-US" altLang="zh-CN" b="0" i="0" dirty="0">
                <a:effectLst/>
                <a:latin typeface="KaTeX_Main"/>
              </a:rPr>
              <a:t>≤1e5</a:t>
            </a:r>
            <a:r>
              <a:rPr lang="zh-CN" altLang="en-US" b="0" i="0" dirty="0">
                <a:effectLst/>
                <a:latin typeface="-apple-system"/>
              </a:rPr>
              <a:t>，并且保证对于所有的 </a:t>
            </a:r>
            <a:r>
              <a:rPr lang="en-US" altLang="zh-CN" b="0" i="0" dirty="0">
                <a:effectLst/>
                <a:latin typeface="-apple-system"/>
              </a:rPr>
              <a:t>undo </a:t>
            </a:r>
            <a:r>
              <a:rPr lang="zh-CN" altLang="en-US" b="0" i="0" dirty="0">
                <a:effectLst/>
                <a:latin typeface="-apple-system"/>
              </a:rPr>
              <a:t>操作，</a:t>
            </a:r>
            <a:r>
              <a:rPr lang="en-US" altLang="zh-CN" b="0" i="0" dirty="0">
                <a:effectLst/>
                <a:latin typeface="KaTeX_Main"/>
              </a:rPr>
              <a:t>1≤</a:t>
            </a:r>
            <a:r>
              <a:rPr lang="en-US" altLang="zh-CN" b="0" i="1" dirty="0">
                <a:effectLst/>
                <a:latin typeface="KaTeX_Math"/>
              </a:rPr>
              <a:t>sum&lt;</a:t>
            </a:r>
            <a:r>
              <a:rPr lang="en-US" altLang="zh-CN" b="0" i="0" dirty="0">
                <a:effectLst/>
                <a:latin typeface="KaTeX_Main"/>
              </a:rPr>
              <a:t>5</a:t>
            </a:r>
            <a:r>
              <a:rPr lang="zh-CN" altLang="en-US" b="0" i="0" dirty="0">
                <a:effectLst/>
                <a:latin typeface="-apple-system"/>
              </a:rPr>
              <a:t>。</a:t>
            </a:r>
          </a:p>
          <a:p>
            <a:endParaRPr lang="zh-CN" altLang="en-US" dirty="0"/>
          </a:p>
        </p:txBody>
      </p:sp>
    </p:spTree>
    <p:extLst>
      <p:ext uri="{BB962C8B-B14F-4D97-AF65-F5344CB8AC3E}">
        <p14:creationId xmlns:p14="http://schemas.microsoft.com/office/powerpoint/2010/main" val="25260585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F455-9EB9-49F5-B670-5DFE9E8EDC70}"/>
              </a:ext>
            </a:extLst>
          </p:cNvPr>
          <p:cNvSpPr>
            <a:spLocks noGrp="1"/>
          </p:cNvSpPr>
          <p:nvPr>
            <p:ph type="title"/>
          </p:nvPr>
        </p:nvSpPr>
        <p:spPr/>
        <p:txBody>
          <a:bodyPr/>
          <a:lstStyle/>
          <a:p>
            <a:r>
              <a:rPr lang="en-US" altLang="zh-CN" dirty="0"/>
              <a:t>cf916d</a:t>
            </a:r>
            <a:endParaRPr lang="zh-CN" altLang="en-US" dirty="0"/>
          </a:p>
        </p:txBody>
      </p:sp>
      <p:sp>
        <p:nvSpPr>
          <p:cNvPr id="4" name="内容占位符 3">
            <a:extLst>
              <a:ext uri="{FF2B5EF4-FFF2-40B4-BE49-F238E27FC236}">
                <a16:creationId xmlns:a16="http://schemas.microsoft.com/office/drawing/2014/main" id="{559EA66E-BE42-40DA-9C8C-C9EC1F6B367B}"/>
              </a:ext>
            </a:extLst>
          </p:cNvPr>
          <p:cNvSpPr>
            <a:spLocks noGrp="1"/>
          </p:cNvSpPr>
          <p:nvPr>
            <p:ph idx="1"/>
          </p:nvPr>
        </p:nvSpPr>
        <p:spPr/>
        <p:txBody>
          <a:bodyPr>
            <a:normAutofit/>
          </a:bodyPr>
          <a:lstStyle/>
          <a:p>
            <a:r>
              <a:rPr lang="zh-CN" altLang="en-US" b="0" i="0" dirty="0">
                <a:effectLst/>
                <a:latin typeface="-apple-system"/>
              </a:rPr>
              <a:t>写一个可持久化</a:t>
            </a:r>
            <a:r>
              <a:rPr lang="en-US" altLang="zh-CN" b="0" i="0" dirty="0" err="1">
                <a:effectLst/>
                <a:latin typeface="-apple-system"/>
              </a:rPr>
              <a:t>trie</a:t>
            </a:r>
            <a:r>
              <a:rPr lang="zh-CN" altLang="en-US" b="0" i="0" dirty="0">
                <a:effectLst/>
                <a:latin typeface="-apple-system"/>
              </a:rPr>
              <a:t>来维护字符串和优先级的对应关系</a:t>
            </a:r>
            <a:endParaRPr lang="en-US" altLang="zh-CN" b="0" i="0" dirty="0">
              <a:effectLst/>
              <a:latin typeface="-apple-system"/>
            </a:endParaRPr>
          </a:p>
          <a:p>
            <a:r>
              <a:rPr lang="zh-CN" altLang="en-US" dirty="0">
                <a:latin typeface="-apple-system"/>
              </a:rPr>
              <a:t>再写一个可持久化线段树来维护每个优先级有多少个字符串</a:t>
            </a:r>
            <a:endParaRPr lang="zh-CN" altLang="en-US" b="0" i="0" dirty="0">
              <a:effectLst/>
              <a:latin typeface="-apple-system"/>
            </a:endParaRPr>
          </a:p>
          <a:p>
            <a:endParaRPr lang="zh-CN" altLang="en-US" dirty="0"/>
          </a:p>
        </p:txBody>
      </p:sp>
    </p:spTree>
    <p:extLst>
      <p:ext uri="{BB962C8B-B14F-4D97-AF65-F5344CB8AC3E}">
        <p14:creationId xmlns:p14="http://schemas.microsoft.com/office/powerpoint/2010/main" val="390545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75DD8-9EA7-48A4-A71B-FA57158D66C5}"/>
              </a:ext>
            </a:extLst>
          </p:cNvPr>
          <p:cNvSpPr>
            <a:spLocks noGrp="1"/>
          </p:cNvSpPr>
          <p:nvPr>
            <p:ph type="title"/>
          </p:nvPr>
        </p:nvSpPr>
        <p:spPr/>
        <p:txBody>
          <a:bodyPr/>
          <a:lstStyle/>
          <a:p>
            <a:r>
              <a:rPr lang="en-US" altLang="zh-CN" dirty="0"/>
              <a:t>[POI2011]ROT-Tree Rotations</a:t>
            </a:r>
            <a:endParaRPr lang="zh-CN" altLang="en-US" dirty="0"/>
          </a:p>
        </p:txBody>
      </p:sp>
      <p:sp>
        <p:nvSpPr>
          <p:cNvPr id="4" name="内容占位符 3">
            <a:extLst>
              <a:ext uri="{FF2B5EF4-FFF2-40B4-BE49-F238E27FC236}">
                <a16:creationId xmlns:a16="http://schemas.microsoft.com/office/drawing/2014/main" id="{34A73A42-168E-46FC-8782-CE102A7AA412}"/>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effectLst/>
                <a:latin typeface="-apple-system"/>
              </a:rPr>
              <a:t>前序遍历：根节点</a:t>
            </a:r>
            <a:r>
              <a:rPr lang="en-US" altLang="zh-CN" b="0" i="0" dirty="0">
                <a:effectLst/>
                <a:latin typeface="-apple-system"/>
              </a:rPr>
              <a:t>-&gt;</a:t>
            </a:r>
            <a:r>
              <a:rPr lang="zh-CN" altLang="en-US" b="0" i="0" dirty="0">
                <a:effectLst/>
                <a:latin typeface="-apple-system"/>
              </a:rPr>
              <a:t>左子树</a:t>
            </a:r>
            <a:r>
              <a:rPr lang="en-US" altLang="zh-CN" b="0" i="0" dirty="0">
                <a:effectLst/>
                <a:latin typeface="-apple-system"/>
              </a:rPr>
              <a:t>-&gt;</a:t>
            </a:r>
            <a:r>
              <a:rPr lang="zh-CN" altLang="en-US" b="0" i="0" dirty="0">
                <a:effectLst/>
                <a:latin typeface="-apple-system"/>
              </a:rPr>
              <a:t>右子树</a:t>
            </a:r>
            <a:endParaRPr lang="en-US" altLang="zh-CN" b="0" i="0" dirty="0">
              <a:effectLst/>
              <a:latin typeface="-apple-system"/>
            </a:endParaRPr>
          </a:p>
          <a:p>
            <a:pPr algn="l">
              <a:buFont typeface="Arial" panose="020B0604020202020204" pitchFamily="34" charset="0"/>
              <a:buChar char="•"/>
            </a:pPr>
            <a:r>
              <a:rPr lang="zh-CN" altLang="en-US" dirty="0">
                <a:latin typeface="-apple-system"/>
              </a:rPr>
              <a:t>交换左右子树对前面的节点无影响</a:t>
            </a:r>
            <a:endParaRPr lang="en-US" altLang="zh-CN" dirty="0">
              <a:latin typeface="-apple-system"/>
            </a:endParaRPr>
          </a:p>
          <a:p>
            <a:pPr algn="l">
              <a:buFont typeface="Arial" panose="020B0604020202020204" pitchFamily="34" charset="0"/>
              <a:buChar char="•"/>
            </a:pPr>
            <a:r>
              <a:rPr lang="zh-CN" altLang="en-US" b="0" i="0" dirty="0">
                <a:effectLst/>
                <a:latin typeface="-apple-system"/>
              </a:rPr>
              <a:t>交换左右子树对子树内部的逆序对数量无影响</a:t>
            </a:r>
            <a:endParaRPr lang="en-US" altLang="zh-CN" b="0" i="0" dirty="0">
              <a:effectLst/>
              <a:latin typeface="-apple-system"/>
            </a:endParaRPr>
          </a:p>
          <a:p>
            <a:pPr algn="l">
              <a:buFont typeface="Arial" panose="020B0604020202020204" pitchFamily="34" charset="0"/>
              <a:buChar char="•"/>
            </a:pPr>
            <a:r>
              <a:rPr lang="zh-CN" altLang="en-US" dirty="0">
                <a:latin typeface="-apple-system"/>
              </a:rPr>
              <a:t>因此，只对这种跨越左右子树的逆序对有影响</a:t>
            </a:r>
            <a:endParaRPr lang="en-US" altLang="zh-CN" dirty="0">
              <a:latin typeface="-apple-system"/>
            </a:endParaRPr>
          </a:p>
          <a:p>
            <a:pPr algn="l">
              <a:buFont typeface="Arial" panose="020B0604020202020204" pitchFamily="34" charset="0"/>
              <a:buChar char="•"/>
            </a:pPr>
            <a:r>
              <a:rPr lang="zh-CN" altLang="en-US" dirty="0">
                <a:latin typeface="-apple-system"/>
              </a:rPr>
              <a:t>从线段树合并的角度考虑，左子树有一棵值域线段树，右子树也有一棵，现在需要先统计跨越左右子树的逆序对数，再合并这两棵线段树</a:t>
            </a:r>
            <a:endParaRPr lang="en-US" altLang="zh-CN" b="0" i="0" dirty="0">
              <a:effectLst/>
              <a:latin typeface="-apple-system"/>
            </a:endParaRPr>
          </a:p>
          <a:p>
            <a:pPr algn="l">
              <a:buFont typeface="Arial" panose="020B0604020202020204" pitchFamily="34" charset="0"/>
              <a:buChar char="•"/>
            </a:pPr>
            <a:endParaRPr lang="zh-CN" altLang="en-US" b="0" i="0" dirty="0">
              <a:effectLst/>
              <a:latin typeface="-apple-system"/>
            </a:endParaRPr>
          </a:p>
        </p:txBody>
      </p:sp>
    </p:spTree>
    <p:extLst>
      <p:ext uri="{BB962C8B-B14F-4D97-AF65-F5344CB8AC3E}">
        <p14:creationId xmlns:p14="http://schemas.microsoft.com/office/powerpoint/2010/main" val="2365222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7487</Words>
  <Application>Microsoft Office PowerPoint</Application>
  <PresentationFormat>宽屏</PresentationFormat>
  <Paragraphs>430</Paragraphs>
  <Slides>87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87</vt:i4>
      </vt:variant>
    </vt:vector>
  </HeadingPairs>
  <TitlesOfParts>
    <vt:vector size="95" baseType="lpstr">
      <vt:lpstr>-apple-system</vt:lpstr>
      <vt:lpstr>KaTeX_Main</vt:lpstr>
      <vt:lpstr>KaTeX_Math</vt:lpstr>
      <vt:lpstr>等线</vt:lpstr>
      <vt:lpstr>等线 Light</vt:lpstr>
      <vt:lpstr>Arial</vt:lpstr>
      <vt:lpstr>Verdana</vt:lpstr>
      <vt:lpstr>Office 主题​​</vt:lpstr>
      <vt:lpstr>函数式线段树</vt:lpstr>
      <vt:lpstr>内容</vt:lpstr>
      <vt:lpstr>线段树合并</vt:lpstr>
      <vt:lpstr>线段树合并</vt:lpstr>
      <vt:lpstr>线段树合并</vt:lpstr>
      <vt:lpstr>cf600e</vt:lpstr>
      <vt:lpstr>cf600e</vt:lpstr>
      <vt:lpstr>[POI2011]ROT-Tree Rotations</vt:lpstr>
      <vt:lpstr>[POI2011]ROT-Tree Rotations</vt:lpstr>
      <vt:lpstr>[POI2011]ROT-Tree Rotations</vt:lpstr>
      <vt:lpstr>CF208E</vt:lpstr>
      <vt:lpstr>CF208E</vt:lpstr>
      <vt:lpstr>CF246E</vt:lpstr>
      <vt:lpstr>CF246E</vt:lpstr>
      <vt:lpstr>CF932F</vt:lpstr>
      <vt:lpstr>CF932F</vt:lpstr>
      <vt:lpstr>CF932F</vt:lpstr>
      <vt:lpstr>线段树分裂</vt:lpstr>
      <vt:lpstr>线段树分裂</vt:lpstr>
      <vt:lpstr>线段树分裂</vt:lpstr>
      <vt:lpstr>bzoj4552</vt:lpstr>
      <vt:lpstr>bzoj4552</vt:lpstr>
      <vt:lpstr>可持久化线段树</vt:lpstr>
      <vt:lpstr>可持久化线段树</vt:lpstr>
      <vt:lpstr>可持久化线段树</vt:lpstr>
      <vt:lpstr>可持久化线段树</vt:lpstr>
      <vt:lpstr>HihoCoder 1232</vt:lpstr>
      <vt:lpstr>HihoCoder 1232</vt:lpstr>
      <vt:lpstr>HihoCoder 1232</vt:lpstr>
      <vt:lpstr>HihoCoder 1232</vt:lpstr>
      <vt:lpstr>可持久化数组</vt:lpstr>
      <vt:lpstr>可持久化数组</vt:lpstr>
      <vt:lpstr>可持久化字符串</vt:lpstr>
      <vt:lpstr>可持久化字符串</vt:lpstr>
      <vt:lpstr>可持久化字符串</vt:lpstr>
      <vt:lpstr>Aho-Corasick Automaton</vt:lpstr>
      <vt:lpstr>Aho-Corasick Automaton</vt:lpstr>
      <vt:lpstr>Aho-Corasick Automaton</vt:lpstr>
      <vt:lpstr>Aho-Corasick Automaton</vt:lpstr>
      <vt:lpstr>Aho-Corasick Automaton</vt:lpstr>
      <vt:lpstr>部分可持久化数组</vt:lpstr>
      <vt:lpstr>部分可持久化数组</vt:lpstr>
      <vt:lpstr>pkucampus 2019 Coprime</vt:lpstr>
      <vt:lpstr>pkucampus 2019 Coprime</vt:lpstr>
      <vt:lpstr>pkucampus 2019 Coprime</vt:lpstr>
      <vt:lpstr>pkucampus 2019 Coprime</vt:lpstr>
      <vt:lpstr>pkucampus 2019 Coprime</vt:lpstr>
      <vt:lpstr>[NOI2018]归程</vt:lpstr>
      <vt:lpstr>[NOI2018]归程</vt:lpstr>
      <vt:lpstr>[NOI2018]归程</vt:lpstr>
      <vt:lpstr>[NOI2018]归程</vt:lpstr>
      <vt:lpstr>[NOI2018]归程</vt:lpstr>
      <vt:lpstr>可持久化值域线段树</vt:lpstr>
      <vt:lpstr>可持久化值域线段树</vt:lpstr>
      <vt:lpstr>bzoj3551</vt:lpstr>
      <vt:lpstr>bzoj3551</vt:lpstr>
      <vt:lpstr>bzoj3551</vt:lpstr>
      <vt:lpstr>bzoj2874</vt:lpstr>
      <vt:lpstr>bzoj2874</vt:lpstr>
      <vt:lpstr>bzoj2874</vt:lpstr>
      <vt:lpstr>bzoj2874</vt:lpstr>
      <vt:lpstr>bzoj4504</vt:lpstr>
      <vt:lpstr>bzoj4504</vt:lpstr>
      <vt:lpstr>bzoj4504</vt:lpstr>
      <vt:lpstr>hdu 3333</vt:lpstr>
      <vt:lpstr>JZPLCM</vt:lpstr>
      <vt:lpstr>MEX</vt:lpstr>
      <vt:lpstr>MEX</vt:lpstr>
      <vt:lpstr>UOJ 77</vt:lpstr>
      <vt:lpstr>UOJ 77</vt:lpstr>
      <vt:lpstr>UOJ 77</vt:lpstr>
      <vt:lpstr>可持久化trie</vt:lpstr>
      <vt:lpstr>可持久化trie</vt:lpstr>
      <vt:lpstr>bzoj3261</vt:lpstr>
      <vt:lpstr>bzoj3261</vt:lpstr>
      <vt:lpstr>bzoj3166</vt:lpstr>
      <vt:lpstr>bzoj3166</vt:lpstr>
      <vt:lpstr>bzoj3166</vt:lpstr>
      <vt:lpstr>bzoj2741</vt:lpstr>
      <vt:lpstr>bzoj2741</vt:lpstr>
      <vt:lpstr>codechef XRQRS</vt:lpstr>
      <vt:lpstr>codechef XRQRS</vt:lpstr>
      <vt:lpstr>不知道在哪交的题</vt:lpstr>
      <vt:lpstr>不知道在哪交的题</vt:lpstr>
      <vt:lpstr>不知道在哪交的题</vt:lpstr>
      <vt:lpstr>cf916d</vt:lpstr>
      <vt:lpstr>cf916d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函数式线段树</dc:title>
  <dc:creator>You Lingyun</dc:creator>
  <cp:lastModifiedBy>You Lingyun</cp:lastModifiedBy>
  <cp:revision>119</cp:revision>
  <dcterms:created xsi:type="dcterms:W3CDTF">2021-09-06T00:38:38Z</dcterms:created>
  <dcterms:modified xsi:type="dcterms:W3CDTF">2021-09-14T00:47:15Z</dcterms:modified>
</cp:coreProperties>
</file>