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8" r:id="rId8"/>
    <p:sldId id="260" r:id="rId9"/>
    <p:sldId id="261" r:id="rId10"/>
    <p:sldId id="262" r:id="rId11"/>
    <p:sldId id="263" r:id="rId12"/>
    <p:sldId id="265" r:id="rId13"/>
    <p:sldId id="264" r:id="rId14"/>
    <p:sldId id="699" r:id="rId15"/>
    <p:sldId id="706" r:id="rId16"/>
    <p:sldId id="714" r:id="rId17"/>
    <p:sldId id="716" r:id="rId18"/>
    <p:sldId id="718" r:id="rId19"/>
    <p:sldId id="71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B4816-23F4-817C-DC1B-AE0508435B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60B3F14-D26C-6DDC-F765-E1B631D6F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9832D81-462E-BC44-FC07-4D3409428695}"/>
              </a:ext>
            </a:extLst>
          </p:cNvPr>
          <p:cNvSpPr>
            <a:spLocks noGrp="1"/>
          </p:cNvSpPr>
          <p:nvPr>
            <p:ph type="dt" sz="half" idx="10"/>
          </p:nvPr>
        </p:nvSpPr>
        <p:spPr/>
        <p:txBody>
          <a:bodyPr/>
          <a:lstStyle/>
          <a:p>
            <a:fld id="{FFF468E2-16F1-484D-BA0E-FBC95DC0B0D6}" type="datetimeFigureOut">
              <a:rPr lang="zh-CN" altLang="en-US" smtClean="0"/>
              <a:t>2022/9/10</a:t>
            </a:fld>
            <a:endParaRPr lang="zh-CN" altLang="en-US"/>
          </a:p>
        </p:txBody>
      </p:sp>
      <p:sp>
        <p:nvSpPr>
          <p:cNvPr id="5" name="页脚占位符 4">
            <a:extLst>
              <a:ext uri="{FF2B5EF4-FFF2-40B4-BE49-F238E27FC236}">
                <a16:creationId xmlns:a16="http://schemas.microsoft.com/office/drawing/2014/main" id="{4C0AC804-2A3D-5F95-8138-0F3329951D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FFE1F1-70CE-627F-A139-D3D1071891FA}"/>
              </a:ext>
            </a:extLst>
          </p:cNvPr>
          <p:cNvSpPr>
            <a:spLocks noGrp="1"/>
          </p:cNvSpPr>
          <p:nvPr>
            <p:ph type="sldNum" sz="quarter" idx="12"/>
          </p:nvPr>
        </p:nvSpPr>
        <p:spPr/>
        <p:txBody>
          <a:bodyPr/>
          <a:lstStyle/>
          <a:p>
            <a:fld id="{59382725-13DA-4C83-94AD-27A5A78B5CDF}" type="slidenum">
              <a:rPr lang="zh-CN" altLang="en-US" smtClean="0"/>
              <a:t>‹#›</a:t>
            </a:fld>
            <a:endParaRPr lang="zh-CN" altLang="en-US"/>
          </a:p>
        </p:txBody>
      </p:sp>
    </p:spTree>
    <p:extLst>
      <p:ext uri="{BB962C8B-B14F-4D97-AF65-F5344CB8AC3E}">
        <p14:creationId xmlns:p14="http://schemas.microsoft.com/office/powerpoint/2010/main" val="609880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A372B-344D-465B-A000-0355DFE960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0A9510-7A54-FE38-E930-4AEBCA103D2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A5C2BD-2659-3B26-4112-070099326867}"/>
              </a:ext>
            </a:extLst>
          </p:cNvPr>
          <p:cNvSpPr>
            <a:spLocks noGrp="1"/>
          </p:cNvSpPr>
          <p:nvPr>
            <p:ph type="dt" sz="half" idx="10"/>
          </p:nvPr>
        </p:nvSpPr>
        <p:spPr/>
        <p:txBody>
          <a:bodyPr/>
          <a:lstStyle/>
          <a:p>
            <a:fld id="{FFF468E2-16F1-484D-BA0E-FBC95DC0B0D6}" type="datetimeFigureOut">
              <a:rPr lang="zh-CN" altLang="en-US" smtClean="0"/>
              <a:t>2022/9/10</a:t>
            </a:fld>
            <a:endParaRPr lang="zh-CN" altLang="en-US"/>
          </a:p>
        </p:txBody>
      </p:sp>
      <p:sp>
        <p:nvSpPr>
          <p:cNvPr id="5" name="页脚占位符 4">
            <a:extLst>
              <a:ext uri="{FF2B5EF4-FFF2-40B4-BE49-F238E27FC236}">
                <a16:creationId xmlns:a16="http://schemas.microsoft.com/office/drawing/2014/main" id="{579B3A66-A7F3-01FA-D379-F295621050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984C98-C6F9-7160-9633-65D6EB54857B}"/>
              </a:ext>
            </a:extLst>
          </p:cNvPr>
          <p:cNvSpPr>
            <a:spLocks noGrp="1"/>
          </p:cNvSpPr>
          <p:nvPr>
            <p:ph type="sldNum" sz="quarter" idx="12"/>
          </p:nvPr>
        </p:nvSpPr>
        <p:spPr/>
        <p:txBody>
          <a:bodyPr/>
          <a:lstStyle/>
          <a:p>
            <a:fld id="{59382725-13DA-4C83-94AD-27A5A78B5CDF}" type="slidenum">
              <a:rPr lang="zh-CN" altLang="en-US" smtClean="0"/>
              <a:t>‹#›</a:t>
            </a:fld>
            <a:endParaRPr lang="zh-CN" altLang="en-US"/>
          </a:p>
        </p:txBody>
      </p:sp>
    </p:spTree>
    <p:extLst>
      <p:ext uri="{BB962C8B-B14F-4D97-AF65-F5344CB8AC3E}">
        <p14:creationId xmlns:p14="http://schemas.microsoft.com/office/powerpoint/2010/main" val="1664254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A06E5FB-A544-4C8D-9050-7F9CD190C3F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D6DDF1E-84FF-1B10-8C94-9BDAF2469BE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AB0132-A0B7-D3CE-5149-AABFCCF65647}"/>
              </a:ext>
            </a:extLst>
          </p:cNvPr>
          <p:cNvSpPr>
            <a:spLocks noGrp="1"/>
          </p:cNvSpPr>
          <p:nvPr>
            <p:ph type="dt" sz="half" idx="10"/>
          </p:nvPr>
        </p:nvSpPr>
        <p:spPr/>
        <p:txBody>
          <a:bodyPr/>
          <a:lstStyle/>
          <a:p>
            <a:fld id="{FFF468E2-16F1-484D-BA0E-FBC95DC0B0D6}" type="datetimeFigureOut">
              <a:rPr lang="zh-CN" altLang="en-US" smtClean="0"/>
              <a:t>2022/9/10</a:t>
            </a:fld>
            <a:endParaRPr lang="zh-CN" altLang="en-US"/>
          </a:p>
        </p:txBody>
      </p:sp>
      <p:sp>
        <p:nvSpPr>
          <p:cNvPr id="5" name="页脚占位符 4">
            <a:extLst>
              <a:ext uri="{FF2B5EF4-FFF2-40B4-BE49-F238E27FC236}">
                <a16:creationId xmlns:a16="http://schemas.microsoft.com/office/drawing/2014/main" id="{1396F185-8E16-EA28-B1E5-FB7588E838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EE8961-45B0-D618-B6B0-7EF167E4D14B}"/>
              </a:ext>
            </a:extLst>
          </p:cNvPr>
          <p:cNvSpPr>
            <a:spLocks noGrp="1"/>
          </p:cNvSpPr>
          <p:nvPr>
            <p:ph type="sldNum" sz="quarter" idx="12"/>
          </p:nvPr>
        </p:nvSpPr>
        <p:spPr/>
        <p:txBody>
          <a:bodyPr/>
          <a:lstStyle/>
          <a:p>
            <a:fld id="{59382725-13DA-4C83-94AD-27A5A78B5CDF}" type="slidenum">
              <a:rPr lang="zh-CN" altLang="en-US" smtClean="0"/>
              <a:t>‹#›</a:t>
            </a:fld>
            <a:endParaRPr lang="zh-CN" altLang="en-US"/>
          </a:p>
        </p:txBody>
      </p:sp>
    </p:spTree>
    <p:extLst>
      <p:ext uri="{BB962C8B-B14F-4D97-AF65-F5344CB8AC3E}">
        <p14:creationId xmlns:p14="http://schemas.microsoft.com/office/powerpoint/2010/main" val="305255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A1BF5-6246-FDDA-41F5-E3758C90A1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13B785-AEB4-7697-D1E4-F0C4AC8DD40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AF9F6B-4D96-CB06-A750-1F13BB88FA0D}"/>
              </a:ext>
            </a:extLst>
          </p:cNvPr>
          <p:cNvSpPr>
            <a:spLocks noGrp="1"/>
          </p:cNvSpPr>
          <p:nvPr>
            <p:ph type="dt" sz="half" idx="10"/>
          </p:nvPr>
        </p:nvSpPr>
        <p:spPr/>
        <p:txBody>
          <a:bodyPr/>
          <a:lstStyle/>
          <a:p>
            <a:fld id="{FFF468E2-16F1-484D-BA0E-FBC95DC0B0D6}" type="datetimeFigureOut">
              <a:rPr lang="zh-CN" altLang="en-US" smtClean="0"/>
              <a:t>2022/9/10</a:t>
            </a:fld>
            <a:endParaRPr lang="zh-CN" altLang="en-US"/>
          </a:p>
        </p:txBody>
      </p:sp>
      <p:sp>
        <p:nvSpPr>
          <p:cNvPr id="5" name="页脚占位符 4">
            <a:extLst>
              <a:ext uri="{FF2B5EF4-FFF2-40B4-BE49-F238E27FC236}">
                <a16:creationId xmlns:a16="http://schemas.microsoft.com/office/drawing/2014/main" id="{6DA98A16-8523-86E0-DD44-C21FE79E80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1D4AF9-089A-2CA2-DCB2-41332E94AC3C}"/>
              </a:ext>
            </a:extLst>
          </p:cNvPr>
          <p:cNvSpPr>
            <a:spLocks noGrp="1"/>
          </p:cNvSpPr>
          <p:nvPr>
            <p:ph type="sldNum" sz="quarter" idx="12"/>
          </p:nvPr>
        </p:nvSpPr>
        <p:spPr/>
        <p:txBody>
          <a:bodyPr/>
          <a:lstStyle/>
          <a:p>
            <a:fld id="{59382725-13DA-4C83-94AD-27A5A78B5CDF}" type="slidenum">
              <a:rPr lang="zh-CN" altLang="en-US" smtClean="0"/>
              <a:t>‹#›</a:t>
            </a:fld>
            <a:endParaRPr lang="zh-CN" altLang="en-US"/>
          </a:p>
        </p:txBody>
      </p:sp>
    </p:spTree>
    <p:extLst>
      <p:ext uri="{BB962C8B-B14F-4D97-AF65-F5344CB8AC3E}">
        <p14:creationId xmlns:p14="http://schemas.microsoft.com/office/powerpoint/2010/main" val="354963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1F4EA-C7B5-0D4B-A82B-0BE4587A0DE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117E8E-97A7-FB38-BAFE-4E525F10C3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DF3D7A1-B90E-6B74-92C4-1F72F94936C1}"/>
              </a:ext>
            </a:extLst>
          </p:cNvPr>
          <p:cNvSpPr>
            <a:spLocks noGrp="1"/>
          </p:cNvSpPr>
          <p:nvPr>
            <p:ph type="dt" sz="half" idx="10"/>
          </p:nvPr>
        </p:nvSpPr>
        <p:spPr/>
        <p:txBody>
          <a:bodyPr/>
          <a:lstStyle/>
          <a:p>
            <a:fld id="{FFF468E2-16F1-484D-BA0E-FBC95DC0B0D6}" type="datetimeFigureOut">
              <a:rPr lang="zh-CN" altLang="en-US" smtClean="0"/>
              <a:t>2022/9/10</a:t>
            </a:fld>
            <a:endParaRPr lang="zh-CN" altLang="en-US"/>
          </a:p>
        </p:txBody>
      </p:sp>
      <p:sp>
        <p:nvSpPr>
          <p:cNvPr id="5" name="页脚占位符 4">
            <a:extLst>
              <a:ext uri="{FF2B5EF4-FFF2-40B4-BE49-F238E27FC236}">
                <a16:creationId xmlns:a16="http://schemas.microsoft.com/office/drawing/2014/main" id="{CA963774-1D4C-3310-8D6F-48A117AE41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88C03D-6613-6FEA-3258-561A95F64BD9}"/>
              </a:ext>
            </a:extLst>
          </p:cNvPr>
          <p:cNvSpPr>
            <a:spLocks noGrp="1"/>
          </p:cNvSpPr>
          <p:nvPr>
            <p:ph type="sldNum" sz="quarter" idx="12"/>
          </p:nvPr>
        </p:nvSpPr>
        <p:spPr/>
        <p:txBody>
          <a:bodyPr/>
          <a:lstStyle/>
          <a:p>
            <a:fld id="{59382725-13DA-4C83-94AD-27A5A78B5CDF}" type="slidenum">
              <a:rPr lang="zh-CN" altLang="en-US" smtClean="0"/>
              <a:t>‹#›</a:t>
            </a:fld>
            <a:endParaRPr lang="zh-CN" altLang="en-US"/>
          </a:p>
        </p:txBody>
      </p:sp>
    </p:spTree>
    <p:extLst>
      <p:ext uri="{BB962C8B-B14F-4D97-AF65-F5344CB8AC3E}">
        <p14:creationId xmlns:p14="http://schemas.microsoft.com/office/powerpoint/2010/main" val="7442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9BCF7-C87D-E092-8240-45CE9ED6F1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6CDD08-5839-452B-4F71-1914E0263C7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E56C9BF-9284-DC00-1883-7751D2F1D48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8C220C0-85B5-168A-A8CC-D0CF8150A90A}"/>
              </a:ext>
            </a:extLst>
          </p:cNvPr>
          <p:cNvSpPr>
            <a:spLocks noGrp="1"/>
          </p:cNvSpPr>
          <p:nvPr>
            <p:ph type="dt" sz="half" idx="10"/>
          </p:nvPr>
        </p:nvSpPr>
        <p:spPr/>
        <p:txBody>
          <a:bodyPr/>
          <a:lstStyle/>
          <a:p>
            <a:fld id="{FFF468E2-16F1-484D-BA0E-FBC95DC0B0D6}" type="datetimeFigureOut">
              <a:rPr lang="zh-CN" altLang="en-US" smtClean="0"/>
              <a:t>2022/9/10</a:t>
            </a:fld>
            <a:endParaRPr lang="zh-CN" altLang="en-US"/>
          </a:p>
        </p:txBody>
      </p:sp>
      <p:sp>
        <p:nvSpPr>
          <p:cNvPr id="6" name="页脚占位符 5">
            <a:extLst>
              <a:ext uri="{FF2B5EF4-FFF2-40B4-BE49-F238E27FC236}">
                <a16:creationId xmlns:a16="http://schemas.microsoft.com/office/drawing/2014/main" id="{2F5B1997-C188-A024-5732-F4C6D794B5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1E641C-711B-923D-309B-90FB75B036C3}"/>
              </a:ext>
            </a:extLst>
          </p:cNvPr>
          <p:cNvSpPr>
            <a:spLocks noGrp="1"/>
          </p:cNvSpPr>
          <p:nvPr>
            <p:ph type="sldNum" sz="quarter" idx="12"/>
          </p:nvPr>
        </p:nvSpPr>
        <p:spPr/>
        <p:txBody>
          <a:bodyPr/>
          <a:lstStyle/>
          <a:p>
            <a:fld id="{59382725-13DA-4C83-94AD-27A5A78B5CDF}" type="slidenum">
              <a:rPr lang="zh-CN" altLang="en-US" smtClean="0"/>
              <a:t>‹#›</a:t>
            </a:fld>
            <a:endParaRPr lang="zh-CN" altLang="en-US"/>
          </a:p>
        </p:txBody>
      </p:sp>
    </p:spTree>
    <p:extLst>
      <p:ext uri="{BB962C8B-B14F-4D97-AF65-F5344CB8AC3E}">
        <p14:creationId xmlns:p14="http://schemas.microsoft.com/office/powerpoint/2010/main" val="86610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7C818-CC1C-62C8-4B75-D0DE55FF73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969F0F9-9B7B-2D12-0EC4-C91EB9C0F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047B1B9-202A-2622-8CDF-D96396F6E0A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99395EC-D456-DF1C-560F-91B65574E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C0847A9-243C-823C-B1D9-F6403F3B0E2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789058D-C225-05B4-0207-F58BCE0226B4}"/>
              </a:ext>
            </a:extLst>
          </p:cNvPr>
          <p:cNvSpPr>
            <a:spLocks noGrp="1"/>
          </p:cNvSpPr>
          <p:nvPr>
            <p:ph type="dt" sz="half" idx="10"/>
          </p:nvPr>
        </p:nvSpPr>
        <p:spPr/>
        <p:txBody>
          <a:bodyPr/>
          <a:lstStyle/>
          <a:p>
            <a:fld id="{FFF468E2-16F1-484D-BA0E-FBC95DC0B0D6}" type="datetimeFigureOut">
              <a:rPr lang="zh-CN" altLang="en-US" smtClean="0"/>
              <a:t>2022/9/10</a:t>
            </a:fld>
            <a:endParaRPr lang="zh-CN" altLang="en-US"/>
          </a:p>
        </p:txBody>
      </p:sp>
      <p:sp>
        <p:nvSpPr>
          <p:cNvPr id="8" name="页脚占位符 7">
            <a:extLst>
              <a:ext uri="{FF2B5EF4-FFF2-40B4-BE49-F238E27FC236}">
                <a16:creationId xmlns:a16="http://schemas.microsoft.com/office/drawing/2014/main" id="{05B24E02-CD98-B7F6-16A1-D00F006E8D7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679664A-5662-9B03-1374-4FAF24580558}"/>
              </a:ext>
            </a:extLst>
          </p:cNvPr>
          <p:cNvSpPr>
            <a:spLocks noGrp="1"/>
          </p:cNvSpPr>
          <p:nvPr>
            <p:ph type="sldNum" sz="quarter" idx="12"/>
          </p:nvPr>
        </p:nvSpPr>
        <p:spPr/>
        <p:txBody>
          <a:bodyPr/>
          <a:lstStyle/>
          <a:p>
            <a:fld id="{59382725-13DA-4C83-94AD-27A5A78B5CDF}" type="slidenum">
              <a:rPr lang="zh-CN" altLang="en-US" smtClean="0"/>
              <a:t>‹#›</a:t>
            </a:fld>
            <a:endParaRPr lang="zh-CN" altLang="en-US"/>
          </a:p>
        </p:txBody>
      </p:sp>
    </p:spTree>
    <p:extLst>
      <p:ext uri="{BB962C8B-B14F-4D97-AF65-F5344CB8AC3E}">
        <p14:creationId xmlns:p14="http://schemas.microsoft.com/office/powerpoint/2010/main" val="817472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87595-8042-3061-CC78-F0F7270CAC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DFC7692-7EDC-ECDB-6931-5D6237215B19}"/>
              </a:ext>
            </a:extLst>
          </p:cNvPr>
          <p:cNvSpPr>
            <a:spLocks noGrp="1"/>
          </p:cNvSpPr>
          <p:nvPr>
            <p:ph type="dt" sz="half" idx="10"/>
          </p:nvPr>
        </p:nvSpPr>
        <p:spPr/>
        <p:txBody>
          <a:bodyPr/>
          <a:lstStyle/>
          <a:p>
            <a:fld id="{FFF468E2-16F1-484D-BA0E-FBC95DC0B0D6}" type="datetimeFigureOut">
              <a:rPr lang="zh-CN" altLang="en-US" smtClean="0"/>
              <a:t>2022/9/10</a:t>
            </a:fld>
            <a:endParaRPr lang="zh-CN" altLang="en-US"/>
          </a:p>
        </p:txBody>
      </p:sp>
      <p:sp>
        <p:nvSpPr>
          <p:cNvPr id="4" name="页脚占位符 3">
            <a:extLst>
              <a:ext uri="{FF2B5EF4-FFF2-40B4-BE49-F238E27FC236}">
                <a16:creationId xmlns:a16="http://schemas.microsoft.com/office/drawing/2014/main" id="{2772E049-0F9F-0239-92B9-75539BA3CC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BE0FD8E-2B14-63DE-9B65-6E160B5C17F6}"/>
              </a:ext>
            </a:extLst>
          </p:cNvPr>
          <p:cNvSpPr>
            <a:spLocks noGrp="1"/>
          </p:cNvSpPr>
          <p:nvPr>
            <p:ph type="sldNum" sz="quarter" idx="12"/>
          </p:nvPr>
        </p:nvSpPr>
        <p:spPr/>
        <p:txBody>
          <a:bodyPr/>
          <a:lstStyle/>
          <a:p>
            <a:fld id="{59382725-13DA-4C83-94AD-27A5A78B5CDF}" type="slidenum">
              <a:rPr lang="zh-CN" altLang="en-US" smtClean="0"/>
              <a:t>‹#›</a:t>
            </a:fld>
            <a:endParaRPr lang="zh-CN" altLang="en-US"/>
          </a:p>
        </p:txBody>
      </p:sp>
    </p:spTree>
    <p:extLst>
      <p:ext uri="{BB962C8B-B14F-4D97-AF65-F5344CB8AC3E}">
        <p14:creationId xmlns:p14="http://schemas.microsoft.com/office/powerpoint/2010/main" val="7184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8EB31F-B8E2-5860-1A61-D20794BE4BDD}"/>
              </a:ext>
            </a:extLst>
          </p:cNvPr>
          <p:cNvSpPr>
            <a:spLocks noGrp="1"/>
          </p:cNvSpPr>
          <p:nvPr>
            <p:ph type="dt" sz="half" idx="10"/>
          </p:nvPr>
        </p:nvSpPr>
        <p:spPr/>
        <p:txBody>
          <a:bodyPr/>
          <a:lstStyle/>
          <a:p>
            <a:fld id="{FFF468E2-16F1-484D-BA0E-FBC95DC0B0D6}" type="datetimeFigureOut">
              <a:rPr lang="zh-CN" altLang="en-US" smtClean="0"/>
              <a:t>2022/9/10</a:t>
            </a:fld>
            <a:endParaRPr lang="zh-CN" altLang="en-US"/>
          </a:p>
        </p:txBody>
      </p:sp>
      <p:sp>
        <p:nvSpPr>
          <p:cNvPr id="3" name="页脚占位符 2">
            <a:extLst>
              <a:ext uri="{FF2B5EF4-FFF2-40B4-BE49-F238E27FC236}">
                <a16:creationId xmlns:a16="http://schemas.microsoft.com/office/drawing/2014/main" id="{400788B6-6DAD-691E-2BCC-6AFF0C97E3B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D14FF8-15C7-A268-ED41-FC388EE52C91}"/>
              </a:ext>
            </a:extLst>
          </p:cNvPr>
          <p:cNvSpPr>
            <a:spLocks noGrp="1"/>
          </p:cNvSpPr>
          <p:nvPr>
            <p:ph type="sldNum" sz="quarter" idx="12"/>
          </p:nvPr>
        </p:nvSpPr>
        <p:spPr/>
        <p:txBody>
          <a:bodyPr/>
          <a:lstStyle/>
          <a:p>
            <a:fld id="{59382725-13DA-4C83-94AD-27A5A78B5CDF}" type="slidenum">
              <a:rPr lang="zh-CN" altLang="en-US" smtClean="0"/>
              <a:t>‹#›</a:t>
            </a:fld>
            <a:endParaRPr lang="zh-CN" altLang="en-US"/>
          </a:p>
        </p:txBody>
      </p:sp>
    </p:spTree>
    <p:extLst>
      <p:ext uri="{BB962C8B-B14F-4D97-AF65-F5344CB8AC3E}">
        <p14:creationId xmlns:p14="http://schemas.microsoft.com/office/powerpoint/2010/main" val="58579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B03DE-3088-0E72-22E5-3E3525EC37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AD850CC-8E3F-0CDE-DDAD-1EDDCDE8D8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B7082B1-44DF-D913-56E0-714D5DD99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CA14A09-2DD7-DDD3-54CF-B8F890EFC992}"/>
              </a:ext>
            </a:extLst>
          </p:cNvPr>
          <p:cNvSpPr>
            <a:spLocks noGrp="1"/>
          </p:cNvSpPr>
          <p:nvPr>
            <p:ph type="dt" sz="half" idx="10"/>
          </p:nvPr>
        </p:nvSpPr>
        <p:spPr/>
        <p:txBody>
          <a:bodyPr/>
          <a:lstStyle/>
          <a:p>
            <a:fld id="{FFF468E2-16F1-484D-BA0E-FBC95DC0B0D6}" type="datetimeFigureOut">
              <a:rPr lang="zh-CN" altLang="en-US" smtClean="0"/>
              <a:t>2022/9/10</a:t>
            </a:fld>
            <a:endParaRPr lang="zh-CN" altLang="en-US"/>
          </a:p>
        </p:txBody>
      </p:sp>
      <p:sp>
        <p:nvSpPr>
          <p:cNvPr id="6" name="页脚占位符 5">
            <a:extLst>
              <a:ext uri="{FF2B5EF4-FFF2-40B4-BE49-F238E27FC236}">
                <a16:creationId xmlns:a16="http://schemas.microsoft.com/office/drawing/2014/main" id="{54A469DA-52A8-141A-373F-CE3385EB59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294A4B-6694-2F02-818F-37DE8CE2580E}"/>
              </a:ext>
            </a:extLst>
          </p:cNvPr>
          <p:cNvSpPr>
            <a:spLocks noGrp="1"/>
          </p:cNvSpPr>
          <p:nvPr>
            <p:ph type="sldNum" sz="quarter" idx="12"/>
          </p:nvPr>
        </p:nvSpPr>
        <p:spPr/>
        <p:txBody>
          <a:bodyPr/>
          <a:lstStyle/>
          <a:p>
            <a:fld id="{59382725-13DA-4C83-94AD-27A5A78B5CDF}" type="slidenum">
              <a:rPr lang="zh-CN" altLang="en-US" smtClean="0"/>
              <a:t>‹#›</a:t>
            </a:fld>
            <a:endParaRPr lang="zh-CN" altLang="en-US"/>
          </a:p>
        </p:txBody>
      </p:sp>
    </p:spTree>
    <p:extLst>
      <p:ext uri="{BB962C8B-B14F-4D97-AF65-F5344CB8AC3E}">
        <p14:creationId xmlns:p14="http://schemas.microsoft.com/office/powerpoint/2010/main" val="197606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95D5B-ECFD-DBCE-2A00-EF8BC9D610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AD8B769-9C4F-0833-009F-883B558150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D6DC3E4-AA9F-75A8-A386-57D9EB720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A40B50-9B21-FECD-15B3-8AC00AE97CF2}"/>
              </a:ext>
            </a:extLst>
          </p:cNvPr>
          <p:cNvSpPr>
            <a:spLocks noGrp="1"/>
          </p:cNvSpPr>
          <p:nvPr>
            <p:ph type="dt" sz="half" idx="10"/>
          </p:nvPr>
        </p:nvSpPr>
        <p:spPr/>
        <p:txBody>
          <a:bodyPr/>
          <a:lstStyle/>
          <a:p>
            <a:fld id="{FFF468E2-16F1-484D-BA0E-FBC95DC0B0D6}" type="datetimeFigureOut">
              <a:rPr lang="zh-CN" altLang="en-US" smtClean="0"/>
              <a:t>2022/9/10</a:t>
            </a:fld>
            <a:endParaRPr lang="zh-CN" altLang="en-US"/>
          </a:p>
        </p:txBody>
      </p:sp>
      <p:sp>
        <p:nvSpPr>
          <p:cNvPr id="6" name="页脚占位符 5">
            <a:extLst>
              <a:ext uri="{FF2B5EF4-FFF2-40B4-BE49-F238E27FC236}">
                <a16:creationId xmlns:a16="http://schemas.microsoft.com/office/drawing/2014/main" id="{8C1F95EE-0FCA-FFD2-3EE3-2EB39950D8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1A086D-FD88-B95D-139A-4B98ED061C05}"/>
              </a:ext>
            </a:extLst>
          </p:cNvPr>
          <p:cNvSpPr>
            <a:spLocks noGrp="1"/>
          </p:cNvSpPr>
          <p:nvPr>
            <p:ph type="sldNum" sz="quarter" idx="12"/>
          </p:nvPr>
        </p:nvSpPr>
        <p:spPr/>
        <p:txBody>
          <a:bodyPr/>
          <a:lstStyle/>
          <a:p>
            <a:fld id="{59382725-13DA-4C83-94AD-27A5A78B5CDF}" type="slidenum">
              <a:rPr lang="zh-CN" altLang="en-US" smtClean="0"/>
              <a:t>‹#›</a:t>
            </a:fld>
            <a:endParaRPr lang="zh-CN" altLang="en-US"/>
          </a:p>
        </p:txBody>
      </p:sp>
    </p:spTree>
    <p:extLst>
      <p:ext uri="{BB962C8B-B14F-4D97-AF65-F5344CB8AC3E}">
        <p14:creationId xmlns:p14="http://schemas.microsoft.com/office/powerpoint/2010/main" val="229694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E92AE4-A19C-D245-D1C7-FAF2388F0F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F1289AE-AB0D-8C51-8992-3008484E4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30CDC6-D30F-C225-A228-D5D4043C8C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468E2-16F1-484D-BA0E-FBC95DC0B0D6}" type="datetimeFigureOut">
              <a:rPr lang="zh-CN" altLang="en-US" smtClean="0"/>
              <a:t>2022/9/10</a:t>
            </a:fld>
            <a:endParaRPr lang="zh-CN" altLang="en-US"/>
          </a:p>
        </p:txBody>
      </p:sp>
      <p:sp>
        <p:nvSpPr>
          <p:cNvPr id="5" name="页脚占位符 4">
            <a:extLst>
              <a:ext uri="{FF2B5EF4-FFF2-40B4-BE49-F238E27FC236}">
                <a16:creationId xmlns:a16="http://schemas.microsoft.com/office/drawing/2014/main" id="{E5B7AEAA-E96E-1452-5502-BBC5502F97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7322C69-4D04-8227-C42C-FB4C0D5C8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82725-13DA-4C83-94AD-27A5A78B5CDF}" type="slidenum">
              <a:rPr lang="zh-CN" altLang="en-US" smtClean="0"/>
              <a:t>‹#›</a:t>
            </a:fld>
            <a:endParaRPr lang="zh-CN" altLang="en-US"/>
          </a:p>
        </p:txBody>
      </p:sp>
    </p:spTree>
    <p:extLst>
      <p:ext uri="{BB962C8B-B14F-4D97-AF65-F5344CB8AC3E}">
        <p14:creationId xmlns:p14="http://schemas.microsoft.com/office/powerpoint/2010/main" val="2712807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8709D-731E-D316-8497-3949D458AF31}"/>
              </a:ext>
            </a:extLst>
          </p:cNvPr>
          <p:cNvSpPr>
            <a:spLocks noGrp="1"/>
          </p:cNvSpPr>
          <p:nvPr>
            <p:ph type="ctrTitle"/>
          </p:nvPr>
        </p:nvSpPr>
        <p:spPr/>
        <p:txBody>
          <a:bodyPr/>
          <a:lstStyle/>
          <a:p>
            <a:r>
              <a:rPr lang="zh-CN" altLang="en-US" dirty="0"/>
              <a:t>分治</a:t>
            </a:r>
          </a:p>
        </p:txBody>
      </p:sp>
      <p:sp>
        <p:nvSpPr>
          <p:cNvPr id="3" name="副标题 2">
            <a:extLst>
              <a:ext uri="{FF2B5EF4-FFF2-40B4-BE49-F238E27FC236}">
                <a16:creationId xmlns:a16="http://schemas.microsoft.com/office/drawing/2014/main" id="{FB89F0E5-0923-329D-0167-7AE0979D5D2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57264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2C607-4C27-56D5-1356-7B501C7EC619}"/>
              </a:ext>
            </a:extLst>
          </p:cNvPr>
          <p:cNvSpPr>
            <a:spLocks noGrp="1"/>
          </p:cNvSpPr>
          <p:nvPr>
            <p:ph type="title"/>
          </p:nvPr>
        </p:nvSpPr>
        <p:spPr/>
        <p:txBody>
          <a:bodyPr/>
          <a:lstStyle/>
          <a:p>
            <a:r>
              <a:rPr lang="en-US" altLang="zh-CN" dirty="0"/>
              <a:t>BFPRT</a:t>
            </a:r>
            <a:endParaRPr lang="zh-CN" altLang="en-US" dirty="0"/>
          </a:p>
        </p:txBody>
      </p:sp>
      <p:sp>
        <p:nvSpPr>
          <p:cNvPr id="3" name="内容占位符 2">
            <a:extLst>
              <a:ext uri="{FF2B5EF4-FFF2-40B4-BE49-F238E27FC236}">
                <a16:creationId xmlns:a16="http://schemas.microsoft.com/office/drawing/2014/main" id="{E3CAE900-EDAF-B5D3-7F01-0C99406B8AE5}"/>
              </a:ext>
            </a:extLst>
          </p:cNvPr>
          <p:cNvSpPr>
            <a:spLocks noGrp="1"/>
          </p:cNvSpPr>
          <p:nvPr>
            <p:ph idx="1"/>
          </p:nvPr>
        </p:nvSpPr>
        <p:spPr/>
        <p:txBody>
          <a:bodyPr/>
          <a:lstStyle/>
          <a:p>
            <a:r>
              <a:rPr lang="zh-CN" altLang="en-US" dirty="0"/>
              <a:t>主要是避免“随机”不稳定这件事</a:t>
            </a:r>
            <a:endParaRPr lang="en-US" altLang="zh-CN" dirty="0"/>
          </a:p>
          <a:p>
            <a:r>
              <a:rPr lang="zh-CN" altLang="en-US" dirty="0"/>
              <a:t>不过常数其实很差，</a:t>
            </a:r>
            <a:r>
              <a:rPr lang="en-US" altLang="zh-CN" dirty="0"/>
              <a:t>oi</a:t>
            </a:r>
            <a:r>
              <a:rPr lang="zh-CN" altLang="en-US" dirty="0"/>
              <a:t>中没必要写</a:t>
            </a:r>
            <a:endParaRPr lang="en-US" altLang="zh-CN" dirty="0"/>
          </a:p>
          <a:p>
            <a:endParaRPr lang="en-US" altLang="zh-CN" dirty="0"/>
          </a:p>
        </p:txBody>
      </p:sp>
    </p:spTree>
    <p:extLst>
      <p:ext uri="{BB962C8B-B14F-4D97-AF65-F5344CB8AC3E}">
        <p14:creationId xmlns:p14="http://schemas.microsoft.com/office/powerpoint/2010/main" val="1734860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2C607-4C27-56D5-1356-7B501C7EC619}"/>
              </a:ext>
            </a:extLst>
          </p:cNvPr>
          <p:cNvSpPr>
            <a:spLocks noGrp="1"/>
          </p:cNvSpPr>
          <p:nvPr>
            <p:ph type="title"/>
          </p:nvPr>
        </p:nvSpPr>
        <p:spPr/>
        <p:txBody>
          <a:bodyPr/>
          <a:lstStyle/>
          <a:p>
            <a:r>
              <a:rPr lang="zh-CN" altLang="en-US" dirty="0"/>
              <a:t>归并排序</a:t>
            </a:r>
          </a:p>
        </p:txBody>
      </p:sp>
      <p:sp>
        <p:nvSpPr>
          <p:cNvPr id="3" name="内容占位符 2">
            <a:extLst>
              <a:ext uri="{FF2B5EF4-FFF2-40B4-BE49-F238E27FC236}">
                <a16:creationId xmlns:a16="http://schemas.microsoft.com/office/drawing/2014/main" id="{E3CAE900-EDAF-B5D3-7F01-0C99406B8AE5}"/>
              </a:ext>
            </a:extLst>
          </p:cNvPr>
          <p:cNvSpPr>
            <a:spLocks noGrp="1"/>
          </p:cNvSpPr>
          <p:nvPr>
            <p:ph idx="1"/>
          </p:nvPr>
        </p:nvSpPr>
        <p:spPr/>
        <p:txBody>
          <a:bodyPr/>
          <a:lstStyle/>
          <a:p>
            <a:r>
              <a:rPr lang="zh-CN" altLang="en-US" dirty="0"/>
              <a:t>先把数组均分成两半</a:t>
            </a:r>
            <a:endParaRPr lang="en-US" altLang="zh-CN" dirty="0"/>
          </a:p>
          <a:p>
            <a:r>
              <a:rPr lang="zh-CN" altLang="en-US" dirty="0"/>
              <a:t>然后对左右两半分别归并排序</a:t>
            </a:r>
            <a:endParaRPr lang="en-US" altLang="zh-CN" dirty="0"/>
          </a:p>
          <a:p>
            <a:r>
              <a:rPr lang="zh-CN" altLang="en-US" dirty="0"/>
              <a:t>那么现在左右两半分别有序</a:t>
            </a:r>
            <a:endParaRPr lang="en-US" altLang="zh-CN" dirty="0"/>
          </a:p>
          <a:p>
            <a:r>
              <a:rPr lang="zh-CN" altLang="en-US" dirty="0"/>
              <a:t>最后如何合并？</a:t>
            </a:r>
            <a:endParaRPr lang="en-US" altLang="zh-CN" dirty="0"/>
          </a:p>
          <a:p>
            <a:pPr lvl="1"/>
            <a:r>
              <a:rPr lang="en-US" altLang="zh-CN" dirty="0" err="1"/>
              <a:t>stl</a:t>
            </a:r>
            <a:r>
              <a:rPr lang="zh-CN" altLang="en-US" dirty="0"/>
              <a:t>有函数</a:t>
            </a:r>
            <a:r>
              <a:rPr lang="en-US" altLang="zh-CN" dirty="0"/>
              <a:t>merge</a:t>
            </a:r>
          </a:p>
          <a:p>
            <a:r>
              <a:rPr lang="zh-CN" altLang="en-US" dirty="0"/>
              <a:t>时间复杂度？</a:t>
            </a:r>
            <a:endParaRPr lang="en-US" altLang="zh-CN" dirty="0"/>
          </a:p>
        </p:txBody>
      </p:sp>
    </p:spTree>
    <p:extLst>
      <p:ext uri="{BB962C8B-B14F-4D97-AF65-F5344CB8AC3E}">
        <p14:creationId xmlns:p14="http://schemas.microsoft.com/office/powerpoint/2010/main" val="349421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2C607-4C27-56D5-1356-7B501C7EC619}"/>
              </a:ext>
            </a:extLst>
          </p:cNvPr>
          <p:cNvSpPr>
            <a:spLocks noGrp="1"/>
          </p:cNvSpPr>
          <p:nvPr>
            <p:ph type="title"/>
          </p:nvPr>
        </p:nvSpPr>
        <p:spPr/>
        <p:txBody>
          <a:bodyPr/>
          <a:lstStyle/>
          <a:p>
            <a:r>
              <a:rPr lang="zh-CN" altLang="en-US" dirty="0"/>
              <a:t>逆序对</a:t>
            </a:r>
          </a:p>
        </p:txBody>
      </p:sp>
      <p:sp>
        <p:nvSpPr>
          <p:cNvPr id="3" name="内容占位符 2">
            <a:extLst>
              <a:ext uri="{FF2B5EF4-FFF2-40B4-BE49-F238E27FC236}">
                <a16:creationId xmlns:a16="http://schemas.microsoft.com/office/drawing/2014/main" id="{E3CAE900-EDAF-B5D3-7F01-0C99406B8AE5}"/>
              </a:ext>
            </a:extLst>
          </p:cNvPr>
          <p:cNvSpPr>
            <a:spLocks noGrp="1"/>
          </p:cNvSpPr>
          <p:nvPr>
            <p:ph idx="1"/>
          </p:nvPr>
        </p:nvSpPr>
        <p:spPr/>
        <p:txBody>
          <a:bodyPr/>
          <a:lstStyle/>
          <a:p>
            <a:r>
              <a:rPr lang="zh-CN" altLang="en-US" dirty="0"/>
              <a:t>定义一个数组的逆序对</a:t>
            </a:r>
            <a:r>
              <a:rPr lang="en-US" altLang="zh-CN" dirty="0"/>
              <a:t>(</a:t>
            </a:r>
            <a:r>
              <a:rPr lang="en-US" altLang="zh-CN" dirty="0" err="1"/>
              <a:t>i,j</a:t>
            </a:r>
            <a:r>
              <a:rPr lang="en-US" altLang="zh-CN" dirty="0"/>
              <a:t>)</a:t>
            </a:r>
            <a:r>
              <a:rPr lang="zh-CN" altLang="en-US" dirty="0"/>
              <a:t>：</a:t>
            </a:r>
            <a:r>
              <a:rPr lang="en-US" altLang="zh-CN" dirty="0"/>
              <a:t>a[</a:t>
            </a:r>
            <a:r>
              <a:rPr lang="en-US" altLang="zh-CN" dirty="0" err="1"/>
              <a:t>i</a:t>
            </a:r>
            <a:r>
              <a:rPr lang="en-US" altLang="zh-CN" dirty="0"/>
              <a:t>]&gt;a[j]</a:t>
            </a:r>
            <a:r>
              <a:rPr lang="zh-CN" altLang="en-US" dirty="0"/>
              <a:t>且</a:t>
            </a:r>
            <a:r>
              <a:rPr lang="en-US" altLang="zh-CN" dirty="0" err="1"/>
              <a:t>i</a:t>
            </a:r>
            <a:r>
              <a:rPr lang="en-US" altLang="zh-CN" dirty="0"/>
              <a:t>&lt;j</a:t>
            </a:r>
          </a:p>
          <a:p>
            <a:r>
              <a:rPr lang="zh-CN" altLang="en-US" dirty="0"/>
              <a:t>求一个数组逆序对的数量</a:t>
            </a:r>
            <a:endParaRPr lang="en-US" altLang="zh-CN" dirty="0"/>
          </a:p>
          <a:p>
            <a:endParaRPr lang="en-US" altLang="zh-CN" dirty="0"/>
          </a:p>
          <a:p>
            <a:r>
              <a:rPr lang="zh-CN" altLang="en-US" dirty="0"/>
              <a:t>反序表：</a:t>
            </a:r>
            <a:r>
              <a:rPr lang="en-US" altLang="zh-CN" dirty="0"/>
              <a:t>b[</a:t>
            </a:r>
            <a:r>
              <a:rPr lang="en-US" altLang="zh-CN" dirty="0" err="1"/>
              <a:t>i</a:t>
            </a:r>
            <a:r>
              <a:rPr lang="en-US" altLang="zh-CN" dirty="0"/>
              <a:t>]</a:t>
            </a:r>
            <a:r>
              <a:rPr lang="zh-CN" altLang="en-US" dirty="0"/>
              <a:t>表示</a:t>
            </a:r>
            <a:r>
              <a:rPr lang="en-US" altLang="zh-CN" dirty="0"/>
              <a:t>a[</a:t>
            </a:r>
            <a:r>
              <a:rPr lang="en-US" altLang="zh-CN" dirty="0" err="1"/>
              <a:t>i</a:t>
            </a:r>
            <a:r>
              <a:rPr lang="en-US" altLang="zh-CN" dirty="0"/>
              <a:t>]&gt;a[j]</a:t>
            </a:r>
            <a:r>
              <a:rPr lang="zh-CN" altLang="en-US" dirty="0"/>
              <a:t>且</a:t>
            </a:r>
            <a:r>
              <a:rPr lang="en-US" altLang="zh-CN" dirty="0" err="1"/>
              <a:t>i</a:t>
            </a:r>
            <a:r>
              <a:rPr lang="en-US" altLang="zh-CN" dirty="0"/>
              <a:t>&lt;j</a:t>
            </a:r>
            <a:r>
              <a:rPr lang="zh-CN" altLang="en-US" dirty="0"/>
              <a:t>的</a:t>
            </a:r>
            <a:r>
              <a:rPr lang="en-US" altLang="zh-CN" dirty="0"/>
              <a:t>j</a:t>
            </a:r>
            <a:r>
              <a:rPr lang="zh-CN" altLang="en-US" dirty="0"/>
              <a:t>的数量</a:t>
            </a:r>
            <a:endParaRPr lang="en-US" altLang="zh-CN" dirty="0"/>
          </a:p>
          <a:p>
            <a:r>
              <a:rPr lang="zh-CN" altLang="en-US" dirty="0"/>
              <a:t>逆序对、反序表、序列之间的关系</a:t>
            </a:r>
            <a:endParaRPr lang="en-US" altLang="zh-CN" dirty="0"/>
          </a:p>
          <a:p>
            <a:endParaRPr lang="en-US" altLang="zh-CN" dirty="0"/>
          </a:p>
        </p:txBody>
      </p:sp>
    </p:spTree>
    <p:extLst>
      <p:ext uri="{BB962C8B-B14F-4D97-AF65-F5344CB8AC3E}">
        <p14:creationId xmlns:p14="http://schemas.microsoft.com/office/powerpoint/2010/main" val="229624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2C607-4C27-56D5-1356-7B501C7EC619}"/>
              </a:ext>
            </a:extLst>
          </p:cNvPr>
          <p:cNvSpPr>
            <a:spLocks noGrp="1"/>
          </p:cNvSpPr>
          <p:nvPr>
            <p:ph type="title"/>
          </p:nvPr>
        </p:nvSpPr>
        <p:spPr/>
        <p:txBody>
          <a:bodyPr/>
          <a:lstStyle/>
          <a:p>
            <a:r>
              <a:rPr lang="zh-CN" altLang="en-US" dirty="0"/>
              <a:t>逆序对</a:t>
            </a:r>
          </a:p>
        </p:txBody>
      </p:sp>
      <p:sp>
        <p:nvSpPr>
          <p:cNvPr id="3" name="内容占位符 2">
            <a:extLst>
              <a:ext uri="{FF2B5EF4-FFF2-40B4-BE49-F238E27FC236}">
                <a16:creationId xmlns:a16="http://schemas.microsoft.com/office/drawing/2014/main" id="{E3CAE900-EDAF-B5D3-7F01-0C99406B8AE5}"/>
              </a:ext>
            </a:extLst>
          </p:cNvPr>
          <p:cNvSpPr>
            <a:spLocks noGrp="1"/>
          </p:cNvSpPr>
          <p:nvPr>
            <p:ph idx="1"/>
          </p:nvPr>
        </p:nvSpPr>
        <p:spPr/>
        <p:txBody>
          <a:bodyPr/>
          <a:lstStyle/>
          <a:p>
            <a:r>
              <a:rPr lang="zh-CN" altLang="en-US" dirty="0"/>
              <a:t>分治</a:t>
            </a:r>
            <a:endParaRPr lang="en-US" altLang="zh-CN" dirty="0"/>
          </a:p>
          <a:p>
            <a:pPr lvl="1"/>
            <a:r>
              <a:rPr lang="zh-CN" altLang="en-US" dirty="0"/>
              <a:t>把数组均分成两半</a:t>
            </a:r>
            <a:endParaRPr lang="en-US" altLang="zh-CN" dirty="0"/>
          </a:p>
          <a:p>
            <a:pPr lvl="1"/>
            <a:r>
              <a:rPr lang="zh-CN" altLang="en-US" dirty="0"/>
              <a:t>整个的逆序对数</a:t>
            </a:r>
            <a:r>
              <a:rPr lang="en-US" altLang="zh-CN" dirty="0"/>
              <a:t>=</a:t>
            </a:r>
            <a:r>
              <a:rPr lang="zh-CN" altLang="en-US" dirty="0"/>
              <a:t>左半边的逆序对数</a:t>
            </a:r>
            <a:r>
              <a:rPr lang="en-US" altLang="zh-CN" dirty="0"/>
              <a:t>+</a:t>
            </a:r>
            <a:r>
              <a:rPr lang="zh-CN" altLang="en-US" dirty="0"/>
              <a:t>右半边的逆序对数</a:t>
            </a:r>
            <a:r>
              <a:rPr lang="en-US" altLang="zh-CN" dirty="0"/>
              <a:t>+</a:t>
            </a:r>
            <a:r>
              <a:rPr lang="zh-CN" altLang="en-US" dirty="0"/>
              <a:t>一端在左边，一端在右边的逆序对数</a:t>
            </a:r>
            <a:endParaRPr lang="en-US" altLang="zh-CN" dirty="0"/>
          </a:p>
          <a:p>
            <a:pPr lvl="1"/>
            <a:r>
              <a:rPr lang="zh-CN" altLang="en-US" dirty="0"/>
              <a:t>显然一端在左边，一端在右边的逆序对数是在合并阶段统计的</a:t>
            </a:r>
          </a:p>
          <a:p>
            <a:r>
              <a:rPr lang="zh-CN" altLang="en-US" dirty="0"/>
              <a:t>考虑如何统计</a:t>
            </a:r>
            <a:endParaRPr lang="en-US" altLang="zh-CN" dirty="0"/>
          </a:p>
          <a:p>
            <a:pPr lvl="1"/>
            <a:r>
              <a:rPr lang="zh-CN" altLang="en-US" dirty="0"/>
              <a:t>假设左右两边是分别有序的，那么这就很好统计了</a:t>
            </a:r>
            <a:endParaRPr lang="en-US" altLang="zh-CN" dirty="0"/>
          </a:p>
          <a:p>
            <a:pPr lvl="1"/>
            <a:r>
              <a:rPr lang="zh-CN" altLang="en-US" dirty="0"/>
              <a:t>那么左右两边如何做到分别有序呢？正好在计算逆序对数量的分治过程中，对序列进行归并排序能帮助我们做到这一点。</a:t>
            </a:r>
            <a:endParaRPr lang="en-US" altLang="zh-CN" dirty="0"/>
          </a:p>
          <a:p>
            <a:pPr lvl="1"/>
            <a:r>
              <a:rPr lang="zh-CN" altLang="en-US" dirty="0"/>
              <a:t>排序会影响序列中元素的顺序，但是并不影响每个元素是在左边还是在右边，所以对答案没有影响</a:t>
            </a:r>
            <a:endParaRPr lang="en-US" altLang="zh-CN" dirty="0"/>
          </a:p>
        </p:txBody>
      </p:sp>
    </p:spTree>
    <p:extLst>
      <p:ext uri="{BB962C8B-B14F-4D97-AF65-F5344CB8AC3E}">
        <p14:creationId xmlns:p14="http://schemas.microsoft.com/office/powerpoint/2010/main" val="1727473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5B1BE-47E7-448D-A391-46EFD097C7E1}"/>
              </a:ext>
            </a:extLst>
          </p:cNvPr>
          <p:cNvSpPr>
            <a:spLocks noGrp="1"/>
          </p:cNvSpPr>
          <p:nvPr>
            <p:ph type="title"/>
          </p:nvPr>
        </p:nvSpPr>
        <p:spPr/>
        <p:txBody>
          <a:bodyPr/>
          <a:lstStyle/>
          <a:p>
            <a:r>
              <a:rPr lang="zh-CN" altLang="en-US" dirty="0"/>
              <a:t>最近点对</a:t>
            </a:r>
          </a:p>
        </p:txBody>
      </p:sp>
      <p:sp>
        <p:nvSpPr>
          <p:cNvPr id="3" name="内容占位符 2">
            <a:extLst>
              <a:ext uri="{FF2B5EF4-FFF2-40B4-BE49-F238E27FC236}">
                <a16:creationId xmlns:a16="http://schemas.microsoft.com/office/drawing/2014/main" id="{C9E9AC38-3759-4A3C-B640-04B5806603BE}"/>
              </a:ext>
            </a:extLst>
          </p:cNvPr>
          <p:cNvSpPr>
            <a:spLocks noGrp="1"/>
          </p:cNvSpPr>
          <p:nvPr>
            <p:ph idx="1"/>
          </p:nvPr>
        </p:nvSpPr>
        <p:spPr/>
        <p:txBody>
          <a:bodyPr/>
          <a:lstStyle/>
          <a:p>
            <a:r>
              <a:rPr lang="zh-CN" altLang="en-US" dirty="0"/>
              <a:t>平面上有</a:t>
            </a:r>
            <a:r>
              <a:rPr lang="en-US" altLang="zh-CN" dirty="0"/>
              <a:t>n</a:t>
            </a:r>
            <a:r>
              <a:rPr lang="zh-CN" altLang="en-US" dirty="0"/>
              <a:t>个点，求最近点对。</a:t>
            </a:r>
          </a:p>
        </p:txBody>
      </p:sp>
    </p:spTree>
    <p:extLst>
      <p:ext uri="{BB962C8B-B14F-4D97-AF65-F5344CB8AC3E}">
        <p14:creationId xmlns:p14="http://schemas.microsoft.com/office/powerpoint/2010/main" val="2277389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2374B-5D2D-4303-B9AE-ABA433ED8504}"/>
              </a:ext>
            </a:extLst>
          </p:cNvPr>
          <p:cNvSpPr>
            <a:spLocks noGrp="1"/>
          </p:cNvSpPr>
          <p:nvPr>
            <p:ph type="title"/>
          </p:nvPr>
        </p:nvSpPr>
        <p:spPr/>
        <p:txBody>
          <a:bodyPr/>
          <a:lstStyle/>
          <a:p>
            <a:r>
              <a:rPr lang="zh-CN" altLang="en-US" dirty="0"/>
              <a:t>最近点对</a:t>
            </a:r>
          </a:p>
        </p:txBody>
      </p:sp>
      <p:sp>
        <p:nvSpPr>
          <p:cNvPr id="3" name="内容占位符 2">
            <a:extLst>
              <a:ext uri="{FF2B5EF4-FFF2-40B4-BE49-F238E27FC236}">
                <a16:creationId xmlns:a16="http://schemas.microsoft.com/office/drawing/2014/main" id="{E0E293B2-06BA-4D36-912B-FCFC05A4FBFC}"/>
              </a:ext>
            </a:extLst>
          </p:cNvPr>
          <p:cNvSpPr>
            <a:spLocks noGrp="1"/>
          </p:cNvSpPr>
          <p:nvPr>
            <p:ph idx="1"/>
          </p:nvPr>
        </p:nvSpPr>
        <p:spPr/>
        <p:txBody>
          <a:bodyPr/>
          <a:lstStyle/>
          <a:p>
            <a:r>
              <a:rPr lang="zh-CN" altLang="en-US" dirty="0"/>
              <a:t>用分治做法，对点按</a:t>
            </a:r>
            <a:r>
              <a:rPr lang="en-US" altLang="zh-CN" dirty="0"/>
              <a:t>x</a:t>
            </a:r>
            <a:r>
              <a:rPr lang="zh-CN" altLang="en-US" dirty="0"/>
              <a:t>坐标排序，作一条竖线</a:t>
            </a:r>
            <a:r>
              <a:rPr lang="en-US" altLang="zh-CN" dirty="0"/>
              <a:t>x=mid</a:t>
            </a:r>
            <a:r>
              <a:rPr lang="zh-CN" altLang="en-US" dirty="0"/>
              <a:t>，把点集分成两半，</a:t>
            </a:r>
            <a:r>
              <a:rPr lang="en-US" altLang="zh-CN" dirty="0"/>
              <a:t>L</a:t>
            </a:r>
            <a:r>
              <a:rPr lang="zh-CN" altLang="en-US" dirty="0"/>
              <a:t>和</a:t>
            </a:r>
            <a:r>
              <a:rPr lang="en-US" altLang="zh-CN" dirty="0"/>
              <a:t>R</a:t>
            </a:r>
          </a:p>
          <a:p>
            <a:r>
              <a:rPr lang="zh-CN" altLang="en-US" dirty="0"/>
              <a:t>假设现在已经求出</a:t>
            </a:r>
            <a:r>
              <a:rPr lang="en-US" altLang="zh-CN" dirty="0"/>
              <a:t>L</a:t>
            </a:r>
            <a:r>
              <a:rPr lang="zh-CN" altLang="en-US" dirty="0"/>
              <a:t>的最近点对</a:t>
            </a:r>
            <a:r>
              <a:rPr lang="en-US" altLang="zh-CN" dirty="0"/>
              <a:t>dl</a:t>
            </a:r>
            <a:r>
              <a:rPr lang="zh-CN" altLang="en-US" dirty="0"/>
              <a:t>，</a:t>
            </a:r>
            <a:r>
              <a:rPr lang="en-US" altLang="zh-CN" dirty="0"/>
              <a:t>R</a:t>
            </a:r>
            <a:r>
              <a:rPr lang="zh-CN" altLang="en-US" dirty="0"/>
              <a:t>的最近点对</a:t>
            </a:r>
            <a:r>
              <a:rPr lang="en-US" altLang="zh-CN" dirty="0" err="1"/>
              <a:t>dr</a:t>
            </a:r>
            <a:endParaRPr lang="en-US" altLang="zh-CN" dirty="0"/>
          </a:p>
          <a:p>
            <a:r>
              <a:rPr lang="zh-CN" altLang="en-US" dirty="0"/>
              <a:t>设</a:t>
            </a:r>
            <a:r>
              <a:rPr lang="en-US" altLang="zh-CN" dirty="0"/>
              <a:t>d=min(</a:t>
            </a:r>
            <a:r>
              <a:rPr lang="en-US" altLang="zh-CN" dirty="0" err="1"/>
              <a:t>dl,dr</a:t>
            </a:r>
            <a:r>
              <a:rPr lang="en-US" altLang="zh-CN" dirty="0"/>
              <a:t>)</a:t>
            </a:r>
          </a:p>
          <a:p>
            <a:r>
              <a:rPr lang="zh-CN" altLang="en-US" dirty="0"/>
              <a:t>最后的答案要么是</a:t>
            </a:r>
            <a:r>
              <a:rPr lang="en-US" altLang="zh-CN" dirty="0"/>
              <a:t>d</a:t>
            </a:r>
            <a:r>
              <a:rPr lang="zh-CN" altLang="en-US" dirty="0"/>
              <a:t>，要么是一个</a:t>
            </a:r>
            <a:r>
              <a:rPr lang="en-US" altLang="zh-CN" dirty="0"/>
              <a:t>L</a:t>
            </a:r>
            <a:r>
              <a:rPr lang="zh-CN" altLang="en-US" dirty="0"/>
              <a:t>中的点和一个</a:t>
            </a:r>
            <a:r>
              <a:rPr lang="en-US" altLang="zh-CN" dirty="0"/>
              <a:t>R</a:t>
            </a:r>
            <a:r>
              <a:rPr lang="zh-CN" altLang="en-US" dirty="0"/>
              <a:t>中的点的最短距离</a:t>
            </a:r>
            <a:endParaRPr lang="en-US" altLang="zh-CN" dirty="0"/>
          </a:p>
          <a:p>
            <a:endParaRPr lang="zh-CN" altLang="en-US" dirty="0"/>
          </a:p>
        </p:txBody>
      </p:sp>
    </p:spTree>
    <p:extLst>
      <p:ext uri="{BB962C8B-B14F-4D97-AF65-F5344CB8AC3E}">
        <p14:creationId xmlns:p14="http://schemas.microsoft.com/office/powerpoint/2010/main" val="3096590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2374B-5D2D-4303-B9AE-ABA433ED8504}"/>
              </a:ext>
            </a:extLst>
          </p:cNvPr>
          <p:cNvSpPr>
            <a:spLocks noGrp="1"/>
          </p:cNvSpPr>
          <p:nvPr>
            <p:ph type="title"/>
          </p:nvPr>
        </p:nvSpPr>
        <p:spPr/>
        <p:txBody>
          <a:bodyPr/>
          <a:lstStyle/>
          <a:p>
            <a:r>
              <a:rPr lang="zh-CN" altLang="en-US" dirty="0"/>
              <a:t>最近点对</a:t>
            </a:r>
          </a:p>
        </p:txBody>
      </p:sp>
      <p:sp>
        <p:nvSpPr>
          <p:cNvPr id="3" name="内容占位符 2">
            <a:extLst>
              <a:ext uri="{FF2B5EF4-FFF2-40B4-BE49-F238E27FC236}">
                <a16:creationId xmlns:a16="http://schemas.microsoft.com/office/drawing/2014/main" id="{E0E293B2-06BA-4D36-912B-FCFC05A4FBFC}"/>
              </a:ext>
            </a:extLst>
          </p:cNvPr>
          <p:cNvSpPr>
            <a:spLocks noGrp="1"/>
          </p:cNvSpPr>
          <p:nvPr>
            <p:ph idx="1"/>
          </p:nvPr>
        </p:nvSpPr>
        <p:spPr/>
        <p:txBody>
          <a:bodyPr/>
          <a:lstStyle/>
          <a:p>
            <a:r>
              <a:rPr lang="zh-CN" altLang="en-US" dirty="0"/>
              <a:t>考虑</a:t>
            </a:r>
            <a:r>
              <a:rPr lang="en-US" altLang="zh-CN" dirty="0"/>
              <a:t>L</a:t>
            </a:r>
            <a:r>
              <a:rPr lang="zh-CN" altLang="en-US" dirty="0"/>
              <a:t>中的点和</a:t>
            </a:r>
            <a:r>
              <a:rPr lang="en-US" altLang="zh-CN" dirty="0"/>
              <a:t>R</a:t>
            </a:r>
            <a:r>
              <a:rPr lang="zh-CN" altLang="en-US" dirty="0"/>
              <a:t>中的点的最短距离如何求</a:t>
            </a:r>
            <a:endParaRPr lang="en-US" altLang="zh-CN" dirty="0"/>
          </a:p>
          <a:p>
            <a:r>
              <a:rPr lang="zh-CN" altLang="en-US" dirty="0"/>
              <a:t>首先</a:t>
            </a:r>
            <a:r>
              <a:rPr lang="en-US" altLang="zh-CN" dirty="0"/>
              <a:t>L</a:t>
            </a:r>
            <a:r>
              <a:rPr lang="zh-CN" altLang="en-US" dirty="0"/>
              <a:t>中的点，</a:t>
            </a:r>
            <a:r>
              <a:rPr lang="en-US" altLang="zh-CN" dirty="0" err="1"/>
              <a:t>x+d</a:t>
            </a:r>
            <a:r>
              <a:rPr lang="en-US" altLang="zh-CN" dirty="0"/>
              <a:t>&lt;mid</a:t>
            </a:r>
            <a:r>
              <a:rPr lang="zh-CN" altLang="en-US" dirty="0"/>
              <a:t>的点肯定不行，因为到</a:t>
            </a:r>
            <a:r>
              <a:rPr lang="en-US" altLang="zh-CN" dirty="0"/>
              <a:t>x=mid</a:t>
            </a:r>
            <a:r>
              <a:rPr lang="zh-CN" altLang="en-US" dirty="0"/>
              <a:t>这条竖线的距离已经超过</a:t>
            </a:r>
            <a:r>
              <a:rPr lang="en-US" altLang="zh-CN" dirty="0"/>
              <a:t>d</a:t>
            </a:r>
            <a:r>
              <a:rPr lang="zh-CN" altLang="en-US" dirty="0"/>
              <a:t>，把可行的点记作</a:t>
            </a:r>
            <a:r>
              <a:rPr lang="en-US" altLang="zh-CN" dirty="0"/>
              <a:t>L’</a:t>
            </a:r>
          </a:p>
          <a:p>
            <a:r>
              <a:rPr lang="zh-CN" altLang="en-US" dirty="0"/>
              <a:t>同理</a:t>
            </a:r>
            <a:r>
              <a:rPr lang="en-US" altLang="zh-CN" dirty="0"/>
              <a:t>R</a:t>
            </a:r>
            <a:r>
              <a:rPr lang="zh-CN" altLang="en-US" dirty="0"/>
              <a:t>中的点，</a:t>
            </a:r>
            <a:r>
              <a:rPr lang="en-US" altLang="zh-CN" dirty="0"/>
              <a:t>x&gt;</a:t>
            </a:r>
            <a:r>
              <a:rPr lang="en-US" altLang="zh-CN" dirty="0" err="1"/>
              <a:t>mid+d</a:t>
            </a:r>
            <a:r>
              <a:rPr lang="zh-CN" altLang="en-US" dirty="0"/>
              <a:t>的点肯定不行，把可行的点记作</a:t>
            </a:r>
            <a:r>
              <a:rPr lang="en-US" altLang="zh-CN" dirty="0"/>
              <a:t>R’</a:t>
            </a:r>
          </a:p>
          <a:p>
            <a:r>
              <a:rPr lang="zh-CN" altLang="en-US" dirty="0"/>
              <a:t>设</a:t>
            </a:r>
            <a:r>
              <a:rPr lang="en-US" altLang="zh-CN" dirty="0"/>
              <a:t>P=L’</a:t>
            </a:r>
            <a:r>
              <a:rPr lang="zh-CN" altLang="en-US" dirty="0"/>
              <a:t> ∪</a:t>
            </a:r>
            <a:r>
              <a:rPr lang="en-US" altLang="zh-CN" dirty="0"/>
              <a:t>R’</a:t>
            </a:r>
            <a:r>
              <a:rPr lang="zh-CN" altLang="en-US" dirty="0"/>
              <a:t>，一个简单的想法是暴力枚举</a:t>
            </a:r>
            <a:r>
              <a:rPr lang="en-US" altLang="zh-CN" dirty="0"/>
              <a:t>P</a:t>
            </a:r>
            <a:r>
              <a:rPr lang="zh-CN" altLang="en-US" dirty="0"/>
              <a:t>中的点对，更新答案</a:t>
            </a:r>
            <a:endParaRPr lang="en-US" altLang="zh-CN" dirty="0"/>
          </a:p>
          <a:p>
            <a:r>
              <a:rPr lang="zh-CN" altLang="en-US" dirty="0"/>
              <a:t>但可能</a:t>
            </a:r>
            <a:r>
              <a:rPr lang="en-US" altLang="zh-CN" dirty="0"/>
              <a:t>P</a:t>
            </a:r>
            <a:r>
              <a:rPr lang="zh-CN" altLang="en-US" dirty="0"/>
              <a:t>中的点数也很多，最坏还是</a:t>
            </a:r>
            <a:r>
              <a:rPr lang="en-US" altLang="zh-CN" dirty="0"/>
              <a:t>O(n^2)</a:t>
            </a:r>
          </a:p>
          <a:p>
            <a:r>
              <a:rPr lang="zh-CN" altLang="en-US" dirty="0"/>
              <a:t>把</a:t>
            </a:r>
            <a:r>
              <a:rPr lang="en-US" altLang="zh-CN" dirty="0"/>
              <a:t>P</a:t>
            </a:r>
            <a:r>
              <a:rPr lang="zh-CN" altLang="en-US" dirty="0"/>
              <a:t>中的点按照</a:t>
            </a:r>
            <a:r>
              <a:rPr lang="en-US" altLang="zh-CN" dirty="0"/>
              <a:t>y</a:t>
            </a:r>
            <a:r>
              <a:rPr lang="zh-CN" altLang="en-US" dirty="0"/>
              <a:t>坐标排序</a:t>
            </a:r>
            <a:endParaRPr lang="en-US" altLang="zh-CN" dirty="0"/>
          </a:p>
          <a:p>
            <a:r>
              <a:rPr lang="zh-CN" altLang="en-US" dirty="0"/>
              <a:t>取定</a:t>
            </a:r>
            <a:r>
              <a:rPr lang="en-US" altLang="zh-CN" dirty="0"/>
              <a:t>P</a:t>
            </a:r>
            <a:r>
              <a:rPr lang="zh-CN" altLang="en-US" dirty="0"/>
              <a:t>中的点</a:t>
            </a:r>
            <a:r>
              <a:rPr lang="en-US" altLang="zh-CN" dirty="0"/>
              <a:t>pi</a:t>
            </a:r>
            <a:r>
              <a:rPr lang="zh-CN" altLang="en-US" dirty="0"/>
              <a:t>，那么枚举到</a:t>
            </a:r>
            <a:r>
              <a:rPr lang="en-US" altLang="zh-CN" dirty="0" err="1"/>
              <a:t>pj</a:t>
            </a:r>
            <a:r>
              <a:rPr lang="zh-CN" altLang="en-US" dirty="0"/>
              <a:t>，使得</a:t>
            </a:r>
            <a:r>
              <a:rPr lang="en-US" altLang="zh-CN" dirty="0"/>
              <a:t>y(pj+1)-y(pi)&gt;=d</a:t>
            </a:r>
            <a:r>
              <a:rPr lang="zh-CN" altLang="en-US" dirty="0"/>
              <a:t>，就可以不枚举了</a:t>
            </a:r>
          </a:p>
          <a:p>
            <a:endParaRPr lang="en-US" altLang="zh-CN" dirty="0"/>
          </a:p>
        </p:txBody>
      </p:sp>
    </p:spTree>
    <p:extLst>
      <p:ext uri="{BB962C8B-B14F-4D97-AF65-F5344CB8AC3E}">
        <p14:creationId xmlns:p14="http://schemas.microsoft.com/office/powerpoint/2010/main" val="3205243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2374B-5D2D-4303-B9AE-ABA433ED8504}"/>
              </a:ext>
            </a:extLst>
          </p:cNvPr>
          <p:cNvSpPr>
            <a:spLocks noGrp="1"/>
          </p:cNvSpPr>
          <p:nvPr>
            <p:ph type="title"/>
          </p:nvPr>
        </p:nvSpPr>
        <p:spPr/>
        <p:txBody>
          <a:bodyPr/>
          <a:lstStyle/>
          <a:p>
            <a:r>
              <a:rPr lang="zh-CN" altLang="en-US" dirty="0"/>
              <a:t>最近点对</a:t>
            </a:r>
          </a:p>
        </p:txBody>
      </p:sp>
      <p:sp>
        <p:nvSpPr>
          <p:cNvPr id="3" name="内容占位符 2">
            <a:extLst>
              <a:ext uri="{FF2B5EF4-FFF2-40B4-BE49-F238E27FC236}">
                <a16:creationId xmlns:a16="http://schemas.microsoft.com/office/drawing/2014/main" id="{E0E293B2-06BA-4D36-912B-FCFC05A4FBFC}"/>
              </a:ext>
            </a:extLst>
          </p:cNvPr>
          <p:cNvSpPr>
            <a:spLocks noGrp="1"/>
          </p:cNvSpPr>
          <p:nvPr>
            <p:ph idx="1"/>
          </p:nvPr>
        </p:nvSpPr>
        <p:spPr/>
        <p:txBody>
          <a:bodyPr/>
          <a:lstStyle/>
          <a:p>
            <a:r>
              <a:rPr lang="zh-CN" altLang="en-US" dirty="0"/>
              <a:t>看上去貌似仍然是</a:t>
            </a:r>
            <a:r>
              <a:rPr lang="en-US" altLang="zh-CN" dirty="0"/>
              <a:t>O(n^2)</a:t>
            </a:r>
            <a:r>
              <a:rPr lang="zh-CN" altLang="en-US" dirty="0"/>
              <a:t>的</a:t>
            </a:r>
            <a:endParaRPr lang="en-US" altLang="zh-CN" dirty="0"/>
          </a:p>
          <a:p>
            <a:r>
              <a:rPr lang="zh-CN" altLang="en-US" dirty="0"/>
              <a:t>事实上并不是，只需要枚举</a:t>
            </a:r>
            <a:r>
              <a:rPr lang="en-US" altLang="zh-CN" dirty="0"/>
              <a:t>O(n)</a:t>
            </a:r>
            <a:r>
              <a:rPr lang="zh-CN" altLang="en-US" dirty="0"/>
              <a:t>次</a:t>
            </a:r>
            <a:endParaRPr lang="en-US" altLang="zh-CN" dirty="0"/>
          </a:p>
          <a:p>
            <a:r>
              <a:rPr lang="zh-CN" altLang="en-US" dirty="0"/>
              <a:t>这是因为</a:t>
            </a:r>
            <a:r>
              <a:rPr lang="en-US" altLang="zh-CN" dirty="0"/>
              <a:t>L</a:t>
            </a:r>
            <a:r>
              <a:rPr lang="zh-CN" altLang="en-US" dirty="0"/>
              <a:t>和</a:t>
            </a:r>
            <a:r>
              <a:rPr lang="en-US" altLang="zh-CN" dirty="0"/>
              <a:t>R</a:t>
            </a:r>
            <a:r>
              <a:rPr lang="zh-CN" altLang="en-US" dirty="0"/>
              <a:t>中的点的距离均</a:t>
            </a:r>
            <a:r>
              <a:rPr lang="en-US" altLang="zh-CN" dirty="0"/>
              <a:t>&gt;=d</a:t>
            </a:r>
            <a:r>
              <a:rPr lang="zh-CN" altLang="en-US" dirty="0"/>
              <a:t>，所以在重复点去掉的情况下，</a:t>
            </a:r>
            <a:r>
              <a:rPr lang="en-US" altLang="zh-CN" dirty="0"/>
              <a:t> </a:t>
            </a:r>
            <a:r>
              <a:rPr lang="zh-CN" altLang="en-US" dirty="0"/>
              <a:t>对于任意</a:t>
            </a:r>
            <a:r>
              <a:rPr lang="en-US" altLang="zh-CN" dirty="0"/>
              <a:t>pi</a:t>
            </a:r>
            <a:r>
              <a:rPr lang="zh-CN" altLang="en-US" dirty="0"/>
              <a:t>，满足</a:t>
            </a:r>
            <a:r>
              <a:rPr lang="en-US" altLang="zh-CN" dirty="0"/>
              <a:t>y(</a:t>
            </a:r>
            <a:r>
              <a:rPr lang="en-US" altLang="zh-CN" dirty="0" err="1"/>
              <a:t>pj</a:t>
            </a:r>
            <a:r>
              <a:rPr lang="en-US" altLang="zh-CN" dirty="0"/>
              <a:t>)-y(pi)&lt;d</a:t>
            </a:r>
            <a:r>
              <a:rPr lang="zh-CN" altLang="en-US" dirty="0"/>
              <a:t>的点都只有常数个。</a:t>
            </a:r>
            <a:endParaRPr lang="en-US" altLang="zh-CN" dirty="0"/>
          </a:p>
          <a:p>
            <a:r>
              <a:rPr lang="zh-CN" altLang="en-US" dirty="0"/>
              <a:t>这个方法的巧妙之处在于，这是最优化问题，所以在求出左右两边的答案后，可以在合并的过程中用这个答案“剪枝”</a:t>
            </a:r>
            <a:endParaRPr lang="en-US" altLang="zh-CN" dirty="0"/>
          </a:p>
          <a:p>
            <a:endParaRPr lang="en-US" altLang="zh-CN" dirty="0"/>
          </a:p>
        </p:txBody>
      </p:sp>
      <p:pic>
        <p:nvPicPr>
          <p:cNvPr id="4" name="图片 3">
            <a:extLst>
              <a:ext uri="{FF2B5EF4-FFF2-40B4-BE49-F238E27FC236}">
                <a16:creationId xmlns:a16="http://schemas.microsoft.com/office/drawing/2014/main" id="{CBAB3B97-48BB-46C5-8446-9FD2D1616C22}"/>
              </a:ext>
            </a:extLst>
          </p:cNvPr>
          <p:cNvPicPr>
            <a:picLocks noChangeAspect="1"/>
          </p:cNvPicPr>
          <p:nvPr/>
        </p:nvPicPr>
        <p:blipFill>
          <a:blip r:embed="rId2"/>
          <a:stretch>
            <a:fillRect/>
          </a:stretch>
        </p:blipFill>
        <p:spPr>
          <a:xfrm>
            <a:off x="9072282" y="0"/>
            <a:ext cx="3119718" cy="2808988"/>
          </a:xfrm>
          <a:prstGeom prst="rect">
            <a:avLst/>
          </a:prstGeom>
        </p:spPr>
      </p:pic>
    </p:spTree>
    <p:extLst>
      <p:ext uri="{BB962C8B-B14F-4D97-AF65-F5344CB8AC3E}">
        <p14:creationId xmlns:p14="http://schemas.microsoft.com/office/powerpoint/2010/main" val="3441349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2374B-5D2D-4303-B9AE-ABA433ED8504}"/>
              </a:ext>
            </a:extLst>
          </p:cNvPr>
          <p:cNvSpPr>
            <a:spLocks noGrp="1"/>
          </p:cNvSpPr>
          <p:nvPr>
            <p:ph type="title"/>
          </p:nvPr>
        </p:nvSpPr>
        <p:spPr/>
        <p:txBody>
          <a:bodyPr/>
          <a:lstStyle/>
          <a:p>
            <a:r>
              <a:rPr lang="zh-CN" altLang="en-US" dirty="0"/>
              <a:t>最近点对</a:t>
            </a:r>
          </a:p>
        </p:txBody>
      </p:sp>
      <p:sp>
        <p:nvSpPr>
          <p:cNvPr id="3" name="内容占位符 2">
            <a:extLst>
              <a:ext uri="{FF2B5EF4-FFF2-40B4-BE49-F238E27FC236}">
                <a16:creationId xmlns:a16="http://schemas.microsoft.com/office/drawing/2014/main" id="{E0E293B2-06BA-4D36-912B-FCFC05A4FBFC}"/>
              </a:ext>
            </a:extLst>
          </p:cNvPr>
          <p:cNvSpPr>
            <a:spLocks noGrp="1"/>
          </p:cNvSpPr>
          <p:nvPr>
            <p:ph idx="1"/>
          </p:nvPr>
        </p:nvSpPr>
        <p:spPr/>
        <p:txBody>
          <a:bodyPr/>
          <a:lstStyle/>
          <a:p>
            <a:r>
              <a:rPr lang="zh-CN" altLang="en-US" dirty="0"/>
              <a:t>时间复杂度</a:t>
            </a:r>
            <a:r>
              <a:rPr lang="en-US" altLang="zh-CN" dirty="0"/>
              <a:t>T(n)=2*T(n/2)+O(n)/O(</a:t>
            </a:r>
            <a:r>
              <a:rPr lang="en-US" altLang="zh-CN" dirty="0" err="1"/>
              <a:t>nlogn</a:t>
            </a:r>
            <a:r>
              <a:rPr lang="en-US" altLang="zh-CN" dirty="0"/>
              <a:t>)</a:t>
            </a:r>
          </a:p>
          <a:p>
            <a:r>
              <a:rPr lang="zh-CN" altLang="en-US" dirty="0"/>
              <a:t>所以最后的时间复杂度是</a:t>
            </a:r>
            <a:r>
              <a:rPr lang="en-US" altLang="zh-CN" dirty="0"/>
              <a:t>O(</a:t>
            </a:r>
            <a:r>
              <a:rPr lang="en-US" altLang="zh-CN" dirty="0" err="1"/>
              <a:t>nlogn</a:t>
            </a:r>
            <a:r>
              <a:rPr lang="en-US" altLang="zh-CN" dirty="0"/>
              <a:t>)</a:t>
            </a:r>
            <a:r>
              <a:rPr lang="zh-CN" altLang="en-US" dirty="0"/>
              <a:t>或者</a:t>
            </a:r>
            <a:r>
              <a:rPr lang="en-US" altLang="zh-CN" dirty="0"/>
              <a:t>O(nlog^2n)</a:t>
            </a:r>
          </a:p>
          <a:p>
            <a:r>
              <a:rPr lang="zh-CN" altLang="en-US" dirty="0"/>
              <a:t>在实现的时候，如果每次直接对</a:t>
            </a:r>
            <a:r>
              <a:rPr lang="en-US" altLang="zh-CN" dirty="0"/>
              <a:t>y</a:t>
            </a:r>
            <a:r>
              <a:rPr lang="zh-CN" altLang="en-US" dirty="0"/>
              <a:t>坐标排序，那么排序的复杂度是</a:t>
            </a:r>
            <a:r>
              <a:rPr lang="en-US" altLang="zh-CN" dirty="0"/>
              <a:t>O(</a:t>
            </a:r>
            <a:r>
              <a:rPr lang="en-US" altLang="zh-CN" dirty="0" err="1"/>
              <a:t>nlogn</a:t>
            </a:r>
            <a:r>
              <a:rPr lang="en-US" altLang="zh-CN" dirty="0"/>
              <a:t>)</a:t>
            </a:r>
            <a:r>
              <a:rPr lang="zh-CN" altLang="en-US" dirty="0"/>
              <a:t>的，所以最后的时间复杂度是</a:t>
            </a:r>
            <a:r>
              <a:rPr lang="en-US" altLang="zh-CN" dirty="0"/>
              <a:t>O(nlog^2n)</a:t>
            </a:r>
          </a:p>
          <a:p>
            <a:r>
              <a:rPr lang="zh-CN" altLang="en-US" dirty="0"/>
              <a:t>应该在求</a:t>
            </a:r>
            <a:r>
              <a:rPr lang="en-US" altLang="zh-CN" dirty="0"/>
              <a:t>L</a:t>
            </a:r>
            <a:r>
              <a:rPr lang="zh-CN" altLang="en-US" dirty="0"/>
              <a:t>和</a:t>
            </a:r>
            <a:r>
              <a:rPr lang="en-US" altLang="zh-CN" dirty="0"/>
              <a:t>R</a:t>
            </a:r>
            <a:r>
              <a:rPr lang="zh-CN" altLang="en-US" dirty="0"/>
              <a:t>的最近点对时，维护</a:t>
            </a:r>
            <a:r>
              <a:rPr lang="en-US" altLang="zh-CN" dirty="0"/>
              <a:t>L</a:t>
            </a:r>
            <a:r>
              <a:rPr lang="zh-CN" altLang="en-US" dirty="0"/>
              <a:t>和</a:t>
            </a:r>
            <a:r>
              <a:rPr lang="en-US" altLang="zh-CN" dirty="0"/>
              <a:t>R</a:t>
            </a:r>
            <a:r>
              <a:rPr lang="zh-CN" altLang="en-US" dirty="0"/>
              <a:t>对于</a:t>
            </a:r>
            <a:r>
              <a:rPr lang="en-US" altLang="zh-CN" dirty="0"/>
              <a:t>y</a:t>
            </a:r>
            <a:r>
              <a:rPr lang="zh-CN" altLang="en-US" dirty="0"/>
              <a:t>坐标的有序性，然后再归并，这样合并的复杂度是</a:t>
            </a:r>
            <a:r>
              <a:rPr lang="en-US" altLang="zh-CN" dirty="0"/>
              <a:t>O(n)</a:t>
            </a:r>
            <a:r>
              <a:rPr lang="zh-CN" altLang="en-US" dirty="0"/>
              <a:t>，总的复杂度是</a:t>
            </a:r>
            <a:r>
              <a:rPr lang="en-US" altLang="zh-CN" dirty="0"/>
              <a:t>O(</a:t>
            </a:r>
            <a:r>
              <a:rPr lang="en-US" altLang="zh-CN" dirty="0" err="1"/>
              <a:t>nlogn</a:t>
            </a:r>
            <a:r>
              <a:rPr lang="en-US" altLang="zh-CN" dirty="0"/>
              <a:t>)</a:t>
            </a:r>
          </a:p>
          <a:p>
            <a:endParaRPr lang="en-US" altLang="zh-CN" dirty="0"/>
          </a:p>
        </p:txBody>
      </p:sp>
    </p:spTree>
    <p:extLst>
      <p:ext uri="{BB962C8B-B14F-4D97-AF65-F5344CB8AC3E}">
        <p14:creationId xmlns:p14="http://schemas.microsoft.com/office/powerpoint/2010/main" val="2411375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46E54-C7C3-5A80-6727-23388912B111}"/>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CA4F035A-780E-9819-892B-2E9E487C719B}"/>
              </a:ext>
            </a:extLst>
          </p:cNvPr>
          <p:cNvSpPr>
            <a:spLocks noGrp="1"/>
          </p:cNvSpPr>
          <p:nvPr>
            <p:ph idx="1"/>
          </p:nvPr>
        </p:nvSpPr>
        <p:spPr/>
        <p:txBody>
          <a:bodyPr/>
          <a:lstStyle/>
          <a:p>
            <a:r>
              <a:rPr lang="zh-CN" altLang="en-US" dirty="0"/>
              <a:t>对这种逆序</a:t>
            </a:r>
            <a:r>
              <a:rPr lang="zh-CN" altLang="en-US" dirty="0">
                <a:solidFill>
                  <a:srgbClr val="FF0000"/>
                </a:solidFill>
              </a:rPr>
              <a:t>对</a:t>
            </a:r>
            <a:r>
              <a:rPr lang="zh-CN" altLang="en-US" dirty="0"/>
              <a:t>、最近点</a:t>
            </a:r>
            <a:r>
              <a:rPr lang="zh-CN" altLang="en-US" dirty="0">
                <a:solidFill>
                  <a:srgbClr val="FF0000"/>
                </a:solidFill>
              </a:rPr>
              <a:t>对</a:t>
            </a:r>
            <a:r>
              <a:rPr lang="zh-CN" altLang="en-US" dirty="0"/>
              <a:t>之类的问题</a:t>
            </a:r>
            <a:endParaRPr lang="en-US" altLang="zh-CN" dirty="0"/>
          </a:p>
          <a:p>
            <a:r>
              <a:rPr lang="zh-CN" altLang="en-US" dirty="0"/>
              <a:t>答案由都在左边，都在右边，左边右边各一个这三种情况组成</a:t>
            </a:r>
            <a:endParaRPr lang="en-US" altLang="zh-CN" dirty="0"/>
          </a:p>
          <a:p>
            <a:r>
              <a:rPr lang="zh-CN" altLang="en-US" dirty="0"/>
              <a:t>前两种情况直接递归下去即可</a:t>
            </a:r>
            <a:endParaRPr lang="en-US" altLang="zh-CN" dirty="0"/>
          </a:p>
          <a:p>
            <a:r>
              <a:rPr lang="zh-CN" altLang="en-US" dirty="0"/>
              <a:t>合并的看情况</a:t>
            </a:r>
            <a:endParaRPr lang="en-US" altLang="zh-CN" dirty="0"/>
          </a:p>
          <a:p>
            <a:pPr lvl="1"/>
            <a:r>
              <a:rPr lang="zh-CN" altLang="en-US" dirty="0"/>
              <a:t>逆序对的巧妙之处在于左右两边各自排序不会影响合并左右两边时的答案</a:t>
            </a:r>
            <a:endParaRPr lang="en-US" altLang="zh-CN" dirty="0"/>
          </a:p>
          <a:p>
            <a:pPr lvl="1"/>
            <a:r>
              <a:rPr lang="zh-CN" altLang="en-US" dirty="0"/>
              <a:t>最近点对的巧妙之处在于左右两边的答案可以为合并时寻找答案剪枝</a:t>
            </a:r>
          </a:p>
        </p:txBody>
      </p:sp>
    </p:spTree>
    <p:extLst>
      <p:ext uri="{BB962C8B-B14F-4D97-AF65-F5344CB8AC3E}">
        <p14:creationId xmlns:p14="http://schemas.microsoft.com/office/powerpoint/2010/main" val="3865281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2097E-4C9E-47D6-5C17-77544511ED76}"/>
              </a:ext>
            </a:extLst>
          </p:cNvPr>
          <p:cNvSpPr>
            <a:spLocks noGrp="1"/>
          </p:cNvSpPr>
          <p:nvPr>
            <p:ph type="title"/>
          </p:nvPr>
        </p:nvSpPr>
        <p:spPr/>
        <p:txBody>
          <a:bodyPr/>
          <a:lstStyle/>
          <a:p>
            <a:r>
              <a:rPr lang="zh-CN" altLang="en-US" dirty="0"/>
              <a:t>分治</a:t>
            </a:r>
          </a:p>
        </p:txBody>
      </p:sp>
      <p:sp>
        <p:nvSpPr>
          <p:cNvPr id="3" name="内容占位符 2">
            <a:extLst>
              <a:ext uri="{FF2B5EF4-FFF2-40B4-BE49-F238E27FC236}">
                <a16:creationId xmlns:a16="http://schemas.microsoft.com/office/drawing/2014/main" id="{E6202777-6C23-892E-0C42-E902F82FACD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0EAAD808-4DE4-ED41-156C-5E34207D3891}"/>
              </a:ext>
            </a:extLst>
          </p:cNvPr>
          <p:cNvPicPr>
            <a:picLocks noChangeAspect="1"/>
          </p:cNvPicPr>
          <p:nvPr/>
        </p:nvPicPr>
        <p:blipFill>
          <a:blip r:embed="rId2"/>
          <a:stretch>
            <a:fillRect/>
          </a:stretch>
        </p:blipFill>
        <p:spPr>
          <a:xfrm>
            <a:off x="838200" y="1690688"/>
            <a:ext cx="7728036" cy="4486275"/>
          </a:xfrm>
          <a:prstGeom prst="rect">
            <a:avLst/>
          </a:prstGeom>
        </p:spPr>
      </p:pic>
    </p:spTree>
    <p:extLst>
      <p:ext uri="{BB962C8B-B14F-4D97-AF65-F5344CB8AC3E}">
        <p14:creationId xmlns:p14="http://schemas.microsoft.com/office/powerpoint/2010/main" val="1481890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5F1F7-4B00-F0A2-F876-BF818ECFB51D}"/>
              </a:ext>
            </a:extLst>
          </p:cNvPr>
          <p:cNvSpPr>
            <a:spLocks noGrp="1"/>
          </p:cNvSpPr>
          <p:nvPr>
            <p:ph type="title"/>
          </p:nvPr>
        </p:nvSpPr>
        <p:spPr/>
        <p:txBody>
          <a:bodyPr/>
          <a:lstStyle/>
          <a:p>
            <a:r>
              <a:rPr lang="zh-CN" altLang="en-US" dirty="0"/>
              <a:t>分治</a:t>
            </a:r>
          </a:p>
        </p:txBody>
      </p:sp>
      <p:sp>
        <p:nvSpPr>
          <p:cNvPr id="3" name="内容占位符 2">
            <a:extLst>
              <a:ext uri="{FF2B5EF4-FFF2-40B4-BE49-F238E27FC236}">
                <a16:creationId xmlns:a16="http://schemas.microsoft.com/office/drawing/2014/main" id="{7ADDCCC0-B430-27E5-005A-5C8EB64648D4}"/>
              </a:ext>
            </a:extLst>
          </p:cNvPr>
          <p:cNvSpPr>
            <a:spLocks noGrp="1"/>
          </p:cNvSpPr>
          <p:nvPr>
            <p:ph idx="1"/>
          </p:nvPr>
        </p:nvSpPr>
        <p:spPr/>
        <p:txBody>
          <a:bodyPr/>
          <a:lstStyle/>
          <a:p>
            <a:r>
              <a:rPr lang="zh-CN" altLang="en-US" dirty="0"/>
              <a:t>讲几个常见模型</a:t>
            </a:r>
          </a:p>
        </p:txBody>
      </p:sp>
    </p:spTree>
    <p:extLst>
      <p:ext uri="{BB962C8B-B14F-4D97-AF65-F5344CB8AC3E}">
        <p14:creationId xmlns:p14="http://schemas.microsoft.com/office/powerpoint/2010/main" val="267598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2C607-4C27-56D5-1356-7B501C7EC619}"/>
              </a:ext>
            </a:extLst>
          </p:cNvPr>
          <p:cNvSpPr>
            <a:spLocks noGrp="1"/>
          </p:cNvSpPr>
          <p:nvPr>
            <p:ph type="title"/>
          </p:nvPr>
        </p:nvSpPr>
        <p:spPr/>
        <p:txBody>
          <a:bodyPr/>
          <a:lstStyle/>
          <a:p>
            <a:r>
              <a:rPr lang="zh-CN" altLang="en-US" dirty="0"/>
              <a:t>快速幂</a:t>
            </a:r>
          </a:p>
        </p:txBody>
      </p:sp>
      <p:sp>
        <p:nvSpPr>
          <p:cNvPr id="3" name="内容占位符 2">
            <a:extLst>
              <a:ext uri="{FF2B5EF4-FFF2-40B4-BE49-F238E27FC236}">
                <a16:creationId xmlns:a16="http://schemas.microsoft.com/office/drawing/2014/main" id="{E3CAE900-EDAF-B5D3-7F01-0C99406B8AE5}"/>
              </a:ext>
            </a:extLst>
          </p:cNvPr>
          <p:cNvSpPr>
            <a:spLocks noGrp="1"/>
          </p:cNvSpPr>
          <p:nvPr>
            <p:ph idx="1"/>
          </p:nvPr>
        </p:nvSpPr>
        <p:spPr/>
        <p:txBody>
          <a:bodyPr/>
          <a:lstStyle/>
          <a:p>
            <a:r>
              <a:rPr lang="zh-CN" altLang="en-US" dirty="0"/>
              <a:t>这个讲过了</a:t>
            </a:r>
            <a:endParaRPr lang="en-US" altLang="zh-CN" dirty="0"/>
          </a:p>
          <a:p>
            <a:r>
              <a:rPr lang="zh-CN" altLang="en-US" dirty="0"/>
              <a:t>推广？</a:t>
            </a:r>
          </a:p>
        </p:txBody>
      </p:sp>
    </p:spTree>
    <p:extLst>
      <p:ext uri="{BB962C8B-B14F-4D97-AF65-F5344CB8AC3E}">
        <p14:creationId xmlns:p14="http://schemas.microsoft.com/office/powerpoint/2010/main" val="742797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2C607-4C27-56D5-1356-7B501C7EC619}"/>
              </a:ext>
            </a:extLst>
          </p:cNvPr>
          <p:cNvSpPr>
            <a:spLocks noGrp="1"/>
          </p:cNvSpPr>
          <p:nvPr>
            <p:ph type="title"/>
          </p:nvPr>
        </p:nvSpPr>
        <p:spPr/>
        <p:txBody>
          <a:bodyPr/>
          <a:lstStyle/>
          <a:p>
            <a:r>
              <a:rPr lang="zh-CN" altLang="en-US" dirty="0"/>
              <a:t>最大子段和</a:t>
            </a:r>
          </a:p>
        </p:txBody>
      </p:sp>
      <p:sp>
        <p:nvSpPr>
          <p:cNvPr id="3" name="内容占位符 2">
            <a:extLst>
              <a:ext uri="{FF2B5EF4-FFF2-40B4-BE49-F238E27FC236}">
                <a16:creationId xmlns:a16="http://schemas.microsoft.com/office/drawing/2014/main" id="{E3CAE900-EDAF-B5D3-7F01-0C99406B8AE5}"/>
              </a:ext>
            </a:extLst>
          </p:cNvPr>
          <p:cNvSpPr>
            <a:spLocks noGrp="1"/>
          </p:cNvSpPr>
          <p:nvPr>
            <p:ph idx="1"/>
          </p:nvPr>
        </p:nvSpPr>
        <p:spPr/>
        <p:txBody>
          <a:bodyPr/>
          <a:lstStyle/>
          <a:p>
            <a:r>
              <a:rPr lang="zh-CN" altLang="en-US" dirty="0"/>
              <a:t>给出一个序列</a:t>
            </a:r>
            <a:endParaRPr lang="en-US" altLang="zh-CN" dirty="0"/>
          </a:p>
          <a:p>
            <a:r>
              <a:rPr lang="zh-CN" altLang="en-US" dirty="0"/>
              <a:t>求连续的一段，使得这一段的和最大</a:t>
            </a:r>
            <a:endParaRPr lang="en-US" altLang="zh-CN" dirty="0"/>
          </a:p>
        </p:txBody>
      </p:sp>
    </p:spTree>
    <p:extLst>
      <p:ext uri="{BB962C8B-B14F-4D97-AF65-F5344CB8AC3E}">
        <p14:creationId xmlns:p14="http://schemas.microsoft.com/office/powerpoint/2010/main" val="139729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2C607-4C27-56D5-1356-7B501C7EC619}"/>
              </a:ext>
            </a:extLst>
          </p:cNvPr>
          <p:cNvSpPr>
            <a:spLocks noGrp="1"/>
          </p:cNvSpPr>
          <p:nvPr>
            <p:ph type="title"/>
          </p:nvPr>
        </p:nvSpPr>
        <p:spPr/>
        <p:txBody>
          <a:bodyPr/>
          <a:lstStyle/>
          <a:p>
            <a:r>
              <a:rPr lang="zh-CN" altLang="en-US" dirty="0"/>
              <a:t>最大子段和</a:t>
            </a:r>
          </a:p>
        </p:txBody>
      </p:sp>
      <p:sp>
        <p:nvSpPr>
          <p:cNvPr id="3" name="内容占位符 2">
            <a:extLst>
              <a:ext uri="{FF2B5EF4-FFF2-40B4-BE49-F238E27FC236}">
                <a16:creationId xmlns:a16="http://schemas.microsoft.com/office/drawing/2014/main" id="{E3CAE900-EDAF-B5D3-7F01-0C99406B8AE5}"/>
              </a:ext>
            </a:extLst>
          </p:cNvPr>
          <p:cNvSpPr>
            <a:spLocks noGrp="1"/>
          </p:cNvSpPr>
          <p:nvPr>
            <p:ph idx="1"/>
          </p:nvPr>
        </p:nvSpPr>
        <p:spPr/>
        <p:txBody>
          <a:bodyPr/>
          <a:lstStyle/>
          <a:p>
            <a:r>
              <a:rPr lang="zh-CN" altLang="en-US" dirty="0"/>
              <a:t>有</a:t>
            </a:r>
            <a:r>
              <a:rPr lang="en-US" altLang="zh-CN" dirty="0" err="1"/>
              <a:t>dp</a:t>
            </a:r>
            <a:r>
              <a:rPr lang="zh-CN" altLang="en-US" dirty="0"/>
              <a:t>的做法，先不讲</a:t>
            </a:r>
            <a:endParaRPr lang="en-US" altLang="zh-CN" dirty="0"/>
          </a:p>
          <a:p>
            <a:r>
              <a:rPr lang="zh-CN" altLang="en-US" dirty="0"/>
              <a:t>讲一个分治的做法</a:t>
            </a:r>
            <a:endParaRPr lang="en-US" altLang="zh-CN" dirty="0"/>
          </a:p>
        </p:txBody>
      </p:sp>
    </p:spTree>
    <p:extLst>
      <p:ext uri="{BB962C8B-B14F-4D97-AF65-F5344CB8AC3E}">
        <p14:creationId xmlns:p14="http://schemas.microsoft.com/office/powerpoint/2010/main" val="320127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2C607-4C27-56D5-1356-7B501C7EC619}"/>
              </a:ext>
            </a:extLst>
          </p:cNvPr>
          <p:cNvSpPr>
            <a:spLocks noGrp="1"/>
          </p:cNvSpPr>
          <p:nvPr>
            <p:ph type="title"/>
          </p:nvPr>
        </p:nvSpPr>
        <p:spPr/>
        <p:txBody>
          <a:bodyPr/>
          <a:lstStyle/>
          <a:p>
            <a:r>
              <a:rPr lang="zh-CN" altLang="en-US" dirty="0"/>
              <a:t>最大子段和</a:t>
            </a:r>
          </a:p>
        </p:txBody>
      </p:sp>
      <p:sp>
        <p:nvSpPr>
          <p:cNvPr id="3" name="内容占位符 2">
            <a:extLst>
              <a:ext uri="{FF2B5EF4-FFF2-40B4-BE49-F238E27FC236}">
                <a16:creationId xmlns:a16="http://schemas.microsoft.com/office/drawing/2014/main" id="{E3CAE900-EDAF-B5D3-7F01-0C99406B8AE5}"/>
              </a:ext>
            </a:extLst>
          </p:cNvPr>
          <p:cNvSpPr>
            <a:spLocks noGrp="1"/>
          </p:cNvSpPr>
          <p:nvPr>
            <p:ph idx="1"/>
          </p:nvPr>
        </p:nvSpPr>
        <p:spPr/>
        <p:txBody>
          <a:bodyPr/>
          <a:lstStyle/>
          <a:p>
            <a:r>
              <a:rPr lang="zh-CN" altLang="en-US" dirty="0"/>
              <a:t>有</a:t>
            </a:r>
            <a:r>
              <a:rPr lang="en-US" altLang="zh-CN" dirty="0" err="1"/>
              <a:t>dp</a:t>
            </a:r>
            <a:r>
              <a:rPr lang="zh-CN" altLang="en-US" dirty="0"/>
              <a:t>的做法，先不讲</a:t>
            </a:r>
            <a:endParaRPr lang="en-US" altLang="zh-CN" dirty="0"/>
          </a:p>
          <a:p>
            <a:r>
              <a:rPr lang="zh-CN" altLang="en-US" dirty="0"/>
              <a:t>讲一个分治的做法</a:t>
            </a:r>
            <a:endParaRPr lang="en-US" altLang="zh-CN" dirty="0"/>
          </a:p>
          <a:p>
            <a:r>
              <a:rPr lang="zh-CN" altLang="en-US" dirty="0"/>
              <a:t>把数组均分成两半，最大子段和要么是在左边，要么是在右边，要么是横跨中间</a:t>
            </a:r>
            <a:endParaRPr lang="en-US" altLang="zh-CN" dirty="0"/>
          </a:p>
          <a:p>
            <a:r>
              <a:rPr lang="zh-CN" altLang="en-US" dirty="0"/>
              <a:t>所以就分治求出三个量：最大子段和、左端点为起点的最大子段和、右端点为终点的最大子段和</a:t>
            </a:r>
            <a:endParaRPr lang="en-US" altLang="zh-CN" dirty="0"/>
          </a:p>
        </p:txBody>
      </p:sp>
    </p:spTree>
    <p:extLst>
      <p:ext uri="{BB962C8B-B14F-4D97-AF65-F5344CB8AC3E}">
        <p14:creationId xmlns:p14="http://schemas.microsoft.com/office/powerpoint/2010/main" val="213718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2C607-4C27-56D5-1356-7B501C7EC619}"/>
              </a:ext>
            </a:extLst>
          </p:cNvPr>
          <p:cNvSpPr>
            <a:spLocks noGrp="1"/>
          </p:cNvSpPr>
          <p:nvPr>
            <p:ph type="title"/>
          </p:nvPr>
        </p:nvSpPr>
        <p:spPr/>
        <p:txBody>
          <a:bodyPr/>
          <a:lstStyle/>
          <a:p>
            <a:r>
              <a:rPr lang="zh-CN" altLang="en-US" dirty="0"/>
              <a:t>快速排序</a:t>
            </a:r>
          </a:p>
        </p:txBody>
      </p:sp>
      <p:sp>
        <p:nvSpPr>
          <p:cNvPr id="3" name="内容占位符 2">
            <a:extLst>
              <a:ext uri="{FF2B5EF4-FFF2-40B4-BE49-F238E27FC236}">
                <a16:creationId xmlns:a16="http://schemas.microsoft.com/office/drawing/2014/main" id="{E3CAE900-EDAF-B5D3-7F01-0C99406B8AE5}"/>
              </a:ext>
            </a:extLst>
          </p:cNvPr>
          <p:cNvSpPr>
            <a:spLocks noGrp="1"/>
          </p:cNvSpPr>
          <p:nvPr>
            <p:ph idx="1"/>
          </p:nvPr>
        </p:nvSpPr>
        <p:spPr/>
        <p:txBody>
          <a:bodyPr/>
          <a:lstStyle/>
          <a:p>
            <a:r>
              <a:rPr lang="zh-CN" altLang="en-US" dirty="0"/>
              <a:t>从数组中随机选一个数</a:t>
            </a:r>
            <a:r>
              <a:rPr lang="en-US" altLang="zh-CN" dirty="0"/>
              <a:t>x</a:t>
            </a:r>
          </a:p>
          <a:p>
            <a:r>
              <a:rPr lang="zh-CN" altLang="en-US" dirty="0"/>
              <a:t>对数组排序，等价于对小于</a:t>
            </a:r>
            <a:r>
              <a:rPr lang="en-US" altLang="zh-CN" dirty="0"/>
              <a:t>x</a:t>
            </a:r>
            <a:r>
              <a:rPr lang="zh-CN" altLang="en-US" dirty="0"/>
              <a:t>的数排序</a:t>
            </a:r>
            <a:r>
              <a:rPr lang="en-US" altLang="zh-CN" dirty="0"/>
              <a:t>+x+</a:t>
            </a:r>
            <a:r>
              <a:rPr lang="zh-CN" altLang="en-US" dirty="0"/>
              <a:t>对大于</a:t>
            </a:r>
            <a:r>
              <a:rPr lang="en-US" altLang="zh-CN" dirty="0"/>
              <a:t>x</a:t>
            </a:r>
            <a:r>
              <a:rPr lang="zh-CN" altLang="en-US" dirty="0"/>
              <a:t>的数排序</a:t>
            </a:r>
            <a:endParaRPr lang="en-US" altLang="zh-CN" dirty="0"/>
          </a:p>
          <a:p>
            <a:pPr lvl="1"/>
            <a:r>
              <a:rPr lang="zh-CN" altLang="en-US" dirty="0"/>
              <a:t>实际实现的时候，有</a:t>
            </a:r>
            <a:r>
              <a:rPr lang="en-US" altLang="zh-CN" dirty="0" err="1"/>
              <a:t>stl</a:t>
            </a:r>
            <a:r>
              <a:rPr lang="zh-CN" altLang="en-US" dirty="0"/>
              <a:t>函数</a:t>
            </a:r>
            <a:r>
              <a:rPr lang="en-US" altLang="zh-CN" dirty="0"/>
              <a:t>partition</a:t>
            </a:r>
          </a:p>
          <a:p>
            <a:r>
              <a:rPr lang="zh-CN" altLang="en-US" dirty="0"/>
              <a:t>然后就递归下去做</a:t>
            </a:r>
            <a:endParaRPr lang="en-US" altLang="zh-CN" dirty="0"/>
          </a:p>
          <a:p>
            <a:r>
              <a:rPr lang="zh-CN" altLang="en-US" dirty="0"/>
              <a:t>时间复杂度？</a:t>
            </a:r>
          </a:p>
        </p:txBody>
      </p:sp>
    </p:spTree>
    <p:extLst>
      <p:ext uri="{BB962C8B-B14F-4D97-AF65-F5344CB8AC3E}">
        <p14:creationId xmlns:p14="http://schemas.microsoft.com/office/powerpoint/2010/main" val="169082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2C607-4C27-56D5-1356-7B501C7EC619}"/>
              </a:ext>
            </a:extLst>
          </p:cNvPr>
          <p:cNvSpPr>
            <a:spLocks noGrp="1"/>
          </p:cNvSpPr>
          <p:nvPr>
            <p:ph type="title"/>
          </p:nvPr>
        </p:nvSpPr>
        <p:spPr/>
        <p:txBody>
          <a:bodyPr/>
          <a:lstStyle/>
          <a:p>
            <a:r>
              <a:rPr lang="zh-CN" altLang="en-US" dirty="0"/>
              <a:t>快速选择（第</a:t>
            </a:r>
            <a:r>
              <a:rPr lang="en-US" altLang="zh-CN" dirty="0"/>
              <a:t>k</a:t>
            </a:r>
            <a:r>
              <a:rPr lang="zh-CN" altLang="en-US" dirty="0"/>
              <a:t>小）</a:t>
            </a:r>
          </a:p>
        </p:txBody>
      </p:sp>
      <p:sp>
        <p:nvSpPr>
          <p:cNvPr id="3" name="内容占位符 2">
            <a:extLst>
              <a:ext uri="{FF2B5EF4-FFF2-40B4-BE49-F238E27FC236}">
                <a16:creationId xmlns:a16="http://schemas.microsoft.com/office/drawing/2014/main" id="{E3CAE900-EDAF-B5D3-7F01-0C99406B8AE5}"/>
              </a:ext>
            </a:extLst>
          </p:cNvPr>
          <p:cNvSpPr>
            <a:spLocks noGrp="1"/>
          </p:cNvSpPr>
          <p:nvPr>
            <p:ph idx="1"/>
          </p:nvPr>
        </p:nvSpPr>
        <p:spPr/>
        <p:txBody>
          <a:bodyPr/>
          <a:lstStyle/>
          <a:p>
            <a:r>
              <a:rPr lang="zh-CN" altLang="en-US" dirty="0"/>
              <a:t>从数组中随机选一个数</a:t>
            </a:r>
            <a:r>
              <a:rPr lang="en-US" altLang="zh-CN" dirty="0"/>
              <a:t>x</a:t>
            </a:r>
            <a:r>
              <a:rPr lang="zh-CN" altLang="en-US" dirty="0"/>
              <a:t>，然后统计一下小于</a:t>
            </a:r>
            <a:r>
              <a:rPr lang="en-US" altLang="zh-CN" dirty="0"/>
              <a:t>x</a:t>
            </a:r>
            <a:r>
              <a:rPr lang="zh-CN" altLang="en-US" dirty="0"/>
              <a:t>的数的个数</a:t>
            </a:r>
            <a:r>
              <a:rPr lang="en-US" altLang="zh-CN" dirty="0"/>
              <a:t>t</a:t>
            </a:r>
          </a:p>
          <a:p>
            <a:r>
              <a:rPr lang="zh-CN" altLang="en-US" dirty="0"/>
              <a:t>如果</a:t>
            </a:r>
            <a:r>
              <a:rPr lang="en-US" altLang="zh-CN" dirty="0"/>
              <a:t>k&lt;=t</a:t>
            </a:r>
            <a:r>
              <a:rPr lang="zh-CN" altLang="en-US" dirty="0"/>
              <a:t>，就递归在小于</a:t>
            </a:r>
            <a:r>
              <a:rPr lang="en-US" altLang="zh-CN" dirty="0"/>
              <a:t>x</a:t>
            </a:r>
            <a:r>
              <a:rPr lang="zh-CN" altLang="en-US" dirty="0"/>
              <a:t>的数中找第</a:t>
            </a:r>
            <a:r>
              <a:rPr lang="en-US" altLang="zh-CN" dirty="0"/>
              <a:t>k</a:t>
            </a:r>
            <a:r>
              <a:rPr lang="zh-CN" altLang="en-US" dirty="0"/>
              <a:t>小</a:t>
            </a:r>
            <a:endParaRPr lang="en-US" altLang="zh-CN" dirty="0"/>
          </a:p>
          <a:p>
            <a:r>
              <a:rPr lang="zh-CN" altLang="en-US" dirty="0"/>
              <a:t>否则就在大于等于</a:t>
            </a:r>
            <a:r>
              <a:rPr lang="en-US" altLang="zh-CN" dirty="0"/>
              <a:t>x</a:t>
            </a:r>
            <a:r>
              <a:rPr lang="zh-CN" altLang="en-US" dirty="0"/>
              <a:t>的数中找</a:t>
            </a:r>
            <a:r>
              <a:rPr lang="en-US" altLang="zh-CN" dirty="0"/>
              <a:t>t-k</a:t>
            </a:r>
            <a:r>
              <a:rPr lang="zh-CN" altLang="en-US" dirty="0"/>
              <a:t>小</a:t>
            </a:r>
            <a:endParaRPr lang="en-US" altLang="zh-CN" dirty="0"/>
          </a:p>
          <a:p>
            <a:r>
              <a:rPr lang="zh-CN" altLang="en-US" dirty="0"/>
              <a:t>有</a:t>
            </a:r>
            <a:r>
              <a:rPr lang="en-US" altLang="zh-CN" dirty="0" err="1"/>
              <a:t>stl</a:t>
            </a:r>
            <a:r>
              <a:rPr lang="zh-CN" altLang="en-US" dirty="0"/>
              <a:t>函数</a:t>
            </a:r>
            <a:r>
              <a:rPr lang="en-US" altLang="zh-CN" dirty="0" err="1"/>
              <a:t>nth_element</a:t>
            </a:r>
            <a:endParaRPr lang="en-US" altLang="zh-CN" dirty="0"/>
          </a:p>
          <a:p>
            <a:r>
              <a:rPr lang="zh-CN" altLang="en-US" dirty="0"/>
              <a:t>时间复杂度？</a:t>
            </a:r>
            <a:endParaRPr lang="en-US" altLang="zh-CN" dirty="0"/>
          </a:p>
        </p:txBody>
      </p:sp>
    </p:spTree>
    <p:extLst>
      <p:ext uri="{BB962C8B-B14F-4D97-AF65-F5344CB8AC3E}">
        <p14:creationId xmlns:p14="http://schemas.microsoft.com/office/powerpoint/2010/main" val="23565855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1078</Words>
  <Application>Microsoft Office PowerPoint</Application>
  <PresentationFormat>宽屏</PresentationFormat>
  <Paragraphs>87</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分治</vt:lpstr>
      <vt:lpstr>分治</vt:lpstr>
      <vt:lpstr>分治</vt:lpstr>
      <vt:lpstr>快速幂</vt:lpstr>
      <vt:lpstr>最大子段和</vt:lpstr>
      <vt:lpstr>最大子段和</vt:lpstr>
      <vt:lpstr>最大子段和</vt:lpstr>
      <vt:lpstr>快速排序</vt:lpstr>
      <vt:lpstr>快速选择（第k小）</vt:lpstr>
      <vt:lpstr>BFPRT</vt:lpstr>
      <vt:lpstr>归并排序</vt:lpstr>
      <vt:lpstr>逆序对</vt:lpstr>
      <vt:lpstr>逆序对</vt:lpstr>
      <vt:lpstr>最近点对</vt:lpstr>
      <vt:lpstr>最近点对</vt:lpstr>
      <vt:lpstr>最近点对</vt:lpstr>
      <vt:lpstr>最近点对</vt:lpstr>
      <vt:lpstr>最近点对</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分治</dc:title>
  <dc:creator>You Lingyun</dc:creator>
  <cp:lastModifiedBy>You Lingyun</cp:lastModifiedBy>
  <cp:revision>40</cp:revision>
  <dcterms:created xsi:type="dcterms:W3CDTF">2022-09-10T14:32:39Z</dcterms:created>
  <dcterms:modified xsi:type="dcterms:W3CDTF">2022-09-10T15:19:59Z</dcterms:modified>
</cp:coreProperties>
</file>