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7" r:id="rId17"/>
    <p:sldId id="283" r:id="rId18"/>
    <p:sldId id="284" r:id="rId19"/>
    <p:sldId id="285" r:id="rId20"/>
    <p:sldId id="279" r:id="rId21"/>
    <p:sldId id="280" r:id="rId22"/>
    <p:sldId id="281" r:id="rId23"/>
    <p:sldId id="282" r:id="rId24"/>
    <p:sldId id="286" r:id="rId25"/>
    <p:sldId id="287" r:id="rId26"/>
    <p:sldId id="288" r:id="rId27"/>
    <p:sldId id="289" r:id="rId28"/>
    <p:sldId id="290" r:id="rId29"/>
    <p:sldId id="271" r:id="rId30"/>
    <p:sldId id="272" r:id="rId31"/>
    <p:sldId id="273" r:id="rId32"/>
    <p:sldId id="274" r:id="rId33"/>
    <p:sldId id="275" r:id="rId34"/>
    <p:sldId id="276"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8" r:id="rId60"/>
    <p:sldId id="319" r:id="rId61"/>
    <p:sldId id="320" r:id="rId62"/>
    <p:sldId id="321" r:id="rId63"/>
    <p:sldId id="322" r:id="rId64"/>
    <p:sldId id="323" r:id="rId6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81" autoAdjust="0"/>
    <p:restoredTop sz="88483" autoAdjust="0"/>
  </p:normalViewPr>
  <p:slideViewPr>
    <p:cSldViewPr snapToGrid="0">
      <p:cViewPr varScale="1">
        <p:scale>
          <a:sx n="100" d="100"/>
          <a:sy n="100" d="100"/>
        </p:scale>
        <p:origin x="27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3A09DE-5F23-407B-A7DA-EBE49FC4CC72}" type="datetimeFigureOut">
              <a:rPr lang="zh-CN" altLang="en-US" smtClean="0"/>
              <a:t>2023/4/25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559613-88A0-4C4B-A45A-8DC536772508}" type="slidenum">
              <a:rPr lang="zh-CN" altLang="en-US" smtClean="0"/>
              <a:t>‹#›</a:t>
            </a:fld>
            <a:endParaRPr lang="zh-CN" altLang="en-US"/>
          </a:p>
        </p:txBody>
      </p:sp>
    </p:spTree>
    <p:extLst>
      <p:ext uri="{BB962C8B-B14F-4D97-AF65-F5344CB8AC3E}">
        <p14:creationId xmlns:p14="http://schemas.microsoft.com/office/powerpoint/2010/main" val="195617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err="1">
                <a:solidFill>
                  <a:srgbClr val="222226"/>
                </a:solidFill>
                <a:effectLst/>
                <a:latin typeface="PingFang SC"/>
              </a:rPr>
              <a:t>Acwing</a:t>
            </a:r>
            <a:r>
              <a:rPr lang="en-US" altLang="zh-CN" b="1" i="0" dirty="0">
                <a:solidFill>
                  <a:srgbClr val="222226"/>
                </a:solidFill>
                <a:effectLst/>
                <a:latin typeface="PingFang SC"/>
              </a:rPr>
              <a:t> 1069</a:t>
            </a:r>
          </a:p>
          <a:p>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3</a:t>
            </a:fld>
            <a:endParaRPr lang="zh-CN" altLang="en-US"/>
          </a:p>
        </p:txBody>
      </p:sp>
    </p:spTree>
    <p:extLst>
      <p:ext uri="{BB962C8B-B14F-4D97-AF65-F5344CB8AC3E}">
        <p14:creationId xmlns:p14="http://schemas.microsoft.com/office/powerpoint/2010/main" val="1785227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poj2955</a:t>
            </a:r>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14</a:t>
            </a:fld>
            <a:endParaRPr lang="zh-CN" altLang="en-US"/>
          </a:p>
        </p:txBody>
      </p:sp>
    </p:spTree>
    <p:extLst>
      <p:ext uri="{BB962C8B-B14F-4D97-AF65-F5344CB8AC3E}">
        <p14:creationId xmlns:p14="http://schemas.microsoft.com/office/powerpoint/2010/main" val="3536264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15</a:t>
            </a:fld>
            <a:endParaRPr lang="zh-CN" altLang="en-US"/>
          </a:p>
        </p:txBody>
      </p:sp>
    </p:spTree>
    <p:extLst>
      <p:ext uri="{BB962C8B-B14F-4D97-AF65-F5344CB8AC3E}">
        <p14:creationId xmlns:p14="http://schemas.microsoft.com/office/powerpoint/2010/main" val="1735684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16</a:t>
            </a:fld>
            <a:endParaRPr lang="zh-CN" altLang="en-US"/>
          </a:p>
        </p:txBody>
      </p:sp>
    </p:spTree>
    <p:extLst>
      <p:ext uri="{BB962C8B-B14F-4D97-AF65-F5344CB8AC3E}">
        <p14:creationId xmlns:p14="http://schemas.microsoft.com/office/powerpoint/2010/main" val="2259803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17</a:t>
            </a:fld>
            <a:endParaRPr lang="zh-CN" altLang="en-US"/>
          </a:p>
        </p:txBody>
      </p:sp>
    </p:spTree>
    <p:extLst>
      <p:ext uri="{BB962C8B-B14F-4D97-AF65-F5344CB8AC3E}">
        <p14:creationId xmlns:p14="http://schemas.microsoft.com/office/powerpoint/2010/main" val="3995779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18</a:t>
            </a:fld>
            <a:endParaRPr lang="zh-CN" altLang="en-US"/>
          </a:p>
        </p:txBody>
      </p:sp>
    </p:spTree>
    <p:extLst>
      <p:ext uri="{BB962C8B-B14F-4D97-AF65-F5344CB8AC3E}">
        <p14:creationId xmlns:p14="http://schemas.microsoft.com/office/powerpoint/2010/main" val="3628776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19</a:t>
            </a:fld>
            <a:endParaRPr lang="zh-CN" altLang="en-US"/>
          </a:p>
        </p:txBody>
      </p:sp>
    </p:spTree>
    <p:extLst>
      <p:ext uri="{BB962C8B-B14F-4D97-AF65-F5344CB8AC3E}">
        <p14:creationId xmlns:p14="http://schemas.microsoft.com/office/powerpoint/2010/main" val="2576165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csp2021t2</a:t>
            </a:r>
          </a:p>
          <a:p>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20</a:t>
            </a:fld>
            <a:endParaRPr lang="zh-CN" altLang="en-US"/>
          </a:p>
        </p:txBody>
      </p:sp>
    </p:spTree>
    <p:extLst>
      <p:ext uri="{BB962C8B-B14F-4D97-AF65-F5344CB8AC3E}">
        <p14:creationId xmlns:p14="http://schemas.microsoft.com/office/powerpoint/2010/main" val="1006806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csp2021t2</a:t>
            </a:r>
          </a:p>
          <a:p>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21</a:t>
            </a:fld>
            <a:endParaRPr lang="zh-CN" altLang="en-US"/>
          </a:p>
        </p:txBody>
      </p:sp>
    </p:spTree>
    <p:extLst>
      <p:ext uri="{BB962C8B-B14F-4D97-AF65-F5344CB8AC3E}">
        <p14:creationId xmlns:p14="http://schemas.microsoft.com/office/powerpoint/2010/main" val="253145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csp2021t2</a:t>
            </a:r>
          </a:p>
          <a:p>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22</a:t>
            </a:fld>
            <a:endParaRPr lang="zh-CN" altLang="en-US"/>
          </a:p>
        </p:txBody>
      </p:sp>
    </p:spTree>
    <p:extLst>
      <p:ext uri="{BB962C8B-B14F-4D97-AF65-F5344CB8AC3E}">
        <p14:creationId xmlns:p14="http://schemas.microsoft.com/office/powerpoint/2010/main" val="38174278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csp2021t2</a:t>
            </a:r>
          </a:p>
          <a:p>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23</a:t>
            </a:fld>
            <a:endParaRPr lang="zh-CN" altLang="en-US"/>
          </a:p>
        </p:txBody>
      </p:sp>
    </p:spTree>
    <p:extLst>
      <p:ext uri="{BB962C8B-B14F-4D97-AF65-F5344CB8AC3E}">
        <p14:creationId xmlns:p14="http://schemas.microsoft.com/office/powerpoint/2010/main" val="3838125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err="1">
                <a:solidFill>
                  <a:srgbClr val="222226"/>
                </a:solidFill>
                <a:effectLst/>
                <a:latin typeface="PingFang SC"/>
              </a:rPr>
              <a:t>Acwing</a:t>
            </a:r>
            <a:r>
              <a:rPr lang="en-US" altLang="zh-CN" b="1" i="0" dirty="0">
                <a:solidFill>
                  <a:srgbClr val="222226"/>
                </a:solidFill>
                <a:effectLst/>
                <a:latin typeface="PingFang SC"/>
              </a:rPr>
              <a:t> 1069</a:t>
            </a:r>
          </a:p>
          <a:p>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4</a:t>
            </a:fld>
            <a:endParaRPr lang="zh-CN" altLang="en-US"/>
          </a:p>
        </p:txBody>
      </p:sp>
    </p:spTree>
    <p:extLst>
      <p:ext uri="{BB962C8B-B14F-4D97-AF65-F5344CB8AC3E}">
        <p14:creationId xmlns:p14="http://schemas.microsoft.com/office/powerpoint/2010/main" val="26378912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csp2021t2</a:t>
            </a:r>
          </a:p>
          <a:p>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24</a:t>
            </a:fld>
            <a:endParaRPr lang="zh-CN" altLang="en-US"/>
          </a:p>
        </p:txBody>
      </p:sp>
    </p:spTree>
    <p:extLst>
      <p:ext uri="{BB962C8B-B14F-4D97-AF65-F5344CB8AC3E}">
        <p14:creationId xmlns:p14="http://schemas.microsoft.com/office/powerpoint/2010/main" val="34756531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csp2021t2</a:t>
            </a:r>
          </a:p>
          <a:p>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25</a:t>
            </a:fld>
            <a:endParaRPr lang="zh-CN" altLang="en-US"/>
          </a:p>
        </p:txBody>
      </p:sp>
    </p:spTree>
    <p:extLst>
      <p:ext uri="{BB962C8B-B14F-4D97-AF65-F5344CB8AC3E}">
        <p14:creationId xmlns:p14="http://schemas.microsoft.com/office/powerpoint/2010/main" val="38009824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csp2021t2</a:t>
            </a:r>
          </a:p>
          <a:p>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26</a:t>
            </a:fld>
            <a:endParaRPr lang="zh-CN" altLang="en-US"/>
          </a:p>
        </p:txBody>
      </p:sp>
    </p:spTree>
    <p:extLst>
      <p:ext uri="{BB962C8B-B14F-4D97-AF65-F5344CB8AC3E}">
        <p14:creationId xmlns:p14="http://schemas.microsoft.com/office/powerpoint/2010/main" val="526157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csp2021t2</a:t>
            </a:r>
          </a:p>
          <a:p>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27</a:t>
            </a:fld>
            <a:endParaRPr lang="zh-CN" altLang="en-US"/>
          </a:p>
        </p:txBody>
      </p:sp>
    </p:spTree>
    <p:extLst>
      <p:ext uri="{BB962C8B-B14F-4D97-AF65-F5344CB8AC3E}">
        <p14:creationId xmlns:p14="http://schemas.microsoft.com/office/powerpoint/2010/main" val="14628454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csp2021t2</a:t>
            </a:r>
          </a:p>
          <a:p>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28</a:t>
            </a:fld>
            <a:endParaRPr lang="zh-CN" altLang="en-US"/>
          </a:p>
        </p:txBody>
      </p:sp>
    </p:spTree>
    <p:extLst>
      <p:ext uri="{BB962C8B-B14F-4D97-AF65-F5344CB8AC3E}">
        <p14:creationId xmlns:p14="http://schemas.microsoft.com/office/powerpoint/2010/main" val="10179407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洛谷</a:t>
            </a:r>
            <a:r>
              <a:rPr lang="en-US" altLang="zh-CN" dirty="0"/>
              <a:t>p2890</a:t>
            </a:r>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29</a:t>
            </a:fld>
            <a:endParaRPr lang="zh-CN" altLang="en-US"/>
          </a:p>
        </p:txBody>
      </p:sp>
    </p:spTree>
    <p:extLst>
      <p:ext uri="{BB962C8B-B14F-4D97-AF65-F5344CB8AC3E}">
        <p14:creationId xmlns:p14="http://schemas.microsoft.com/office/powerpoint/2010/main" val="597028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洛谷</a:t>
            </a:r>
            <a:r>
              <a:rPr lang="en-US" altLang="zh-CN" dirty="0"/>
              <a:t>p2890</a:t>
            </a:r>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30</a:t>
            </a:fld>
            <a:endParaRPr lang="zh-CN" altLang="en-US"/>
          </a:p>
        </p:txBody>
      </p:sp>
    </p:spTree>
    <p:extLst>
      <p:ext uri="{BB962C8B-B14F-4D97-AF65-F5344CB8AC3E}">
        <p14:creationId xmlns:p14="http://schemas.microsoft.com/office/powerpoint/2010/main" val="23412710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洛谷</a:t>
            </a:r>
            <a:r>
              <a:rPr lang="en-US" altLang="zh-CN" dirty="0"/>
              <a:t>p2890</a:t>
            </a:r>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31</a:t>
            </a:fld>
            <a:endParaRPr lang="zh-CN" altLang="en-US"/>
          </a:p>
        </p:txBody>
      </p:sp>
    </p:spTree>
    <p:extLst>
      <p:ext uri="{BB962C8B-B14F-4D97-AF65-F5344CB8AC3E}">
        <p14:creationId xmlns:p14="http://schemas.microsoft.com/office/powerpoint/2010/main" val="22337604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洛谷</a:t>
            </a:r>
            <a:r>
              <a:rPr lang="en-US" altLang="zh-CN" dirty="0"/>
              <a:t>p2890</a:t>
            </a:r>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32</a:t>
            </a:fld>
            <a:endParaRPr lang="zh-CN" altLang="en-US"/>
          </a:p>
        </p:txBody>
      </p:sp>
    </p:spTree>
    <p:extLst>
      <p:ext uri="{BB962C8B-B14F-4D97-AF65-F5344CB8AC3E}">
        <p14:creationId xmlns:p14="http://schemas.microsoft.com/office/powerpoint/2010/main" val="4790369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洛谷</a:t>
            </a:r>
            <a:r>
              <a:rPr lang="en-US" altLang="zh-CN" dirty="0"/>
              <a:t>p2890</a:t>
            </a:r>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33</a:t>
            </a:fld>
            <a:endParaRPr lang="zh-CN" altLang="en-US"/>
          </a:p>
        </p:txBody>
      </p:sp>
    </p:spTree>
    <p:extLst>
      <p:ext uri="{BB962C8B-B14F-4D97-AF65-F5344CB8AC3E}">
        <p14:creationId xmlns:p14="http://schemas.microsoft.com/office/powerpoint/2010/main" val="1179698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err="1">
                <a:solidFill>
                  <a:srgbClr val="222226"/>
                </a:solidFill>
                <a:effectLst/>
                <a:latin typeface="PingFang SC"/>
              </a:rPr>
              <a:t>Acwing</a:t>
            </a:r>
            <a:r>
              <a:rPr lang="en-US" altLang="zh-CN" b="1" i="0" dirty="0">
                <a:solidFill>
                  <a:srgbClr val="222226"/>
                </a:solidFill>
                <a:effectLst/>
                <a:latin typeface="PingFang SC"/>
              </a:rPr>
              <a:t> 1069</a:t>
            </a:r>
          </a:p>
          <a:p>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5</a:t>
            </a:fld>
            <a:endParaRPr lang="zh-CN" altLang="en-US"/>
          </a:p>
        </p:txBody>
      </p:sp>
    </p:spTree>
    <p:extLst>
      <p:ext uri="{BB962C8B-B14F-4D97-AF65-F5344CB8AC3E}">
        <p14:creationId xmlns:p14="http://schemas.microsoft.com/office/powerpoint/2010/main" val="30081494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洛谷</a:t>
            </a:r>
            <a:r>
              <a:rPr lang="en-US" altLang="zh-CN" dirty="0"/>
              <a:t>p2890</a:t>
            </a:r>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34</a:t>
            </a:fld>
            <a:endParaRPr lang="zh-CN" altLang="en-US"/>
          </a:p>
        </p:txBody>
      </p:sp>
    </p:spTree>
    <p:extLst>
      <p:ext uri="{BB962C8B-B14F-4D97-AF65-F5344CB8AC3E}">
        <p14:creationId xmlns:p14="http://schemas.microsoft.com/office/powerpoint/2010/main" val="26162037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洛谷</a:t>
            </a:r>
            <a:r>
              <a:rPr lang="en-US" altLang="zh-CN" dirty="0"/>
              <a:t>p1220</a:t>
            </a:r>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35</a:t>
            </a:fld>
            <a:endParaRPr lang="zh-CN" altLang="en-US"/>
          </a:p>
        </p:txBody>
      </p:sp>
    </p:spTree>
    <p:extLst>
      <p:ext uri="{BB962C8B-B14F-4D97-AF65-F5344CB8AC3E}">
        <p14:creationId xmlns:p14="http://schemas.microsoft.com/office/powerpoint/2010/main" val="36111579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洛谷</a:t>
            </a:r>
            <a:r>
              <a:rPr lang="en-US" altLang="zh-CN" dirty="0"/>
              <a:t>p1220</a:t>
            </a:r>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36</a:t>
            </a:fld>
            <a:endParaRPr lang="zh-CN" altLang="en-US"/>
          </a:p>
        </p:txBody>
      </p:sp>
    </p:spTree>
    <p:extLst>
      <p:ext uri="{BB962C8B-B14F-4D97-AF65-F5344CB8AC3E}">
        <p14:creationId xmlns:p14="http://schemas.microsoft.com/office/powerpoint/2010/main" val="34392505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洛谷</a:t>
            </a:r>
            <a:r>
              <a:rPr lang="en-US" altLang="zh-CN" dirty="0"/>
              <a:t>p1220</a:t>
            </a:r>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37</a:t>
            </a:fld>
            <a:endParaRPr lang="zh-CN" altLang="en-US"/>
          </a:p>
        </p:txBody>
      </p:sp>
    </p:spTree>
    <p:extLst>
      <p:ext uri="{BB962C8B-B14F-4D97-AF65-F5344CB8AC3E}">
        <p14:creationId xmlns:p14="http://schemas.microsoft.com/office/powerpoint/2010/main" val="42316956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洛谷</a:t>
            </a:r>
            <a:r>
              <a:rPr lang="en-US" altLang="zh-CN" dirty="0"/>
              <a:t>p1220</a:t>
            </a:r>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38</a:t>
            </a:fld>
            <a:endParaRPr lang="zh-CN" altLang="en-US"/>
          </a:p>
        </p:txBody>
      </p:sp>
    </p:spTree>
    <p:extLst>
      <p:ext uri="{BB962C8B-B14F-4D97-AF65-F5344CB8AC3E}">
        <p14:creationId xmlns:p14="http://schemas.microsoft.com/office/powerpoint/2010/main" val="17984936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洛谷</a:t>
            </a:r>
            <a:r>
              <a:rPr lang="en-US" altLang="zh-CN" dirty="0"/>
              <a:t>p1220</a:t>
            </a:r>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39</a:t>
            </a:fld>
            <a:endParaRPr lang="zh-CN" altLang="en-US"/>
          </a:p>
        </p:txBody>
      </p:sp>
    </p:spTree>
    <p:extLst>
      <p:ext uri="{BB962C8B-B14F-4D97-AF65-F5344CB8AC3E}">
        <p14:creationId xmlns:p14="http://schemas.microsoft.com/office/powerpoint/2010/main" val="33704801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洛谷</a:t>
            </a:r>
            <a:r>
              <a:rPr lang="en-US" altLang="zh-CN" dirty="0"/>
              <a:t>p4870</a:t>
            </a:r>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40</a:t>
            </a:fld>
            <a:endParaRPr lang="zh-CN" altLang="en-US"/>
          </a:p>
        </p:txBody>
      </p:sp>
    </p:spTree>
    <p:extLst>
      <p:ext uri="{BB962C8B-B14F-4D97-AF65-F5344CB8AC3E}">
        <p14:creationId xmlns:p14="http://schemas.microsoft.com/office/powerpoint/2010/main" val="32389933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洛谷</a:t>
            </a:r>
            <a:r>
              <a:rPr lang="en-US" altLang="zh-CN" dirty="0"/>
              <a:t>p4870</a:t>
            </a:r>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41</a:t>
            </a:fld>
            <a:endParaRPr lang="zh-CN" altLang="en-US"/>
          </a:p>
        </p:txBody>
      </p:sp>
    </p:spTree>
    <p:extLst>
      <p:ext uri="{BB962C8B-B14F-4D97-AF65-F5344CB8AC3E}">
        <p14:creationId xmlns:p14="http://schemas.microsoft.com/office/powerpoint/2010/main" val="37709023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洛谷</a:t>
            </a:r>
            <a:r>
              <a:rPr lang="en-US" altLang="zh-CN" dirty="0"/>
              <a:t>p4870</a:t>
            </a:r>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42</a:t>
            </a:fld>
            <a:endParaRPr lang="zh-CN" altLang="en-US"/>
          </a:p>
        </p:txBody>
      </p:sp>
    </p:spTree>
    <p:extLst>
      <p:ext uri="{BB962C8B-B14F-4D97-AF65-F5344CB8AC3E}">
        <p14:creationId xmlns:p14="http://schemas.microsoft.com/office/powerpoint/2010/main" val="22636735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洛谷</a:t>
            </a:r>
            <a:r>
              <a:rPr lang="en-US" altLang="zh-CN" dirty="0"/>
              <a:t>p4870</a:t>
            </a:r>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43</a:t>
            </a:fld>
            <a:endParaRPr lang="zh-CN" altLang="en-US"/>
          </a:p>
        </p:txBody>
      </p:sp>
    </p:spTree>
    <p:extLst>
      <p:ext uri="{BB962C8B-B14F-4D97-AF65-F5344CB8AC3E}">
        <p14:creationId xmlns:p14="http://schemas.microsoft.com/office/powerpoint/2010/main" val="2319602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err="1">
                <a:solidFill>
                  <a:srgbClr val="222226"/>
                </a:solidFill>
                <a:effectLst/>
                <a:latin typeface="PingFang SC"/>
              </a:rPr>
              <a:t>Acwing</a:t>
            </a:r>
            <a:r>
              <a:rPr lang="en-US" altLang="zh-CN" b="1" i="0" dirty="0">
                <a:solidFill>
                  <a:srgbClr val="222226"/>
                </a:solidFill>
                <a:effectLst/>
                <a:latin typeface="PingFang SC"/>
              </a:rPr>
              <a:t> 1069</a:t>
            </a:r>
          </a:p>
          <a:p>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6</a:t>
            </a:fld>
            <a:endParaRPr lang="zh-CN" altLang="en-US"/>
          </a:p>
        </p:txBody>
      </p:sp>
    </p:spTree>
    <p:extLst>
      <p:ext uri="{BB962C8B-B14F-4D97-AF65-F5344CB8AC3E}">
        <p14:creationId xmlns:p14="http://schemas.microsoft.com/office/powerpoint/2010/main" val="2305812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洛谷</a:t>
            </a:r>
            <a:r>
              <a:rPr lang="en-US" altLang="zh-CN" dirty="0"/>
              <a:t>p4870</a:t>
            </a:r>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44</a:t>
            </a:fld>
            <a:endParaRPr lang="zh-CN" altLang="en-US"/>
          </a:p>
        </p:txBody>
      </p:sp>
    </p:spTree>
    <p:extLst>
      <p:ext uri="{BB962C8B-B14F-4D97-AF65-F5344CB8AC3E}">
        <p14:creationId xmlns:p14="http://schemas.microsoft.com/office/powerpoint/2010/main" val="18719827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洛谷</a:t>
            </a:r>
            <a:r>
              <a:rPr lang="en-US" altLang="zh-CN" dirty="0"/>
              <a:t>p9119</a:t>
            </a:r>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45</a:t>
            </a:fld>
            <a:endParaRPr lang="zh-CN" altLang="en-US"/>
          </a:p>
        </p:txBody>
      </p:sp>
    </p:spTree>
    <p:extLst>
      <p:ext uri="{BB962C8B-B14F-4D97-AF65-F5344CB8AC3E}">
        <p14:creationId xmlns:p14="http://schemas.microsoft.com/office/powerpoint/2010/main" val="24442418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洛谷</a:t>
            </a:r>
            <a:r>
              <a:rPr lang="en-US" altLang="zh-CN" dirty="0"/>
              <a:t>p9119</a:t>
            </a:r>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46</a:t>
            </a:fld>
            <a:endParaRPr lang="zh-CN" altLang="en-US"/>
          </a:p>
        </p:txBody>
      </p:sp>
    </p:spTree>
    <p:extLst>
      <p:ext uri="{BB962C8B-B14F-4D97-AF65-F5344CB8AC3E}">
        <p14:creationId xmlns:p14="http://schemas.microsoft.com/office/powerpoint/2010/main" val="780802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洛谷</a:t>
            </a:r>
            <a:r>
              <a:rPr lang="en-US" altLang="zh-CN" dirty="0"/>
              <a:t>p2135</a:t>
            </a:r>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47</a:t>
            </a:fld>
            <a:endParaRPr lang="zh-CN" altLang="en-US"/>
          </a:p>
        </p:txBody>
      </p:sp>
    </p:spTree>
    <p:extLst>
      <p:ext uri="{BB962C8B-B14F-4D97-AF65-F5344CB8AC3E}">
        <p14:creationId xmlns:p14="http://schemas.microsoft.com/office/powerpoint/2010/main" val="31490341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洛谷</a:t>
            </a:r>
            <a:r>
              <a:rPr lang="en-US" altLang="zh-CN" dirty="0"/>
              <a:t>p2135</a:t>
            </a:r>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48</a:t>
            </a:fld>
            <a:endParaRPr lang="zh-CN" altLang="en-US"/>
          </a:p>
        </p:txBody>
      </p:sp>
    </p:spTree>
    <p:extLst>
      <p:ext uri="{BB962C8B-B14F-4D97-AF65-F5344CB8AC3E}">
        <p14:creationId xmlns:p14="http://schemas.microsoft.com/office/powerpoint/2010/main" val="22812782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洛谷</a:t>
            </a:r>
            <a:r>
              <a:rPr lang="en-US" altLang="zh-CN" dirty="0"/>
              <a:t>p2135</a:t>
            </a:r>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49</a:t>
            </a:fld>
            <a:endParaRPr lang="zh-CN" altLang="en-US"/>
          </a:p>
        </p:txBody>
      </p:sp>
    </p:spTree>
    <p:extLst>
      <p:ext uri="{BB962C8B-B14F-4D97-AF65-F5344CB8AC3E}">
        <p14:creationId xmlns:p14="http://schemas.microsoft.com/office/powerpoint/2010/main" val="24452425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洛谷</a:t>
            </a:r>
            <a:r>
              <a:rPr lang="en-US" altLang="zh-CN" dirty="0"/>
              <a:t>p2135</a:t>
            </a:r>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50</a:t>
            </a:fld>
            <a:endParaRPr lang="zh-CN" altLang="en-US"/>
          </a:p>
        </p:txBody>
      </p:sp>
    </p:spTree>
    <p:extLst>
      <p:ext uri="{BB962C8B-B14F-4D97-AF65-F5344CB8AC3E}">
        <p14:creationId xmlns:p14="http://schemas.microsoft.com/office/powerpoint/2010/main" val="401606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洛谷</a:t>
            </a:r>
            <a:r>
              <a:rPr lang="en-US" altLang="zh-CN" dirty="0"/>
              <a:t>p5336</a:t>
            </a:r>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51</a:t>
            </a:fld>
            <a:endParaRPr lang="zh-CN" altLang="en-US"/>
          </a:p>
        </p:txBody>
      </p:sp>
    </p:spTree>
    <p:extLst>
      <p:ext uri="{BB962C8B-B14F-4D97-AF65-F5344CB8AC3E}">
        <p14:creationId xmlns:p14="http://schemas.microsoft.com/office/powerpoint/2010/main" val="32560793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洛谷</a:t>
            </a:r>
            <a:r>
              <a:rPr lang="en-US" altLang="zh-CN" dirty="0"/>
              <a:t>p5336</a:t>
            </a:r>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52</a:t>
            </a:fld>
            <a:endParaRPr lang="zh-CN" altLang="en-US"/>
          </a:p>
        </p:txBody>
      </p:sp>
    </p:spTree>
    <p:extLst>
      <p:ext uri="{BB962C8B-B14F-4D97-AF65-F5344CB8AC3E}">
        <p14:creationId xmlns:p14="http://schemas.microsoft.com/office/powerpoint/2010/main" val="19293397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洛谷</a:t>
            </a:r>
            <a:r>
              <a:rPr lang="en-US" altLang="zh-CN" dirty="0"/>
              <a:t>p5336</a:t>
            </a:r>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53</a:t>
            </a:fld>
            <a:endParaRPr lang="zh-CN" altLang="en-US"/>
          </a:p>
        </p:txBody>
      </p:sp>
    </p:spTree>
    <p:extLst>
      <p:ext uri="{BB962C8B-B14F-4D97-AF65-F5344CB8AC3E}">
        <p14:creationId xmlns:p14="http://schemas.microsoft.com/office/powerpoint/2010/main" val="3031375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err="1">
                <a:solidFill>
                  <a:srgbClr val="222226"/>
                </a:solidFill>
                <a:effectLst/>
                <a:latin typeface="PingFang SC"/>
              </a:rPr>
              <a:t>Acwing</a:t>
            </a:r>
            <a:r>
              <a:rPr lang="en-US" altLang="zh-CN" b="1" i="0" dirty="0">
                <a:solidFill>
                  <a:srgbClr val="222226"/>
                </a:solidFill>
                <a:effectLst/>
                <a:latin typeface="PingFang SC"/>
              </a:rPr>
              <a:t> 1069</a:t>
            </a:r>
          </a:p>
          <a:p>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7</a:t>
            </a:fld>
            <a:endParaRPr lang="zh-CN" altLang="en-US"/>
          </a:p>
        </p:txBody>
      </p:sp>
    </p:spTree>
    <p:extLst>
      <p:ext uri="{BB962C8B-B14F-4D97-AF65-F5344CB8AC3E}">
        <p14:creationId xmlns:p14="http://schemas.microsoft.com/office/powerpoint/2010/main" val="16687749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54</a:t>
            </a:fld>
            <a:endParaRPr lang="zh-CN" altLang="en-US"/>
          </a:p>
        </p:txBody>
      </p:sp>
    </p:spTree>
    <p:extLst>
      <p:ext uri="{BB962C8B-B14F-4D97-AF65-F5344CB8AC3E}">
        <p14:creationId xmlns:p14="http://schemas.microsoft.com/office/powerpoint/2010/main" val="13199582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55</a:t>
            </a:fld>
            <a:endParaRPr lang="zh-CN" altLang="en-US"/>
          </a:p>
        </p:txBody>
      </p:sp>
    </p:spTree>
    <p:extLst>
      <p:ext uri="{BB962C8B-B14F-4D97-AF65-F5344CB8AC3E}">
        <p14:creationId xmlns:p14="http://schemas.microsoft.com/office/powerpoint/2010/main" val="412800486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56</a:t>
            </a:fld>
            <a:endParaRPr lang="zh-CN" altLang="en-US"/>
          </a:p>
        </p:txBody>
      </p:sp>
    </p:spTree>
    <p:extLst>
      <p:ext uri="{BB962C8B-B14F-4D97-AF65-F5344CB8AC3E}">
        <p14:creationId xmlns:p14="http://schemas.microsoft.com/office/powerpoint/2010/main" val="30762735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57</a:t>
            </a:fld>
            <a:endParaRPr lang="zh-CN" altLang="en-US"/>
          </a:p>
        </p:txBody>
      </p:sp>
    </p:spTree>
    <p:extLst>
      <p:ext uri="{BB962C8B-B14F-4D97-AF65-F5344CB8AC3E}">
        <p14:creationId xmlns:p14="http://schemas.microsoft.com/office/powerpoint/2010/main" val="38702484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58</a:t>
            </a:fld>
            <a:endParaRPr lang="zh-CN" altLang="en-US"/>
          </a:p>
        </p:txBody>
      </p:sp>
    </p:spTree>
    <p:extLst>
      <p:ext uri="{BB962C8B-B14F-4D97-AF65-F5344CB8AC3E}">
        <p14:creationId xmlns:p14="http://schemas.microsoft.com/office/powerpoint/2010/main" val="5019777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59</a:t>
            </a:fld>
            <a:endParaRPr lang="zh-CN" altLang="en-US"/>
          </a:p>
        </p:txBody>
      </p:sp>
    </p:spTree>
    <p:extLst>
      <p:ext uri="{BB962C8B-B14F-4D97-AF65-F5344CB8AC3E}">
        <p14:creationId xmlns:p14="http://schemas.microsoft.com/office/powerpoint/2010/main" val="40638293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60</a:t>
            </a:fld>
            <a:endParaRPr lang="zh-CN" altLang="en-US"/>
          </a:p>
        </p:txBody>
      </p:sp>
    </p:spTree>
    <p:extLst>
      <p:ext uri="{BB962C8B-B14F-4D97-AF65-F5344CB8AC3E}">
        <p14:creationId xmlns:p14="http://schemas.microsoft.com/office/powerpoint/2010/main" val="129540771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61</a:t>
            </a:fld>
            <a:endParaRPr lang="zh-CN" altLang="en-US"/>
          </a:p>
        </p:txBody>
      </p:sp>
    </p:spTree>
    <p:extLst>
      <p:ext uri="{BB962C8B-B14F-4D97-AF65-F5344CB8AC3E}">
        <p14:creationId xmlns:p14="http://schemas.microsoft.com/office/powerpoint/2010/main" val="24320034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62</a:t>
            </a:fld>
            <a:endParaRPr lang="zh-CN" altLang="en-US"/>
          </a:p>
        </p:txBody>
      </p:sp>
    </p:spTree>
    <p:extLst>
      <p:ext uri="{BB962C8B-B14F-4D97-AF65-F5344CB8AC3E}">
        <p14:creationId xmlns:p14="http://schemas.microsoft.com/office/powerpoint/2010/main" val="7852570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63</a:t>
            </a:fld>
            <a:endParaRPr lang="zh-CN" altLang="en-US"/>
          </a:p>
        </p:txBody>
      </p:sp>
    </p:spTree>
    <p:extLst>
      <p:ext uri="{BB962C8B-B14F-4D97-AF65-F5344CB8AC3E}">
        <p14:creationId xmlns:p14="http://schemas.microsoft.com/office/powerpoint/2010/main" val="1528564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err="1">
                <a:solidFill>
                  <a:srgbClr val="222226"/>
                </a:solidFill>
                <a:effectLst/>
                <a:latin typeface="PingFang SC"/>
              </a:rPr>
              <a:t>Acwing</a:t>
            </a:r>
            <a:r>
              <a:rPr lang="en-US" altLang="zh-CN" b="1" i="0" dirty="0">
                <a:solidFill>
                  <a:srgbClr val="222226"/>
                </a:solidFill>
                <a:effectLst/>
                <a:latin typeface="PingFang SC"/>
              </a:rPr>
              <a:t> 1069</a:t>
            </a:r>
          </a:p>
          <a:p>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8</a:t>
            </a:fld>
            <a:endParaRPr lang="zh-CN" altLang="en-US"/>
          </a:p>
        </p:txBody>
      </p:sp>
    </p:spTree>
    <p:extLst>
      <p:ext uri="{BB962C8B-B14F-4D97-AF65-F5344CB8AC3E}">
        <p14:creationId xmlns:p14="http://schemas.microsoft.com/office/powerpoint/2010/main" val="285586884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64</a:t>
            </a:fld>
            <a:endParaRPr lang="zh-CN" altLang="en-US"/>
          </a:p>
        </p:txBody>
      </p:sp>
    </p:spTree>
    <p:extLst>
      <p:ext uri="{BB962C8B-B14F-4D97-AF65-F5344CB8AC3E}">
        <p14:creationId xmlns:p14="http://schemas.microsoft.com/office/powerpoint/2010/main" val="3653399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poj2955</a:t>
            </a:r>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11</a:t>
            </a:fld>
            <a:endParaRPr lang="zh-CN" altLang="en-US"/>
          </a:p>
        </p:txBody>
      </p:sp>
    </p:spTree>
    <p:extLst>
      <p:ext uri="{BB962C8B-B14F-4D97-AF65-F5344CB8AC3E}">
        <p14:creationId xmlns:p14="http://schemas.microsoft.com/office/powerpoint/2010/main" val="2283184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poj2955</a:t>
            </a:r>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12</a:t>
            </a:fld>
            <a:endParaRPr lang="zh-CN" altLang="en-US"/>
          </a:p>
        </p:txBody>
      </p:sp>
    </p:spTree>
    <p:extLst>
      <p:ext uri="{BB962C8B-B14F-4D97-AF65-F5344CB8AC3E}">
        <p14:creationId xmlns:p14="http://schemas.microsoft.com/office/powerpoint/2010/main" val="1301310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poj2955</a:t>
            </a:r>
            <a:endParaRPr lang="zh-CN" altLang="en-US" dirty="0"/>
          </a:p>
        </p:txBody>
      </p:sp>
      <p:sp>
        <p:nvSpPr>
          <p:cNvPr id="4" name="灯片编号占位符 3"/>
          <p:cNvSpPr>
            <a:spLocks noGrp="1"/>
          </p:cNvSpPr>
          <p:nvPr>
            <p:ph type="sldNum" sz="quarter" idx="5"/>
          </p:nvPr>
        </p:nvSpPr>
        <p:spPr/>
        <p:txBody>
          <a:bodyPr/>
          <a:lstStyle/>
          <a:p>
            <a:fld id="{9C559613-88A0-4C4B-A45A-8DC536772508}" type="slidenum">
              <a:rPr lang="zh-CN" altLang="en-US" smtClean="0"/>
              <a:t>13</a:t>
            </a:fld>
            <a:endParaRPr lang="zh-CN" altLang="en-US"/>
          </a:p>
        </p:txBody>
      </p:sp>
    </p:spTree>
    <p:extLst>
      <p:ext uri="{BB962C8B-B14F-4D97-AF65-F5344CB8AC3E}">
        <p14:creationId xmlns:p14="http://schemas.microsoft.com/office/powerpoint/2010/main" val="2203116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91925D-63DB-B11F-22BA-13650B78BC5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87B6654-5618-2B50-1F82-D156B1E1A0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A718A56-7104-68BF-D604-9A7CA278411F}"/>
              </a:ext>
            </a:extLst>
          </p:cNvPr>
          <p:cNvSpPr>
            <a:spLocks noGrp="1"/>
          </p:cNvSpPr>
          <p:nvPr>
            <p:ph type="dt" sz="half" idx="10"/>
          </p:nvPr>
        </p:nvSpPr>
        <p:spPr/>
        <p:txBody>
          <a:bodyPr/>
          <a:lstStyle/>
          <a:p>
            <a:fld id="{15348D11-4EAB-483D-ADE0-236A58C41DDA}" type="datetimeFigureOut">
              <a:rPr lang="zh-CN" altLang="en-US" smtClean="0"/>
              <a:t>2023/4/25</a:t>
            </a:fld>
            <a:endParaRPr lang="zh-CN" altLang="en-US"/>
          </a:p>
        </p:txBody>
      </p:sp>
      <p:sp>
        <p:nvSpPr>
          <p:cNvPr id="5" name="页脚占位符 4">
            <a:extLst>
              <a:ext uri="{FF2B5EF4-FFF2-40B4-BE49-F238E27FC236}">
                <a16:creationId xmlns:a16="http://schemas.microsoft.com/office/drawing/2014/main" id="{538575F2-138B-19D0-EB6D-D9DDD731ED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3B194A-9352-336F-3CEE-FBCBF0ECCBD9}"/>
              </a:ext>
            </a:extLst>
          </p:cNvPr>
          <p:cNvSpPr>
            <a:spLocks noGrp="1"/>
          </p:cNvSpPr>
          <p:nvPr>
            <p:ph type="sldNum" sz="quarter" idx="12"/>
          </p:nvPr>
        </p:nvSpPr>
        <p:spPr/>
        <p:txBody>
          <a:bodyPr/>
          <a:lstStyle/>
          <a:p>
            <a:fld id="{81562DFC-9C91-47B2-AF9E-BDD9EF65F813}" type="slidenum">
              <a:rPr lang="zh-CN" altLang="en-US" smtClean="0"/>
              <a:t>‹#›</a:t>
            </a:fld>
            <a:endParaRPr lang="zh-CN" altLang="en-US"/>
          </a:p>
        </p:txBody>
      </p:sp>
    </p:spTree>
    <p:extLst>
      <p:ext uri="{BB962C8B-B14F-4D97-AF65-F5344CB8AC3E}">
        <p14:creationId xmlns:p14="http://schemas.microsoft.com/office/powerpoint/2010/main" val="637702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384C7D-D2C9-2424-F1E6-3053C1A2FF6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A4FA29C-010C-206B-ED90-BE1DE758324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BB1849E-401F-012C-2B0D-9813ACCD7953}"/>
              </a:ext>
            </a:extLst>
          </p:cNvPr>
          <p:cNvSpPr>
            <a:spLocks noGrp="1"/>
          </p:cNvSpPr>
          <p:nvPr>
            <p:ph type="dt" sz="half" idx="10"/>
          </p:nvPr>
        </p:nvSpPr>
        <p:spPr/>
        <p:txBody>
          <a:bodyPr/>
          <a:lstStyle/>
          <a:p>
            <a:fld id="{15348D11-4EAB-483D-ADE0-236A58C41DDA}" type="datetimeFigureOut">
              <a:rPr lang="zh-CN" altLang="en-US" smtClean="0"/>
              <a:t>2023/4/25</a:t>
            </a:fld>
            <a:endParaRPr lang="zh-CN" altLang="en-US"/>
          </a:p>
        </p:txBody>
      </p:sp>
      <p:sp>
        <p:nvSpPr>
          <p:cNvPr id="5" name="页脚占位符 4">
            <a:extLst>
              <a:ext uri="{FF2B5EF4-FFF2-40B4-BE49-F238E27FC236}">
                <a16:creationId xmlns:a16="http://schemas.microsoft.com/office/drawing/2014/main" id="{17971B8B-70C1-8AE0-D4F1-D6CE662FC0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431257-93B7-1EFD-E6B1-1BA0F961E188}"/>
              </a:ext>
            </a:extLst>
          </p:cNvPr>
          <p:cNvSpPr>
            <a:spLocks noGrp="1"/>
          </p:cNvSpPr>
          <p:nvPr>
            <p:ph type="sldNum" sz="quarter" idx="12"/>
          </p:nvPr>
        </p:nvSpPr>
        <p:spPr/>
        <p:txBody>
          <a:bodyPr/>
          <a:lstStyle/>
          <a:p>
            <a:fld id="{81562DFC-9C91-47B2-AF9E-BDD9EF65F813}" type="slidenum">
              <a:rPr lang="zh-CN" altLang="en-US" smtClean="0"/>
              <a:t>‹#›</a:t>
            </a:fld>
            <a:endParaRPr lang="zh-CN" altLang="en-US"/>
          </a:p>
        </p:txBody>
      </p:sp>
    </p:spTree>
    <p:extLst>
      <p:ext uri="{BB962C8B-B14F-4D97-AF65-F5344CB8AC3E}">
        <p14:creationId xmlns:p14="http://schemas.microsoft.com/office/powerpoint/2010/main" val="932662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3B0F61D-FAF1-308D-06EB-D5E5343E897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FD023D7-C6FB-8574-2E06-89A9D47A53A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D96FABF-97EA-F696-B203-74DDC020E5EA}"/>
              </a:ext>
            </a:extLst>
          </p:cNvPr>
          <p:cNvSpPr>
            <a:spLocks noGrp="1"/>
          </p:cNvSpPr>
          <p:nvPr>
            <p:ph type="dt" sz="half" idx="10"/>
          </p:nvPr>
        </p:nvSpPr>
        <p:spPr/>
        <p:txBody>
          <a:bodyPr/>
          <a:lstStyle/>
          <a:p>
            <a:fld id="{15348D11-4EAB-483D-ADE0-236A58C41DDA}" type="datetimeFigureOut">
              <a:rPr lang="zh-CN" altLang="en-US" smtClean="0"/>
              <a:t>2023/4/25</a:t>
            </a:fld>
            <a:endParaRPr lang="zh-CN" altLang="en-US"/>
          </a:p>
        </p:txBody>
      </p:sp>
      <p:sp>
        <p:nvSpPr>
          <p:cNvPr id="5" name="页脚占位符 4">
            <a:extLst>
              <a:ext uri="{FF2B5EF4-FFF2-40B4-BE49-F238E27FC236}">
                <a16:creationId xmlns:a16="http://schemas.microsoft.com/office/drawing/2014/main" id="{DB136528-C5E7-604F-8EF4-3E7AA5BD422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37B38A-63CF-DAB4-D950-72820D61FE28}"/>
              </a:ext>
            </a:extLst>
          </p:cNvPr>
          <p:cNvSpPr>
            <a:spLocks noGrp="1"/>
          </p:cNvSpPr>
          <p:nvPr>
            <p:ph type="sldNum" sz="quarter" idx="12"/>
          </p:nvPr>
        </p:nvSpPr>
        <p:spPr/>
        <p:txBody>
          <a:bodyPr/>
          <a:lstStyle/>
          <a:p>
            <a:fld id="{81562DFC-9C91-47B2-AF9E-BDD9EF65F813}" type="slidenum">
              <a:rPr lang="zh-CN" altLang="en-US" smtClean="0"/>
              <a:t>‹#›</a:t>
            </a:fld>
            <a:endParaRPr lang="zh-CN" altLang="en-US"/>
          </a:p>
        </p:txBody>
      </p:sp>
    </p:spTree>
    <p:extLst>
      <p:ext uri="{BB962C8B-B14F-4D97-AF65-F5344CB8AC3E}">
        <p14:creationId xmlns:p14="http://schemas.microsoft.com/office/powerpoint/2010/main" val="469345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A1A14B-C2BB-261A-50B5-466118B95BE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E97C555-748E-A763-73B3-24BD8B46431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8AFF15A-47AE-CD13-0B7A-1CE8692F651D}"/>
              </a:ext>
            </a:extLst>
          </p:cNvPr>
          <p:cNvSpPr>
            <a:spLocks noGrp="1"/>
          </p:cNvSpPr>
          <p:nvPr>
            <p:ph type="dt" sz="half" idx="10"/>
          </p:nvPr>
        </p:nvSpPr>
        <p:spPr/>
        <p:txBody>
          <a:bodyPr/>
          <a:lstStyle/>
          <a:p>
            <a:fld id="{15348D11-4EAB-483D-ADE0-236A58C41DDA}" type="datetimeFigureOut">
              <a:rPr lang="zh-CN" altLang="en-US" smtClean="0"/>
              <a:t>2023/4/25</a:t>
            </a:fld>
            <a:endParaRPr lang="zh-CN" altLang="en-US"/>
          </a:p>
        </p:txBody>
      </p:sp>
      <p:sp>
        <p:nvSpPr>
          <p:cNvPr id="5" name="页脚占位符 4">
            <a:extLst>
              <a:ext uri="{FF2B5EF4-FFF2-40B4-BE49-F238E27FC236}">
                <a16:creationId xmlns:a16="http://schemas.microsoft.com/office/drawing/2014/main" id="{03E8EF45-EBD4-76B7-523E-107B95392E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2B250E-A2A6-BFC8-7242-53564C8CD652}"/>
              </a:ext>
            </a:extLst>
          </p:cNvPr>
          <p:cNvSpPr>
            <a:spLocks noGrp="1"/>
          </p:cNvSpPr>
          <p:nvPr>
            <p:ph type="sldNum" sz="quarter" idx="12"/>
          </p:nvPr>
        </p:nvSpPr>
        <p:spPr/>
        <p:txBody>
          <a:bodyPr/>
          <a:lstStyle/>
          <a:p>
            <a:fld id="{81562DFC-9C91-47B2-AF9E-BDD9EF65F813}" type="slidenum">
              <a:rPr lang="zh-CN" altLang="en-US" smtClean="0"/>
              <a:t>‹#›</a:t>
            </a:fld>
            <a:endParaRPr lang="zh-CN" altLang="en-US"/>
          </a:p>
        </p:txBody>
      </p:sp>
    </p:spTree>
    <p:extLst>
      <p:ext uri="{BB962C8B-B14F-4D97-AF65-F5344CB8AC3E}">
        <p14:creationId xmlns:p14="http://schemas.microsoft.com/office/powerpoint/2010/main" val="448959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46CBBE-24C2-4DEC-1898-67737F7D4B7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C50204A-C350-6A77-FC00-3AFD9BF099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98ED9ED-40F5-4442-9378-02E8BA952BB4}"/>
              </a:ext>
            </a:extLst>
          </p:cNvPr>
          <p:cNvSpPr>
            <a:spLocks noGrp="1"/>
          </p:cNvSpPr>
          <p:nvPr>
            <p:ph type="dt" sz="half" idx="10"/>
          </p:nvPr>
        </p:nvSpPr>
        <p:spPr/>
        <p:txBody>
          <a:bodyPr/>
          <a:lstStyle/>
          <a:p>
            <a:fld id="{15348D11-4EAB-483D-ADE0-236A58C41DDA}" type="datetimeFigureOut">
              <a:rPr lang="zh-CN" altLang="en-US" smtClean="0"/>
              <a:t>2023/4/25</a:t>
            </a:fld>
            <a:endParaRPr lang="zh-CN" altLang="en-US"/>
          </a:p>
        </p:txBody>
      </p:sp>
      <p:sp>
        <p:nvSpPr>
          <p:cNvPr id="5" name="页脚占位符 4">
            <a:extLst>
              <a:ext uri="{FF2B5EF4-FFF2-40B4-BE49-F238E27FC236}">
                <a16:creationId xmlns:a16="http://schemas.microsoft.com/office/drawing/2014/main" id="{B040E74B-B837-32C0-5DB1-1860B6E2A7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468FAD-6FFB-96F9-59E3-A913E7D572BF}"/>
              </a:ext>
            </a:extLst>
          </p:cNvPr>
          <p:cNvSpPr>
            <a:spLocks noGrp="1"/>
          </p:cNvSpPr>
          <p:nvPr>
            <p:ph type="sldNum" sz="quarter" idx="12"/>
          </p:nvPr>
        </p:nvSpPr>
        <p:spPr/>
        <p:txBody>
          <a:bodyPr/>
          <a:lstStyle/>
          <a:p>
            <a:fld id="{81562DFC-9C91-47B2-AF9E-BDD9EF65F813}" type="slidenum">
              <a:rPr lang="zh-CN" altLang="en-US" smtClean="0"/>
              <a:t>‹#›</a:t>
            </a:fld>
            <a:endParaRPr lang="zh-CN" altLang="en-US"/>
          </a:p>
        </p:txBody>
      </p:sp>
    </p:spTree>
    <p:extLst>
      <p:ext uri="{BB962C8B-B14F-4D97-AF65-F5344CB8AC3E}">
        <p14:creationId xmlns:p14="http://schemas.microsoft.com/office/powerpoint/2010/main" val="362925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3CA22B-D17A-FCD7-97DD-C80F74E655F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85264D-4A58-AC78-6EAF-049A1E0A249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79F2453-399C-F4FE-15EA-BE85E749386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F0D46D1-AB8D-03C7-9D2A-62E13B2F2514}"/>
              </a:ext>
            </a:extLst>
          </p:cNvPr>
          <p:cNvSpPr>
            <a:spLocks noGrp="1"/>
          </p:cNvSpPr>
          <p:nvPr>
            <p:ph type="dt" sz="half" idx="10"/>
          </p:nvPr>
        </p:nvSpPr>
        <p:spPr/>
        <p:txBody>
          <a:bodyPr/>
          <a:lstStyle/>
          <a:p>
            <a:fld id="{15348D11-4EAB-483D-ADE0-236A58C41DDA}" type="datetimeFigureOut">
              <a:rPr lang="zh-CN" altLang="en-US" smtClean="0"/>
              <a:t>2023/4/25</a:t>
            </a:fld>
            <a:endParaRPr lang="zh-CN" altLang="en-US"/>
          </a:p>
        </p:txBody>
      </p:sp>
      <p:sp>
        <p:nvSpPr>
          <p:cNvPr id="6" name="页脚占位符 5">
            <a:extLst>
              <a:ext uri="{FF2B5EF4-FFF2-40B4-BE49-F238E27FC236}">
                <a16:creationId xmlns:a16="http://schemas.microsoft.com/office/drawing/2014/main" id="{69DC3ECB-0FA0-6229-776F-328AD4F7E8C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E453298-2DC9-0881-A4A5-DD928483E5B9}"/>
              </a:ext>
            </a:extLst>
          </p:cNvPr>
          <p:cNvSpPr>
            <a:spLocks noGrp="1"/>
          </p:cNvSpPr>
          <p:nvPr>
            <p:ph type="sldNum" sz="quarter" idx="12"/>
          </p:nvPr>
        </p:nvSpPr>
        <p:spPr/>
        <p:txBody>
          <a:bodyPr/>
          <a:lstStyle/>
          <a:p>
            <a:fld id="{81562DFC-9C91-47B2-AF9E-BDD9EF65F813}" type="slidenum">
              <a:rPr lang="zh-CN" altLang="en-US" smtClean="0"/>
              <a:t>‹#›</a:t>
            </a:fld>
            <a:endParaRPr lang="zh-CN" altLang="en-US"/>
          </a:p>
        </p:txBody>
      </p:sp>
    </p:spTree>
    <p:extLst>
      <p:ext uri="{BB962C8B-B14F-4D97-AF65-F5344CB8AC3E}">
        <p14:creationId xmlns:p14="http://schemas.microsoft.com/office/powerpoint/2010/main" val="3714214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95F3C7-5FDC-5EA1-6E7E-F57279C9FDF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DEF1F6E-CCE5-9DAF-5BBA-E2386762A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1A0FF60-2BE5-F5E9-41F7-2A98278C0A7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79CE16A-0955-59CD-CD0F-7F7B2A6E98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70D19F9-E447-8162-73AD-64B05F4F06D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51CC72E-3A52-A424-C410-48B8B21F7281}"/>
              </a:ext>
            </a:extLst>
          </p:cNvPr>
          <p:cNvSpPr>
            <a:spLocks noGrp="1"/>
          </p:cNvSpPr>
          <p:nvPr>
            <p:ph type="dt" sz="half" idx="10"/>
          </p:nvPr>
        </p:nvSpPr>
        <p:spPr/>
        <p:txBody>
          <a:bodyPr/>
          <a:lstStyle/>
          <a:p>
            <a:fld id="{15348D11-4EAB-483D-ADE0-236A58C41DDA}" type="datetimeFigureOut">
              <a:rPr lang="zh-CN" altLang="en-US" smtClean="0"/>
              <a:t>2023/4/25</a:t>
            </a:fld>
            <a:endParaRPr lang="zh-CN" altLang="en-US"/>
          </a:p>
        </p:txBody>
      </p:sp>
      <p:sp>
        <p:nvSpPr>
          <p:cNvPr id="8" name="页脚占位符 7">
            <a:extLst>
              <a:ext uri="{FF2B5EF4-FFF2-40B4-BE49-F238E27FC236}">
                <a16:creationId xmlns:a16="http://schemas.microsoft.com/office/drawing/2014/main" id="{952C22D6-027F-C705-5642-19692D4D296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CE5E8CE-59D9-9EBA-8607-E11238DA3A48}"/>
              </a:ext>
            </a:extLst>
          </p:cNvPr>
          <p:cNvSpPr>
            <a:spLocks noGrp="1"/>
          </p:cNvSpPr>
          <p:nvPr>
            <p:ph type="sldNum" sz="quarter" idx="12"/>
          </p:nvPr>
        </p:nvSpPr>
        <p:spPr/>
        <p:txBody>
          <a:bodyPr/>
          <a:lstStyle/>
          <a:p>
            <a:fld id="{81562DFC-9C91-47B2-AF9E-BDD9EF65F813}" type="slidenum">
              <a:rPr lang="zh-CN" altLang="en-US" smtClean="0"/>
              <a:t>‹#›</a:t>
            </a:fld>
            <a:endParaRPr lang="zh-CN" altLang="en-US"/>
          </a:p>
        </p:txBody>
      </p:sp>
    </p:spTree>
    <p:extLst>
      <p:ext uri="{BB962C8B-B14F-4D97-AF65-F5344CB8AC3E}">
        <p14:creationId xmlns:p14="http://schemas.microsoft.com/office/powerpoint/2010/main" val="201347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ECFE22-86F2-9BC2-58ED-EBA4B2356A9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8B4A222-3645-4981-45A0-1E69AA7317C8}"/>
              </a:ext>
            </a:extLst>
          </p:cNvPr>
          <p:cNvSpPr>
            <a:spLocks noGrp="1"/>
          </p:cNvSpPr>
          <p:nvPr>
            <p:ph type="dt" sz="half" idx="10"/>
          </p:nvPr>
        </p:nvSpPr>
        <p:spPr/>
        <p:txBody>
          <a:bodyPr/>
          <a:lstStyle/>
          <a:p>
            <a:fld id="{15348D11-4EAB-483D-ADE0-236A58C41DDA}" type="datetimeFigureOut">
              <a:rPr lang="zh-CN" altLang="en-US" smtClean="0"/>
              <a:t>2023/4/25</a:t>
            </a:fld>
            <a:endParaRPr lang="zh-CN" altLang="en-US"/>
          </a:p>
        </p:txBody>
      </p:sp>
      <p:sp>
        <p:nvSpPr>
          <p:cNvPr id="4" name="页脚占位符 3">
            <a:extLst>
              <a:ext uri="{FF2B5EF4-FFF2-40B4-BE49-F238E27FC236}">
                <a16:creationId xmlns:a16="http://schemas.microsoft.com/office/drawing/2014/main" id="{9DAD7101-D49D-992B-C521-3A0B8DC337A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88DCDFA-0F0B-2ADD-0E9B-B67229EC06A6}"/>
              </a:ext>
            </a:extLst>
          </p:cNvPr>
          <p:cNvSpPr>
            <a:spLocks noGrp="1"/>
          </p:cNvSpPr>
          <p:nvPr>
            <p:ph type="sldNum" sz="quarter" idx="12"/>
          </p:nvPr>
        </p:nvSpPr>
        <p:spPr/>
        <p:txBody>
          <a:bodyPr/>
          <a:lstStyle/>
          <a:p>
            <a:fld id="{81562DFC-9C91-47B2-AF9E-BDD9EF65F813}" type="slidenum">
              <a:rPr lang="zh-CN" altLang="en-US" smtClean="0"/>
              <a:t>‹#›</a:t>
            </a:fld>
            <a:endParaRPr lang="zh-CN" altLang="en-US"/>
          </a:p>
        </p:txBody>
      </p:sp>
    </p:spTree>
    <p:extLst>
      <p:ext uri="{BB962C8B-B14F-4D97-AF65-F5344CB8AC3E}">
        <p14:creationId xmlns:p14="http://schemas.microsoft.com/office/powerpoint/2010/main" val="1312969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98D3669-35CF-E969-6B8C-267992809369}"/>
              </a:ext>
            </a:extLst>
          </p:cNvPr>
          <p:cNvSpPr>
            <a:spLocks noGrp="1"/>
          </p:cNvSpPr>
          <p:nvPr>
            <p:ph type="dt" sz="half" idx="10"/>
          </p:nvPr>
        </p:nvSpPr>
        <p:spPr/>
        <p:txBody>
          <a:bodyPr/>
          <a:lstStyle/>
          <a:p>
            <a:fld id="{15348D11-4EAB-483D-ADE0-236A58C41DDA}" type="datetimeFigureOut">
              <a:rPr lang="zh-CN" altLang="en-US" smtClean="0"/>
              <a:t>2023/4/25</a:t>
            </a:fld>
            <a:endParaRPr lang="zh-CN" altLang="en-US"/>
          </a:p>
        </p:txBody>
      </p:sp>
      <p:sp>
        <p:nvSpPr>
          <p:cNvPr id="3" name="页脚占位符 2">
            <a:extLst>
              <a:ext uri="{FF2B5EF4-FFF2-40B4-BE49-F238E27FC236}">
                <a16:creationId xmlns:a16="http://schemas.microsoft.com/office/drawing/2014/main" id="{A7FC9561-BA06-51E8-3403-D39361CCEEE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C4C6B59-765F-BB96-73F9-5B4000D6166F}"/>
              </a:ext>
            </a:extLst>
          </p:cNvPr>
          <p:cNvSpPr>
            <a:spLocks noGrp="1"/>
          </p:cNvSpPr>
          <p:nvPr>
            <p:ph type="sldNum" sz="quarter" idx="12"/>
          </p:nvPr>
        </p:nvSpPr>
        <p:spPr/>
        <p:txBody>
          <a:bodyPr/>
          <a:lstStyle/>
          <a:p>
            <a:fld id="{81562DFC-9C91-47B2-AF9E-BDD9EF65F813}" type="slidenum">
              <a:rPr lang="zh-CN" altLang="en-US" smtClean="0"/>
              <a:t>‹#›</a:t>
            </a:fld>
            <a:endParaRPr lang="zh-CN" altLang="en-US"/>
          </a:p>
        </p:txBody>
      </p:sp>
    </p:spTree>
    <p:extLst>
      <p:ext uri="{BB962C8B-B14F-4D97-AF65-F5344CB8AC3E}">
        <p14:creationId xmlns:p14="http://schemas.microsoft.com/office/powerpoint/2010/main" val="2703941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5E1365-E776-F8F6-2061-9E5E2C9B19C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538AA6F-C19B-2D0B-4ED3-6135E1712E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5C2E292-F788-F3B6-EEFB-100C8B5A7F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922C17A-DA27-9ADF-8B9E-C1DB215C769C}"/>
              </a:ext>
            </a:extLst>
          </p:cNvPr>
          <p:cNvSpPr>
            <a:spLocks noGrp="1"/>
          </p:cNvSpPr>
          <p:nvPr>
            <p:ph type="dt" sz="half" idx="10"/>
          </p:nvPr>
        </p:nvSpPr>
        <p:spPr/>
        <p:txBody>
          <a:bodyPr/>
          <a:lstStyle/>
          <a:p>
            <a:fld id="{15348D11-4EAB-483D-ADE0-236A58C41DDA}" type="datetimeFigureOut">
              <a:rPr lang="zh-CN" altLang="en-US" smtClean="0"/>
              <a:t>2023/4/25</a:t>
            </a:fld>
            <a:endParaRPr lang="zh-CN" altLang="en-US"/>
          </a:p>
        </p:txBody>
      </p:sp>
      <p:sp>
        <p:nvSpPr>
          <p:cNvPr id="6" name="页脚占位符 5">
            <a:extLst>
              <a:ext uri="{FF2B5EF4-FFF2-40B4-BE49-F238E27FC236}">
                <a16:creationId xmlns:a16="http://schemas.microsoft.com/office/drawing/2014/main" id="{C5D16029-45B1-0C47-8AB7-3419FF7F6CC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2A2E34-B26D-6EE5-8B2F-391B8FCB7E0D}"/>
              </a:ext>
            </a:extLst>
          </p:cNvPr>
          <p:cNvSpPr>
            <a:spLocks noGrp="1"/>
          </p:cNvSpPr>
          <p:nvPr>
            <p:ph type="sldNum" sz="quarter" idx="12"/>
          </p:nvPr>
        </p:nvSpPr>
        <p:spPr/>
        <p:txBody>
          <a:bodyPr/>
          <a:lstStyle/>
          <a:p>
            <a:fld id="{81562DFC-9C91-47B2-AF9E-BDD9EF65F813}" type="slidenum">
              <a:rPr lang="zh-CN" altLang="en-US" smtClean="0"/>
              <a:t>‹#›</a:t>
            </a:fld>
            <a:endParaRPr lang="zh-CN" altLang="en-US"/>
          </a:p>
        </p:txBody>
      </p:sp>
    </p:spTree>
    <p:extLst>
      <p:ext uri="{BB962C8B-B14F-4D97-AF65-F5344CB8AC3E}">
        <p14:creationId xmlns:p14="http://schemas.microsoft.com/office/powerpoint/2010/main" val="3993758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B0F63B-EDAF-B761-078E-0C706A83943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8E115D9-9525-B7C4-B3FF-1EA50C83E1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36CC1A1-447F-0CB7-4BD9-642FFCADD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9F444AB-57CC-8B56-349B-24BB1660DFEC}"/>
              </a:ext>
            </a:extLst>
          </p:cNvPr>
          <p:cNvSpPr>
            <a:spLocks noGrp="1"/>
          </p:cNvSpPr>
          <p:nvPr>
            <p:ph type="dt" sz="half" idx="10"/>
          </p:nvPr>
        </p:nvSpPr>
        <p:spPr/>
        <p:txBody>
          <a:bodyPr/>
          <a:lstStyle/>
          <a:p>
            <a:fld id="{15348D11-4EAB-483D-ADE0-236A58C41DDA}" type="datetimeFigureOut">
              <a:rPr lang="zh-CN" altLang="en-US" smtClean="0"/>
              <a:t>2023/4/25</a:t>
            </a:fld>
            <a:endParaRPr lang="zh-CN" altLang="en-US"/>
          </a:p>
        </p:txBody>
      </p:sp>
      <p:sp>
        <p:nvSpPr>
          <p:cNvPr id="6" name="页脚占位符 5">
            <a:extLst>
              <a:ext uri="{FF2B5EF4-FFF2-40B4-BE49-F238E27FC236}">
                <a16:creationId xmlns:a16="http://schemas.microsoft.com/office/drawing/2014/main" id="{2AF5E3DD-FBC8-867D-4CC2-9E5EFA1AEA2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7F24688-1F82-1773-ED6D-2526359E890B}"/>
              </a:ext>
            </a:extLst>
          </p:cNvPr>
          <p:cNvSpPr>
            <a:spLocks noGrp="1"/>
          </p:cNvSpPr>
          <p:nvPr>
            <p:ph type="sldNum" sz="quarter" idx="12"/>
          </p:nvPr>
        </p:nvSpPr>
        <p:spPr/>
        <p:txBody>
          <a:bodyPr/>
          <a:lstStyle/>
          <a:p>
            <a:fld id="{81562DFC-9C91-47B2-AF9E-BDD9EF65F813}" type="slidenum">
              <a:rPr lang="zh-CN" altLang="en-US" smtClean="0"/>
              <a:t>‹#›</a:t>
            </a:fld>
            <a:endParaRPr lang="zh-CN" altLang="en-US"/>
          </a:p>
        </p:txBody>
      </p:sp>
    </p:spTree>
    <p:extLst>
      <p:ext uri="{BB962C8B-B14F-4D97-AF65-F5344CB8AC3E}">
        <p14:creationId xmlns:p14="http://schemas.microsoft.com/office/powerpoint/2010/main" val="2765978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3FC582E-ED99-2F5B-1B08-68CFE7ACBA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215BF79-4D04-81AB-5BC7-37A8B641F8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A72E91-FAE2-9A79-81D9-76E6A36F7C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348D11-4EAB-483D-ADE0-236A58C41DDA}" type="datetimeFigureOut">
              <a:rPr lang="zh-CN" altLang="en-US" smtClean="0"/>
              <a:t>2023/4/25</a:t>
            </a:fld>
            <a:endParaRPr lang="zh-CN" altLang="en-US"/>
          </a:p>
        </p:txBody>
      </p:sp>
      <p:sp>
        <p:nvSpPr>
          <p:cNvPr id="5" name="页脚占位符 4">
            <a:extLst>
              <a:ext uri="{FF2B5EF4-FFF2-40B4-BE49-F238E27FC236}">
                <a16:creationId xmlns:a16="http://schemas.microsoft.com/office/drawing/2014/main" id="{C114F052-9018-484C-5DFA-F3DA52795C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031AF18-4048-0747-1DBC-5A396F3D2B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562DFC-9C91-47B2-AF9E-BDD9EF65F813}" type="slidenum">
              <a:rPr lang="zh-CN" altLang="en-US" smtClean="0"/>
              <a:t>‹#›</a:t>
            </a:fld>
            <a:endParaRPr lang="zh-CN" altLang="en-US"/>
          </a:p>
        </p:txBody>
      </p:sp>
    </p:spTree>
    <p:extLst>
      <p:ext uri="{BB962C8B-B14F-4D97-AF65-F5344CB8AC3E}">
        <p14:creationId xmlns:p14="http://schemas.microsoft.com/office/powerpoint/2010/main" val="2849839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4AB5BE-5E0C-B6B0-1C99-66BA96D36371}"/>
              </a:ext>
            </a:extLst>
          </p:cNvPr>
          <p:cNvSpPr>
            <a:spLocks noGrp="1"/>
          </p:cNvSpPr>
          <p:nvPr>
            <p:ph type="ctrTitle"/>
          </p:nvPr>
        </p:nvSpPr>
        <p:spPr/>
        <p:txBody>
          <a:bodyPr/>
          <a:lstStyle/>
          <a:p>
            <a:r>
              <a:rPr lang="zh-CN" altLang="en-US" dirty="0"/>
              <a:t>区间</a:t>
            </a:r>
            <a:r>
              <a:rPr lang="en-US" altLang="zh-CN" dirty="0" err="1"/>
              <a:t>dp</a:t>
            </a:r>
            <a:endParaRPr lang="zh-CN" altLang="en-US" dirty="0"/>
          </a:p>
        </p:txBody>
      </p:sp>
      <p:sp>
        <p:nvSpPr>
          <p:cNvPr id="3" name="副标题 2">
            <a:extLst>
              <a:ext uri="{FF2B5EF4-FFF2-40B4-BE49-F238E27FC236}">
                <a16:creationId xmlns:a16="http://schemas.microsoft.com/office/drawing/2014/main" id="{355CDE33-E918-31B3-B2A6-BA07F866CC87}"/>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908017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括号匹配模型</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lstStyle/>
          <a:p>
            <a:r>
              <a:rPr lang="zh-CN" altLang="en-US" dirty="0"/>
              <a:t>设</a:t>
            </a:r>
            <a:r>
              <a:rPr lang="en-US" altLang="zh-CN" dirty="0"/>
              <a:t>f[l][r]</a:t>
            </a:r>
            <a:r>
              <a:rPr lang="zh-CN" altLang="en-US" dirty="0"/>
              <a:t>表示要把区间</a:t>
            </a:r>
            <a:r>
              <a:rPr lang="en-US" altLang="zh-CN" dirty="0"/>
              <a:t>[</a:t>
            </a:r>
            <a:r>
              <a:rPr lang="en-US" altLang="zh-CN" dirty="0" err="1"/>
              <a:t>l,r</a:t>
            </a:r>
            <a:r>
              <a:rPr lang="en-US" altLang="zh-CN" dirty="0"/>
              <a:t>]</a:t>
            </a:r>
            <a:r>
              <a:rPr lang="zh-CN" altLang="en-US" dirty="0"/>
              <a:t>这一段变成规则的括号序列需要添加的字符个数</a:t>
            </a:r>
            <a:endParaRPr lang="en-US" altLang="zh-CN" dirty="0"/>
          </a:p>
          <a:p>
            <a:r>
              <a:rPr lang="zh-CN" altLang="en-US" dirty="0"/>
              <a:t>如果</a:t>
            </a:r>
            <a:r>
              <a:rPr lang="en-US" altLang="zh-CN" dirty="0" err="1"/>
              <a:t>l,r</a:t>
            </a:r>
            <a:r>
              <a:rPr lang="zh-CN" altLang="en-US" dirty="0"/>
              <a:t>这两个括号是匹配的那么</a:t>
            </a:r>
            <a:r>
              <a:rPr lang="en-US" altLang="zh-CN" dirty="0"/>
              <a:t>f[l][r]=f[l+1][r-1]</a:t>
            </a:r>
          </a:p>
          <a:p>
            <a:r>
              <a:rPr lang="zh-CN" altLang="en-US" dirty="0"/>
              <a:t>否则</a:t>
            </a:r>
            <a:r>
              <a:rPr lang="en-US" altLang="zh-CN" dirty="0"/>
              <a:t>f[l][r]=f[l+1][r-1]+2</a:t>
            </a:r>
          </a:p>
          <a:p>
            <a:r>
              <a:rPr lang="zh-CN" altLang="en-US" dirty="0"/>
              <a:t>上面的是其中一部分转移</a:t>
            </a:r>
            <a:endParaRPr lang="en-US" altLang="zh-CN" dirty="0"/>
          </a:p>
          <a:p>
            <a:r>
              <a:rPr lang="zh-CN" altLang="en-US" dirty="0"/>
              <a:t>另外一部分是</a:t>
            </a:r>
            <a:r>
              <a:rPr lang="en-US" altLang="zh-CN" dirty="0"/>
              <a:t>f[l][r]=min(f[l][k]+f[k+1][r])</a:t>
            </a:r>
          </a:p>
          <a:p>
            <a:r>
              <a:rPr lang="zh-CN" altLang="en-US" dirty="0"/>
              <a:t>可以发现</a:t>
            </a:r>
            <a:r>
              <a:rPr lang="en-US" altLang="zh-CN" dirty="0"/>
              <a:t>f</a:t>
            </a:r>
            <a:r>
              <a:rPr lang="zh-CN" altLang="en-US" dirty="0"/>
              <a:t>的两种不同转移恰好对应了括号序列的两种不同的递归定义</a:t>
            </a:r>
            <a:endParaRPr lang="en-US" altLang="zh-CN" dirty="0"/>
          </a:p>
          <a:p>
            <a:r>
              <a:rPr lang="zh-CN" altLang="en-US" dirty="0"/>
              <a:t>在这个问题中</a:t>
            </a:r>
            <a:r>
              <a:rPr lang="en-US" altLang="zh-CN" dirty="0" err="1"/>
              <a:t>dp</a:t>
            </a:r>
            <a:r>
              <a:rPr lang="zh-CN" altLang="en-US" dirty="0"/>
              <a:t>的最优子结构的思想很有体现</a:t>
            </a:r>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230438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括号匹配模型</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lstStyle/>
          <a:p>
            <a:r>
              <a:rPr lang="zh-CN" altLang="en-US" dirty="0"/>
              <a:t>给一个括号序列，找一个最长的子序列出来，使得这个最长的子序列是规则括号序列</a:t>
            </a:r>
            <a:endParaRPr lang="en-US" altLang="zh-CN" dirty="0"/>
          </a:p>
          <a:p>
            <a:r>
              <a:rPr lang="zh-CN" altLang="en-US" dirty="0"/>
              <a:t>想一个</a:t>
            </a:r>
            <a:r>
              <a:rPr lang="en-US" altLang="zh-CN" dirty="0"/>
              <a:t>O(n^3)</a:t>
            </a:r>
            <a:r>
              <a:rPr lang="zh-CN" altLang="en-US" dirty="0"/>
              <a:t>的做法</a:t>
            </a:r>
          </a:p>
        </p:txBody>
      </p:sp>
    </p:spTree>
    <p:extLst>
      <p:ext uri="{BB962C8B-B14F-4D97-AF65-F5344CB8AC3E}">
        <p14:creationId xmlns:p14="http://schemas.microsoft.com/office/powerpoint/2010/main" val="1246152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括号匹配模型</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lstStyle/>
          <a:p>
            <a:r>
              <a:rPr lang="zh-CN" altLang="en-US" dirty="0"/>
              <a:t>给一个括号序列，找一个最长的子序列出来，使得这个最长的子序列是规则括号序列</a:t>
            </a:r>
            <a:endParaRPr lang="en-US" altLang="zh-CN" dirty="0"/>
          </a:p>
          <a:p>
            <a:r>
              <a:rPr lang="zh-CN" altLang="en-US" dirty="0"/>
              <a:t>设</a:t>
            </a:r>
            <a:r>
              <a:rPr lang="en-US" altLang="zh-CN" dirty="0"/>
              <a:t>f[l][r]</a:t>
            </a:r>
            <a:r>
              <a:rPr lang="zh-CN" altLang="en-US" dirty="0"/>
              <a:t>表示给出的序列的</a:t>
            </a:r>
            <a:r>
              <a:rPr lang="en-US" altLang="zh-CN" dirty="0"/>
              <a:t>[</a:t>
            </a:r>
            <a:r>
              <a:rPr lang="en-US" altLang="zh-CN" dirty="0" err="1"/>
              <a:t>l,r</a:t>
            </a:r>
            <a:r>
              <a:rPr lang="en-US" altLang="zh-CN" dirty="0"/>
              <a:t>]</a:t>
            </a:r>
            <a:r>
              <a:rPr lang="zh-CN" altLang="en-US" dirty="0"/>
              <a:t>这一段找一个最长的子序列出来，使得这个序列是规则括号序列的最长的长度</a:t>
            </a:r>
            <a:endParaRPr lang="en-US" altLang="zh-CN" dirty="0"/>
          </a:p>
          <a:p>
            <a:r>
              <a:rPr lang="zh-CN" altLang="en-US" dirty="0"/>
              <a:t>如果</a:t>
            </a:r>
            <a:r>
              <a:rPr lang="en-US" altLang="zh-CN" dirty="0"/>
              <a:t>l</a:t>
            </a:r>
            <a:r>
              <a:rPr lang="zh-CN" altLang="en-US" dirty="0"/>
              <a:t>和</a:t>
            </a:r>
            <a:r>
              <a:rPr lang="en-US" altLang="zh-CN" dirty="0"/>
              <a:t>r</a:t>
            </a:r>
            <a:r>
              <a:rPr lang="zh-CN" altLang="en-US" dirty="0"/>
              <a:t>位置能匹配，那么</a:t>
            </a:r>
            <a:r>
              <a:rPr lang="en-US" altLang="zh-CN" dirty="0"/>
              <a:t>f[l][r]=f[l+1][r-1]+2</a:t>
            </a:r>
          </a:p>
          <a:p>
            <a:r>
              <a:rPr lang="zh-CN" altLang="en-US" dirty="0"/>
              <a:t>如果不能那么</a:t>
            </a:r>
            <a:r>
              <a:rPr lang="en-US" altLang="zh-CN" dirty="0"/>
              <a:t>f[l][r]=f[l+1][r-1]</a:t>
            </a:r>
          </a:p>
          <a:p>
            <a:r>
              <a:rPr lang="zh-CN" altLang="en-US" dirty="0"/>
              <a:t>上面的是其中一种转移，另一种是</a:t>
            </a:r>
            <a:endParaRPr lang="en-US" altLang="zh-CN" dirty="0"/>
          </a:p>
          <a:p>
            <a:r>
              <a:rPr lang="en-US" altLang="zh-CN" dirty="0"/>
              <a:t>f[l][r]=max(f[l][k]+f[k+1][r])</a:t>
            </a:r>
          </a:p>
        </p:txBody>
      </p:sp>
    </p:spTree>
    <p:extLst>
      <p:ext uri="{BB962C8B-B14F-4D97-AF65-F5344CB8AC3E}">
        <p14:creationId xmlns:p14="http://schemas.microsoft.com/office/powerpoint/2010/main" val="3994940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括号匹配模型</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normAutofit/>
          </a:bodyPr>
          <a:lstStyle/>
          <a:p>
            <a:r>
              <a:rPr lang="zh-CN" altLang="en-US" dirty="0"/>
              <a:t>有同学可能想，为什么</a:t>
            </a:r>
            <a:r>
              <a:rPr lang="en-US" altLang="zh-CN" dirty="0"/>
              <a:t>f[l][r]=max(f[l][k]+f[k+1][r])</a:t>
            </a:r>
            <a:r>
              <a:rPr lang="zh-CN" altLang="en-US" dirty="0"/>
              <a:t>就完了呢？</a:t>
            </a:r>
            <a:endParaRPr lang="en-US" altLang="zh-CN" dirty="0"/>
          </a:p>
          <a:p>
            <a:r>
              <a:rPr lang="zh-CN" altLang="en-US" dirty="0"/>
              <a:t>有可能</a:t>
            </a:r>
            <a:r>
              <a:rPr lang="en-US" altLang="zh-CN" dirty="0"/>
              <a:t>f[l][k]</a:t>
            </a:r>
            <a:r>
              <a:rPr lang="zh-CN" altLang="en-US" dirty="0"/>
              <a:t>这一段里面有一些位置没有匹配成功，不算在</a:t>
            </a:r>
            <a:r>
              <a:rPr lang="en-US" altLang="zh-CN" dirty="0"/>
              <a:t>f[l][k]</a:t>
            </a:r>
            <a:r>
              <a:rPr lang="zh-CN" altLang="en-US" dirty="0"/>
              <a:t>的答案里面，</a:t>
            </a:r>
            <a:r>
              <a:rPr lang="en-US" altLang="zh-CN" dirty="0"/>
              <a:t> f[k+1][r]</a:t>
            </a:r>
            <a:r>
              <a:rPr lang="zh-CN" altLang="en-US" dirty="0"/>
              <a:t>这一段里面也有一些位置没有匹配成功，不算在</a:t>
            </a:r>
            <a:r>
              <a:rPr lang="en-US" altLang="zh-CN" dirty="0"/>
              <a:t>f[k+1][r]</a:t>
            </a:r>
            <a:r>
              <a:rPr lang="zh-CN" altLang="en-US" dirty="0"/>
              <a:t>的答案里面，但是这两段的没有匹配成功的位置正好在拼成</a:t>
            </a:r>
            <a:r>
              <a:rPr lang="en-US" altLang="zh-CN" dirty="0"/>
              <a:t>[</a:t>
            </a:r>
            <a:r>
              <a:rPr lang="en-US" altLang="zh-CN" dirty="0" err="1"/>
              <a:t>l,r</a:t>
            </a:r>
            <a:r>
              <a:rPr lang="en-US" altLang="zh-CN" dirty="0"/>
              <a:t>]</a:t>
            </a:r>
            <a:r>
              <a:rPr lang="zh-CN" altLang="en-US" dirty="0"/>
              <a:t>这个区间的时候可以匹配了，这样貌似</a:t>
            </a:r>
            <a:r>
              <a:rPr lang="en-US" altLang="zh-CN" dirty="0"/>
              <a:t>f[l][k]+f[k+1][r]</a:t>
            </a:r>
            <a:r>
              <a:rPr lang="zh-CN" altLang="en-US" dirty="0"/>
              <a:t>把答案算少了，应该再多加一些这时候匹配成功的长度</a:t>
            </a:r>
            <a:endParaRPr lang="en-US" altLang="zh-CN" dirty="0"/>
          </a:p>
          <a:p>
            <a:r>
              <a:rPr lang="zh-CN" altLang="en-US" dirty="0"/>
              <a:t>并且你发现这样的匹配成功的长度肯定是不好算的</a:t>
            </a:r>
            <a:endParaRPr lang="en-US" altLang="zh-CN" dirty="0"/>
          </a:p>
        </p:txBody>
      </p:sp>
    </p:spTree>
    <p:extLst>
      <p:ext uri="{BB962C8B-B14F-4D97-AF65-F5344CB8AC3E}">
        <p14:creationId xmlns:p14="http://schemas.microsoft.com/office/powerpoint/2010/main" val="3202600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括号匹配模型</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normAutofit lnSpcReduction="10000"/>
          </a:bodyPr>
          <a:lstStyle/>
          <a:p>
            <a:r>
              <a:rPr lang="zh-CN" altLang="en-US" dirty="0"/>
              <a:t>但是你可以想到，如果</a:t>
            </a:r>
            <a:r>
              <a:rPr lang="en-US" altLang="zh-CN" dirty="0"/>
              <a:t>f[l][k]</a:t>
            </a:r>
            <a:r>
              <a:rPr lang="zh-CN" altLang="en-US" dirty="0"/>
              <a:t>里面的能再和</a:t>
            </a:r>
            <a:r>
              <a:rPr lang="en-US" altLang="zh-CN" dirty="0"/>
              <a:t>f[k+1][r]</a:t>
            </a:r>
            <a:r>
              <a:rPr lang="zh-CN" altLang="en-US" dirty="0"/>
              <a:t>再做匹配，那么</a:t>
            </a:r>
            <a:r>
              <a:rPr lang="en-US" altLang="zh-CN" dirty="0"/>
              <a:t>f[l][k]</a:t>
            </a:r>
            <a:r>
              <a:rPr lang="zh-CN" altLang="en-US" dirty="0"/>
              <a:t>肯定提供</a:t>
            </a:r>
            <a:r>
              <a:rPr lang="en-US" altLang="zh-CN" dirty="0"/>
              <a:t>(</a:t>
            </a:r>
            <a:r>
              <a:rPr lang="zh-CN" altLang="en-US" dirty="0"/>
              <a:t>，</a:t>
            </a:r>
            <a:r>
              <a:rPr lang="en-US" altLang="zh-CN" dirty="0"/>
              <a:t>f[k+1][r]</a:t>
            </a:r>
            <a:r>
              <a:rPr lang="zh-CN" altLang="en-US" dirty="0"/>
              <a:t>提供</a:t>
            </a:r>
            <a:r>
              <a:rPr lang="en-US" altLang="zh-CN" dirty="0"/>
              <a:t>)</a:t>
            </a:r>
            <a:r>
              <a:rPr lang="zh-CN" altLang="en-US" dirty="0"/>
              <a:t>，这样的话就说明我们现在区间切分的这个</a:t>
            </a:r>
            <a:r>
              <a:rPr lang="en-US" altLang="zh-CN" dirty="0"/>
              <a:t>k</a:t>
            </a:r>
            <a:r>
              <a:rPr lang="zh-CN" altLang="en-US" dirty="0"/>
              <a:t>选得不够好，等下次</a:t>
            </a:r>
            <a:r>
              <a:rPr lang="en-US" altLang="zh-CN" dirty="0"/>
              <a:t>k</a:t>
            </a:r>
            <a:r>
              <a:rPr lang="zh-CN" altLang="en-US" dirty="0"/>
              <a:t>枚举到更右边的位置的时候，就会把</a:t>
            </a:r>
            <a:r>
              <a:rPr lang="en-US" altLang="zh-CN" dirty="0"/>
              <a:t>f[l][k]</a:t>
            </a:r>
            <a:r>
              <a:rPr lang="zh-CN" altLang="en-US" dirty="0"/>
              <a:t>提供的</a:t>
            </a:r>
            <a:r>
              <a:rPr lang="en-US" altLang="zh-CN" dirty="0"/>
              <a:t>(</a:t>
            </a:r>
            <a:r>
              <a:rPr lang="zh-CN" altLang="en-US" dirty="0"/>
              <a:t>送到</a:t>
            </a:r>
            <a:r>
              <a:rPr lang="en-US" altLang="zh-CN" dirty="0"/>
              <a:t>f[k+1][r]</a:t>
            </a:r>
            <a:r>
              <a:rPr lang="zh-CN" altLang="en-US" dirty="0"/>
              <a:t>去。</a:t>
            </a:r>
            <a:endParaRPr lang="en-US" altLang="zh-CN" dirty="0"/>
          </a:p>
          <a:p>
            <a:r>
              <a:rPr lang="zh-CN" altLang="en-US" dirty="0"/>
              <a:t>所以这个</a:t>
            </a:r>
            <a:r>
              <a:rPr lang="en-US" altLang="zh-CN" dirty="0" err="1"/>
              <a:t>dp</a:t>
            </a:r>
            <a:r>
              <a:rPr lang="zh-CN" altLang="en-US" dirty="0"/>
              <a:t>是没问题的，这个地方需要仔细地揣摩体会</a:t>
            </a:r>
            <a:endParaRPr lang="en-US" altLang="zh-CN" dirty="0"/>
          </a:p>
          <a:p>
            <a:r>
              <a:rPr lang="zh-CN" altLang="en-US" dirty="0"/>
              <a:t>就是我们</a:t>
            </a:r>
            <a:r>
              <a:rPr lang="en-US" altLang="zh-CN" dirty="0" err="1"/>
              <a:t>dp</a:t>
            </a:r>
            <a:r>
              <a:rPr lang="zh-CN" altLang="en-US" dirty="0"/>
              <a:t>的时候虽然有些转移是把答案少算了，但是只要保证这些少算的东西在整个枚举的过程中能被考虑到那就没关系</a:t>
            </a:r>
            <a:endParaRPr lang="en-US" altLang="zh-CN" dirty="0"/>
          </a:p>
          <a:p>
            <a:r>
              <a:rPr lang="zh-CN" altLang="en-US" dirty="0"/>
              <a:t>并且还可以把条件放得更松一些方便</a:t>
            </a:r>
            <a:r>
              <a:rPr lang="en-US" altLang="zh-CN" dirty="0" err="1"/>
              <a:t>dp</a:t>
            </a:r>
            <a:r>
              <a:rPr lang="zh-CN" altLang="en-US" dirty="0"/>
              <a:t>的状态设计</a:t>
            </a:r>
            <a:r>
              <a:rPr lang="en-US" altLang="zh-CN" dirty="0"/>
              <a:t>/</a:t>
            </a:r>
            <a:r>
              <a:rPr lang="zh-CN" altLang="en-US" dirty="0"/>
              <a:t>计算等</a:t>
            </a:r>
            <a:endParaRPr lang="en-US" altLang="zh-CN" dirty="0"/>
          </a:p>
          <a:p>
            <a:r>
              <a:rPr lang="zh-CN" altLang="en-US" dirty="0"/>
              <a:t>自己想题的时候要注意不要把这样的正确思路否掉了，但是也要注意不要想当然地少算了一些情况</a:t>
            </a:r>
            <a:endParaRPr lang="en-US" altLang="zh-CN" dirty="0"/>
          </a:p>
        </p:txBody>
      </p:sp>
    </p:spTree>
    <p:extLst>
      <p:ext uri="{BB962C8B-B14F-4D97-AF65-F5344CB8AC3E}">
        <p14:creationId xmlns:p14="http://schemas.microsoft.com/office/powerpoint/2010/main" val="1787579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括号匹配模型</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normAutofit/>
          </a:bodyPr>
          <a:lstStyle/>
          <a:p>
            <a:r>
              <a:rPr lang="zh-CN" altLang="en-US" dirty="0"/>
              <a:t>上面那两个题可以轻松地把问题扩展到多种括号的情况</a:t>
            </a:r>
            <a:endParaRPr lang="en-US" altLang="zh-CN" dirty="0"/>
          </a:p>
          <a:p>
            <a:r>
              <a:rPr lang="zh-CN" altLang="en-US" dirty="0"/>
              <a:t>为了问题的简单我们只考虑</a:t>
            </a:r>
            <a:r>
              <a:rPr lang="en-US" altLang="zh-CN" dirty="0"/>
              <a:t>()</a:t>
            </a:r>
            <a:r>
              <a:rPr lang="zh-CN" altLang="en-US" dirty="0"/>
              <a:t>，但是同时有</a:t>
            </a:r>
            <a:r>
              <a:rPr lang="en-US" altLang="zh-CN" dirty="0"/>
              <a:t>()[]{}</a:t>
            </a:r>
            <a:r>
              <a:rPr lang="zh-CN" altLang="en-US" dirty="0"/>
              <a:t>都是可以的</a:t>
            </a:r>
            <a:endParaRPr lang="en-US" altLang="zh-CN" dirty="0"/>
          </a:p>
        </p:txBody>
      </p:sp>
    </p:spTree>
    <p:extLst>
      <p:ext uri="{BB962C8B-B14F-4D97-AF65-F5344CB8AC3E}">
        <p14:creationId xmlns:p14="http://schemas.microsoft.com/office/powerpoint/2010/main" val="3804210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括号匹配模型</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normAutofit/>
          </a:bodyPr>
          <a:lstStyle/>
          <a:p>
            <a:r>
              <a:rPr lang="zh-CN" altLang="en-US" dirty="0"/>
              <a:t>一个长度为</a:t>
            </a:r>
            <a:r>
              <a:rPr lang="en-US" altLang="zh-CN" dirty="0"/>
              <a:t>n</a:t>
            </a:r>
            <a:r>
              <a:rPr lang="zh-CN" altLang="en-US" dirty="0"/>
              <a:t>且符合规范的括号序列，其有些位置已经确定了，有些位置尚未确定，求这样的括号序列一共有多少个。</a:t>
            </a:r>
            <a:endParaRPr lang="en-US" altLang="zh-CN" dirty="0"/>
          </a:p>
          <a:p>
            <a:r>
              <a:rPr lang="zh-CN" altLang="en-US" dirty="0"/>
              <a:t>需要一个</a:t>
            </a:r>
            <a:r>
              <a:rPr lang="en-US" altLang="zh-CN" dirty="0"/>
              <a:t>O(n^3)</a:t>
            </a:r>
            <a:r>
              <a:rPr lang="zh-CN" altLang="en-US" dirty="0"/>
              <a:t>的做法</a:t>
            </a:r>
            <a:endParaRPr lang="en-US" altLang="zh-CN" dirty="0"/>
          </a:p>
          <a:p>
            <a:endParaRPr lang="en-US" altLang="zh-CN" dirty="0"/>
          </a:p>
        </p:txBody>
      </p:sp>
    </p:spTree>
    <p:extLst>
      <p:ext uri="{BB962C8B-B14F-4D97-AF65-F5344CB8AC3E}">
        <p14:creationId xmlns:p14="http://schemas.microsoft.com/office/powerpoint/2010/main" val="992214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括号匹配模型</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normAutofit/>
          </a:bodyPr>
          <a:lstStyle/>
          <a:p>
            <a:r>
              <a:rPr lang="zh-CN" altLang="en-US" dirty="0"/>
              <a:t>一个长度为</a:t>
            </a:r>
            <a:r>
              <a:rPr lang="en-US" altLang="zh-CN" dirty="0"/>
              <a:t>n</a:t>
            </a:r>
            <a:r>
              <a:rPr lang="zh-CN" altLang="en-US" dirty="0"/>
              <a:t>且符合规范的括号序列，其有些位置已经确定了，有些位置尚未确定，求这样的括号序列一共有多少个。</a:t>
            </a:r>
            <a:endParaRPr lang="en-US" altLang="zh-CN" dirty="0"/>
          </a:p>
          <a:p>
            <a:r>
              <a:rPr lang="zh-CN" altLang="en-US" dirty="0"/>
              <a:t>一个常规的想法是设</a:t>
            </a:r>
            <a:r>
              <a:rPr lang="en-US" altLang="zh-CN" dirty="0"/>
              <a:t>f[l][r]</a:t>
            </a:r>
            <a:r>
              <a:rPr lang="zh-CN" altLang="en-US" dirty="0"/>
              <a:t>表示</a:t>
            </a:r>
            <a:r>
              <a:rPr lang="en-US" altLang="zh-CN" dirty="0"/>
              <a:t>[</a:t>
            </a:r>
            <a:r>
              <a:rPr lang="en-US" altLang="zh-CN" dirty="0" err="1"/>
              <a:t>l,r</a:t>
            </a:r>
            <a:r>
              <a:rPr lang="en-US" altLang="zh-CN" dirty="0"/>
              <a:t>]</a:t>
            </a:r>
            <a:r>
              <a:rPr lang="zh-CN" altLang="en-US" dirty="0"/>
              <a:t>这一段是匹配序列的方案数</a:t>
            </a:r>
            <a:endParaRPr lang="en-US" altLang="zh-CN" dirty="0"/>
          </a:p>
          <a:p>
            <a:r>
              <a:rPr lang="en-US" altLang="zh-CN" dirty="0"/>
              <a:t>f[l][r]=(\</a:t>
            </a:r>
            <a:r>
              <a:rPr lang="en-US" altLang="zh-CN" dirty="0" err="1"/>
              <a:t>sum_k</a:t>
            </a:r>
            <a:r>
              <a:rPr lang="en-US" altLang="zh-CN" dirty="0"/>
              <a:t> f[l][k]*f[k+1][r])+f[l+1][r-1] (</a:t>
            </a:r>
            <a:r>
              <a:rPr lang="zh-CN" altLang="en-US" dirty="0"/>
              <a:t>保证</a:t>
            </a:r>
            <a:r>
              <a:rPr lang="en-US" altLang="zh-CN" dirty="0"/>
              <a:t>l</a:t>
            </a:r>
            <a:r>
              <a:rPr lang="zh-CN" altLang="en-US" dirty="0"/>
              <a:t>是</a:t>
            </a:r>
            <a:r>
              <a:rPr lang="en-US" altLang="zh-CN" dirty="0"/>
              <a:t>(</a:t>
            </a:r>
            <a:r>
              <a:rPr lang="zh-CN" altLang="en-US" dirty="0"/>
              <a:t>，</a:t>
            </a:r>
            <a:r>
              <a:rPr lang="en-US" altLang="zh-CN" dirty="0"/>
              <a:t>r</a:t>
            </a:r>
            <a:r>
              <a:rPr lang="zh-CN" altLang="en-US" dirty="0"/>
              <a:t>是</a:t>
            </a:r>
            <a:r>
              <a:rPr lang="en-US" altLang="zh-CN" dirty="0"/>
              <a:t>))</a:t>
            </a:r>
          </a:p>
          <a:p>
            <a:r>
              <a:rPr lang="zh-CN" altLang="en-US" dirty="0"/>
              <a:t>需要仔细考虑</a:t>
            </a:r>
            <a:r>
              <a:rPr lang="en-US" altLang="zh-CN" dirty="0"/>
              <a:t>f[l+1][r-1]</a:t>
            </a:r>
            <a:r>
              <a:rPr lang="zh-CN" altLang="en-US" dirty="0"/>
              <a:t>和</a:t>
            </a:r>
            <a:r>
              <a:rPr lang="en-US" altLang="zh-CN" dirty="0"/>
              <a:t>f[l][k]*f[k+1][r]</a:t>
            </a:r>
            <a:r>
              <a:rPr lang="zh-CN" altLang="en-US" dirty="0"/>
              <a:t>有没有算重</a:t>
            </a:r>
            <a:endParaRPr lang="en-US" altLang="zh-CN" dirty="0"/>
          </a:p>
          <a:p>
            <a:r>
              <a:rPr lang="zh-CN" altLang="en-US" dirty="0"/>
              <a:t>可以发现</a:t>
            </a:r>
            <a:r>
              <a:rPr lang="en-US" altLang="zh-CN" dirty="0"/>
              <a:t>f[l+1][r-1]</a:t>
            </a:r>
            <a:r>
              <a:rPr lang="zh-CN" altLang="en-US" dirty="0"/>
              <a:t>和</a:t>
            </a:r>
            <a:r>
              <a:rPr lang="en-US" altLang="zh-CN" dirty="0"/>
              <a:t>f[l][k]*f[k+1][r]</a:t>
            </a:r>
            <a:r>
              <a:rPr lang="zh-CN" altLang="en-US" dirty="0"/>
              <a:t>是没有算重的</a:t>
            </a:r>
            <a:endParaRPr lang="en-US" altLang="zh-CN" dirty="0"/>
          </a:p>
          <a:p>
            <a:r>
              <a:rPr lang="zh-CN" altLang="en-US" dirty="0"/>
              <a:t>但是</a:t>
            </a:r>
            <a:r>
              <a:rPr lang="en-US" altLang="zh-CN" dirty="0"/>
              <a:t>f[l][k]*f[k+1][r]</a:t>
            </a:r>
            <a:r>
              <a:rPr lang="zh-CN" altLang="en-US" dirty="0"/>
              <a:t>内部会算重</a:t>
            </a:r>
            <a:endParaRPr lang="en-US" altLang="zh-CN" dirty="0"/>
          </a:p>
          <a:p>
            <a:r>
              <a:rPr lang="zh-CN" altLang="en-US" dirty="0"/>
              <a:t>比如</a:t>
            </a:r>
            <a:r>
              <a:rPr lang="en-US" altLang="zh-CN" dirty="0"/>
              <a:t>()()()</a:t>
            </a:r>
            <a:r>
              <a:rPr lang="zh-CN" altLang="en-US" dirty="0"/>
              <a:t>，</a:t>
            </a:r>
            <a:r>
              <a:rPr lang="en-US" altLang="zh-CN" dirty="0">
                <a:solidFill>
                  <a:srgbClr val="FF0000"/>
                </a:solidFill>
              </a:rPr>
              <a:t>()</a:t>
            </a:r>
            <a:r>
              <a:rPr lang="en-US" altLang="zh-CN" dirty="0"/>
              <a:t>()()</a:t>
            </a:r>
            <a:r>
              <a:rPr lang="zh-CN" altLang="en-US" dirty="0"/>
              <a:t>这样断开可以，</a:t>
            </a:r>
            <a:r>
              <a:rPr lang="en-US" altLang="zh-CN" dirty="0">
                <a:solidFill>
                  <a:srgbClr val="FF0000"/>
                </a:solidFill>
              </a:rPr>
              <a:t>()()</a:t>
            </a:r>
            <a:r>
              <a:rPr lang="en-US" altLang="zh-CN" dirty="0"/>
              <a:t>()</a:t>
            </a:r>
            <a:r>
              <a:rPr lang="zh-CN" altLang="en-US" dirty="0"/>
              <a:t>这样断开也可以</a:t>
            </a:r>
            <a:endParaRPr lang="en-US" altLang="zh-CN" dirty="0"/>
          </a:p>
        </p:txBody>
      </p:sp>
    </p:spTree>
    <p:extLst>
      <p:ext uri="{BB962C8B-B14F-4D97-AF65-F5344CB8AC3E}">
        <p14:creationId xmlns:p14="http://schemas.microsoft.com/office/powerpoint/2010/main" val="2719739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括号匹配模型</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normAutofit/>
          </a:bodyPr>
          <a:lstStyle/>
          <a:p>
            <a:r>
              <a:rPr lang="zh-CN" altLang="en-US" dirty="0"/>
              <a:t>为了去重，给转移的子区间加限制</a:t>
            </a:r>
            <a:endParaRPr lang="en-US" altLang="zh-CN" dirty="0"/>
          </a:p>
          <a:p>
            <a:r>
              <a:rPr lang="zh-CN" altLang="en-US" dirty="0"/>
              <a:t>我们设</a:t>
            </a:r>
            <a:r>
              <a:rPr lang="en-US" altLang="zh-CN" dirty="0"/>
              <a:t>f[l][r]</a:t>
            </a:r>
            <a:r>
              <a:rPr lang="zh-CN" altLang="en-US" dirty="0"/>
              <a:t>表示</a:t>
            </a:r>
            <a:r>
              <a:rPr lang="en-US" altLang="zh-CN" dirty="0"/>
              <a:t>[</a:t>
            </a:r>
            <a:r>
              <a:rPr lang="en-US" altLang="zh-CN" dirty="0" err="1"/>
              <a:t>l,r</a:t>
            </a:r>
            <a:r>
              <a:rPr lang="en-US" altLang="zh-CN" dirty="0"/>
              <a:t>]</a:t>
            </a:r>
            <a:r>
              <a:rPr lang="zh-CN" altLang="en-US" dirty="0"/>
              <a:t>这一段是匹配序列，并且</a:t>
            </a:r>
            <a:r>
              <a:rPr lang="en-US" altLang="zh-CN" dirty="0"/>
              <a:t>[l+1,r-1]</a:t>
            </a:r>
            <a:r>
              <a:rPr lang="zh-CN" altLang="en-US" dirty="0"/>
              <a:t>也是匹配序列（即</a:t>
            </a:r>
            <a:r>
              <a:rPr lang="en-US" altLang="zh-CN" dirty="0"/>
              <a:t>[</a:t>
            </a:r>
            <a:r>
              <a:rPr lang="en-US" altLang="zh-CN" dirty="0" err="1"/>
              <a:t>l,r</a:t>
            </a:r>
            <a:r>
              <a:rPr lang="en-US" altLang="zh-CN" dirty="0"/>
              <a:t>]</a:t>
            </a:r>
            <a:r>
              <a:rPr lang="zh-CN" altLang="en-US" dirty="0"/>
              <a:t>这一段形如</a:t>
            </a:r>
            <a:r>
              <a:rPr lang="en-US" altLang="zh-CN" dirty="0"/>
              <a:t>(S)</a:t>
            </a:r>
            <a:r>
              <a:rPr lang="zh-CN" altLang="en-US" dirty="0"/>
              <a:t> ）的方案数</a:t>
            </a:r>
            <a:endParaRPr lang="en-US" altLang="zh-CN" dirty="0"/>
          </a:p>
          <a:p>
            <a:r>
              <a:rPr lang="zh-CN" altLang="en-US" dirty="0"/>
              <a:t>设</a:t>
            </a:r>
            <a:r>
              <a:rPr lang="en-US" altLang="zh-CN" dirty="0"/>
              <a:t>g[l][r]</a:t>
            </a:r>
            <a:r>
              <a:rPr lang="zh-CN" altLang="en-US" dirty="0"/>
              <a:t>表示</a:t>
            </a:r>
            <a:r>
              <a:rPr lang="en-US" altLang="zh-CN" dirty="0"/>
              <a:t>[</a:t>
            </a:r>
            <a:r>
              <a:rPr lang="en-US" altLang="zh-CN" dirty="0" err="1"/>
              <a:t>l,r</a:t>
            </a:r>
            <a:r>
              <a:rPr lang="en-US" altLang="zh-CN" dirty="0"/>
              <a:t>]</a:t>
            </a:r>
            <a:r>
              <a:rPr lang="zh-CN" altLang="en-US" dirty="0"/>
              <a:t>这一段是匹配序列，并且</a:t>
            </a:r>
            <a:r>
              <a:rPr lang="en-US" altLang="zh-CN" dirty="0"/>
              <a:t>[l+1,r-1]</a:t>
            </a:r>
            <a:r>
              <a:rPr lang="zh-CN" altLang="en-US" dirty="0"/>
              <a:t>不是匹配序列（即</a:t>
            </a:r>
            <a:r>
              <a:rPr lang="en-US" altLang="zh-CN" dirty="0"/>
              <a:t>[</a:t>
            </a:r>
            <a:r>
              <a:rPr lang="en-US" altLang="zh-CN" dirty="0" err="1"/>
              <a:t>l,r</a:t>
            </a:r>
            <a:r>
              <a:rPr lang="en-US" altLang="zh-CN" dirty="0"/>
              <a:t>]</a:t>
            </a:r>
            <a:r>
              <a:rPr lang="zh-CN" altLang="en-US" dirty="0"/>
              <a:t>这一段形如</a:t>
            </a:r>
            <a:r>
              <a:rPr lang="en-US" altLang="zh-CN" dirty="0"/>
              <a:t>(…)(…)</a:t>
            </a:r>
            <a:r>
              <a:rPr lang="zh-CN" altLang="en-US" dirty="0"/>
              <a:t>）的方案数</a:t>
            </a:r>
            <a:endParaRPr lang="en-US" altLang="zh-CN" dirty="0"/>
          </a:p>
          <a:p>
            <a:r>
              <a:rPr lang="zh-CN" altLang="en-US" dirty="0"/>
              <a:t>然后</a:t>
            </a:r>
            <a:r>
              <a:rPr lang="en-US" altLang="zh-CN" dirty="0"/>
              <a:t>g[l][r]</a:t>
            </a:r>
            <a:r>
              <a:rPr lang="zh-CN" altLang="en-US" dirty="0"/>
              <a:t>的转移就可以限制，</a:t>
            </a:r>
            <a:r>
              <a:rPr lang="en-US" altLang="zh-CN" dirty="0"/>
              <a:t>g</a:t>
            </a:r>
            <a:r>
              <a:rPr lang="zh-CN" altLang="en-US" dirty="0"/>
              <a:t>用</a:t>
            </a:r>
            <a:r>
              <a:rPr lang="en-US" altLang="zh-CN" dirty="0"/>
              <a:t>f</a:t>
            </a:r>
            <a:r>
              <a:rPr lang="zh-CN" altLang="en-US" dirty="0"/>
              <a:t>和</a:t>
            </a:r>
            <a:r>
              <a:rPr lang="en-US" altLang="zh-CN" dirty="0"/>
              <a:t>(</a:t>
            </a:r>
            <a:r>
              <a:rPr lang="en-US" altLang="zh-CN" dirty="0" err="1"/>
              <a:t>g+f</a:t>
            </a:r>
            <a:r>
              <a:rPr lang="en-US" altLang="zh-CN" dirty="0"/>
              <a:t>)</a:t>
            </a:r>
            <a:r>
              <a:rPr lang="zh-CN" altLang="en-US" dirty="0"/>
              <a:t>转移，这样就不会算重了</a:t>
            </a:r>
            <a:endParaRPr lang="en-US" altLang="zh-CN" dirty="0"/>
          </a:p>
          <a:p>
            <a:r>
              <a:rPr lang="en-US" altLang="zh-CN" dirty="0"/>
              <a:t>f</a:t>
            </a:r>
            <a:r>
              <a:rPr lang="zh-CN" altLang="en-US" dirty="0"/>
              <a:t>的话既可以从</a:t>
            </a:r>
            <a:r>
              <a:rPr lang="en-US" altLang="zh-CN" dirty="0"/>
              <a:t>f</a:t>
            </a:r>
            <a:r>
              <a:rPr lang="zh-CN" altLang="en-US" dirty="0"/>
              <a:t>转移也可以从</a:t>
            </a:r>
            <a:r>
              <a:rPr lang="en-US" altLang="zh-CN" dirty="0"/>
              <a:t>g</a:t>
            </a:r>
            <a:r>
              <a:rPr lang="zh-CN" altLang="en-US" dirty="0"/>
              <a:t>转移</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226252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括号匹配模型</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normAutofit/>
          </a:bodyPr>
          <a:lstStyle/>
          <a:p>
            <a:r>
              <a:rPr lang="zh-CN" altLang="en-US" dirty="0"/>
              <a:t>具体来说：</a:t>
            </a:r>
            <a:endParaRPr lang="en-US" altLang="zh-CN" dirty="0"/>
          </a:p>
          <a:p>
            <a:r>
              <a:rPr lang="en-US" altLang="zh-CN" dirty="0"/>
              <a:t>f[l][r]=f[l+1][r-1]+g[l+1][r-1] </a:t>
            </a:r>
            <a:r>
              <a:rPr lang="zh-CN" altLang="en-US" dirty="0"/>
              <a:t>（</a:t>
            </a:r>
            <a:r>
              <a:rPr lang="en-US" altLang="zh-CN" dirty="0"/>
              <a:t>l</a:t>
            </a:r>
            <a:r>
              <a:rPr lang="zh-CN" altLang="en-US" dirty="0"/>
              <a:t>是</a:t>
            </a:r>
            <a:r>
              <a:rPr lang="en-US" altLang="zh-CN" dirty="0"/>
              <a:t>(</a:t>
            </a:r>
            <a:r>
              <a:rPr lang="zh-CN" altLang="en-US" dirty="0"/>
              <a:t>，</a:t>
            </a:r>
            <a:r>
              <a:rPr lang="en-US" altLang="zh-CN" dirty="0"/>
              <a:t>r</a:t>
            </a:r>
            <a:r>
              <a:rPr lang="zh-CN" altLang="en-US" dirty="0"/>
              <a:t>是</a:t>
            </a:r>
            <a:r>
              <a:rPr lang="en-US" altLang="zh-CN" dirty="0"/>
              <a:t>)</a:t>
            </a:r>
            <a:r>
              <a:rPr lang="zh-CN" altLang="en-US" dirty="0"/>
              <a:t>）</a:t>
            </a:r>
            <a:endParaRPr lang="en-US" altLang="zh-CN" dirty="0"/>
          </a:p>
          <a:p>
            <a:r>
              <a:rPr lang="en-US" altLang="zh-CN" dirty="0"/>
              <a:t>g[l][r]=\</a:t>
            </a:r>
            <a:r>
              <a:rPr lang="en-US" altLang="zh-CN" dirty="0" err="1"/>
              <a:t>sum_k</a:t>
            </a:r>
            <a:r>
              <a:rPr lang="en-US" altLang="zh-CN" dirty="0"/>
              <a:t> f[l][k]*(g[k+1][r]+f[k+1][r]) </a:t>
            </a:r>
            <a:r>
              <a:rPr lang="zh-CN" altLang="en-US" dirty="0"/>
              <a:t>（</a:t>
            </a:r>
            <a:r>
              <a:rPr lang="en-US" altLang="zh-CN" dirty="0"/>
              <a:t>l</a:t>
            </a:r>
            <a:r>
              <a:rPr lang="zh-CN" altLang="en-US" dirty="0"/>
              <a:t>是</a:t>
            </a:r>
            <a:r>
              <a:rPr lang="en-US" altLang="zh-CN" dirty="0"/>
              <a:t>(</a:t>
            </a:r>
            <a:r>
              <a:rPr lang="zh-CN" altLang="en-US" dirty="0"/>
              <a:t>，</a:t>
            </a:r>
            <a:r>
              <a:rPr lang="en-US" altLang="zh-CN" dirty="0"/>
              <a:t>r</a:t>
            </a:r>
            <a:r>
              <a:rPr lang="zh-CN" altLang="en-US" dirty="0"/>
              <a:t>是</a:t>
            </a:r>
            <a:r>
              <a:rPr lang="en-US" altLang="zh-CN" dirty="0"/>
              <a:t>)</a:t>
            </a:r>
            <a:r>
              <a:rPr lang="zh-CN" altLang="en-US" dirty="0"/>
              <a:t>）</a:t>
            </a:r>
            <a:endParaRPr lang="en-US" altLang="zh-CN" dirty="0"/>
          </a:p>
          <a:p>
            <a:endParaRPr lang="en-US" altLang="zh-CN" dirty="0"/>
          </a:p>
        </p:txBody>
      </p:sp>
    </p:spTree>
    <p:extLst>
      <p:ext uri="{BB962C8B-B14F-4D97-AF65-F5344CB8AC3E}">
        <p14:creationId xmlns:p14="http://schemas.microsoft.com/office/powerpoint/2010/main" val="1855269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63F570-7686-1651-F639-D279E4C63143}"/>
              </a:ext>
            </a:extLst>
          </p:cNvPr>
          <p:cNvSpPr>
            <a:spLocks noGrp="1"/>
          </p:cNvSpPr>
          <p:nvPr>
            <p:ph type="title"/>
          </p:nvPr>
        </p:nvSpPr>
        <p:spPr/>
        <p:txBody>
          <a:bodyPr/>
          <a:lstStyle/>
          <a:p>
            <a:r>
              <a:rPr lang="zh-CN" altLang="en-US" dirty="0"/>
              <a:t>凸多边形模型</a:t>
            </a:r>
          </a:p>
        </p:txBody>
      </p:sp>
      <p:sp>
        <p:nvSpPr>
          <p:cNvPr id="3" name="内容占位符 2">
            <a:extLst>
              <a:ext uri="{FF2B5EF4-FFF2-40B4-BE49-F238E27FC236}">
                <a16:creationId xmlns:a16="http://schemas.microsoft.com/office/drawing/2014/main" id="{BCC9E580-AFA1-50D1-9719-43DF073568AF}"/>
              </a:ext>
            </a:extLst>
          </p:cNvPr>
          <p:cNvSpPr>
            <a:spLocks noGrp="1"/>
          </p:cNvSpPr>
          <p:nvPr>
            <p:ph idx="1"/>
          </p:nvPr>
        </p:nvSpPr>
        <p:spPr/>
        <p:txBody>
          <a:bodyPr/>
          <a:lstStyle/>
          <a:p>
            <a:r>
              <a:rPr lang="zh-CN" altLang="en-US" dirty="0"/>
              <a:t>给定一个具有 </a:t>
            </a:r>
            <a:r>
              <a:rPr lang="en-US" altLang="zh-CN" dirty="0"/>
              <a:t>N </a:t>
            </a:r>
            <a:r>
              <a:rPr lang="zh-CN" altLang="en-US" dirty="0"/>
              <a:t>个顶点的凸多边形，将顶点从 </a:t>
            </a:r>
            <a:r>
              <a:rPr lang="en-US" altLang="zh-CN" dirty="0"/>
              <a:t>1 </a:t>
            </a:r>
            <a:r>
              <a:rPr lang="zh-CN" altLang="en-US" dirty="0"/>
              <a:t>至 </a:t>
            </a:r>
            <a:r>
              <a:rPr lang="en-US" altLang="zh-CN" dirty="0"/>
              <a:t>N </a:t>
            </a:r>
            <a:r>
              <a:rPr lang="zh-CN" altLang="en-US" dirty="0"/>
              <a:t>标号，每个顶点的权值都是一个正整数。</a:t>
            </a:r>
          </a:p>
          <a:p>
            <a:endParaRPr lang="zh-CN" altLang="en-US" dirty="0"/>
          </a:p>
          <a:p>
            <a:r>
              <a:rPr lang="zh-CN" altLang="en-US" dirty="0"/>
              <a:t>将这个凸多边形划分成 </a:t>
            </a:r>
            <a:r>
              <a:rPr lang="en-US" altLang="zh-CN" dirty="0"/>
              <a:t>N−2 </a:t>
            </a:r>
            <a:r>
              <a:rPr lang="zh-CN" altLang="en-US" dirty="0"/>
              <a:t>个互不相交的三角形，对于每个三角形，其三个顶点的权值相乘都可得到一个权值乘积，试求所有三角形的顶点权值乘积之和至少为多少。</a:t>
            </a:r>
            <a:endParaRPr lang="en-US" altLang="zh-CN" dirty="0"/>
          </a:p>
          <a:p>
            <a:endParaRPr lang="en-US" altLang="zh-CN" dirty="0"/>
          </a:p>
          <a:p>
            <a:r>
              <a:rPr lang="zh-CN" altLang="en-US" dirty="0"/>
              <a:t>需要一个</a:t>
            </a:r>
            <a:r>
              <a:rPr lang="en-US" altLang="zh-CN" dirty="0"/>
              <a:t>O(n^3)</a:t>
            </a:r>
            <a:r>
              <a:rPr lang="zh-CN" altLang="en-US" dirty="0"/>
              <a:t>的做法</a:t>
            </a:r>
          </a:p>
        </p:txBody>
      </p:sp>
    </p:spTree>
    <p:extLst>
      <p:ext uri="{BB962C8B-B14F-4D97-AF65-F5344CB8AC3E}">
        <p14:creationId xmlns:p14="http://schemas.microsoft.com/office/powerpoint/2010/main" val="2937178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括号匹配模型</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normAutofit fontScale="92500"/>
          </a:bodyPr>
          <a:lstStyle/>
          <a:p>
            <a:r>
              <a:rPr lang="zh-CN" altLang="en-US" dirty="0"/>
              <a:t>定义“超级括号序列”是由字符 </a:t>
            </a:r>
            <a:r>
              <a:rPr lang="en-US" altLang="zh-CN" dirty="0"/>
              <a:t>(</a:t>
            </a:r>
            <a:r>
              <a:rPr lang="zh-CN" altLang="en-US" dirty="0"/>
              <a:t>、</a:t>
            </a:r>
            <a:r>
              <a:rPr lang="en-US" altLang="zh-CN" dirty="0"/>
              <a:t>)</a:t>
            </a:r>
            <a:r>
              <a:rPr lang="zh-CN" altLang="en-US" dirty="0"/>
              <a:t>、* 组成的字符串，并且对于某个给定的常数</a:t>
            </a:r>
            <a:r>
              <a:rPr lang="en-US" altLang="zh-CN" dirty="0"/>
              <a:t>k</a:t>
            </a:r>
            <a:r>
              <a:rPr lang="zh-CN" altLang="en-US" dirty="0"/>
              <a:t>，给出了“符合规范的超级括号序列”的定义如下：</a:t>
            </a:r>
          </a:p>
          <a:p>
            <a:r>
              <a:rPr lang="en-US" altLang="zh-CN" dirty="0"/>
              <a:t>1.()</a:t>
            </a:r>
            <a:r>
              <a:rPr lang="zh-CN" altLang="en-US" dirty="0"/>
              <a:t>、</a:t>
            </a:r>
            <a:r>
              <a:rPr lang="en-US" altLang="zh-CN" dirty="0"/>
              <a:t>(S) </a:t>
            </a:r>
            <a:r>
              <a:rPr lang="zh-CN" altLang="en-US" dirty="0"/>
              <a:t>均是符合规范的超级括号序列，其中 </a:t>
            </a:r>
            <a:r>
              <a:rPr lang="en-US" altLang="zh-CN" dirty="0"/>
              <a:t>S </a:t>
            </a:r>
            <a:r>
              <a:rPr lang="zh-CN" altLang="en-US" dirty="0"/>
              <a:t>表示任意一个仅由不超过</a:t>
            </a:r>
            <a:r>
              <a:rPr lang="en-US" altLang="zh-CN" dirty="0"/>
              <a:t>k</a:t>
            </a:r>
            <a:r>
              <a:rPr lang="zh-CN" altLang="en-US" dirty="0"/>
              <a:t>个字符*组成的非空字符串（以下两条规则中的 </a:t>
            </a:r>
            <a:r>
              <a:rPr lang="en-US" altLang="zh-CN" dirty="0"/>
              <a:t>S </a:t>
            </a:r>
            <a:r>
              <a:rPr lang="zh-CN" altLang="en-US" dirty="0"/>
              <a:t>均为此含义）；</a:t>
            </a:r>
          </a:p>
          <a:p>
            <a:r>
              <a:rPr lang="en-US" altLang="zh-CN" dirty="0"/>
              <a:t>2. </a:t>
            </a:r>
            <a:r>
              <a:rPr lang="zh-CN" altLang="en-US" dirty="0"/>
              <a:t>如果字符串 </a:t>
            </a:r>
            <a:r>
              <a:rPr lang="en-US" altLang="zh-CN" dirty="0"/>
              <a:t>A </a:t>
            </a:r>
            <a:r>
              <a:rPr lang="zh-CN" altLang="en-US" dirty="0"/>
              <a:t>和 </a:t>
            </a:r>
            <a:r>
              <a:rPr lang="en-US" altLang="zh-CN" dirty="0"/>
              <a:t>B </a:t>
            </a:r>
            <a:r>
              <a:rPr lang="zh-CN" altLang="en-US" dirty="0"/>
              <a:t>均为符合规范的超级括号序列，那么字符串 </a:t>
            </a:r>
            <a:r>
              <a:rPr lang="en-US" altLang="zh-CN" dirty="0"/>
              <a:t>AB</a:t>
            </a:r>
            <a:r>
              <a:rPr lang="zh-CN" altLang="en-US" dirty="0"/>
              <a:t>、</a:t>
            </a:r>
            <a:r>
              <a:rPr lang="en-US" altLang="zh-CN" dirty="0"/>
              <a:t>ASB </a:t>
            </a:r>
            <a:r>
              <a:rPr lang="zh-CN" altLang="en-US" dirty="0"/>
              <a:t>均为符合规范的超级括号序列，其中 </a:t>
            </a:r>
            <a:r>
              <a:rPr lang="en-US" altLang="zh-CN" dirty="0"/>
              <a:t>AB </a:t>
            </a:r>
            <a:r>
              <a:rPr lang="zh-CN" altLang="en-US" dirty="0"/>
              <a:t>表示把字符串 </a:t>
            </a:r>
            <a:r>
              <a:rPr lang="en-US" altLang="zh-CN" dirty="0"/>
              <a:t>A </a:t>
            </a:r>
            <a:r>
              <a:rPr lang="zh-CN" altLang="en-US" dirty="0"/>
              <a:t>和字符串 </a:t>
            </a:r>
            <a:r>
              <a:rPr lang="en-US" altLang="zh-CN" dirty="0"/>
              <a:t>B </a:t>
            </a:r>
            <a:r>
              <a:rPr lang="zh-CN" altLang="en-US" dirty="0"/>
              <a:t>拼接在一起形成的字符串；</a:t>
            </a:r>
          </a:p>
          <a:p>
            <a:r>
              <a:rPr lang="en-US" altLang="zh-CN" dirty="0"/>
              <a:t>3. </a:t>
            </a:r>
            <a:r>
              <a:rPr lang="zh-CN" altLang="en-US" dirty="0"/>
              <a:t>如果字符串 </a:t>
            </a:r>
            <a:r>
              <a:rPr lang="en-US" altLang="zh-CN" dirty="0"/>
              <a:t>A </a:t>
            </a:r>
            <a:r>
              <a:rPr lang="zh-CN" altLang="en-US" dirty="0"/>
              <a:t>为符合规范的超级括号序列，那么字符串 </a:t>
            </a:r>
            <a:r>
              <a:rPr lang="en-US" altLang="zh-CN" dirty="0"/>
              <a:t>(A)</a:t>
            </a:r>
            <a:r>
              <a:rPr lang="zh-CN" altLang="en-US" dirty="0"/>
              <a:t>、</a:t>
            </a:r>
            <a:r>
              <a:rPr lang="en-US" altLang="zh-CN" dirty="0"/>
              <a:t>(SA)</a:t>
            </a:r>
            <a:r>
              <a:rPr lang="zh-CN" altLang="en-US" dirty="0"/>
              <a:t>、</a:t>
            </a:r>
            <a:r>
              <a:rPr lang="en-US" altLang="zh-CN" dirty="0"/>
              <a:t>(AS) </a:t>
            </a:r>
            <a:r>
              <a:rPr lang="zh-CN" altLang="en-US" dirty="0"/>
              <a:t>均为符合规范的超级括号序列。</a:t>
            </a:r>
          </a:p>
          <a:p>
            <a:r>
              <a:rPr lang="en-US" altLang="zh-CN" dirty="0"/>
              <a:t>4. </a:t>
            </a:r>
            <a:r>
              <a:rPr lang="zh-CN" altLang="en-US" dirty="0"/>
              <a:t>所有符合规范的超级括号序列均可通过上述 </a:t>
            </a:r>
            <a:r>
              <a:rPr lang="en-US" altLang="zh-CN" dirty="0"/>
              <a:t>3 </a:t>
            </a:r>
            <a:r>
              <a:rPr lang="zh-CN" altLang="en-US" dirty="0"/>
              <a:t>条规则得到。</a:t>
            </a:r>
            <a:endParaRPr lang="en-US" altLang="zh-CN" dirty="0"/>
          </a:p>
        </p:txBody>
      </p:sp>
    </p:spTree>
    <p:extLst>
      <p:ext uri="{BB962C8B-B14F-4D97-AF65-F5344CB8AC3E}">
        <p14:creationId xmlns:p14="http://schemas.microsoft.com/office/powerpoint/2010/main" val="2720249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括号匹配模型</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normAutofit/>
          </a:bodyPr>
          <a:lstStyle/>
          <a:p>
            <a:r>
              <a:rPr lang="zh-CN" altLang="en-US" dirty="0"/>
              <a:t>现在给出一个长度为 </a:t>
            </a:r>
            <a:r>
              <a:rPr lang="en-US" altLang="zh-CN" dirty="0"/>
              <a:t>n </a:t>
            </a:r>
            <a:r>
              <a:rPr lang="zh-CN" altLang="en-US" dirty="0"/>
              <a:t>的超级括号序列，其中有一些位置的字符已经确定，另外一些位置的字符尚未确定（用 </a:t>
            </a:r>
            <a:r>
              <a:rPr lang="en-US" altLang="zh-CN" dirty="0"/>
              <a:t>? </a:t>
            </a:r>
            <a:r>
              <a:rPr lang="zh-CN" altLang="en-US" dirty="0"/>
              <a:t>表示）。小 </a:t>
            </a:r>
            <a:r>
              <a:rPr lang="en-US" altLang="zh-CN" dirty="0"/>
              <a:t>w </a:t>
            </a:r>
            <a:r>
              <a:rPr lang="zh-CN" altLang="en-US" dirty="0"/>
              <a:t>希望能计算出：有多少种将所有尚未确定的字符一一确定的方法，使得得到的字符串是一个符合规范的超级括号序列？</a:t>
            </a:r>
            <a:endParaRPr lang="en-US" altLang="zh-CN" dirty="0"/>
          </a:p>
          <a:p>
            <a:endParaRPr lang="en-US" altLang="zh-CN" dirty="0"/>
          </a:p>
        </p:txBody>
      </p:sp>
    </p:spTree>
    <p:extLst>
      <p:ext uri="{BB962C8B-B14F-4D97-AF65-F5344CB8AC3E}">
        <p14:creationId xmlns:p14="http://schemas.microsoft.com/office/powerpoint/2010/main" val="2112211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括号匹配模型</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normAutofit/>
          </a:bodyPr>
          <a:lstStyle/>
          <a:p>
            <a:r>
              <a:rPr lang="zh-CN" altLang="en-US" dirty="0"/>
              <a:t>这个题意很复杂</a:t>
            </a:r>
            <a:endParaRPr lang="en-US" altLang="zh-CN" dirty="0"/>
          </a:p>
          <a:p>
            <a:r>
              <a:rPr lang="zh-CN" altLang="en-US" dirty="0"/>
              <a:t>分析一下：</a:t>
            </a:r>
            <a:endParaRPr lang="en-US" altLang="zh-CN" dirty="0"/>
          </a:p>
          <a:p>
            <a:r>
              <a:rPr lang="zh-CN" altLang="en-US" dirty="0"/>
              <a:t>第三个规则说的是一个合法序列，外层再包一对括号，我们可以认为这种串是一个基本单位</a:t>
            </a:r>
            <a:endParaRPr lang="en-US" altLang="zh-CN" dirty="0"/>
          </a:p>
          <a:p>
            <a:r>
              <a:rPr lang="zh-CN" altLang="en-US" dirty="0"/>
              <a:t>第二个规则说的是这种基本单位可以多个连起来，并且中间可以有不超过</a:t>
            </a:r>
            <a:r>
              <a:rPr lang="en-US" altLang="zh-CN" dirty="0"/>
              <a:t>k</a:t>
            </a:r>
            <a:r>
              <a:rPr lang="zh-CN" altLang="en-US" dirty="0"/>
              <a:t>个</a:t>
            </a:r>
            <a:r>
              <a:rPr lang="en-US" altLang="zh-CN" dirty="0"/>
              <a:t>*</a:t>
            </a:r>
            <a:r>
              <a:rPr lang="zh-CN" altLang="en-US" dirty="0"/>
              <a:t>，并且对于这种序列，在左边或者右边加不超过</a:t>
            </a:r>
            <a:r>
              <a:rPr lang="en-US" altLang="zh-CN" dirty="0"/>
              <a:t>k</a:t>
            </a:r>
            <a:r>
              <a:rPr lang="zh-CN" altLang="en-US" dirty="0"/>
              <a:t>个</a:t>
            </a:r>
            <a:r>
              <a:rPr lang="en-US" altLang="zh-CN" dirty="0"/>
              <a:t>*</a:t>
            </a:r>
            <a:r>
              <a:rPr lang="zh-CN" altLang="en-US" dirty="0"/>
              <a:t>外面再包一对括号（第三个规则）又得到这种基本单位</a:t>
            </a:r>
            <a:endParaRPr lang="en-US" altLang="zh-CN" dirty="0"/>
          </a:p>
          <a:p>
            <a:r>
              <a:rPr lang="zh-CN" altLang="en-US" dirty="0"/>
              <a:t>第一个规则说的是在不超过</a:t>
            </a:r>
            <a:r>
              <a:rPr lang="en-US" altLang="zh-CN" dirty="0"/>
              <a:t>k</a:t>
            </a:r>
            <a:r>
              <a:rPr lang="zh-CN" altLang="en-US" dirty="0"/>
              <a:t>个</a:t>
            </a:r>
            <a:r>
              <a:rPr lang="en-US" altLang="zh-CN" dirty="0"/>
              <a:t>*</a:t>
            </a:r>
            <a:r>
              <a:rPr lang="zh-CN" altLang="en-US" dirty="0"/>
              <a:t>外面直接加括号也是基本单位</a:t>
            </a:r>
            <a:endParaRPr lang="en-US" altLang="zh-CN" dirty="0"/>
          </a:p>
        </p:txBody>
      </p:sp>
    </p:spTree>
    <p:extLst>
      <p:ext uri="{BB962C8B-B14F-4D97-AF65-F5344CB8AC3E}">
        <p14:creationId xmlns:p14="http://schemas.microsoft.com/office/powerpoint/2010/main" val="3778740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括号匹配模型</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normAutofit/>
          </a:bodyPr>
          <a:lstStyle/>
          <a:p>
            <a:r>
              <a:rPr lang="zh-CN" altLang="en-US" dirty="0"/>
              <a:t>常规的想法肯定是设</a:t>
            </a:r>
            <a:r>
              <a:rPr lang="en-US" altLang="zh-CN" dirty="0"/>
              <a:t>f[l][r]</a:t>
            </a:r>
            <a:r>
              <a:rPr lang="zh-CN" altLang="en-US" dirty="0"/>
              <a:t>表示</a:t>
            </a:r>
            <a:r>
              <a:rPr lang="en-US" altLang="zh-CN" dirty="0"/>
              <a:t>[</a:t>
            </a:r>
            <a:r>
              <a:rPr lang="en-US" altLang="zh-CN" dirty="0" err="1"/>
              <a:t>l,r</a:t>
            </a:r>
            <a:r>
              <a:rPr lang="en-US" altLang="zh-CN" dirty="0"/>
              <a:t>]</a:t>
            </a:r>
            <a:r>
              <a:rPr lang="zh-CN" altLang="en-US" dirty="0"/>
              <a:t>这一段符合要求的方案数</a:t>
            </a:r>
            <a:endParaRPr lang="en-US" altLang="zh-CN" dirty="0"/>
          </a:p>
          <a:p>
            <a:r>
              <a:rPr lang="zh-CN" altLang="en-US" dirty="0"/>
              <a:t>上面已经说了会算重</a:t>
            </a:r>
            <a:endParaRPr lang="en-US" altLang="zh-CN" dirty="0"/>
          </a:p>
          <a:p>
            <a:r>
              <a:rPr lang="zh-CN" altLang="en-US" dirty="0"/>
              <a:t>并且这个题多了星号，</a:t>
            </a:r>
            <a:r>
              <a:rPr lang="en-US" altLang="zh-CN" dirty="0"/>
              <a:t>()*()*()</a:t>
            </a:r>
            <a:r>
              <a:rPr lang="zh-CN" altLang="en-US" dirty="0"/>
              <a:t>也是会算重的</a:t>
            </a:r>
            <a:endParaRPr lang="en-US" altLang="zh-CN" dirty="0"/>
          </a:p>
        </p:txBody>
      </p:sp>
    </p:spTree>
    <p:extLst>
      <p:ext uri="{BB962C8B-B14F-4D97-AF65-F5344CB8AC3E}">
        <p14:creationId xmlns:p14="http://schemas.microsoft.com/office/powerpoint/2010/main" val="3205835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括号匹配模型</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normAutofit/>
          </a:bodyPr>
          <a:lstStyle/>
          <a:p>
            <a:r>
              <a:rPr lang="zh-CN" altLang="en-US" dirty="0"/>
              <a:t>把文法写出来，然后仿照上述思路</a:t>
            </a:r>
            <a:r>
              <a:rPr lang="en-US" altLang="zh-CN" dirty="0" err="1"/>
              <a:t>dp</a:t>
            </a:r>
            <a:r>
              <a:rPr lang="zh-CN" altLang="en-US" dirty="0"/>
              <a:t>：</a:t>
            </a:r>
            <a:endParaRPr lang="en-US" altLang="zh-CN" dirty="0"/>
          </a:p>
          <a:p>
            <a:r>
              <a:rPr lang="en-US" altLang="zh-CN" dirty="0"/>
              <a:t>S -&gt; () | (X) | (S) | (XS) | (SX)</a:t>
            </a:r>
          </a:p>
          <a:p>
            <a:r>
              <a:rPr lang="en-US" altLang="zh-CN" dirty="0"/>
              <a:t>S -&gt; SS | SXS</a:t>
            </a:r>
          </a:p>
          <a:p>
            <a:r>
              <a:rPr lang="en-US" altLang="zh-CN" dirty="0"/>
              <a:t>X -&gt; </a:t>
            </a:r>
            <a:r>
              <a:rPr lang="zh-CN" altLang="en-US" dirty="0"/>
              <a:t>不超过</a:t>
            </a:r>
            <a:r>
              <a:rPr lang="en-US" altLang="zh-CN" dirty="0"/>
              <a:t>k</a:t>
            </a:r>
            <a:r>
              <a:rPr lang="zh-CN" altLang="en-US" dirty="0"/>
              <a:t>个</a:t>
            </a:r>
            <a:r>
              <a:rPr lang="en-US" altLang="zh-CN" dirty="0"/>
              <a:t>*</a:t>
            </a:r>
          </a:p>
          <a:p>
            <a:r>
              <a:rPr lang="zh-CN" altLang="en-US" dirty="0"/>
              <a:t>怎么</a:t>
            </a:r>
            <a:r>
              <a:rPr lang="en-US" altLang="zh-CN" dirty="0" err="1"/>
              <a:t>dp</a:t>
            </a:r>
            <a:r>
              <a:rPr lang="zh-CN" altLang="en-US" dirty="0"/>
              <a:t>呢？</a:t>
            </a:r>
            <a:endParaRPr lang="en-US" altLang="zh-CN" dirty="0"/>
          </a:p>
        </p:txBody>
      </p:sp>
    </p:spTree>
    <p:extLst>
      <p:ext uri="{BB962C8B-B14F-4D97-AF65-F5344CB8AC3E}">
        <p14:creationId xmlns:p14="http://schemas.microsoft.com/office/powerpoint/2010/main" val="2429691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括号匹配模型</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normAutofit/>
          </a:bodyPr>
          <a:lstStyle/>
          <a:p>
            <a:r>
              <a:rPr lang="zh-CN" altLang="en-US" dirty="0"/>
              <a:t>我们可以先写出一般的匹配括号序列的文法：</a:t>
            </a:r>
            <a:endParaRPr lang="en-US" altLang="zh-CN" dirty="0"/>
          </a:p>
          <a:p>
            <a:r>
              <a:rPr lang="en-US" altLang="zh-CN" dirty="0"/>
              <a:t>S -&gt; () | (S)</a:t>
            </a:r>
          </a:p>
          <a:p>
            <a:r>
              <a:rPr lang="en-US" altLang="zh-CN" dirty="0"/>
              <a:t>S -&gt; SS</a:t>
            </a:r>
          </a:p>
          <a:p>
            <a:r>
              <a:rPr lang="zh-CN" altLang="en-US" dirty="0"/>
              <a:t>但是这个文法有二义性，所以改写这个文法，使之没有二义性：</a:t>
            </a:r>
            <a:endParaRPr lang="en-US" altLang="zh-CN" dirty="0"/>
          </a:p>
          <a:p>
            <a:r>
              <a:rPr lang="en-US" altLang="zh-CN" dirty="0"/>
              <a:t>S -&gt; A | B</a:t>
            </a:r>
          </a:p>
          <a:p>
            <a:r>
              <a:rPr lang="en-US" altLang="zh-CN" dirty="0"/>
              <a:t>A -&gt; () | (A) | (B)</a:t>
            </a:r>
          </a:p>
          <a:p>
            <a:r>
              <a:rPr lang="en-US" altLang="zh-CN" dirty="0"/>
              <a:t>B -&gt; AB | AA</a:t>
            </a:r>
          </a:p>
          <a:p>
            <a:r>
              <a:rPr lang="zh-CN" altLang="en-US" dirty="0"/>
              <a:t>然后可以发现之前我们的</a:t>
            </a:r>
            <a:r>
              <a:rPr lang="en-US" altLang="zh-CN" dirty="0" err="1"/>
              <a:t>dp</a:t>
            </a:r>
            <a:r>
              <a:rPr lang="zh-CN" altLang="en-US" dirty="0"/>
              <a:t>，</a:t>
            </a:r>
            <a:r>
              <a:rPr lang="en-US" altLang="zh-CN" dirty="0"/>
              <a:t>f</a:t>
            </a:r>
            <a:r>
              <a:rPr lang="zh-CN" altLang="en-US" dirty="0"/>
              <a:t>就是对</a:t>
            </a:r>
            <a:r>
              <a:rPr lang="en-US" altLang="zh-CN" dirty="0" err="1"/>
              <a:t>Adp</a:t>
            </a:r>
            <a:r>
              <a:rPr lang="zh-CN" altLang="en-US" dirty="0"/>
              <a:t>，</a:t>
            </a:r>
            <a:r>
              <a:rPr lang="en-US" altLang="zh-CN" dirty="0"/>
              <a:t>g</a:t>
            </a:r>
            <a:r>
              <a:rPr lang="zh-CN" altLang="en-US" dirty="0"/>
              <a:t>就是对</a:t>
            </a:r>
            <a:r>
              <a:rPr lang="en-US" altLang="zh-CN" dirty="0" err="1"/>
              <a:t>Bdp</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2774997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括号匹配模型</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normAutofit/>
          </a:bodyPr>
          <a:lstStyle/>
          <a:p>
            <a:r>
              <a:rPr lang="zh-CN" altLang="en-US" dirty="0"/>
              <a:t>把文法写出来，然后仿照上述思路</a:t>
            </a:r>
            <a:r>
              <a:rPr lang="en-US" altLang="zh-CN" dirty="0" err="1"/>
              <a:t>dp</a:t>
            </a:r>
            <a:r>
              <a:rPr lang="zh-CN" altLang="en-US" dirty="0"/>
              <a:t>：</a:t>
            </a:r>
            <a:endParaRPr lang="en-US" altLang="zh-CN" dirty="0"/>
          </a:p>
          <a:p>
            <a:r>
              <a:rPr lang="en-US" altLang="zh-CN" dirty="0"/>
              <a:t>S -&gt; () | (X) | (S) | (XS) | (SX)</a:t>
            </a:r>
          </a:p>
          <a:p>
            <a:r>
              <a:rPr lang="en-US" altLang="zh-CN" dirty="0"/>
              <a:t>S -&gt; SS | SXS</a:t>
            </a:r>
          </a:p>
          <a:p>
            <a:r>
              <a:rPr lang="en-US" altLang="zh-CN" dirty="0"/>
              <a:t>X -&gt; </a:t>
            </a:r>
            <a:r>
              <a:rPr lang="zh-CN" altLang="en-US" dirty="0"/>
              <a:t>不超过</a:t>
            </a:r>
            <a:r>
              <a:rPr lang="en-US" altLang="zh-CN" dirty="0"/>
              <a:t>k</a:t>
            </a:r>
            <a:r>
              <a:rPr lang="zh-CN" altLang="en-US" dirty="0"/>
              <a:t>个</a:t>
            </a:r>
            <a:r>
              <a:rPr lang="en-US" altLang="zh-CN" dirty="0"/>
              <a:t>*</a:t>
            </a:r>
          </a:p>
          <a:p>
            <a:r>
              <a:rPr lang="zh-CN" altLang="en-US" dirty="0"/>
              <a:t>所以这里我们也是去掉二义性</a:t>
            </a:r>
            <a:endParaRPr lang="en-US" altLang="zh-CN" dirty="0"/>
          </a:p>
          <a:p>
            <a:r>
              <a:rPr lang="en-US" altLang="zh-CN" dirty="0"/>
              <a:t>S -&gt; A | B</a:t>
            </a:r>
          </a:p>
          <a:p>
            <a:r>
              <a:rPr lang="en-US" altLang="zh-CN" dirty="0"/>
              <a:t>A -&gt; () | (X) | (A) | (B) | (XA) | (XB) | (AX) | (BX)</a:t>
            </a:r>
          </a:p>
          <a:p>
            <a:r>
              <a:rPr lang="en-US" altLang="zh-CN" dirty="0"/>
              <a:t>B -&gt; AB | AA | AXA | AXB</a:t>
            </a:r>
          </a:p>
        </p:txBody>
      </p:sp>
    </p:spTree>
    <p:extLst>
      <p:ext uri="{BB962C8B-B14F-4D97-AF65-F5344CB8AC3E}">
        <p14:creationId xmlns:p14="http://schemas.microsoft.com/office/powerpoint/2010/main" val="4222434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括号匹配模型</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normAutofit/>
          </a:bodyPr>
          <a:lstStyle/>
          <a:p>
            <a:r>
              <a:rPr lang="zh-CN" altLang="en-US" dirty="0"/>
              <a:t>去掉二义性的方法有很多，这里只是讲了一种方法</a:t>
            </a:r>
            <a:endParaRPr lang="en-US" altLang="zh-CN" dirty="0"/>
          </a:p>
          <a:p>
            <a:r>
              <a:rPr lang="zh-CN" altLang="en-US" dirty="0"/>
              <a:t>也没有机械式的算法来做这个，只有靠自己尝试</a:t>
            </a:r>
            <a:endParaRPr lang="en-US" altLang="zh-CN" dirty="0"/>
          </a:p>
        </p:txBody>
      </p:sp>
    </p:spTree>
    <p:extLst>
      <p:ext uri="{BB962C8B-B14F-4D97-AF65-F5344CB8AC3E}">
        <p14:creationId xmlns:p14="http://schemas.microsoft.com/office/powerpoint/2010/main" val="1321754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括号匹配模型</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normAutofit/>
          </a:bodyPr>
          <a:lstStyle/>
          <a:p>
            <a:r>
              <a:rPr lang="zh-CN" altLang="en-US" dirty="0"/>
              <a:t>转移以</a:t>
            </a:r>
            <a:r>
              <a:rPr lang="en-US" altLang="zh-CN" dirty="0"/>
              <a:t>B -&gt; AB | AA | AXA | AXB </a:t>
            </a:r>
            <a:r>
              <a:rPr lang="zh-CN" altLang="en-US" dirty="0"/>
              <a:t>为例</a:t>
            </a:r>
            <a:endParaRPr lang="en-US" altLang="zh-CN" dirty="0"/>
          </a:p>
          <a:p>
            <a:r>
              <a:rPr lang="en-US" altLang="zh-CN" dirty="0"/>
              <a:t>g[l][r]=\sum_{k1&lt;k2} g[l][k1]*(f[k2][r]+g[k2][r]) ([k1+1,k2-1]</a:t>
            </a:r>
            <a:r>
              <a:rPr lang="zh-CN" altLang="en-US" dirty="0"/>
              <a:t>这一段是不超过</a:t>
            </a:r>
            <a:r>
              <a:rPr lang="en-US" altLang="zh-CN" dirty="0"/>
              <a:t>k</a:t>
            </a:r>
            <a:r>
              <a:rPr lang="zh-CN" altLang="en-US" dirty="0"/>
              <a:t>个</a:t>
            </a:r>
            <a:r>
              <a:rPr lang="en-US" altLang="zh-CN" dirty="0"/>
              <a:t>*)</a:t>
            </a:r>
          </a:p>
          <a:p>
            <a:r>
              <a:rPr lang="zh-CN" altLang="en-US" dirty="0"/>
              <a:t>这个是</a:t>
            </a:r>
            <a:r>
              <a:rPr lang="en-US" altLang="zh-CN" dirty="0"/>
              <a:t>O(n^4)</a:t>
            </a:r>
            <a:r>
              <a:rPr lang="zh-CN" altLang="en-US" dirty="0"/>
              <a:t>的</a:t>
            </a:r>
            <a:endParaRPr lang="en-US" altLang="zh-CN" dirty="0"/>
          </a:p>
          <a:p>
            <a:r>
              <a:rPr lang="zh-CN" altLang="en-US" dirty="0"/>
              <a:t>优化也很简单，就是把</a:t>
            </a:r>
            <a:r>
              <a:rPr lang="en-US" altLang="zh-CN" dirty="0"/>
              <a:t>k1&lt;k2</a:t>
            </a:r>
            <a:r>
              <a:rPr lang="zh-CN" altLang="en-US" dirty="0"/>
              <a:t>这里写成二重的求和</a:t>
            </a:r>
            <a:endParaRPr lang="en-US" altLang="zh-CN" dirty="0"/>
          </a:p>
          <a:p>
            <a:r>
              <a:rPr lang="en-US" altLang="zh-CN" dirty="0"/>
              <a:t>g[l][r]=\sum_{k1} \sum_{k2&gt;k1} g[l][k1]*(f[k2][r]+g[k2][r])</a:t>
            </a:r>
          </a:p>
          <a:p>
            <a:r>
              <a:rPr lang="en-US" altLang="zh-CN" dirty="0"/>
              <a:t>=\sum_{k1} g[l][k1] \sum_{k2&gt;k1} (f[k2][r]+g[k2][r])</a:t>
            </a:r>
          </a:p>
          <a:p>
            <a:r>
              <a:rPr lang="zh-CN" altLang="en-US"/>
              <a:t>然后就变成一个前后缀和的形式</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2671249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括号匹配模型</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normAutofit/>
          </a:bodyPr>
          <a:lstStyle/>
          <a:p>
            <a:r>
              <a:rPr lang="zh-CN" altLang="en-US" dirty="0"/>
              <a:t>括号的匹配其实和回文串是很像的，下面我们来考虑和回文相关的一个问题：</a:t>
            </a:r>
            <a:endParaRPr lang="en-US" altLang="zh-CN" dirty="0"/>
          </a:p>
          <a:p>
            <a:r>
              <a:rPr lang="zh-CN" altLang="en-US" dirty="0"/>
              <a:t>字串</a:t>
            </a:r>
            <a:r>
              <a:rPr lang="en-US" altLang="zh-CN" dirty="0"/>
              <a:t>S</a:t>
            </a:r>
            <a:r>
              <a:rPr lang="zh-CN" altLang="en-US" dirty="0"/>
              <a:t>长</a:t>
            </a:r>
            <a:r>
              <a:rPr lang="en-US" altLang="zh-CN" dirty="0"/>
              <a:t>M</a:t>
            </a:r>
            <a:r>
              <a:rPr lang="zh-CN" altLang="en-US" dirty="0"/>
              <a:t>，由</a:t>
            </a:r>
            <a:r>
              <a:rPr lang="en-US" altLang="zh-CN" dirty="0"/>
              <a:t>N</a:t>
            </a:r>
            <a:r>
              <a:rPr lang="zh-CN" altLang="en-US" dirty="0"/>
              <a:t>个小写字母构成。欲通过增删字母将其变为回文串，增删特定字母花费不同，求最小花费。</a:t>
            </a:r>
            <a:endParaRPr lang="en-US" altLang="zh-CN" dirty="0"/>
          </a:p>
          <a:p>
            <a:r>
              <a:rPr lang="zh-CN" altLang="en-US" dirty="0"/>
              <a:t>需要一个</a:t>
            </a:r>
            <a:r>
              <a:rPr lang="en-US" altLang="zh-CN" dirty="0"/>
              <a:t>O(M^2)</a:t>
            </a:r>
            <a:r>
              <a:rPr lang="zh-CN" altLang="en-US" dirty="0"/>
              <a:t>的做法</a:t>
            </a:r>
            <a:endParaRPr lang="en-US" altLang="zh-CN" dirty="0"/>
          </a:p>
        </p:txBody>
      </p:sp>
    </p:spTree>
    <p:extLst>
      <p:ext uri="{BB962C8B-B14F-4D97-AF65-F5344CB8AC3E}">
        <p14:creationId xmlns:p14="http://schemas.microsoft.com/office/powerpoint/2010/main" val="3424580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5528239F-55FD-2C8F-5AD3-8B9B93D520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5225" y="1178719"/>
            <a:ext cx="4676775" cy="460057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1F63F570-7686-1651-F639-D279E4C63143}"/>
              </a:ext>
            </a:extLst>
          </p:cNvPr>
          <p:cNvSpPr>
            <a:spLocks noGrp="1"/>
          </p:cNvSpPr>
          <p:nvPr>
            <p:ph type="title"/>
          </p:nvPr>
        </p:nvSpPr>
        <p:spPr/>
        <p:txBody>
          <a:bodyPr/>
          <a:lstStyle/>
          <a:p>
            <a:r>
              <a:rPr lang="zh-CN" altLang="en-US" dirty="0"/>
              <a:t>凸多边形模型</a:t>
            </a:r>
          </a:p>
        </p:txBody>
      </p:sp>
      <p:sp>
        <p:nvSpPr>
          <p:cNvPr id="3" name="内容占位符 2">
            <a:extLst>
              <a:ext uri="{FF2B5EF4-FFF2-40B4-BE49-F238E27FC236}">
                <a16:creationId xmlns:a16="http://schemas.microsoft.com/office/drawing/2014/main" id="{BCC9E580-AFA1-50D1-9719-43DF073568AF}"/>
              </a:ext>
            </a:extLst>
          </p:cNvPr>
          <p:cNvSpPr>
            <a:spLocks noGrp="1"/>
          </p:cNvSpPr>
          <p:nvPr>
            <p:ph idx="1"/>
          </p:nvPr>
        </p:nvSpPr>
        <p:spPr>
          <a:xfrm>
            <a:off x="838200" y="1825625"/>
            <a:ext cx="6741319" cy="4351338"/>
          </a:xfrm>
        </p:spPr>
        <p:txBody>
          <a:bodyPr/>
          <a:lstStyle/>
          <a:p>
            <a:r>
              <a:rPr lang="zh-CN" altLang="en-US" dirty="0"/>
              <a:t>把多边形从</a:t>
            </a:r>
            <a:r>
              <a:rPr lang="en-US" altLang="zh-CN" dirty="0"/>
              <a:t>1</a:t>
            </a:r>
            <a:r>
              <a:rPr lang="zh-CN" altLang="en-US" dirty="0"/>
              <a:t>到</a:t>
            </a:r>
            <a:r>
              <a:rPr lang="en-US" altLang="zh-CN" dirty="0"/>
              <a:t>n</a:t>
            </a:r>
            <a:r>
              <a:rPr lang="zh-CN" altLang="en-US" dirty="0"/>
              <a:t>顺时针（或者逆时针）绕一圈编号</a:t>
            </a:r>
            <a:endParaRPr lang="en-US" altLang="zh-CN" dirty="0"/>
          </a:p>
          <a:p>
            <a:r>
              <a:rPr lang="zh-CN" altLang="en-US" dirty="0"/>
              <a:t>设</a:t>
            </a:r>
            <a:r>
              <a:rPr lang="en-US" altLang="zh-CN" dirty="0"/>
              <a:t>f[L][R]</a:t>
            </a:r>
            <a:r>
              <a:rPr lang="zh-CN" altLang="en-US" dirty="0"/>
              <a:t>表示</a:t>
            </a:r>
            <a:r>
              <a:rPr lang="en-US" altLang="zh-CN" dirty="0"/>
              <a:t>L</a:t>
            </a:r>
            <a:r>
              <a:rPr lang="zh-CN" altLang="en-US" dirty="0"/>
              <a:t>到</a:t>
            </a:r>
            <a:r>
              <a:rPr lang="en-US" altLang="zh-CN" dirty="0"/>
              <a:t>R</a:t>
            </a:r>
            <a:r>
              <a:rPr lang="zh-CN" altLang="en-US" dirty="0"/>
              <a:t>的点组成的多边形的答案</a:t>
            </a:r>
            <a:endParaRPr lang="en-US" altLang="zh-CN" dirty="0"/>
          </a:p>
          <a:p>
            <a:r>
              <a:rPr lang="zh-CN" altLang="en-US" b="1" dirty="0"/>
              <a:t>又因为这个题是对多边形做划分，分出来一个三角形之后，两边的凸多边形的点集是不相交的，对答案也是不影响的</a:t>
            </a:r>
            <a:endParaRPr lang="en-US" altLang="zh-CN" b="1" dirty="0"/>
          </a:p>
          <a:p>
            <a:r>
              <a:rPr lang="zh-CN" altLang="en-US" dirty="0"/>
              <a:t>所以</a:t>
            </a:r>
            <a:r>
              <a:rPr lang="en-US" altLang="zh-CN" dirty="0"/>
              <a:t>f[L][R]=</a:t>
            </a:r>
            <a:r>
              <a:rPr lang="en-US" altLang="zh-CN" dirty="0" err="1"/>
              <a:t>min_k</a:t>
            </a:r>
            <a:r>
              <a:rPr lang="en-US" altLang="zh-CN" dirty="0"/>
              <a:t>(f[L][k]+f[k][R]+a[L]*a[R]*a[k])</a:t>
            </a:r>
            <a:endParaRPr lang="zh-CN" altLang="en-US" dirty="0"/>
          </a:p>
        </p:txBody>
      </p:sp>
    </p:spTree>
    <p:extLst>
      <p:ext uri="{BB962C8B-B14F-4D97-AF65-F5344CB8AC3E}">
        <p14:creationId xmlns:p14="http://schemas.microsoft.com/office/powerpoint/2010/main" val="3012167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括号匹配模型</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normAutofit/>
          </a:bodyPr>
          <a:lstStyle/>
          <a:p>
            <a:r>
              <a:rPr lang="zh-CN" altLang="en-US" dirty="0"/>
              <a:t>设</a:t>
            </a:r>
            <a:r>
              <a:rPr lang="en-US" altLang="zh-CN" dirty="0"/>
              <a:t>f[l][r]</a:t>
            </a:r>
            <a:r>
              <a:rPr lang="zh-CN" altLang="en-US" dirty="0"/>
              <a:t>表示把</a:t>
            </a:r>
            <a:r>
              <a:rPr lang="en-US" altLang="zh-CN" dirty="0"/>
              <a:t>[</a:t>
            </a:r>
            <a:r>
              <a:rPr lang="en-US" altLang="zh-CN" dirty="0" err="1"/>
              <a:t>l,r</a:t>
            </a:r>
            <a:r>
              <a:rPr lang="en-US" altLang="zh-CN" dirty="0"/>
              <a:t>]</a:t>
            </a:r>
            <a:r>
              <a:rPr lang="zh-CN" altLang="en-US" dirty="0"/>
              <a:t>这一段弄成回文串的最小花费</a:t>
            </a:r>
            <a:endParaRPr lang="en-US" altLang="zh-CN" dirty="0"/>
          </a:p>
          <a:p>
            <a:r>
              <a:rPr lang="zh-CN" altLang="en-US" dirty="0"/>
              <a:t>那么如果</a:t>
            </a:r>
            <a:r>
              <a:rPr lang="en-US" altLang="zh-CN" dirty="0"/>
              <a:t>l</a:t>
            </a:r>
            <a:r>
              <a:rPr lang="zh-CN" altLang="en-US" dirty="0"/>
              <a:t>和</a:t>
            </a:r>
            <a:r>
              <a:rPr lang="en-US" altLang="zh-CN" dirty="0"/>
              <a:t>r</a:t>
            </a:r>
            <a:r>
              <a:rPr lang="zh-CN" altLang="en-US" dirty="0"/>
              <a:t>能匹配，</a:t>
            </a:r>
            <a:r>
              <a:rPr lang="en-US" altLang="zh-CN" dirty="0"/>
              <a:t>f[l][r]=f[l+1][r-1]</a:t>
            </a:r>
          </a:p>
          <a:p>
            <a:r>
              <a:rPr lang="zh-CN" altLang="en-US" dirty="0"/>
              <a:t>这是其中一种转移</a:t>
            </a:r>
            <a:endParaRPr lang="en-US" altLang="zh-CN" dirty="0"/>
          </a:p>
          <a:p>
            <a:r>
              <a:rPr lang="zh-CN" altLang="en-US" dirty="0"/>
              <a:t>另一种转移是考虑</a:t>
            </a:r>
            <a:r>
              <a:rPr lang="en-US" altLang="zh-CN" dirty="0"/>
              <a:t>[</a:t>
            </a:r>
            <a:r>
              <a:rPr lang="en-US" altLang="zh-CN" dirty="0" err="1"/>
              <a:t>l,r</a:t>
            </a:r>
            <a:r>
              <a:rPr lang="en-US" altLang="zh-CN" dirty="0"/>
              <a:t>]</a:t>
            </a:r>
            <a:r>
              <a:rPr lang="zh-CN" altLang="en-US" dirty="0"/>
              <a:t>这个串的两端，我们可以把</a:t>
            </a:r>
            <a:r>
              <a:rPr lang="en-US" altLang="zh-CN" dirty="0"/>
              <a:t>l</a:t>
            </a:r>
            <a:r>
              <a:rPr lang="zh-CN" altLang="en-US" dirty="0"/>
              <a:t>删掉，或者把</a:t>
            </a:r>
            <a:r>
              <a:rPr lang="en-US" altLang="zh-CN" dirty="0"/>
              <a:t>r</a:t>
            </a:r>
            <a:r>
              <a:rPr lang="zh-CN" altLang="en-US" dirty="0"/>
              <a:t>删掉，或者在</a:t>
            </a:r>
            <a:r>
              <a:rPr lang="en-US" altLang="zh-CN" dirty="0"/>
              <a:t>l</a:t>
            </a:r>
            <a:r>
              <a:rPr lang="zh-CN" altLang="en-US" dirty="0"/>
              <a:t>的左边加一个</a:t>
            </a:r>
            <a:r>
              <a:rPr lang="en-US" altLang="zh-CN" dirty="0"/>
              <a:t>r</a:t>
            </a:r>
            <a:r>
              <a:rPr lang="zh-CN" altLang="en-US" dirty="0"/>
              <a:t>（这样和把</a:t>
            </a:r>
            <a:r>
              <a:rPr lang="en-US" altLang="zh-CN" dirty="0"/>
              <a:t>r</a:t>
            </a:r>
            <a:r>
              <a:rPr lang="zh-CN" altLang="en-US" dirty="0"/>
              <a:t>删掉差不多）或者在</a:t>
            </a:r>
            <a:r>
              <a:rPr lang="en-US" altLang="zh-CN" dirty="0"/>
              <a:t>r</a:t>
            </a:r>
            <a:r>
              <a:rPr lang="zh-CN" altLang="en-US" dirty="0"/>
              <a:t>的右边加一个</a:t>
            </a:r>
            <a:r>
              <a:rPr lang="en-US" altLang="zh-CN" dirty="0"/>
              <a:t>l</a:t>
            </a:r>
            <a:r>
              <a:rPr lang="zh-CN" altLang="en-US" dirty="0"/>
              <a:t>（这样和把</a:t>
            </a:r>
            <a:r>
              <a:rPr lang="en-US" altLang="zh-CN" dirty="0"/>
              <a:t>l</a:t>
            </a:r>
            <a:r>
              <a:rPr lang="zh-CN" altLang="en-US" dirty="0"/>
              <a:t>删掉差不多）</a:t>
            </a:r>
            <a:endParaRPr lang="en-US" altLang="zh-CN" dirty="0"/>
          </a:p>
          <a:p>
            <a:r>
              <a:rPr lang="zh-CN" altLang="en-US" dirty="0"/>
              <a:t>所以写出转移方程是</a:t>
            </a:r>
            <a:r>
              <a:rPr lang="en-US" altLang="zh-CN" dirty="0"/>
              <a:t>f[l][r]=min(f[l+1][r]+cost[l],f[l][r-1]+cost[r])</a:t>
            </a:r>
          </a:p>
          <a:p>
            <a:r>
              <a:rPr lang="zh-CN" altLang="en-US" dirty="0"/>
              <a:t>貌似我们没考虑</a:t>
            </a:r>
            <a:r>
              <a:rPr lang="en-US" altLang="zh-CN" dirty="0"/>
              <a:t>l</a:t>
            </a:r>
            <a:r>
              <a:rPr lang="zh-CN" altLang="en-US" dirty="0"/>
              <a:t>和</a:t>
            </a:r>
            <a:r>
              <a:rPr lang="en-US" altLang="zh-CN" dirty="0"/>
              <a:t>r</a:t>
            </a:r>
            <a:r>
              <a:rPr lang="zh-CN" altLang="en-US" dirty="0"/>
              <a:t>不能匹配的情况，但是实际上下面的那个转移的地方包含了这种情况</a:t>
            </a:r>
            <a:endParaRPr lang="en-US" altLang="zh-CN" dirty="0"/>
          </a:p>
        </p:txBody>
      </p:sp>
    </p:spTree>
    <p:extLst>
      <p:ext uri="{BB962C8B-B14F-4D97-AF65-F5344CB8AC3E}">
        <p14:creationId xmlns:p14="http://schemas.microsoft.com/office/powerpoint/2010/main" val="3165336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括号匹配模型</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normAutofit/>
          </a:bodyPr>
          <a:lstStyle/>
          <a:p>
            <a:r>
              <a:rPr lang="zh-CN" altLang="en-US" dirty="0"/>
              <a:t>其实我们在思考问题时，考虑到一段串增或减时会改变它的长度，所以转移时会麻烦</a:t>
            </a:r>
            <a:endParaRPr lang="en-US" altLang="zh-CN" dirty="0"/>
          </a:p>
          <a:p>
            <a:r>
              <a:rPr lang="zh-CN" altLang="en-US" dirty="0"/>
              <a:t>但其实不用考虑那么多的问题，我们只需记录下那一段子串需要变成回文串的最小代价，然后之后直接把它当成回文串用即可</a:t>
            </a:r>
            <a:endParaRPr lang="en-US" altLang="zh-CN" dirty="0"/>
          </a:p>
          <a:p>
            <a:r>
              <a:rPr lang="zh-CN" altLang="en-US" dirty="0"/>
              <a:t>那这里我们就可以总结一些东西，也就是如果题目要求变成目标序列时，即使会改变原序列长度，但我们不用在意，照常做，用时直接把它当成合法序列即可</a:t>
            </a:r>
            <a:endParaRPr lang="en-US" altLang="zh-CN" dirty="0"/>
          </a:p>
        </p:txBody>
      </p:sp>
    </p:spTree>
    <p:extLst>
      <p:ext uri="{BB962C8B-B14F-4D97-AF65-F5344CB8AC3E}">
        <p14:creationId xmlns:p14="http://schemas.microsoft.com/office/powerpoint/2010/main" val="948991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括号匹配模型</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normAutofit/>
          </a:bodyPr>
          <a:lstStyle/>
          <a:p>
            <a:r>
              <a:rPr lang="zh-CN" altLang="en-US" dirty="0"/>
              <a:t>再扩展一下，如果除了可以增删字符，还可以把字符</a:t>
            </a:r>
            <a:r>
              <a:rPr lang="en-US" altLang="zh-CN" dirty="0"/>
              <a:t>x</a:t>
            </a:r>
            <a:r>
              <a:rPr lang="zh-CN" altLang="en-US" dirty="0"/>
              <a:t>改成</a:t>
            </a:r>
            <a:r>
              <a:rPr lang="en-US" altLang="zh-CN" dirty="0"/>
              <a:t>y</a:t>
            </a:r>
            <a:r>
              <a:rPr lang="zh-CN" altLang="en-US" dirty="0"/>
              <a:t>，怎么做？</a:t>
            </a:r>
            <a:endParaRPr lang="en-US" altLang="zh-CN" dirty="0"/>
          </a:p>
        </p:txBody>
      </p:sp>
    </p:spTree>
    <p:extLst>
      <p:ext uri="{BB962C8B-B14F-4D97-AF65-F5344CB8AC3E}">
        <p14:creationId xmlns:p14="http://schemas.microsoft.com/office/powerpoint/2010/main" val="25585423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括号匹配模型</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normAutofit/>
          </a:bodyPr>
          <a:lstStyle/>
          <a:p>
            <a:r>
              <a:rPr lang="zh-CN" altLang="en-US" dirty="0"/>
              <a:t>再扩展一下，如果除了可以增删字符，还可以把字符</a:t>
            </a:r>
            <a:r>
              <a:rPr lang="en-US" altLang="zh-CN" dirty="0"/>
              <a:t>x</a:t>
            </a:r>
            <a:r>
              <a:rPr lang="zh-CN" altLang="en-US" dirty="0"/>
              <a:t>改成</a:t>
            </a:r>
            <a:r>
              <a:rPr lang="en-US" altLang="zh-CN" dirty="0"/>
              <a:t>y</a:t>
            </a:r>
            <a:r>
              <a:rPr lang="zh-CN" altLang="en-US" dirty="0"/>
              <a:t>，怎么做？</a:t>
            </a:r>
            <a:endParaRPr lang="en-US" altLang="zh-CN" dirty="0"/>
          </a:p>
          <a:p>
            <a:r>
              <a:rPr lang="zh-CN" altLang="en-US" dirty="0"/>
              <a:t>增加</a:t>
            </a:r>
            <a:r>
              <a:rPr lang="en-US" altLang="zh-CN" dirty="0"/>
              <a:t>x</a:t>
            </a:r>
            <a:r>
              <a:rPr lang="zh-CN" altLang="en-US" dirty="0"/>
              <a:t>的代价可能不是最优的，可以增加一个</a:t>
            </a:r>
            <a:r>
              <a:rPr lang="en-US" altLang="zh-CN" dirty="0"/>
              <a:t>y</a:t>
            </a:r>
            <a:r>
              <a:rPr lang="zh-CN" altLang="en-US" dirty="0"/>
              <a:t>，然后把</a:t>
            </a:r>
            <a:r>
              <a:rPr lang="en-US" altLang="zh-CN" dirty="0"/>
              <a:t>y</a:t>
            </a:r>
            <a:r>
              <a:rPr lang="zh-CN" altLang="en-US" dirty="0"/>
              <a:t>变成</a:t>
            </a:r>
            <a:r>
              <a:rPr lang="en-US" altLang="zh-CN" dirty="0"/>
              <a:t>x</a:t>
            </a:r>
          </a:p>
          <a:p>
            <a:r>
              <a:rPr lang="zh-CN" altLang="en-US" dirty="0"/>
              <a:t>而且说不定增加一个</a:t>
            </a:r>
            <a:r>
              <a:rPr lang="en-US" altLang="zh-CN" dirty="0"/>
              <a:t>z</a:t>
            </a:r>
            <a:r>
              <a:rPr lang="zh-CN" altLang="en-US" dirty="0"/>
              <a:t>，把</a:t>
            </a:r>
            <a:r>
              <a:rPr lang="en-US" altLang="zh-CN" dirty="0"/>
              <a:t>z</a:t>
            </a:r>
            <a:r>
              <a:rPr lang="zh-CN" altLang="en-US" dirty="0"/>
              <a:t>变成</a:t>
            </a:r>
            <a:r>
              <a:rPr lang="en-US" altLang="zh-CN" dirty="0"/>
              <a:t>y</a:t>
            </a:r>
            <a:r>
              <a:rPr lang="zh-CN" altLang="en-US" dirty="0"/>
              <a:t>再把</a:t>
            </a:r>
            <a:r>
              <a:rPr lang="en-US" altLang="zh-CN" dirty="0"/>
              <a:t>y</a:t>
            </a:r>
            <a:r>
              <a:rPr lang="zh-CN" altLang="en-US" dirty="0"/>
              <a:t>变成</a:t>
            </a:r>
            <a:r>
              <a:rPr lang="en-US" altLang="zh-CN" dirty="0"/>
              <a:t>x</a:t>
            </a:r>
            <a:r>
              <a:rPr lang="zh-CN" altLang="en-US" dirty="0"/>
              <a:t>更好</a:t>
            </a:r>
            <a:endParaRPr lang="en-US" altLang="zh-CN" dirty="0"/>
          </a:p>
          <a:p>
            <a:r>
              <a:rPr lang="zh-CN" altLang="en-US" dirty="0"/>
              <a:t>所以先跑一个</a:t>
            </a:r>
            <a:r>
              <a:rPr lang="en-US" altLang="zh-CN" dirty="0" err="1"/>
              <a:t>floyd</a:t>
            </a:r>
            <a:r>
              <a:rPr lang="zh-CN" altLang="en-US" dirty="0"/>
              <a:t>最短路</a:t>
            </a:r>
            <a:endParaRPr lang="en-US" altLang="zh-CN" dirty="0"/>
          </a:p>
          <a:p>
            <a:r>
              <a:rPr lang="zh-CN" altLang="en-US" dirty="0"/>
              <a:t>转移的时候再增加一些转移</a:t>
            </a:r>
            <a:endParaRPr lang="en-US" altLang="zh-CN" dirty="0"/>
          </a:p>
        </p:txBody>
      </p:sp>
    </p:spTree>
    <p:extLst>
      <p:ext uri="{BB962C8B-B14F-4D97-AF65-F5344CB8AC3E}">
        <p14:creationId xmlns:p14="http://schemas.microsoft.com/office/powerpoint/2010/main" val="2187259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括号匹配模型</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normAutofit/>
          </a:bodyPr>
          <a:lstStyle/>
          <a:p>
            <a:r>
              <a:rPr lang="zh-CN" altLang="en-US" dirty="0"/>
              <a:t>再扩展一下，如果除了可以增删字符，还可以把字符</a:t>
            </a:r>
            <a:r>
              <a:rPr lang="en-US" altLang="zh-CN" dirty="0"/>
              <a:t>x</a:t>
            </a:r>
            <a:r>
              <a:rPr lang="zh-CN" altLang="en-US" dirty="0"/>
              <a:t>改成</a:t>
            </a:r>
            <a:r>
              <a:rPr lang="en-US" altLang="zh-CN" dirty="0"/>
              <a:t>y</a:t>
            </a:r>
            <a:r>
              <a:rPr lang="zh-CN" altLang="en-US" dirty="0"/>
              <a:t>，怎么做？</a:t>
            </a:r>
            <a:endParaRPr lang="en-US" altLang="zh-CN" dirty="0"/>
          </a:p>
          <a:p>
            <a:r>
              <a:rPr lang="zh-CN" altLang="en-US" dirty="0"/>
              <a:t>增加</a:t>
            </a:r>
            <a:r>
              <a:rPr lang="en-US" altLang="zh-CN" dirty="0"/>
              <a:t>x</a:t>
            </a:r>
            <a:r>
              <a:rPr lang="zh-CN" altLang="en-US" dirty="0"/>
              <a:t>的代价可能不是最优的，可以增加一个</a:t>
            </a:r>
            <a:r>
              <a:rPr lang="en-US" altLang="zh-CN" dirty="0"/>
              <a:t>y</a:t>
            </a:r>
            <a:r>
              <a:rPr lang="zh-CN" altLang="en-US" dirty="0"/>
              <a:t>，然后把</a:t>
            </a:r>
            <a:r>
              <a:rPr lang="en-US" altLang="zh-CN" dirty="0"/>
              <a:t>y</a:t>
            </a:r>
            <a:r>
              <a:rPr lang="zh-CN" altLang="en-US" dirty="0"/>
              <a:t>变成</a:t>
            </a:r>
            <a:r>
              <a:rPr lang="en-US" altLang="zh-CN" dirty="0"/>
              <a:t>x</a:t>
            </a:r>
          </a:p>
          <a:p>
            <a:r>
              <a:rPr lang="zh-CN" altLang="en-US" dirty="0"/>
              <a:t>而且说不定增加一个</a:t>
            </a:r>
            <a:r>
              <a:rPr lang="en-US" altLang="zh-CN" dirty="0"/>
              <a:t>z</a:t>
            </a:r>
            <a:r>
              <a:rPr lang="zh-CN" altLang="en-US" dirty="0"/>
              <a:t>，把</a:t>
            </a:r>
            <a:r>
              <a:rPr lang="en-US" altLang="zh-CN" dirty="0"/>
              <a:t>z</a:t>
            </a:r>
            <a:r>
              <a:rPr lang="zh-CN" altLang="en-US" dirty="0"/>
              <a:t>变成</a:t>
            </a:r>
            <a:r>
              <a:rPr lang="en-US" altLang="zh-CN" dirty="0"/>
              <a:t>y</a:t>
            </a:r>
            <a:r>
              <a:rPr lang="zh-CN" altLang="en-US" dirty="0"/>
              <a:t>再把</a:t>
            </a:r>
            <a:r>
              <a:rPr lang="en-US" altLang="zh-CN" dirty="0"/>
              <a:t>y</a:t>
            </a:r>
            <a:r>
              <a:rPr lang="zh-CN" altLang="en-US" dirty="0"/>
              <a:t>变成</a:t>
            </a:r>
            <a:r>
              <a:rPr lang="en-US" altLang="zh-CN" dirty="0"/>
              <a:t>x</a:t>
            </a:r>
            <a:r>
              <a:rPr lang="zh-CN" altLang="en-US" dirty="0"/>
              <a:t>更好</a:t>
            </a:r>
            <a:endParaRPr lang="en-US" altLang="zh-CN" dirty="0"/>
          </a:p>
          <a:p>
            <a:r>
              <a:rPr lang="zh-CN" altLang="en-US" dirty="0"/>
              <a:t>所以先跑一个</a:t>
            </a:r>
            <a:r>
              <a:rPr lang="en-US" altLang="zh-CN" dirty="0" err="1"/>
              <a:t>floyd</a:t>
            </a:r>
            <a:r>
              <a:rPr lang="zh-CN" altLang="en-US" dirty="0"/>
              <a:t>最短路</a:t>
            </a:r>
            <a:endParaRPr lang="en-US" altLang="zh-CN" dirty="0"/>
          </a:p>
          <a:p>
            <a:r>
              <a:rPr lang="zh-CN" altLang="en-US" dirty="0"/>
              <a:t>转移的时候再增加把区间两端的字符改成同一个的这种转移就行了</a:t>
            </a:r>
            <a:endParaRPr lang="en-US" altLang="zh-CN" dirty="0"/>
          </a:p>
        </p:txBody>
      </p:sp>
    </p:spTree>
    <p:extLst>
      <p:ext uri="{BB962C8B-B14F-4D97-AF65-F5344CB8AC3E}">
        <p14:creationId xmlns:p14="http://schemas.microsoft.com/office/powerpoint/2010/main" val="3392624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关灯模型</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normAutofit/>
          </a:bodyPr>
          <a:lstStyle/>
          <a:p>
            <a:r>
              <a:rPr lang="en-US" altLang="zh-CN" dirty="0"/>
              <a:t>n </a:t>
            </a:r>
            <a:r>
              <a:rPr lang="zh-CN" altLang="en-US" dirty="0"/>
              <a:t>盏路灯排成一行，各有位置</a:t>
            </a:r>
            <a:r>
              <a:rPr lang="en-US" altLang="zh-CN" dirty="0"/>
              <a:t>ki</a:t>
            </a:r>
            <a:r>
              <a:rPr lang="zh-CN" altLang="en-US" dirty="0"/>
              <a:t>和功率</a:t>
            </a:r>
            <a:r>
              <a:rPr lang="en-US" altLang="zh-CN" dirty="0" err="1"/>
              <a:t>wi</a:t>
            </a:r>
            <a:r>
              <a:rPr lang="zh-CN" altLang="en-US" dirty="0"/>
              <a:t>，初始时老张在</a:t>
            </a:r>
            <a:r>
              <a:rPr lang="en-US" altLang="zh-CN" dirty="0"/>
              <a:t>s</a:t>
            </a:r>
            <a:r>
              <a:rPr lang="zh-CN" altLang="en-US" dirty="0"/>
              <a:t>，初始时间为</a:t>
            </a:r>
            <a:r>
              <a:rPr lang="en-US" altLang="zh-CN" dirty="0"/>
              <a:t>0</a:t>
            </a:r>
            <a:r>
              <a:rPr lang="zh-CN" altLang="en-US" dirty="0"/>
              <a:t>。</a:t>
            </a:r>
            <a:endParaRPr lang="en-US" altLang="zh-CN" dirty="0"/>
          </a:p>
          <a:p>
            <a:r>
              <a:rPr lang="zh-CN" altLang="en-US" dirty="0"/>
              <a:t>每秒老张可以移动 </a:t>
            </a:r>
            <a:r>
              <a:rPr lang="en-US" altLang="zh-CN" dirty="0"/>
              <a:t>1 </a:t>
            </a:r>
            <a:r>
              <a:rPr lang="zh-CN" altLang="en-US" dirty="0"/>
              <a:t>的距离，关灯时间忽略不计，如果第 </a:t>
            </a:r>
            <a:r>
              <a:rPr lang="en-US" altLang="zh-CN" dirty="0" err="1"/>
              <a:t>i</a:t>
            </a:r>
            <a:r>
              <a:rPr lang="en-US" altLang="zh-CN" dirty="0"/>
              <a:t> </a:t>
            </a:r>
            <a:r>
              <a:rPr lang="zh-CN" altLang="en-US" dirty="0"/>
              <a:t>盏灯在第 </a:t>
            </a:r>
            <a:r>
              <a:rPr lang="en-US" altLang="zh-CN" dirty="0"/>
              <a:t>j </a:t>
            </a:r>
            <a:r>
              <a:rPr lang="zh-CN" altLang="en-US" dirty="0"/>
              <a:t>秒被关上，那么它会浪费 </a:t>
            </a:r>
            <a:r>
              <a:rPr lang="en-US" altLang="zh-CN" dirty="0"/>
              <a:t>j*</a:t>
            </a:r>
            <a:r>
              <a:rPr lang="en-US" altLang="zh-CN" dirty="0" err="1"/>
              <a:t>wi</a:t>
            </a:r>
            <a:r>
              <a:rPr lang="en-US" altLang="zh-CN" dirty="0"/>
              <a:t> </a:t>
            </a:r>
            <a:r>
              <a:rPr lang="zh-CN" altLang="en-US" dirty="0"/>
              <a:t>的电。</a:t>
            </a:r>
            <a:endParaRPr lang="en-US" altLang="zh-CN" dirty="0"/>
          </a:p>
          <a:p>
            <a:r>
              <a:rPr lang="zh-CN" altLang="en-US" dirty="0"/>
              <a:t>求最小的总浪费量。</a:t>
            </a:r>
            <a:endParaRPr lang="en-US" altLang="zh-CN" dirty="0"/>
          </a:p>
          <a:p>
            <a:r>
              <a:rPr lang="zh-CN" altLang="en-US" dirty="0"/>
              <a:t>需要一个</a:t>
            </a:r>
            <a:r>
              <a:rPr lang="en-US" altLang="zh-CN" dirty="0"/>
              <a:t>O(n^2)</a:t>
            </a:r>
            <a:r>
              <a:rPr lang="zh-CN" altLang="en-US" dirty="0"/>
              <a:t>的方法。</a:t>
            </a:r>
            <a:endParaRPr lang="en-US" altLang="zh-CN" dirty="0"/>
          </a:p>
        </p:txBody>
      </p:sp>
    </p:spTree>
    <p:extLst>
      <p:ext uri="{BB962C8B-B14F-4D97-AF65-F5344CB8AC3E}">
        <p14:creationId xmlns:p14="http://schemas.microsoft.com/office/powerpoint/2010/main" val="3455637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关灯模型</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normAutofit/>
          </a:bodyPr>
          <a:lstStyle/>
          <a:p>
            <a:r>
              <a:rPr lang="zh-CN" altLang="en-US" dirty="0"/>
              <a:t>由于关一盏灯是不花费时间的，所以路过的时候就顺便关灯了</a:t>
            </a:r>
            <a:endParaRPr lang="en-US" altLang="zh-CN" dirty="0"/>
          </a:p>
          <a:p>
            <a:r>
              <a:rPr lang="zh-CN" altLang="en-US" dirty="0"/>
              <a:t>但是可能折返回去关某一个大灯会比继续往下走关接下来的一个小灯更优</a:t>
            </a:r>
            <a:endParaRPr lang="en-US" altLang="zh-CN" dirty="0"/>
          </a:p>
          <a:p>
            <a:r>
              <a:rPr lang="zh-CN" altLang="en-US" dirty="0"/>
              <a:t>那么决策的结果一定是形如下图这样的</a:t>
            </a:r>
            <a:endParaRPr lang="en-US" altLang="zh-CN" dirty="0"/>
          </a:p>
          <a:p>
            <a:endParaRPr lang="en-US" altLang="zh-CN" dirty="0"/>
          </a:p>
        </p:txBody>
      </p:sp>
      <p:pic>
        <p:nvPicPr>
          <p:cNvPr id="1026" name="Picture 2">
            <a:extLst>
              <a:ext uri="{FF2B5EF4-FFF2-40B4-BE49-F238E27FC236}">
                <a16:creationId xmlns:a16="http://schemas.microsoft.com/office/drawing/2014/main" id="{D29E2E27-BAEB-04CA-2DFC-DECC009B2F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5605" y="3781222"/>
            <a:ext cx="6648450"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3986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关灯模型</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normAutofit/>
          </a:bodyPr>
          <a:lstStyle/>
          <a:p>
            <a:r>
              <a:rPr lang="zh-CN" altLang="en-US" dirty="0"/>
              <a:t>那么可以设</a:t>
            </a:r>
            <a:r>
              <a:rPr lang="en-US" altLang="zh-CN" dirty="0"/>
              <a:t>f[l][r][0/1]</a:t>
            </a:r>
            <a:r>
              <a:rPr lang="zh-CN" altLang="en-US" dirty="0"/>
              <a:t>表示已经关了</a:t>
            </a:r>
            <a:r>
              <a:rPr lang="en-US" altLang="zh-CN" dirty="0"/>
              <a:t>[</a:t>
            </a:r>
            <a:r>
              <a:rPr lang="en-US" altLang="zh-CN" dirty="0" err="1"/>
              <a:t>l,r</a:t>
            </a:r>
            <a:r>
              <a:rPr lang="en-US" altLang="zh-CN" dirty="0"/>
              <a:t>]</a:t>
            </a:r>
            <a:r>
              <a:rPr lang="zh-CN" altLang="en-US" dirty="0"/>
              <a:t>的灯，老张站在</a:t>
            </a:r>
            <a:r>
              <a:rPr lang="en-US" altLang="zh-CN" dirty="0"/>
              <a:t>l/r</a:t>
            </a:r>
            <a:r>
              <a:rPr lang="zh-CN" altLang="en-US" dirty="0"/>
              <a:t>位置的最小浪费额</a:t>
            </a:r>
            <a:endParaRPr lang="en-US" altLang="zh-CN" dirty="0"/>
          </a:p>
          <a:p>
            <a:r>
              <a:rPr lang="zh-CN" altLang="en-US" dirty="0"/>
              <a:t>显然有两种转移：沿着当前方向继续往下走，改变方向回去关灯</a:t>
            </a:r>
            <a:endParaRPr lang="en-US" altLang="zh-CN" dirty="0"/>
          </a:p>
          <a:p>
            <a:r>
              <a:rPr lang="zh-CN" altLang="en-US" dirty="0"/>
              <a:t>所以</a:t>
            </a:r>
            <a:r>
              <a:rPr lang="en-US" altLang="zh-CN" dirty="0"/>
              <a:t>f[l][r][0]=min(f[l+1][r][0]+(a[l+1]-a[l])*(sum[n]+sum[l]-sum[r]),f[l+1][r][1]+(a[r]-a[l])*(sum[n]+sum[l]-sum[r]))</a:t>
            </a:r>
          </a:p>
          <a:p>
            <a:r>
              <a:rPr lang="en-US" altLang="zh-CN" dirty="0"/>
              <a:t>f[l][r][1]</a:t>
            </a:r>
            <a:r>
              <a:rPr lang="zh-CN" altLang="en-US" dirty="0"/>
              <a:t>同理</a:t>
            </a:r>
            <a:endParaRPr lang="en-US" altLang="zh-CN" dirty="0"/>
          </a:p>
          <a:p>
            <a:r>
              <a:rPr lang="zh-CN" altLang="en-US" dirty="0"/>
              <a:t>答案是</a:t>
            </a:r>
            <a:r>
              <a:rPr lang="en-US" altLang="zh-CN" dirty="0"/>
              <a:t>min(f[1][n][0],f[1][n][1])</a:t>
            </a:r>
          </a:p>
        </p:txBody>
      </p:sp>
    </p:spTree>
    <p:extLst>
      <p:ext uri="{BB962C8B-B14F-4D97-AF65-F5344CB8AC3E}">
        <p14:creationId xmlns:p14="http://schemas.microsoft.com/office/powerpoint/2010/main" val="10688223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a:t>关灯模型</a:t>
            </a:r>
            <a:endParaRPr lang="zh-CN" altLang="en-US" dirty="0"/>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normAutofit/>
          </a:bodyPr>
          <a:lstStyle/>
          <a:p>
            <a:r>
              <a:rPr lang="zh-CN" altLang="en-US" dirty="0"/>
              <a:t>关灯模型的难点在于你需要发现决策（操作）形如下面这个图</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反过来，如果决策形如这个图就可以考虑关灯模型这样的区间</a:t>
            </a:r>
            <a:r>
              <a:rPr lang="en-US" altLang="zh-CN" dirty="0" err="1"/>
              <a:t>dp</a:t>
            </a:r>
            <a:endParaRPr lang="en-US" altLang="zh-CN" dirty="0"/>
          </a:p>
        </p:txBody>
      </p:sp>
      <p:pic>
        <p:nvPicPr>
          <p:cNvPr id="4" name="Picture 2" descr="图标&#10;&#10;描述已自动生成">
            <a:extLst>
              <a:ext uri="{FF2B5EF4-FFF2-40B4-BE49-F238E27FC236}">
                <a16:creationId xmlns:a16="http://schemas.microsoft.com/office/drawing/2014/main" id="{6ED41D2E-FC5C-91F2-49A2-0431E7C12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4655" y="2352675"/>
            <a:ext cx="6648450"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8441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a:t>关灯模型</a:t>
            </a:r>
            <a:endParaRPr lang="zh-CN" altLang="en-US" dirty="0"/>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normAutofit/>
          </a:bodyPr>
          <a:lstStyle/>
          <a:p>
            <a:r>
              <a:rPr lang="zh-CN" altLang="en-US" dirty="0"/>
              <a:t>关灯模型的难点在于你需要发现决策（操作）形如下面这个图</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反过来，如果决策形如这个图就可以考虑关灯模型这样的区间</a:t>
            </a:r>
            <a:r>
              <a:rPr lang="en-US" altLang="zh-CN" dirty="0" err="1"/>
              <a:t>dp</a:t>
            </a:r>
            <a:endParaRPr lang="en-US" altLang="zh-CN" dirty="0"/>
          </a:p>
        </p:txBody>
      </p:sp>
      <p:pic>
        <p:nvPicPr>
          <p:cNvPr id="4" name="Picture 2" descr="图标&#10;&#10;描述已自动生成">
            <a:extLst>
              <a:ext uri="{FF2B5EF4-FFF2-40B4-BE49-F238E27FC236}">
                <a16:creationId xmlns:a16="http://schemas.microsoft.com/office/drawing/2014/main" id="{6ED41D2E-FC5C-91F2-49A2-0431E7C12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4655" y="2352675"/>
            <a:ext cx="6648450"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933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63F570-7686-1651-F639-D279E4C63143}"/>
              </a:ext>
            </a:extLst>
          </p:cNvPr>
          <p:cNvSpPr>
            <a:spLocks noGrp="1"/>
          </p:cNvSpPr>
          <p:nvPr>
            <p:ph type="title"/>
          </p:nvPr>
        </p:nvSpPr>
        <p:spPr/>
        <p:txBody>
          <a:bodyPr/>
          <a:lstStyle/>
          <a:p>
            <a:r>
              <a:rPr lang="zh-CN" altLang="en-US" dirty="0"/>
              <a:t>凸多边形模型</a:t>
            </a:r>
          </a:p>
        </p:txBody>
      </p:sp>
      <p:sp>
        <p:nvSpPr>
          <p:cNvPr id="3" name="内容占位符 2">
            <a:extLst>
              <a:ext uri="{FF2B5EF4-FFF2-40B4-BE49-F238E27FC236}">
                <a16:creationId xmlns:a16="http://schemas.microsoft.com/office/drawing/2014/main" id="{BCC9E580-AFA1-50D1-9719-43DF073568AF}"/>
              </a:ext>
            </a:extLst>
          </p:cNvPr>
          <p:cNvSpPr>
            <a:spLocks noGrp="1"/>
          </p:cNvSpPr>
          <p:nvPr>
            <p:ph idx="1"/>
          </p:nvPr>
        </p:nvSpPr>
        <p:spPr>
          <a:xfrm>
            <a:off x="838200" y="1825625"/>
            <a:ext cx="10515600" cy="4351338"/>
          </a:xfrm>
        </p:spPr>
        <p:txBody>
          <a:bodyPr/>
          <a:lstStyle/>
          <a:p>
            <a:r>
              <a:rPr lang="zh-CN" altLang="en-US" b="1" dirty="0"/>
              <a:t>只要是对凸多边形做划分，分出来一个三角形之后，两边的凸多边形的点集是不相交的，对答案也是不影响的，就可以考虑区间</a:t>
            </a:r>
            <a:r>
              <a:rPr lang="en-US" altLang="zh-CN" b="1" dirty="0"/>
              <a:t>DP</a:t>
            </a:r>
          </a:p>
          <a:p>
            <a:r>
              <a:rPr lang="zh-CN" altLang="en-US" dirty="0"/>
              <a:t>现在的问题是怎么实现这个</a:t>
            </a:r>
            <a:r>
              <a:rPr lang="en-US" altLang="zh-CN" dirty="0" err="1"/>
              <a:t>dp</a:t>
            </a:r>
            <a:endParaRPr lang="en-US" altLang="zh-CN" dirty="0"/>
          </a:p>
          <a:p>
            <a:r>
              <a:rPr lang="zh-CN" altLang="en-US" dirty="0"/>
              <a:t>直接循环</a:t>
            </a:r>
            <a:r>
              <a:rPr lang="en-US" altLang="zh-CN" dirty="0"/>
              <a:t>L,R</a:t>
            </a:r>
            <a:r>
              <a:rPr lang="zh-CN" altLang="en-US" dirty="0"/>
              <a:t>的话这个循环顺序比较麻烦</a:t>
            </a:r>
            <a:endParaRPr lang="en-US" altLang="zh-CN" dirty="0"/>
          </a:p>
          <a:p>
            <a:r>
              <a:rPr lang="zh-CN" altLang="en-US" dirty="0"/>
              <a:t>一般来说是设区间长度为</a:t>
            </a:r>
            <a:r>
              <a:rPr lang="en-US" altLang="zh-CN" dirty="0" err="1"/>
              <a:t>len</a:t>
            </a:r>
            <a:r>
              <a:rPr lang="zh-CN" altLang="en-US" dirty="0"/>
              <a:t>，然后</a:t>
            </a:r>
            <a:r>
              <a:rPr lang="en-US" altLang="zh-CN" dirty="0"/>
              <a:t>for(</a:t>
            </a:r>
            <a:r>
              <a:rPr lang="en-US" altLang="zh-CN" dirty="0" err="1"/>
              <a:t>len</a:t>
            </a:r>
            <a:r>
              <a:rPr lang="en-US" altLang="zh-CN" dirty="0"/>
              <a:t>=3;len&lt;=n;++</a:t>
            </a:r>
            <a:r>
              <a:rPr lang="en-US" altLang="zh-CN" dirty="0" err="1"/>
              <a:t>len</a:t>
            </a:r>
            <a:r>
              <a:rPr lang="en-US" altLang="zh-CN" dirty="0"/>
              <a:t>)</a:t>
            </a:r>
            <a:r>
              <a:rPr lang="zh-CN" altLang="en-US" dirty="0"/>
              <a:t>是最外层的，内层是</a:t>
            </a:r>
            <a:r>
              <a:rPr lang="en-US" altLang="zh-CN" dirty="0"/>
              <a:t>for(l=1;l+len-1&lt;=n;++l)</a:t>
            </a:r>
            <a:r>
              <a:rPr lang="zh-CN" altLang="en-US" dirty="0"/>
              <a:t>，</a:t>
            </a:r>
            <a:r>
              <a:rPr lang="en-US" altLang="zh-CN" dirty="0"/>
              <a:t>r=l+len-1</a:t>
            </a:r>
            <a:r>
              <a:rPr lang="zh-CN" altLang="en-US" dirty="0"/>
              <a:t>这样一个循环顺序</a:t>
            </a:r>
            <a:endParaRPr lang="en-US" altLang="zh-CN" dirty="0"/>
          </a:p>
          <a:p>
            <a:r>
              <a:rPr lang="zh-CN" altLang="en-US" dirty="0"/>
              <a:t>当然也可以记忆化搜索</a:t>
            </a:r>
            <a:endParaRPr lang="en-US" altLang="zh-CN" dirty="0"/>
          </a:p>
          <a:p>
            <a:endParaRPr lang="zh-CN" altLang="en-US" dirty="0"/>
          </a:p>
        </p:txBody>
      </p:sp>
    </p:spTree>
    <p:extLst>
      <p:ext uri="{BB962C8B-B14F-4D97-AF65-F5344CB8AC3E}">
        <p14:creationId xmlns:p14="http://schemas.microsoft.com/office/powerpoint/2010/main" val="17243296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关灯模型</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normAutofit/>
          </a:bodyPr>
          <a:lstStyle/>
          <a:p>
            <a:r>
              <a:rPr lang="zh-CN" altLang="en-US" dirty="0"/>
              <a:t>有 </a:t>
            </a:r>
            <a:r>
              <a:rPr lang="en-US" altLang="zh-CN" dirty="0"/>
              <a:t>n </a:t>
            </a:r>
            <a:r>
              <a:rPr lang="zh-CN" altLang="en-US" dirty="0"/>
              <a:t>滴水滴排成一行，各有位置</a:t>
            </a:r>
            <a:r>
              <a:rPr lang="en-US" altLang="zh-CN" dirty="0"/>
              <a:t>ki</a:t>
            </a:r>
            <a:r>
              <a:rPr lang="zh-CN" altLang="en-US" dirty="0"/>
              <a:t>，价值都是</a:t>
            </a:r>
            <a:r>
              <a:rPr lang="en-US" altLang="zh-CN" dirty="0"/>
              <a:t>m</a:t>
            </a:r>
            <a:r>
              <a:rPr lang="zh-CN" altLang="en-US" dirty="0"/>
              <a:t>，初始时甲虫在位置</a:t>
            </a:r>
            <a:r>
              <a:rPr lang="en-US" altLang="zh-CN" dirty="0"/>
              <a:t>0</a:t>
            </a:r>
            <a:r>
              <a:rPr lang="zh-CN" altLang="en-US" dirty="0"/>
              <a:t>，初始时间为</a:t>
            </a:r>
            <a:r>
              <a:rPr lang="en-US" altLang="zh-CN" dirty="0"/>
              <a:t>0</a:t>
            </a:r>
            <a:r>
              <a:rPr lang="zh-CN" altLang="en-US" dirty="0"/>
              <a:t>。</a:t>
            </a:r>
            <a:endParaRPr lang="en-US" altLang="zh-CN" dirty="0"/>
          </a:p>
          <a:p>
            <a:r>
              <a:rPr lang="zh-CN" altLang="en-US" dirty="0"/>
              <a:t>每秒甲虫可以移动 </a:t>
            </a:r>
            <a:r>
              <a:rPr lang="en-US" altLang="zh-CN" dirty="0"/>
              <a:t>1 </a:t>
            </a:r>
            <a:r>
              <a:rPr lang="zh-CN" altLang="en-US" dirty="0"/>
              <a:t>的距离，喝水时间忽略不计，如果第 </a:t>
            </a:r>
            <a:r>
              <a:rPr lang="en-US" altLang="zh-CN" dirty="0" err="1"/>
              <a:t>i</a:t>
            </a:r>
            <a:r>
              <a:rPr lang="en-US" altLang="zh-CN" dirty="0"/>
              <a:t> </a:t>
            </a:r>
            <a:r>
              <a:rPr lang="zh-CN" altLang="en-US" dirty="0"/>
              <a:t>滴水在第 </a:t>
            </a:r>
            <a:r>
              <a:rPr lang="en-US" altLang="zh-CN" dirty="0"/>
              <a:t>j </a:t>
            </a:r>
            <a:r>
              <a:rPr lang="zh-CN" altLang="en-US" dirty="0"/>
              <a:t>秒被喝到，那么它会贡献</a:t>
            </a:r>
            <a:r>
              <a:rPr lang="en-US" altLang="zh-CN" dirty="0"/>
              <a:t>max(0,m-j)</a:t>
            </a:r>
            <a:r>
              <a:rPr lang="zh-CN" altLang="en-US" dirty="0"/>
              <a:t>的价值。</a:t>
            </a:r>
            <a:endParaRPr lang="en-US" altLang="zh-CN" dirty="0"/>
          </a:p>
          <a:p>
            <a:r>
              <a:rPr lang="zh-CN" altLang="en-US" dirty="0"/>
              <a:t>求最大的总价值。</a:t>
            </a:r>
            <a:endParaRPr lang="en-US" altLang="zh-CN" dirty="0"/>
          </a:p>
          <a:p>
            <a:r>
              <a:rPr lang="zh-CN" altLang="en-US" dirty="0"/>
              <a:t>需要一个</a:t>
            </a:r>
            <a:r>
              <a:rPr lang="en-US" altLang="zh-CN" dirty="0"/>
              <a:t>O(n^3)</a:t>
            </a:r>
            <a:r>
              <a:rPr lang="zh-CN" altLang="en-US" dirty="0"/>
              <a:t>的方法。</a:t>
            </a:r>
            <a:endParaRPr lang="en-US" altLang="zh-CN" dirty="0"/>
          </a:p>
        </p:txBody>
      </p:sp>
    </p:spTree>
    <p:extLst>
      <p:ext uri="{BB962C8B-B14F-4D97-AF65-F5344CB8AC3E}">
        <p14:creationId xmlns:p14="http://schemas.microsoft.com/office/powerpoint/2010/main" val="2610271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关灯模型</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normAutofit/>
          </a:bodyPr>
          <a:lstStyle/>
          <a:p>
            <a:r>
              <a:rPr lang="zh-CN" altLang="en-US" dirty="0"/>
              <a:t>貌似还是设</a:t>
            </a:r>
            <a:r>
              <a:rPr lang="en-US" altLang="zh-CN" dirty="0"/>
              <a:t>f[l][r][0/1]</a:t>
            </a:r>
            <a:r>
              <a:rPr lang="zh-CN" altLang="en-US" dirty="0"/>
              <a:t>表示已经喝了</a:t>
            </a:r>
            <a:r>
              <a:rPr lang="en-US" altLang="zh-CN" dirty="0"/>
              <a:t>[</a:t>
            </a:r>
            <a:r>
              <a:rPr lang="en-US" altLang="zh-CN" dirty="0" err="1"/>
              <a:t>l,r</a:t>
            </a:r>
            <a:r>
              <a:rPr lang="en-US" altLang="zh-CN" dirty="0"/>
              <a:t>]</a:t>
            </a:r>
            <a:r>
              <a:rPr lang="zh-CN" altLang="en-US" dirty="0"/>
              <a:t>的水，甲虫站在</a:t>
            </a:r>
            <a:r>
              <a:rPr lang="en-US" altLang="zh-CN" dirty="0"/>
              <a:t>l/r</a:t>
            </a:r>
            <a:r>
              <a:rPr lang="zh-CN" altLang="en-US" dirty="0"/>
              <a:t>位置的最大价值</a:t>
            </a:r>
            <a:endParaRPr lang="en-US" altLang="zh-CN" dirty="0"/>
          </a:p>
          <a:p>
            <a:r>
              <a:rPr lang="zh-CN" altLang="en-US" dirty="0"/>
              <a:t>但是仔细想一下，由于价值函数是</a:t>
            </a:r>
            <a:r>
              <a:rPr lang="en-US" altLang="zh-CN" dirty="0"/>
              <a:t>max(0,m-t)</a:t>
            </a:r>
            <a:r>
              <a:rPr lang="zh-CN" altLang="en-US" dirty="0"/>
              <a:t>这样的，所以一开始假设所有的水滴都能喝到，价值是</a:t>
            </a:r>
            <a:r>
              <a:rPr lang="en-US" altLang="zh-CN" dirty="0"/>
              <a:t>nm</a:t>
            </a:r>
            <a:r>
              <a:rPr lang="zh-CN" altLang="en-US" dirty="0"/>
              <a:t>，然后</a:t>
            </a:r>
            <a:r>
              <a:rPr lang="en-US" altLang="zh-CN" dirty="0" err="1"/>
              <a:t>dp</a:t>
            </a:r>
            <a:r>
              <a:rPr lang="zh-CN" altLang="en-US" dirty="0"/>
              <a:t>的过程中减去未喝到的水滴的价值这样是有问题的，因为价值为</a:t>
            </a:r>
            <a:r>
              <a:rPr lang="en-US" altLang="zh-CN" dirty="0"/>
              <a:t>0</a:t>
            </a:r>
            <a:r>
              <a:rPr lang="zh-CN" altLang="en-US" dirty="0"/>
              <a:t>以后就不会再降低了</a:t>
            </a:r>
            <a:endParaRPr lang="en-US" altLang="zh-CN" dirty="0"/>
          </a:p>
          <a:p>
            <a:r>
              <a:rPr lang="zh-CN" altLang="en-US" dirty="0"/>
              <a:t>如果在</a:t>
            </a:r>
            <a:r>
              <a:rPr lang="en-US" altLang="zh-CN" dirty="0" err="1"/>
              <a:t>dp</a:t>
            </a:r>
            <a:r>
              <a:rPr lang="zh-CN" altLang="en-US" dirty="0"/>
              <a:t>的过程中去算现在喝的这个水滴的价值，又需要时间这个信息，如果再开一个</a:t>
            </a:r>
            <a:r>
              <a:rPr lang="en-US" altLang="zh-CN" dirty="0"/>
              <a:t>t[</a:t>
            </a:r>
            <a:r>
              <a:rPr lang="en-US" altLang="zh-CN" dirty="0" err="1"/>
              <a:t>i</a:t>
            </a:r>
            <a:r>
              <a:rPr lang="en-US" altLang="zh-CN" dirty="0"/>
              <a:t>][j][0/1]</a:t>
            </a:r>
            <a:r>
              <a:rPr lang="zh-CN" altLang="en-US" dirty="0"/>
              <a:t>表示最优解转移到</a:t>
            </a:r>
            <a:r>
              <a:rPr lang="en-US" altLang="zh-CN" dirty="0"/>
              <a:t>f[</a:t>
            </a:r>
            <a:r>
              <a:rPr lang="en-US" altLang="zh-CN" dirty="0" err="1"/>
              <a:t>i</a:t>
            </a:r>
            <a:r>
              <a:rPr lang="en-US" altLang="zh-CN" dirty="0"/>
              <a:t>][j][0/1]</a:t>
            </a:r>
            <a:r>
              <a:rPr lang="zh-CN" altLang="en-US" dirty="0"/>
              <a:t>的时间，貌似就可以算了？</a:t>
            </a:r>
            <a:endParaRPr lang="en-US" altLang="zh-CN" dirty="0"/>
          </a:p>
          <a:p>
            <a:endParaRPr lang="en-US" altLang="zh-CN" dirty="0"/>
          </a:p>
        </p:txBody>
      </p:sp>
    </p:spTree>
    <p:extLst>
      <p:ext uri="{BB962C8B-B14F-4D97-AF65-F5344CB8AC3E}">
        <p14:creationId xmlns:p14="http://schemas.microsoft.com/office/powerpoint/2010/main" val="35698386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关灯模型</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normAutofit/>
          </a:bodyPr>
          <a:lstStyle/>
          <a:p>
            <a:r>
              <a:rPr lang="zh-CN" altLang="en-US" dirty="0"/>
              <a:t>但是是有问题的，问题在于当前的</a:t>
            </a:r>
            <a:r>
              <a:rPr lang="en-US" altLang="zh-CN" dirty="0"/>
              <a:t>f[</a:t>
            </a:r>
            <a:r>
              <a:rPr lang="en-US" altLang="zh-CN" dirty="0" err="1"/>
              <a:t>i</a:t>
            </a:r>
            <a:r>
              <a:rPr lang="en-US" altLang="zh-CN" dirty="0"/>
              <a:t>][j][0/1]</a:t>
            </a:r>
            <a:r>
              <a:rPr lang="zh-CN" altLang="en-US" dirty="0"/>
              <a:t>最优对应的</a:t>
            </a:r>
            <a:r>
              <a:rPr lang="en-US" altLang="zh-CN" dirty="0"/>
              <a:t>t[</a:t>
            </a:r>
            <a:r>
              <a:rPr lang="en-US" altLang="zh-CN" dirty="0" err="1"/>
              <a:t>i</a:t>
            </a:r>
            <a:r>
              <a:rPr lang="en-US" altLang="zh-CN" dirty="0"/>
              <a:t>][j][0/1]</a:t>
            </a:r>
            <a:r>
              <a:rPr lang="zh-CN" altLang="en-US" dirty="0"/>
              <a:t>，并不一定是对后续的转移有利的，所以这样做没法保证</a:t>
            </a:r>
            <a:r>
              <a:rPr lang="en-US" altLang="zh-CN" dirty="0"/>
              <a:t>f[1][n][0/1]</a:t>
            </a:r>
            <a:r>
              <a:rPr lang="zh-CN" altLang="en-US" dirty="0"/>
              <a:t>是最优的</a:t>
            </a:r>
            <a:endParaRPr lang="en-US" altLang="zh-CN" dirty="0"/>
          </a:p>
          <a:p>
            <a:r>
              <a:rPr lang="zh-CN" altLang="en-US" dirty="0"/>
              <a:t>这也很容易想到，因为要让</a:t>
            </a:r>
            <a:r>
              <a:rPr lang="en-US" altLang="zh-CN" dirty="0"/>
              <a:t>f[</a:t>
            </a:r>
            <a:r>
              <a:rPr lang="en-US" altLang="zh-CN" dirty="0" err="1"/>
              <a:t>i</a:t>
            </a:r>
            <a:r>
              <a:rPr lang="en-US" altLang="zh-CN" dirty="0"/>
              <a:t>][j][0/1]</a:t>
            </a:r>
            <a:r>
              <a:rPr lang="zh-CN" altLang="en-US" dirty="0"/>
              <a:t>最优，我们就要在</a:t>
            </a:r>
            <a:r>
              <a:rPr lang="en-US" altLang="zh-CN" dirty="0"/>
              <a:t>[</a:t>
            </a:r>
            <a:r>
              <a:rPr lang="en-US" altLang="zh-CN" dirty="0" err="1"/>
              <a:t>i,j</a:t>
            </a:r>
            <a:r>
              <a:rPr lang="en-US" altLang="zh-CN" dirty="0"/>
              <a:t>]</a:t>
            </a:r>
            <a:r>
              <a:rPr lang="zh-CN" altLang="en-US" dirty="0"/>
              <a:t>这个区间尽量多取水滴，这样可能就要让甲虫折返走路，多花时间，对后续在</a:t>
            </a:r>
            <a:r>
              <a:rPr lang="en-US" altLang="zh-CN" dirty="0"/>
              <a:t>[</a:t>
            </a:r>
            <a:r>
              <a:rPr lang="en-US" altLang="zh-CN" dirty="0" err="1"/>
              <a:t>i,j</a:t>
            </a:r>
            <a:r>
              <a:rPr lang="en-US" altLang="zh-CN" dirty="0"/>
              <a:t>]</a:t>
            </a:r>
            <a:r>
              <a:rPr lang="zh-CN" altLang="en-US" dirty="0"/>
              <a:t>区间外取水滴不利</a:t>
            </a:r>
            <a:endParaRPr lang="en-US" altLang="zh-CN" dirty="0"/>
          </a:p>
        </p:txBody>
      </p:sp>
    </p:spTree>
    <p:extLst>
      <p:ext uri="{BB962C8B-B14F-4D97-AF65-F5344CB8AC3E}">
        <p14:creationId xmlns:p14="http://schemas.microsoft.com/office/powerpoint/2010/main" val="36638348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关灯模型</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normAutofit/>
          </a:bodyPr>
          <a:lstStyle/>
          <a:p>
            <a:r>
              <a:rPr lang="zh-CN" altLang="en-US" dirty="0"/>
              <a:t>由于复杂度要求是</a:t>
            </a:r>
            <a:r>
              <a:rPr lang="en-US" altLang="zh-CN" dirty="0"/>
              <a:t>O(n^3)</a:t>
            </a:r>
            <a:r>
              <a:rPr lang="zh-CN" altLang="en-US" dirty="0"/>
              <a:t>的，所以我们可以考虑多枚举一个信息</a:t>
            </a:r>
            <a:endParaRPr lang="en-US" altLang="zh-CN" dirty="0"/>
          </a:p>
          <a:p>
            <a:r>
              <a:rPr lang="zh-CN" altLang="en-US" dirty="0"/>
              <a:t>由于水滴的初始价值是一样的，所以可以枚举取了</a:t>
            </a:r>
            <a:r>
              <a:rPr lang="en-US" altLang="zh-CN" dirty="0"/>
              <a:t>c</a:t>
            </a:r>
            <a:r>
              <a:rPr lang="zh-CN" altLang="en-US" dirty="0"/>
              <a:t>个水滴，</a:t>
            </a:r>
            <a:r>
              <a:rPr lang="en-US" altLang="zh-CN" dirty="0" err="1"/>
              <a:t>dp</a:t>
            </a:r>
            <a:r>
              <a:rPr lang="zh-CN" altLang="en-US" dirty="0"/>
              <a:t>的还是“浪费量”，并且显然取的这</a:t>
            </a:r>
            <a:r>
              <a:rPr lang="en-US" altLang="zh-CN" dirty="0"/>
              <a:t>c</a:t>
            </a:r>
            <a:r>
              <a:rPr lang="zh-CN" altLang="en-US" dirty="0"/>
              <a:t>个水滴是连续的一段区间</a:t>
            </a:r>
            <a:endParaRPr lang="en-US" altLang="zh-CN" dirty="0"/>
          </a:p>
          <a:p>
            <a:r>
              <a:rPr lang="zh-CN" altLang="en-US" dirty="0"/>
              <a:t>所以取</a:t>
            </a:r>
            <a:r>
              <a:rPr lang="en-US" altLang="zh-CN" dirty="0"/>
              <a:t>c</a:t>
            </a:r>
            <a:r>
              <a:rPr lang="zh-CN" altLang="en-US" dirty="0"/>
              <a:t>个水滴的答案是</a:t>
            </a:r>
            <a:r>
              <a:rPr lang="en-US" altLang="zh-CN" dirty="0"/>
              <a:t>mc-</a:t>
            </a:r>
            <a:r>
              <a:rPr lang="en-US" altLang="zh-CN" dirty="0" err="1"/>
              <a:t>min_i</a:t>
            </a:r>
            <a:r>
              <a:rPr lang="en-US" altLang="zh-CN" dirty="0"/>
              <a:t>(f[</a:t>
            </a:r>
            <a:r>
              <a:rPr lang="en-US" altLang="zh-CN" dirty="0" err="1"/>
              <a:t>i</a:t>
            </a:r>
            <a:r>
              <a:rPr lang="en-US" altLang="zh-CN" dirty="0"/>
              <a:t>][i+c-1][0/1])</a:t>
            </a:r>
          </a:p>
          <a:p>
            <a:r>
              <a:rPr lang="zh-CN" altLang="en-US" dirty="0"/>
              <a:t>然后枚举</a:t>
            </a:r>
            <a:r>
              <a:rPr lang="en-US" altLang="zh-CN" dirty="0"/>
              <a:t>c</a:t>
            </a:r>
            <a:r>
              <a:rPr lang="zh-CN" altLang="en-US" dirty="0"/>
              <a:t>，在上式中求一个最大值</a:t>
            </a:r>
            <a:endParaRPr lang="en-US" altLang="zh-CN" dirty="0"/>
          </a:p>
          <a:p>
            <a:r>
              <a:rPr lang="zh-CN" altLang="en-US" dirty="0"/>
              <a:t>虽然对于枚举的某个</a:t>
            </a:r>
            <a:r>
              <a:rPr lang="en-US" altLang="zh-CN" dirty="0"/>
              <a:t>c</a:t>
            </a:r>
            <a:r>
              <a:rPr lang="zh-CN" altLang="en-US" dirty="0"/>
              <a:t>和</a:t>
            </a:r>
            <a:r>
              <a:rPr lang="en-US" altLang="zh-CN" dirty="0" err="1"/>
              <a:t>i</a:t>
            </a:r>
            <a:r>
              <a:rPr lang="zh-CN" altLang="en-US" dirty="0"/>
              <a:t>来说，减去的浪费量会让取的某个水滴的价值为负数，但是对于所有的</a:t>
            </a:r>
            <a:r>
              <a:rPr lang="en-US" altLang="zh-CN" dirty="0"/>
              <a:t>c</a:t>
            </a:r>
            <a:r>
              <a:rPr lang="zh-CN" altLang="en-US" dirty="0"/>
              <a:t>和</a:t>
            </a:r>
            <a:r>
              <a:rPr lang="en-US" altLang="zh-CN" dirty="0" err="1"/>
              <a:t>i</a:t>
            </a:r>
            <a:r>
              <a:rPr lang="zh-CN" altLang="en-US" dirty="0"/>
              <a:t>来说，取得最大值的</a:t>
            </a:r>
            <a:r>
              <a:rPr lang="en-US" altLang="zh-CN" dirty="0"/>
              <a:t>c</a:t>
            </a:r>
            <a:r>
              <a:rPr lang="zh-CN" altLang="en-US" dirty="0"/>
              <a:t>和</a:t>
            </a:r>
            <a:r>
              <a:rPr lang="en-US" altLang="zh-CN" dirty="0" err="1"/>
              <a:t>i</a:t>
            </a:r>
            <a:r>
              <a:rPr lang="zh-CN" altLang="en-US" dirty="0"/>
              <a:t>不会</a:t>
            </a:r>
            <a:endParaRPr lang="en-US" altLang="zh-CN" dirty="0"/>
          </a:p>
          <a:p>
            <a:r>
              <a:rPr lang="zh-CN" altLang="en-US" dirty="0"/>
              <a:t>这一点和前面讲的括号序列那里类似</a:t>
            </a:r>
            <a:endParaRPr lang="en-US" altLang="zh-CN" dirty="0"/>
          </a:p>
          <a:p>
            <a:endParaRPr lang="en-US" altLang="zh-CN" dirty="0"/>
          </a:p>
        </p:txBody>
      </p:sp>
    </p:spTree>
    <p:extLst>
      <p:ext uri="{BB962C8B-B14F-4D97-AF65-F5344CB8AC3E}">
        <p14:creationId xmlns:p14="http://schemas.microsoft.com/office/powerpoint/2010/main" val="12590900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关灯模型</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normAutofit/>
          </a:bodyPr>
          <a:lstStyle/>
          <a:p>
            <a:r>
              <a:rPr lang="zh-CN" altLang="en-US" dirty="0"/>
              <a:t>由于复杂度要求是</a:t>
            </a:r>
            <a:r>
              <a:rPr lang="en-US" altLang="zh-CN" dirty="0"/>
              <a:t>O(n^3)</a:t>
            </a:r>
            <a:r>
              <a:rPr lang="zh-CN" altLang="en-US" dirty="0"/>
              <a:t>的，所以我们可以考虑多枚举一个信息</a:t>
            </a:r>
            <a:endParaRPr lang="en-US" altLang="zh-CN" dirty="0"/>
          </a:p>
          <a:p>
            <a:r>
              <a:rPr lang="zh-CN" altLang="en-US" dirty="0"/>
              <a:t>由于水滴的初始价值是一样的，所以可以枚举取了</a:t>
            </a:r>
            <a:r>
              <a:rPr lang="en-US" altLang="zh-CN" dirty="0"/>
              <a:t>c</a:t>
            </a:r>
            <a:r>
              <a:rPr lang="zh-CN" altLang="en-US" dirty="0"/>
              <a:t>个水滴，</a:t>
            </a:r>
            <a:r>
              <a:rPr lang="en-US" altLang="zh-CN" dirty="0" err="1"/>
              <a:t>dp</a:t>
            </a:r>
            <a:r>
              <a:rPr lang="zh-CN" altLang="en-US" dirty="0"/>
              <a:t>的还是“浪费量”，并且显然取的这</a:t>
            </a:r>
            <a:r>
              <a:rPr lang="en-US" altLang="zh-CN" dirty="0"/>
              <a:t>c</a:t>
            </a:r>
            <a:r>
              <a:rPr lang="zh-CN" altLang="en-US" dirty="0"/>
              <a:t>个水滴是连续的一段区间</a:t>
            </a:r>
            <a:endParaRPr lang="en-US" altLang="zh-CN" dirty="0"/>
          </a:p>
          <a:p>
            <a:r>
              <a:rPr lang="zh-CN" altLang="en-US" dirty="0"/>
              <a:t>所以取</a:t>
            </a:r>
            <a:r>
              <a:rPr lang="en-US" altLang="zh-CN" dirty="0"/>
              <a:t>c</a:t>
            </a:r>
            <a:r>
              <a:rPr lang="zh-CN" altLang="en-US" dirty="0"/>
              <a:t>个水滴的答案是</a:t>
            </a:r>
            <a:r>
              <a:rPr lang="en-US" altLang="zh-CN" dirty="0"/>
              <a:t>mc-</a:t>
            </a:r>
            <a:r>
              <a:rPr lang="en-US" altLang="zh-CN" dirty="0" err="1"/>
              <a:t>min_i</a:t>
            </a:r>
            <a:r>
              <a:rPr lang="en-US" altLang="zh-CN" dirty="0"/>
              <a:t>(f[</a:t>
            </a:r>
            <a:r>
              <a:rPr lang="en-US" altLang="zh-CN" dirty="0" err="1"/>
              <a:t>i</a:t>
            </a:r>
            <a:r>
              <a:rPr lang="en-US" altLang="zh-CN" dirty="0"/>
              <a:t>][i+c-1][0/1])</a:t>
            </a:r>
          </a:p>
          <a:p>
            <a:r>
              <a:rPr lang="zh-CN" altLang="en-US" dirty="0"/>
              <a:t>注意：枚举一个</a:t>
            </a:r>
            <a:r>
              <a:rPr lang="en-US" altLang="zh-CN" dirty="0"/>
              <a:t>c</a:t>
            </a:r>
            <a:r>
              <a:rPr lang="zh-CN" altLang="en-US" dirty="0"/>
              <a:t>就要整个重新</a:t>
            </a:r>
            <a:r>
              <a:rPr lang="en-US" altLang="zh-CN" dirty="0" err="1"/>
              <a:t>dp</a:t>
            </a:r>
            <a:r>
              <a:rPr lang="zh-CN" altLang="en-US" dirty="0"/>
              <a:t>一次，所以复杂度是</a:t>
            </a:r>
            <a:r>
              <a:rPr lang="en-US" altLang="zh-CN" dirty="0"/>
              <a:t>O(n^3)</a:t>
            </a:r>
          </a:p>
        </p:txBody>
      </p:sp>
    </p:spTree>
    <p:extLst>
      <p:ext uri="{BB962C8B-B14F-4D97-AF65-F5344CB8AC3E}">
        <p14:creationId xmlns:p14="http://schemas.microsoft.com/office/powerpoint/2010/main" val="21978598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关灯模型</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normAutofit/>
          </a:bodyPr>
          <a:lstStyle/>
          <a:p>
            <a:r>
              <a:rPr lang="zh-CN" altLang="en-US" dirty="0"/>
              <a:t>给一个</a:t>
            </a:r>
            <a:r>
              <a:rPr lang="en-US" altLang="zh-CN" dirty="0"/>
              <a:t>n</a:t>
            </a:r>
            <a:r>
              <a:rPr lang="zh-CN" altLang="en-US" dirty="0"/>
              <a:t>个点的凸多边形，</a:t>
            </a:r>
            <a:r>
              <a:rPr lang="en-US" altLang="zh-CN" dirty="0"/>
              <a:t>y</a:t>
            </a:r>
            <a:r>
              <a:rPr lang="zh-CN" altLang="en-US" dirty="0"/>
              <a:t>最高点记为</a:t>
            </a:r>
            <a:r>
              <a:rPr lang="en-US" altLang="zh-CN" dirty="0"/>
              <a:t>t</a:t>
            </a:r>
          </a:p>
          <a:p>
            <a:r>
              <a:rPr lang="zh-CN" altLang="en-US" dirty="0"/>
              <a:t>求从</a:t>
            </a:r>
            <a:r>
              <a:rPr lang="en-US" altLang="zh-CN" dirty="0"/>
              <a:t>t</a:t>
            </a:r>
            <a:r>
              <a:rPr lang="zh-CN" altLang="en-US" dirty="0"/>
              <a:t>点出发欧氏距离最短的哈密顿路</a:t>
            </a:r>
            <a:endParaRPr lang="en-US" altLang="zh-CN" dirty="0"/>
          </a:p>
          <a:p>
            <a:r>
              <a:rPr lang="zh-CN" altLang="en-US" dirty="0"/>
              <a:t>需要一个</a:t>
            </a:r>
            <a:r>
              <a:rPr lang="en-US" altLang="zh-CN" dirty="0"/>
              <a:t>O(n^2)</a:t>
            </a:r>
            <a:r>
              <a:rPr lang="zh-CN" altLang="en-US" dirty="0"/>
              <a:t>的做法</a:t>
            </a:r>
            <a:endParaRPr lang="en-US" altLang="zh-CN" dirty="0"/>
          </a:p>
        </p:txBody>
      </p:sp>
    </p:spTree>
    <p:extLst>
      <p:ext uri="{BB962C8B-B14F-4D97-AF65-F5344CB8AC3E}">
        <p14:creationId xmlns:p14="http://schemas.microsoft.com/office/powerpoint/2010/main" val="384016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关灯模型</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normAutofit/>
          </a:bodyPr>
          <a:lstStyle/>
          <a:p>
            <a:r>
              <a:rPr lang="zh-CN" altLang="en-US" dirty="0"/>
              <a:t>由于路线不会交叉，换句话说，最优解走的过程一定是起点左边连续的一段和右边连续的一段，所以发现这个题就可以用关灯模型解决</a:t>
            </a:r>
            <a:endParaRPr lang="en-US" altLang="zh-CN" dirty="0"/>
          </a:p>
          <a:p>
            <a:r>
              <a:rPr lang="zh-CN" altLang="en-US" dirty="0"/>
              <a:t>设</a:t>
            </a:r>
            <a:r>
              <a:rPr lang="en-US" altLang="zh-CN" dirty="0"/>
              <a:t>f[l][r][0/1]</a:t>
            </a:r>
            <a:r>
              <a:rPr lang="zh-CN" altLang="en-US" dirty="0"/>
              <a:t>表示已经走过区间</a:t>
            </a:r>
            <a:r>
              <a:rPr lang="en-US" altLang="zh-CN" dirty="0"/>
              <a:t>[</a:t>
            </a:r>
            <a:r>
              <a:rPr lang="en-US" altLang="zh-CN" dirty="0" err="1"/>
              <a:t>l,r</a:t>
            </a:r>
            <a:r>
              <a:rPr lang="en-US" altLang="zh-CN" dirty="0"/>
              <a:t>]</a:t>
            </a:r>
            <a:r>
              <a:rPr lang="zh-CN" altLang="en-US" dirty="0"/>
              <a:t>的所有点，当前在</a:t>
            </a:r>
            <a:r>
              <a:rPr lang="en-US" altLang="zh-CN" dirty="0"/>
              <a:t>l/r</a:t>
            </a:r>
            <a:r>
              <a:rPr lang="zh-CN" altLang="en-US" dirty="0"/>
              <a:t>的最短距离</a:t>
            </a:r>
            <a:endParaRPr lang="en-US" altLang="zh-CN" dirty="0"/>
          </a:p>
        </p:txBody>
      </p:sp>
    </p:spTree>
    <p:extLst>
      <p:ext uri="{BB962C8B-B14F-4D97-AF65-F5344CB8AC3E}">
        <p14:creationId xmlns:p14="http://schemas.microsoft.com/office/powerpoint/2010/main" val="9360304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挂载模型</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normAutofit/>
          </a:bodyPr>
          <a:lstStyle/>
          <a:p>
            <a:r>
              <a:rPr lang="zh-CN" altLang="en-US" dirty="0"/>
              <a:t>挂载模型说的是可以删去序列的一段区间，然后序列没被删去的部分会</a:t>
            </a:r>
            <a:r>
              <a:rPr lang="zh-CN" altLang="en-US" b="1" dirty="0"/>
              <a:t>自动合并</a:t>
            </a:r>
            <a:r>
              <a:rPr lang="zh-CN" altLang="en-US" dirty="0"/>
              <a:t>起来，形成一个新的连续的序列</a:t>
            </a:r>
            <a:endParaRPr lang="en-US" altLang="zh-CN" dirty="0"/>
          </a:p>
          <a:p>
            <a:r>
              <a:rPr lang="zh-CN" altLang="en-US" dirty="0"/>
              <a:t>例如下面这个题：</a:t>
            </a:r>
            <a:endParaRPr lang="en-US" altLang="zh-CN" dirty="0"/>
          </a:p>
          <a:p>
            <a:r>
              <a:rPr lang="zh-CN" altLang="en-US" dirty="0"/>
              <a:t>有一个序列，每次可以选择数值相同的连续的一段删除，若删除的一段长度为</a:t>
            </a:r>
            <a:r>
              <a:rPr lang="en-US" altLang="zh-CN" dirty="0"/>
              <a:t>x</a:t>
            </a:r>
            <a:r>
              <a:rPr lang="zh-CN" altLang="en-US" dirty="0"/>
              <a:t>，则获得</a:t>
            </a:r>
            <a:r>
              <a:rPr lang="en-US" altLang="zh-CN" dirty="0"/>
              <a:t>x^2</a:t>
            </a:r>
            <a:r>
              <a:rPr lang="zh-CN" altLang="en-US" dirty="0"/>
              <a:t>的分数，求最大得分</a:t>
            </a:r>
            <a:endParaRPr lang="en-US" altLang="zh-CN" dirty="0"/>
          </a:p>
          <a:p>
            <a:r>
              <a:rPr lang="zh-CN" altLang="en-US" dirty="0"/>
              <a:t>例如</a:t>
            </a:r>
            <a:r>
              <a:rPr lang="en-US" altLang="zh-CN" dirty="0"/>
              <a:t>122233331</a:t>
            </a:r>
            <a:r>
              <a:rPr lang="zh-CN" altLang="en-US" dirty="0"/>
              <a:t>，先消掉</a:t>
            </a:r>
            <a:r>
              <a:rPr lang="en-US" altLang="zh-CN" dirty="0"/>
              <a:t>222</a:t>
            </a:r>
            <a:r>
              <a:rPr lang="zh-CN" altLang="en-US" dirty="0"/>
              <a:t>和</a:t>
            </a:r>
            <a:r>
              <a:rPr lang="en-US" altLang="zh-CN" dirty="0"/>
              <a:t>3333</a:t>
            </a:r>
            <a:r>
              <a:rPr lang="zh-CN" altLang="en-US" dirty="0"/>
              <a:t>，得到</a:t>
            </a:r>
            <a:r>
              <a:rPr lang="en-US" altLang="zh-CN" dirty="0"/>
              <a:t>25</a:t>
            </a:r>
            <a:r>
              <a:rPr lang="zh-CN" altLang="en-US" dirty="0"/>
              <a:t>分，然后剩下的是</a:t>
            </a:r>
            <a:r>
              <a:rPr lang="en-US" altLang="zh-CN" dirty="0"/>
              <a:t>11</a:t>
            </a:r>
            <a:r>
              <a:rPr lang="zh-CN" altLang="en-US" dirty="0"/>
              <a:t>，再消掉，共得到</a:t>
            </a:r>
            <a:r>
              <a:rPr lang="en-US" altLang="zh-CN" dirty="0"/>
              <a:t>29</a:t>
            </a:r>
            <a:r>
              <a:rPr lang="zh-CN" altLang="en-US" dirty="0"/>
              <a:t>分</a:t>
            </a:r>
            <a:endParaRPr lang="en-US" altLang="zh-CN" dirty="0"/>
          </a:p>
        </p:txBody>
      </p:sp>
    </p:spTree>
    <p:extLst>
      <p:ext uri="{BB962C8B-B14F-4D97-AF65-F5344CB8AC3E}">
        <p14:creationId xmlns:p14="http://schemas.microsoft.com/office/powerpoint/2010/main" val="13907234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挂载模型</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normAutofit/>
          </a:bodyPr>
          <a:lstStyle/>
          <a:p>
            <a:r>
              <a:rPr lang="zh-CN" altLang="en-US" dirty="0"/>
              <a:t>挂载模型说的是可以删去序列的一段区间，然后序列没被删去的部分会</a:t>
            </a:r>
            <a:r>
              <a:rPr lang="zh-CN" altLang="en-US" b="1" dirty="0"/>
              <a:t>自动合并</a:t>
            </a:r>
            <a:r>
              <a:rPr lang="zh-CN" altLang="en-US" dirty="0"/>
              <a:t>起来，形成一个新的连续的序列</a:t>
            </a:r>
            <a:endParaRPr lang="en-US" altLang="zh-CN" dirty="0"/>
          </a:p>
          <a:p>
            <a:r>
              <a:rPr lang="zh-CN" altLang="en-US" dirty="0"/>
              <a:t>例如下面这个题：</a:t>
            </a:r>
            <a:endParaRPr lang="en-US" altLang="zh-CN" dirty="0"/>
          </a:p>
          <a:p>
            <a:r>
              <a:rPr lang="zh-CN" altLang="en-US" dirty="0"/>
              <a:t>有一个序列，每次选择数值相同的连续的一段删除，若删除的一段长度为</a:t>
            </a:r>
            <a:r>
              <a:rPr lang="en-US" altLang="zh-CN" dirty="0"/>
              <a:t>x</a:t>
            </a:r>
            <a:r>
              <a:rPr lang="zh-CN" altLang="en-US" dirty="0"/>
              <a:t>，则获得</a:t>
            </a:r>
            <a:r>
              <a:rPr lang="en-US" altLang="zh-CN" dirty="0"/>
              <a:t>x^2</a:t>
            </a:r>
            <a:r>
              <a:rPr lang="zh-CN" altLang="en-US" dirty="0"/>
              <a:t>的分数，把这个序列删完，求最大得分和</a:t>
            </a:r>
            <a:endParaRPr lang="en-US" altLang="zh-CN" dirty="0"/>
          </a:p>
          <a:p>
            <a:r>
              <a:rPr lang="zh-CN" altLang="en-US" dirty="0"/>
              <a:t>例如</a:t>
            </a:r>
            <a:r>
              <a:rPr lang="en-US" altLang="zh-CN" dirty="0"/>
              <a:t>122233331</a:t>
            </a:r>
            <a:r>
              <a:rPr lang="zh-CN" altLang="en-US" dirty="0"/>
              <a:t>，先消掉</a:t>
            </a:r>
            <a:r>
              <a:rPr lang="en-US" altLang="zh-CN" dirty="0"/>
              <a:t>222</a:t>
            </a:r>
            <a:r>
              <a:rPr lang="zh-CN" altLang="en-US" dirty="0"/>
              <a:t>和</a:t>
            </a:r>
            <a:r>
              <a:rPr lang="en-US" altLang="zh-CN" dirty="0"/>
              <a:t>3333</a:t>
            </a:r>
            <a:r>
              <a:rPr lang="zh-CN" altLang="en-US" dirty="0"/>
              <a:t>，得到</a:t>
            </a:r>
            <a:r>
              <a:rPr lang="en-US" altLang="zh-CN" dirty="0"/>
              <a:t>25</a:t>
            </a:r>
            <a:r>
              <a:rPr lang="zh-CN" altLang="en-US" dirty="0"/>
              <a:t>分，然后剩下的是</a:t>
            </a:r>
            <a:r>
              <a:rPr lang="en-US" altLang="zh-CN" dirty="0"/>
              <a:t>11</a:t>
            </a:r>
            <a:r>
              <a:rPr lang="zh-CN" altLang="en-US" dirty="0"/>
              <a:t>，再消掉，共得到</a:t>
            </a:r>
            <a:r>
              <a:rPr lang="en-US" altLang="zh-CN" dirty="0"/>
              <a:t>29</a:t>
            </a:r>
            <a:r>
              <a:rPr lang="zh-CN" altLang="en-US" dirty="0"/>
              <a:t>分</a:t>
            </a:r>
            <a:endParaRPr lang="en-US" altLang="zh-CN" dirty="0"/>
          </a:p>
          <a:p>
            <a:r>
              <a:rPr lang="zh-CN" altLang="en-US" dirty="0"/>
              <a:t>设序列总长度为</a:t>
            </a:r>
            <a:r>
              <a:rPr lang="en-US" altLang="zh-CN" dirty="0"/>
              <a:t>n</a:t>
            </a:r>
            <a:r>
              <a:rPr lang="zh-CN" altLang="en-US" dirty="0"/>
              <a:t>，初始的时候不同的数值的个数为</a:t>
            </a:r>
            <a:r>
              <a:rPr lang="en-US" altLang="zh-CN" dirty="0"/>
              <a:t>m</a:t>
            </a:r>
          </a:p>
          <a:p>
            <a:r>
              <a:rPr lang="zh-CN" altLang="en-US" dirty="0"/>
              <a:t>需要一个</a:t>
            </a:r>
            <a:r>
              <a:rPr lang="en-US" altLang="zh-CN" dirty="0"/>
              <a:t>O(m^3n)</a:t>
            </a:r>
            <a:r>
              <a:rPr lang="zh-CN" altLang="en-US" dirty="0"/>
              <a:t>的做法</a:t>
            </a:r>
            <a:endParaRPr lang="en-US" altLang="zh-CN" dirty="0"/>
          </a:p>
        </p:txBody>
      </p:sp>
    </p:spTree>
    <p:extLst>
      <p:ext uri="{BB962C8B-B14F-4D97-AF65-F5344CB8AC3E}">
        <p14:creationId xmlns:p14="http://schemas.microsoft.com/office/powerpoint/2010/main" val="17158952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挂载模型</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normAutofit/>
          </a:bodyPr>
          <a:lstStyle/>
          <a:p>
            <a:r>
              <a:rPr lang="zh-CN" altLang="en-US" dirty="0"/>
              <a:t>先把</a:t>
            </a:r>
            <a:r>
              <a:rPr lang="en-US" altLang="zh-CN" dirty="0"/>
              <a:t>122233331</a:t>
            </a:r>
            <a:r>
              <a:rPr lang="zh-CN" altLang="en-US" dirty="0"/>
              <a:t>这种序列处理一下：</a:t>
            </a:r>
            <a:endParaRPr lang="en-US" altLang="zh-CN" dirty="0"/>
          </a:p>
          <a:p>
            <a:r>
              <a:rPr lang="en-US" altLang="zh-CN" dirty="0"/>
              <a:t>Col 1 2 3 1</a:t>
            </a:r>
          </a:p>
          <a:p>
            <a:r>
              <a:rPr lang="en-US" altLang="zh-CN" dirty="0"/>
              <a:t>Len 1 3 4 1</a:t>
            </a:r>
          </a:p>
          <a:p>
            <a:r>
              <a:rPr lang="zh-CN" altLang="en-US" dirty="0"/>
              <a:t>如果直接</a:t>
            </a:r>
            <a:r>
              <a:rPr lang="en-US" altLang="zh-CN" dirty="0"/>
              <a:t>f[l][r]</a:t>
            </a:r>
            <a:r>
              <a:rPr lang="zh-CN" altLang="en-US" dirty="0"/>
              <a:t>表示消除</a:t>
            </a:r>
            <a:r>
              <a:rPr lang="en-US" altLang="zh-CN" dirty="0"/>
              <a:t>col[l]</a:t>
            </a:r>
            <a:r>
              <a:rPr lang="zh-CN" altLang="en-US" dirty="0"/>
              <a:t>到</a:t>
            </a:r>
            <a:r>
              <a:rPr lang="en-US" altLang="zh-CN" dirty="0"/>
              <a:t>col[r]</a:t>
            </a:r>
            <a:r>
              <a:rPr lang="zh-CN" altLang="en-US" dirty="0"/>
              <a:t>这一段得到的最大分数</a:t>
            </a:r>
            <a:endParaRPr lang="en-US" altLang="zh-CN" dirty="0"/>
          </a:p>
          <a:p>
            <a:r>
              <a:rPr lang="zh-CN" altLang="en-US" dirty="0"/>
              <a:t>这样做肯定是有问题的，因为消除</a:t>
            </a:r>
            <a:r>
              <a:rPr lang="en-US" altLang="zh-CN" dirty="0"/>
              <a:t>col[l]</a:t>
            </a:r>
            <a:r>
              <a:rPr lang="zh-CN" altLang="en-US" dirty="0"/>
              <a:t>到</a:t>
            </a:r>
            <a:r>
              <a:rPr lang="en-US" altLang="zh-CN" dirty="0"/>
              <a:t>col[r]</a:t>
            </a:r>
            <a:r>
              <a:rPr lang="zh-CN" altLang="en-US" dirty="0"/>
              <a:t>这段，可能不如把</a:t>
            </a:r>
            <a:r>
              <a:rPr lang="en-US" altLang="zh-CN" dirty="0"/>
              <a:t>col[r]</a:t>
            </a:r>
            <a:r>
              <a:rPr lang="zh-CN" altLang="en-US" dirty="0"/>
              <a:t>留着，让它和后面的连着更优，考虑得可能不全面</a:t>
            </a:r>
            <a:endParaRPr lang="en-US" altLang="zh-CN" dirty="0"/>
          </a:p>
          <a:p>
            <a:r>
              <a:rPr lang="zh-CN" altLang="en-US" dirty="0"/>
              <a:t>当然，初始的时候</a:t>
            </a:r>
            <a:r>
              <a:rPr lang="en-US" altLang="zh-CN" dirty="0"/>
              <a:t>col[r+1]</a:t>
            </a:r>
            <a:r>
              <a:rPr lang="zh-CN" altLang="en-US" dirty="0"/>
              <a:t>和</a:t>
            </a:r>
            <a:r>
              <a:rPr lang="en-US" altLang="zh-CN" dirty="0"/>
              <a:t>col[r]</a:t>
            </a:r>
            <a:r>
              <a:rPr lang="zh-CN" altLang="en-US" dirty="0"/>
              <a:t>不一样，让它和后面的连着是指的把</a:t>
            </a:r>
            <a:r>
              <a:rPr lang="en-US" altLang="zh-CN" dirty="0"/>
              <a:t>col[r+1]</a:t>
            </a:r>
            <a:r>
              <a:rPr lang="zh-CN" altLang="en-US" dirty="0"/>
              <a:t>到</a:t>
            </a:r>
            <a:r>
              <a:rPr lang="en-US" altLang="zh-CN" dirty="0"/>
              <a:t>col[xxx]</a:t>
            </a:r>
            <a:r>
              <a:rPr lang="zh-CN" altLang="en-US" dirty="0"/>
              <a:t>这段消去以后</a:t>
            </a:r>
            <a:r>
              <a:rPr lang="en-US" altLang="zh-CN" dirty="0"/>
              <a:t>col[r]</a:t>
            </a:r>
            <a:r>
              <a:rPr lang="zh-CN" altLang="en-US" dirty="0"/>
              <a:t>和后面相同的就可以连着了</a:t>
            </a:r>
            <a:endParaRPr lang="en-US" altLang="zh-CN" dirty="0"/>
          </a:p>
        </p:txBody>
      </p:sp>
    </p:spTree>
    <p:extLst>
      <p:ext uri="{BB962C8B-B14F-4D97-AF65-F5344CB8AC3E}">
        <p14:creationId xmlns:p14="http://schemas.microsoft.com/office/powerpoint/2010/main" val="1776945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63F570-7686-1651-F639-D279E4C63143}"/>
              </a:ext>
            </a:extLst>
          </p:cNvPr>
          <p:cNvSpPr>
            <a:spLocks noGrp="1"/>
          </p:cNvSpPr>
          <p:nvPr>
            <p:ph type="title"/>
          </p:nvPr>
        </p:nvSpPr>
        <p:spPr/>
        <p:txBody>
          <a:bodyPr/>
          <a:lstStyle/>
          <a:p>
            <a:r>
              <a:rPr lang="zh-CN" altLang="en-US" dirty="0"/>
              <a:t>凸多边形模型</a:t>
            </a:r>
          </a:p>
        </p:txBody>
      </p:sp>
      <p:sp>
        <p:nvSpPr>
          <p:cNvPr id="3" name="内容占位符 2">
            <a:extLst>
              <a:ext uri="{FF2B5EF4-FFF2-40B4-BE49-F238E27FC236}">
                <a16:creationId xmlns:a16="http://schemas.microsoft.com/office/drawing/2014/main" id="{BCC9E580-AFA1-50D1-9719-43DF073568AF}"/>
              </a:ext>
            </a:extLst>
          </p:cNvPr>
          <p:cNvSpPr>
            <a:spLocks noGrp="1"/>
          </p:cNvSpPr>
          <p:nvPr>
            <p:ph idx="1"/>
          </p:nvPr>
        </p:nvSpPr>
        <p:spPr>
          <a:xfrm>
            <a:off x="838200" y="1825625"/>
            <a:ext cx="10515600" cy="4351338"/>
          </a:xfrm>
        </p:spPr>
        <p:txBody>
          <a:bodyPr/>
          <a:lstStyle/>
          <a:p>
            <a:r>
              <a:rPr lang="zh-CN" altLang="en-US" dirty="0"/>
              <a:t>现在的问题是怎么实现这个</a:t>
            </a:r>
            <a:r>
              <a:rPr lang="en-US" altLang="zh-CN" dirty="0" err="1"/>
              <a:t>dp</a:t>
            </a:r>
            <a:endParaRPr lang="en-US" altLang="zh-CN" dirty="0"/>
          </a:p>
          <a:p>
            <a:r>
              <a:rPr lang="zh-CN" altLang="en-US" dirty="0"/>
              <a:t>直接循环</a:t>
            </a:r>
            <a:r>
              <a:rPr lang="en-US" altLang="zh-CN" dirty="0"/>
              <a:t>L,R</a:t>
            </a:r>
            <a:r>
              <a:rPr lang="zh-CN" altLang="en-US" dirty="0"/>
              <a:t>的话这个循环顺序比较麻烦</a:t>
            </a:r>
            <a:endParaRPr lang="en-US" altLang="zh-CN" dirty="0"/>
          </a:p>
          <a:p>
            <a:r>
              <a:rPr lang="zh-CN" altLang="en-US" dirty="0"/>
              <a:t>一般来说是设区间长度为</a:t>
            </a:r>
            <a:r>
              <a:rPr lang="en-US" altLang="zh-CN" dirty="0" err="1"/>
              <a:t>len</a:t>
            </a:r>
            <a:r>
              <a:rPr lang="zh-CN" altLang="en-US" dirty="0"/>
              <a:t>，然后</a:t>
            </a:r>
            <a:r>
              <a:rPr lang="en-US" altLang="zh-CN" dirty="0"/>
              <a:t>for(</a:t>
            </a:r>
            <a:r>
              <a:rPr lang="en-US" altLang="zh-CN" dirty="0" err="1"/>
              <a:t>len</a:t>
            </a:r>
            <a:r>
              <a:rPr lang="en-US" altLang="zh-CN" dirty="0"/>
              <a:t>=3;len&lt;=n;++</a:t>
            </a:r>
            <a:r>
              <a:rPr lang="en-US" altLang="zh-CN" dirty="0" err="1"/>
              <a:t>len</a:t>
            </a:r>
            <a:r>
              <a:rPr lang="en-US" altLang="zh-CN" dirty="0"/>
              <a:t>)</a:t>
            </a:r>
            <a:r>
              <a:rPr lang="zh-CN" altLang="en-US" dirty="0"/>
              <a:t>是最外层的，内层是</a:t>
            </a:r>
            <a:r>
              <a:rPr lang="en-US" altLang="zh-CN" dirty="0"/>
              <a:t>for(l=1;l+len-1&lt;=n;++l)</a:t>
            </a:r>
            <a:r>
              <a:rPr lang="zh-CN" altLang="en-US" dirty="0"/>
              <a:t>，</a:t>
            </a:r>
            <a:r>
              <a:rPr lang="en-US" altLang="zh-CN" dirty="0"/>
              <a:t>r=l+len-1</a:t>
            </a:r>
            <a:r>
              <a:rPr lang="zh-CN" altLang="en-US" dirty="0"/>
              <a:t>这样一个循环顺序</a:t>
            </a:r>
            <a:endParaRPr lang="en-US" altLang="zh-CN" dirty="0"/>
          </a:p>
          <a:p>
            <a:r>
              <a:rPr lang="zh-CN" altLang="en-US" dirty="0"/>
              <a:t>当然也可以记忆化搜索</a:t>
            </a:r>
            <a:endParaRPr lang="en-US" altLang="zh-CN" dirty="0"/>
          </a:p>
          <a:p>
            <a:endParaRPr lang="zh-CN" altLang="en-US" dirty="0"/>
          </a:p>
        </p:txBody>
      </p:sp>
    </p:spTree>
    <p:extLst>
      <p:ext uri="{BB962C8B-B14F-4D97-AF65-F5344CB8AC3E}">
        <p14:creationId xmlns:p14="http://schemas.microsoft.com/office/powerpoint/2010/main" val="13135603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挂载模型</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normAutofit/>
          </a:bodyPr>
          <a:lstStyle/>
          <a:p>
            <a:r>
              <a:rPr lang="zh-CN" altLang="en-US" dirty="0"/>
              <a:t>所以设状态</a:t>
            </a:r>
            <a:r>
              <a:rPr lang="en-US" altLang="zh-CN" dirty="0"/>
              <a:t>f[l][r][t]</a:t>
            </a:r>
            <a:r>
              <a:rPr lang="zh-CN" altLang="en-US" dirty="0"/>
              <a:t>表示消去区间</a:t>
            </a:r>
            <a:r>
              <a:rPr lang="en-US" altLang="zh-CN" dirty="0"/>
              <a:t>[</a:t>
            </a:r>
            <a:r>
              <a:rPr lang="en-US" altLang="zh-CN" dirty="0" err="1"/>
              <a:t>l,r</a:t>
            </a:r>
            <a:r>
              <a:rPr lang="en-US" altLang="zh-CN" dirty="0"/>
              <a:t>]</a:t>
            </a:r>
            <a:r>
              <a:rPr lang="zh-CN" altLang="en-US" dirty="0"/>
              <a:t>，但是已经有</a:t>
            </a:r>
            <a:r>
              <a:rPr lang="en-US" altLang="zh-CN" dirty="0"/>
              <a:t>t</a:t>
            </a:r>
            <a:r>
              <a:rPr lang="zh-CN" altLang="en-US" dirty="0"/>
              <a:t>个和</a:t>
            </a:r>
            <a:r>
              <a:rPr lang="en-US" altLang="zh-CN" dirty="0"/>
              <a:t>col[r]</a:t>
            </a:r>
            <a:r>
              <a:rPr lang="zh-CN" altLang="en-US" dirty="0"/>
              <a:t>相同的块挂载在</a:t>
            </a:r>
            <a:r>
              <a:rPr lang="en-US" altLang="zh-CN" dirty="0"/>
              <a:t>col[r]</a:t>
            </a:r>
            <a:r>
              <a:rPr lang="zh-CN" altLang="en-US" dirty="0"/>
              <a:t>后面了。有两种转移：</a:t>
            </a:r>
            <a:endParaRPr lang="en-US" altLang="zh-CN" dirty="0"/>
          </a:p>
          <a:p>
            <a:r>
              <a:rPr lang="zh-CN" altLang="en-US" dirty="0"/>
              <a:t>第一种，把</a:t>
            </a:r>
            <a:r>
              <a:rPr lang="en-US" altLang="zh-CN" dirty="0"/>
              <a:t>col[r]</a:t>
            </a:r>
            <a:r>
              <a:rPr lang="zh-CN" altLang="en-US" dirty="0"/>
              <a:t>这种数值的数全部消去，一共有</a:t>
            </a:r>
            <a:r>
              <a:rPr lang="en-US" altLang="zh-CN" dirty="0" err="1"/>
              <a:t>len</a:t>
            </a:r>
            <a:r>
              <a:rPr lang="en-US" altLang="zh-CN" dirty="0"/>
              <a:t>[r]+t</a:t>
            </a:r>
            <a:r>
              <a:rPr lang="zh-CN" altLang="en-US" dirty="0"/>
              <a:t>个</a:t>
            </a:r>
            <a:endParaRPr lang="en-US" altLang="zh-CN" dirty="0"/>
          </a:p>
          <a:p>
            <a:r>
              <a:rPr lang="zh-CN" altLang="en-US" dirty="0"/>
              <a:t>第二种，在</a:t>
            </a:r>
            <a:r>
              <a:rPr lang="en-US" altLang="zh-CN" dirty="0"/>
              <a:t>[l,r-1]</a:t>
            </a:r>
            <a:r>
              <a:rPr lang="zh-CN" altLang="en-US" dirty="0"/>
              <a:t>中找一个位置</a:t>
            </a:r>
            <a:r>
              <a:rPr lang="en-US" altLang="zh-CN" dirty="0"/>
              <a:t>k</a:t>
            </a:r>
            <a:r>
              <a:rPr lang="zh-CN" altLang="en-US" dirty="0"/>
              <a:t>，</a:t>
            </a:r>
            <a:r>
              <a:rPr lang="en-US" altLang="zh-CN" dirty="0"/>
              <a:t>col[k]=col[r]</a:t>
            </a:r>
            <a:r>
              <a:rPr lang="zh-CN" altLang="en-US" dirty="0"/>
              <a:t>，那么我们可以把</a:t>
            </a:r>
            <a:r>
              <a:rPr lang="en-US" altLang="zh-CN" dirty="0"/>
              <a:t>[k+1,r-1]</a:t>
            </a:r>
            <a:r>
              <a:rPr lang="zh-CN" altLang="en-US" dirty="0"/>
              <a:t>这一段消掉，</a:t>
            </a:r>
            <a:r>
              <a:rPr lang="en-US" altLang="zh-CN" dirty="0"/>
              <a:t>col[r]</a:t>
            </a:r>
            <a:r>
              <a:rPr lang="zh-CN" altLang="en-US" dirty="0"/>
              <a:t>这种数值的数的个数会继续增加，一共有</a:t>
            </a:r>
            <a:r>
              <a:rPr lang="en-US" altLang="zh-CN" dirty="0" err="1"/>
              <a:t>len</a:t>
            </a:r>
            <a:r>
              <a:rPr lang="en-US" altLang="zh-CN" dirty="0"/>
              <a:t>[k]+</a:t>
            </a:r>
            <a:r>
              <a:rPr lang="en-US" altLang="zh-CN" dirty="0" err="1"/>
              <a:t>len</a:t>
            </a:r>
            <a:r>
              <a:rPr lang="en-US" altLang="zh-CN" dirty="0"/>
              <a:t>[r]+t</a:t>
            </a:r>
            <a:r>
              <a:rPr lang="zh-CN" altLang="en-US" dirty="0"/>
              <a:t>个，或者说有</a:t>
            </a:r>
            <a:r>
              <a:rPr lang="en-US" altLang="zh-CN" dirty="0" err="1"/>
              <a:t>len</a:t>
            </a:r>
            <a:r>
              <a:rPr lang="en-US" altLang="zh-CN" dirty="0"/>
              <a:t>[r]+t</a:t>
            </a:r>
            <a:r>
              <a:rPr lang="zh-CN" altLang="en-US" dirty="0"/>
              <a:t>个和</a:t>
            </a:r>
            <a:r>
              <a:rPr lang="en-US" altLang="zh-CN" dirty="0"/>
              <a:t>col[k]</a:t>
            </a:r>
            <a:r>
              <a:rPr lang="zh-CN" altLang="en-US" dirty="0"/>
              <a:t>相同的块挂载在</a:t>
            </a:r>
            <a:r>
              <a:rPr lang="en-US" altLang="zh-CN" dirty="0"/>
              <a:t>col[k]</a:t>
            </a:r>
            <a:r>
              <a:rPr lang="zh-CN" altLang="en-US" dirty="0"/>
              <a:t>后面</a:t>
            </a:r>
            <a:endParaRPr lang="en-US" altLang="zh-CN" dirty="0"/>
          </a:p>
          <a:p>
            <a:r>
              <a:rPr lang="zh-CN" altLang="en-US" dirty="0"/>
              <a:t>写成</a:t>
            </a:r>
            <a:r>
              <a:rPr lang="en-US" altLang="zh-CN" dirty="0" err="1"/>
              <a:t>dp</a:t>
            </a:r>
            <a:r>
              <a:rPr lang="zh-CN" altLang="en-US" dirty="0"/>
              <a:t>方程就是</a:t>
            </a:r>
            <a:r>
              <a:rPr lang="en-US" altLang="zh-CN" dirty="0"/>
              <a:t>f[l][r][t]=max(f[l][r-1][0]+(</a:t>
            </a:r>
            <a:r>
              <a:rPr lang="en-US" altLang="zh-CN" dirty="0" err="1"/>
              <a:t>len</a:t>
            </a:r>
            <a:r>
              <a:rPr lang="en-US" altLang="zh-CN" dirty="0"/>
              <a:t>[r]+t)^2,f[l][k][</a:t>
            </a:r>
            <a:r>
              <a:rPr lang="en-US" altLang="zh-CN" dirty="0" err="1"/>
              <a:t>len</a:t>
            </a:r>
            <a:r>
              <a:rPr lang="en-US" altLang="zh-CN" dirty="0"/>
              <a:t>[r]+t]+f[k+1][r-1][0]) </a:t>
            </a:r>
            <a:r>
              <a:rPr lang="zh-CN" altLang="en-US" dirty="0"/>
              <a:t>（</a:t>
            </a:r>
            <a:r>
              <a:rPr lang="en-US" altLang="zh-CN" dirty="0"/>
              <a:t>col[k]=col[r],l&lt;=k&lt;r</a:t>
            </a:r>
            <a:r>
              <a:rPr lang="zh-CN" altLang="en-US" dirty="0"/>
              <a:t>）</a:t>
            </a:r>
            <a:endParaRPr lang="en-US" altLang="zh-CN" dirty="0"/>
          </a:p>
        </p:txBody>
      </p:sp>
    </p:spTree>
    <p:extLst>
      <p:ext uri="{BB962C8B-B14F-4D97-AF65-F5344CB8AC3E}">
        <p14:creationId xmlns:p14="http://schemas.microsoft.com/office/powerpoint/2010/main" val="97275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挂载模型</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normAutofit/>
          </a:bodyPr>
          <a:lstStyle/>
          <a:p>
            <a:r>
              <a:rPr lang="zh-CN" altLang="en-US" dirty="0"/>
              <a:t>有一个序列，每次选择连续的一段删除，删除之后左右两边会连起来，每次删的代价是</a:t>
            </a:r>
            <a:r>
              <a:rPr lang="en-US" altLang="zh-CN" dirty="0"/>
              <a:t>A+B*(max-min)^2</a:t>
            </a:r>
            <a:r>
              <a:rPr lang="zh-CN" altLang="en-US" dirty="0"/>
              <a:t>，求最小总代价和</a:t>
            </a:r>
            <a:endParaRPr lang="en-US" altLang="zh-CN" dirty="0"/>
          </a:p>
          <a:p>
            <a:r>
              <a:rPr lang="zh-CN" altLang="en-US" dirty="0"/>
              <a:t>需要一个</a:t>
            </a:r>
            <a:r>
              <a:rPr lang="en-US" altLang="zh-CN" dirty="0"/>
              <a:t>O(n^5)</a:t>
            </a:r>
            <a:r>
              <a:rPr lang="zh-CN" altLang="en-US" dirty="0"/>
              <a:t>的做法</a:t>
            </a:r>
          </a:p>
        </p:txBody>
      </p:sp>
    </p:spTree>
    <p:extLst>
      <p:ext uri="{BB962C8B-B14F-4D97-AF65-F5344CB8AC3E}">
        <p14:creationId xmlns:p14="http://schemas.microsoft.com/office/powerpoint/2010/main" val="34607538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挂载模型</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normAutofit/>
          </a:bodyPr>
          <a:lstStyle/>
          <a:p>
            <a:r>
              <a:rPr lang="zh-CN" altLang="en-US" dirty="0"/>
              <a:t>设</a:t>
            </a:r>
            <a:r>
              <a:rPr lang="en-US" altLang="zh-CN" dirty="0"/>
              <a:t>f[l][r][mi][mx]</a:t>
            </a:r>
            <a:r>
              <a:rPr lang="zh-CN" altLang="en-US" dirty="0"/>
              <a:t>表示消去区间</a:t>
            </a:r>
            <a:r>
              <a:rPr lang="en-US" altLang="zh-CN" dirty="0"/>
              <a:t>[</a:t>
            </a:r>
            <a:r>
              <a:rPr lang="en-US" altLang="zh-CN" dirty="0" err="1"/>
              <a:t>l,r</a:t>
            </a:r>
            <a:r>
              <a:rPr lang="en-US" altLang="zh-CN" dirty="0"/>
              <a:t>]</a:t>
            </a:r>
            <a:r>
              <a:rPr lang="zh-CN" altLang="en-US" dirty="0"/>
              <a:t>，但是还有一段区间挂载在</a:t>
            </a:r>
            <a:r>
              <a:rPr lang="en-US" altLang="zh-CN" dirty="0"/>
              <a:t>[</a:t>
            </a:r>
            <a:r>
              <a:rPr lang="en-US" altLang="zh-CN" dirty="0" err="1"/>
              <a:t>l,r</a:t>
            </a:r>
            <a:r>
              <a:rPr lang="en-US" altLang="zh-CN" dirty="0"/>
              <a:t>]</a:t>
            </a:r>
            <a:r>
              <a:rPr lang="zh-CN" altLang="en-US" dirty="0"/>
              <a:t>后面，并且这段区间的最小值是</a:t>
            </a:r>
            <a:r>
              <a:rPr lang="en-US" altLang="zh-CN" dirty="0"/>
              <a:t>mi</a:t>
            </a:r>
            <a:r>
              <a:rPr lang="zh-CN" altLang="en-US" dirty="0"/>
              <a:t>，最大值是</a:t>
            </a:r>
            <a:r>
              <a:rPr lang="en-US" altLang="zh-CN" dirty="0"/>
              <a:t>mx</a:t>
            </a:r>
          </a:p>
          <a:p>
            <a:r>
              <a:rPr lang="zh-CN" altLang="en-US" dirty="0"/>
              <a:t>由于把值作为</a:t>
            </a:r>
            <a:r>
              <a:rPr lang="en-US" altLang="zh-CN" dirty="0" err="1"/>
              <a:t>dp</a:t>
            </a:r>
            <a:r>
              <a:rPr lang="zh-CN" altLang="en-US" dirty="0"/>
              <a:t>的状态，所以数要离散化一下</a:t>
            </a:r>
            <a:endParaRPr lang="en-US" altLang="zh-CN" dirty="0"/>
          </a:p>
          <a:p>
            <a:r>
              <a:rPr lang="en-US" altLang="zh-CN" dirty="0"/>
              <a:t>f[l][r][mi][mx]</a:t>
            </a:r>
            <a:r>
              <a:rPr lang="zh-CN" altLang="en-US" dirty="0"/>
              <a:t>有三种转移：</a:t>
            </a:r>
            <a:endParaRPr lang="en-US" altLang="zh-CN" dirty="0"/>
          </a:p>
          <a:p>
            <a:r>
              <a:rPr lang="en-US" altLang="zh-CN" dirty="0"/>
              <a:t>f[l][r-1][w[r]][w[r]]+A+B*(mx-mi)^2</a:t>
            </a:r>
          </a:p>
          <a:p>
            <a:r>
              <a:rPr lang="en-US" altLang="zh-CN" dirty="0"/>
              <a:t>f[l][r-1][min(</a:t>
            </a:r>
            <a:r>
              <a:rPr lang="en-US" altLang="zh-CN" dirty="0" err="1"/>
              <a:t>mi,w</a:t>
            </a:r>
            <a:r>
              <a:rPr lang="en-US" altLang="zh-CN" dirty="0"/>
              <a:t>[r])][max(</a:t>
            </a:r>
            <a:r>
              <a:rPr lang="en-US" altLang="zh-CN" dirty="0" err="1"/>
              <a:t>mx,w</a:t>
            </a:r>
            <a:r>
              <a:rPr lang="en-US" altLang="zh-CN" dirty="0"/>
              <a:t>[r])]</a:t>
            </a:r>
          </a:p>
          <a:p>
            <a:r>
              <a:rPr lang="en-US" altLang="zh-CN" dirty="0"/>
              <a:t>f[l][k][mi][mx]+f[k+1][r-1][w[r]][w[r]] (l&lt;=k&lt;r-1)</a:t>
            </a:r>
          </a:p>
          <a:p>
            <a:r>
              <a:rPr lang="zh-CN" altLang="en-US" dirty="0"/>
              <a:t>三种转移取</a:t>
            </a:r>
            <a:r>
              <a:rPr lang="en-US" altLang="zh-CN" dirty="0"/>
              <a:t>min</a:t>
            </a:r>
            <a:r>
              <a:rPr lang="zh-CN" altLang="en-US" dirty="0"/>
              <a:t>，答案是</a:t>
            </a:r>
            <a:r>
              <a:rPr lang="en-US" altLang="zh-CN" dirty="0"/>
              <a:t>f[1][n-1][w[n]][w[n]]</a:t>
            </a:r>
            <a:r>
              <a:rPr lang="zh-CN" altLang="en-US" dirty="0"/>
              <a:t>，时间复杂度显然是</a:t>
            </a:r>
            <a:r>
              <a:rPr lang="en-US" altLang="zh-CN" dirty="0"/>
              <a:t>O(n^5)</a:t>
            </a:r>
          </a:p>
          <a:p>
            <a:endParaRPr lang="en-US" altLang="zh-CN" dirty="0"/>
          </a:p>
        </p:txBody>
      </p:sp>
    </p:spTree>
    <p:extLst>
      <p:ext uri="{BB962C8B-B14F-4D97-AF65-F5344CB8AC3E}">
        <p14:creationId xmlns:p14="http://schemas.microsoft.com/office/powerpoint/2010/main" val="11129456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挂载模型</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normAutofit/>
          </a:bodyPr>
          <a:lstStyle/>
          <a:p>
            <a:r>
              <a:rPr lang="zh-CN" altLang="en-US" dirty="0"/>
              <a:t>挂载模型用记录额外信息的方法来解决区间合并的问题</a:t>
            </a:r>
            <a:endParaRPr lang="en-US" altLang="zh-CN" dirty="0"/>
          </a:p>
          <a:p>
            <a:r>
              <a:rPr lang="zh-CN" altLang="en-US" dirty="0"/>
              <a:t>注意这种挂载模型一般来说都只考虑从</a:t>
            </a:r>
            <a:r>
              <a:rPr lang="en-US" altLang="zh-CN" dirty="0"/>
              <a:t>k</a:t>
            </a:r>
            <a:r>
              <a:rPr lang="zh-CN" altLang="en-US" dirty="0"/>
              <a:t>这个地方断开</a:t>
            </a:r>
            <a:endParaRPr lang="en-US" altLang="zh-CN" dirty="0"/>
          </a:p>
          <a:p>
            <a:r>
              <a:rPr lang="zh-CN" altLang="en-US" dirty="0"/>
              <a:t>然后把挂载的信息从</a:t>
            </a:r>
            <a:r>
              <a:rPr lang="en-US" altLang="zh-CN" dirty="0"/>
              <a:t>r</a:t>
            </a:r>
            <a:r>
              <a:rPr lang="zh-CN" altLang="en-US" dirty="0"/>
              <a:t>移动到</a:t>
            </a:r>
            <a:r>
              <a:rPr lang="en-US" altLang="zh-CN" dirty="0"/>
              <a:t>k</a:t>
            </a:r>
            <a:r>
              <a:rPr lang="zh-CN" altLang="en-US" dirty="0"/>
              <a:t>，</a:t>
            </a:r>
            <a:r>
              <a:rPr lang="en-US" altLang="zh-CN" dirty="0"/>
              <a:t>[k+1,r-1/r]</a:t>
            </a:r>
            <a:r>
              <a:rPr lang="zh-CN" altLang="en-US" dirty="0"/>
              <a:t>这段不挂载任何东西单独计算</a:t>
            </a:r>
            <a:endParaRPr lang="en-US" altLang="zh-CN" dirty="0"/>
          </a:p>
          <a:p>
            <a:r>
              <a:rPr lang="zh-CN" altLang="en-US" dirty="0"/>
              <a:t>不会考虑</a:t>
            </a:r>
            <a:r>
              <a:rPr lang="en-US" altLang="zh-CN" dirty="0"/>
              <a:t>[</a:t>
            </a:r>
            <a:r>
              <a:rPr lang="en-US" altLang="zh-CN" dirty="0" err="1"/>
              <a:t>l,r</a:t>
            </a:r>
            <a:r>
              <a:rPr lang="en-US" altLang="zh-CN" dirty="0"/>
              <a:t>]</a:t>
            </a:r>
            <a:r>
              <a:rPr lang="zh-CN" altLang="en-US" dirty="0"/>
              <a:t>这个区间选择</a:t>
            </a:r>
            <a:r>
              <a:rPr lang="en-US" altLang="zh-CN" dirty="0"/>
              <a:t>[</a:t>
            </a:r>
            <a:r>
              <a:rPr lang="en-US" altLang="zh-CN" dirty="0" err="1"/>
              <a:t>l’,r</a:t>
            </a:r>
            <a:r>
              <a:rPr lang="en-US" altLang="zh-CN" dirty="0"/>
              <a:t>’]</a:t>
            </a:r>
            <a:r>
              <a:rPr lang="zh-CN" altLang="en-US" dirty="0"/>
              <a:t>这个子区间消去的情况，因为这种情况就是一个先后顺序的问题，就用前面的几个转移也考虑到了消去</a:t>
            </a:r>
            <a:r>
              <a:rPr lang="en-US" altLang="zh-CN" dirty="0"/>
              <a:t>[</a:t>
            </a:r>
            <a:r>
              <a:rPr lang="en-US" altLang="zh-CN" dirty="0" err="1"/>
              <a:t>l’,r</a:t>
            </a:r>
            <a:r>
              <a:rPr lang="en-US" altLang="zh-CN" dirty="0"/>
              <a:t>’]</a:t>
            </a:r>
            <a:r>
              <a:rPr lang="zh-CN" altLang="en-US"/>
              <a:t>的情况，但是只是不是当前这一步消去的</a:t>
            </a:r>
            <a:endParaRPr lang="en-US" altLang="zh-CN" dirty="0"/>
          </a:p>
        </p:txBody>
      </p:sp>
    </p:spTree>
    <p:extLst>
      <p:ext uri="{BB962C8B-B14F-4D97-AF65-F5344CB8AC3E}">
        <p14:creationId xmlns:p14="http://schemas.microsoft.com/office/powerpoint/2010/main" val="20828700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博弈与区间</a:t>
            </a:r>
            <a:r>
              <a:rPr lang="en-US" altLang="zh-CN" dirty="0" err="1"/>
              <a:t>dp</a:t>
            </a:r>
            <a:endParaRPr lang="zh-CN" altLang="en-US" dirty="0"/>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normAutofit/>
          </a:bodyPr>
          <a:lstStyle/>
          <a:p>
            <a:r>
              <a:rPr lang="zh-CN" altLang="en-US" dirty="0"/>
              <a:t>最经典的模型就是有一列数，两个人轮流在两端拿数，并得到这个数的得分</a:t>
            </a:r>
            <a:endParaRPr lang="en-US" altLang="zh-CN" dirty="0"/>
          </a:p>
          <a:p>
            <a:r>
              <a:rPr lang="zh-CN" altLang="en-US" dirty="0"/>
              <a:t>两个人都想尽可能地多得分，求最后先手比后手多得的分数</a:t>
            </a:r>
            <a:endParaRPr lang="en-US" altLang="zh-CN" dirty="0"/>
          </a:p>
          <a:p>
            <a:r>
              <a:rPr lang="zh-CN" altLang="en-US" dirty="0"/>
              <a:t>这个在讲博弈的时候讲过了</a:t>
            </a:r>
            <a:endParaRPr lang="en-US" altLang="zh-CN" dirty="0"/>
          </a:p>
          <a:p>
            <a:r>
              <a:rPr lang="en-US" altLang="zh-CN" dirty="0"/>
              <a:t>F[</a:t>
            </a:r>
            <a:r>
              <a:rPr lang="en-US" altLang="zh-CN" dirty="0" err="1"/>
              <a:t>i</a:t>
            </a:r>
            <a:r>
              <a:rPr lang="en-US" altLang="zh-CN" dirty="0"/>
              <a:t>][j]=max(a[</a:t>
            </a:r>
            <a:r>
              <a:rPr lang="en-US" altLang="zh-CN" dirty="0" err="1"/>
              <a:t>i</a:t>
            </a:r>
            <a:r>
              <a:rPr lang="en-US" altLang="zh-CN" dirty="0"/>
              <a:t>]-F[i+1][j],a[j]-F[</a:t>
            </a:r>
            <a:r>
              <a:rPr lang="en-US" altLang="zh-CN" dirty="0" err="1"/>
              <a:t>i</a:t>
            </a:r>
            <a:r>
              <a:rPr lang="en-US" altLang="zh-CN" dirty="0"/>
              <a:t>][j-1])</a:t>
            </a:r>
          </a:p>
        </p:txBody>
      </p:sp>
    </p:spTree>
    <p:extLst>
      <p:ext uri="{BB962C8B-B14F-4D97-AF65-F5344CB8AC3E}">
        <p14:creationId xmlns:p14="http://schemas.microsoft.com/office/powerpoint/2010/main" val="37925928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笛卡尔树</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a:xfrm>
            <a:off x="838200" y="1825625"/>
            <a:ext cx="6648450" cy="4351338"/>
          </a:xfrm>
        </p:spPr>
        <p:txBody>
          <a:bodyPr>
            <a:normAutofit/>
          </a:bodyPr>
          <a:lstStyle/>
          <a:p>
            <a:r>
              <a:rPr lang="zh-CN" altLang="en-US" dirty="0"/>
              <a:t>笛卡尔树是一棵二叉树，树的每个节点有两个值，一个为</a:t>
            </a:r>
            <a:r>
              <a:rPr lang="en-US" altLang="zh-CN" dirty="0"/>
              <a:t>key</a:t>
            </a:r>
            <a:r>
              <a:rPr lang="zh-CN" altLang="en-US" dirty="0"/>
              <a:t>，一个为</a:t>
            </a:r>
            <a:r>
              <a:rPr lang="en-US" altLang="zh-CN" dirty="0"/>
              <a:t>value</a:t>
            </a:r>
            <a:r>
              <a:rPr lang="zh-CN" altLang="en-US" dirty="0"/>
              <a:t>。</a:t>
            </a:r>
          </a:p>
          <a:p>
            <a:r>
              <a:rPr lang="zh-CN" altLang="en-US" dirty="0"/>
              <a:t>光看</a:t>
            </a:r>
            <a:r>
              <a:rPr lang="en-US" altLang="zh-CN" dirty="0"/>
              <a:t>key</a:t>
            </a:r>
            <a:r>
              <a:rPr lang="zh-CN" altLang="en-US" dirty="0"/>
              <a:t>的话，笛卡尔树是一棵二叉搜索树，每个节点的左子树的</a:t>
            </a:r>
            <a:r>
              <a:rPr lang="en-US" altLang="zh-CN" dirty="0"/>
              <a:t>key</a:t>
            </a:r>
            <a:r>
              <a:rPr lang="zh-CN" altLang="en-US" dirty="0"/>
              <a:t>都比它小，右子树都比它大。</a:t>
            </a:r>
          </a:p>
          <a:p>
            <a:r>
              <a:rPr lang="zh-CN" altLang="en-US" dirty="0"/>
              <a:t>光看</a:t>
            </a:r>
            <a:r>
              <a:rPr lang="en-US" altLang="zh-CN" dirty="0"/>
              <a:t>value</a:t>
            </a:r>
            <a:r>
              <a:rPr lang="zh-CN" altLang="en-US" dirty="0"/>
              <a:t>的话，笛卡尔树有点类似堆，根节点的</a:t>
            </a:r>
            <a:r>
              <a:rPr lang="en-US" altLang="zh-CN" dirty="0"/>
              <a:t>value</a:t>
            </a:r>
            <a:r>
              <a:rPr lang="zh-CN" altLang="en-US" dirty="0"/>
              <a:t>是最小（或者最大）的，每个节点的</a:t>
            </a:r>
            <a:r>
              <a:rPr lang="en-US" altLang="zh-CN" dirty="0"/>
              <a:t>value</a:t>
            </a:r>
            <a:r>
              <a:rPr lang="zh-CN" altLang="en-US" dirty="0"/>
              <a:t>都比它的子树要大。</a:t>
            </a:r>
          </a:p>
          <a:p>
            <a:r>
              <a:rPr lang="zh-CN" altLang="en-US" dirty="0"/>
              <a:t>笛卡尔树同样是一颗同时拥有二叉搜索树和堆性质的一颗二叉树。</a:t>
            </a:r>
          </a:p>
        </p:txBody>
      </p:sp>
      <p:pic>
        <p:nvPicPr>
          <p:cNvPr id="4" name="Picture 2" descr="eg">
            <a:extLst>
              <a:ext uri="{FF2B5EF4-FFF2-40B4-BE49-F238E27FC236}">
                <a16:creationId xmlns:a16="http://schemas.microsoft.com/office/drawing/2014/main" id="{E0A0AC26-7AF0-7A2D-37AC-765D4192DC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6040" y="1569288"/>
            <a:ext cx="4808009" cy="460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8312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笛卡尔树</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a:xfrm>
            <a:off x="838200" y="1825625"/>
            <a:ext cx="10515600" cy="4351338"/>
          </a:xfrm>
        </p:spPr>
        <p:txBody>
          <a:bodyPr>
            <a:normAutofit lnSpcReduction="10000"/>
          </a:bodyPr>
          <a:lstStyle/>
          <a:p>
            <a:r>
              <a:rPr lang="zh-CN" altLang="en-US" sz="2800" b="1" dirty="0"/>
              <a:t>无相同元素</a:t>
            </a:r>
            <a:r>
              <a:rPr lang="zh-CN" altLang="en-US" sz="2800" dirty="0"/>
              <a:t>的数列构造出的笛卡尔树具有下列性质：</a:t>
            </a:r>
          </a:p>
          <a:p>
            <a:pPr marL="457200" indent="-457200">
              <a:buFont typeface="+mj-lt"/>
              <a:buAutoNum type="arabicPeriod"/>
            </a:pPr>
            <a:r>
              <a:rPr lang="zh-CN" altLang="en-US" sz="2800" dirty="0"/>
              <a:t>结点一一对应于数列元素。即数列中的每个元素都对应于树中某个唯一结点，树结点也对应于数列中的某个唯一元素。</a:t>
            </a:r>
          </a:p>
          <a:p>
            <a:pPr marL="457200" indent="-457200">
              <a:buFont typeface="+mj-lt"/>
              <a:buAutoNum type="arabicPeriod"/>
            </a:pPr>
            <a:r>
              <a:rPr lang="zh-CN" altLang="en-US" sz="2800" dirty="0"/>
              <a:t>中序遍历笛卡尔树即可得到原数列。即任意树结点的左子树结点所对应的数列元素下标比该结点所对应元素的下标小，右子树结点所对应数列元素下标比该结点所对应元素下标大。</a:t>
            </a:r>
          </a:p>
          <a:p>
            <a:pPr marL="457200" indent="-457200">
              <a:buFont typeface="+mj-lt"/>
              <a:buAutoNum type="arabicPeriod"/>
            </a:pPr>
            <a:r>
              <a:rPr lang="zh-CN" altLang="en-US" sz="2800" dirty="0"/>
              <a:t>树结构存在堆序性质，即任意树结点所对应数值大</a:t>
            </a:r>
            <a:r>
              <a:rPr lang="en-US" altLang="zh-CN" sz="2800" dirty="0"/>
              <a:t>/</a:t>
            </a:r>
            <a:r>
              <a:rPr lang="zh-CN" altLang="en-US" sz="2800" dirty="0"/>
              <a:t>小于其左、右子树内任意结点对应数值</a:t>
            </a:r>
            <a:endParaRPr lang="en-US" altLang="zh-CN" sz="2800" dirty="0"/>
          </a:p>
          <a:p>
            <a:pPr marL="457200" indent="-457200">
              <a:buFont typeface="+mj-lt"/>
              <a:buAutoNum type="arabicPeriod"/>
            </a:pPr>
            <a:r>
              <a:rPr lang="zh-CN" altLang="en-US" sz="2800" dirty="0"/>
              <a:t>以一个点</a:t>
            </a:r>
            <a:r>
              <a:rPr lang="en-US" altLang="zh-CN" sz="2800" dirty="0"/>
              <a:t>u</a:t>
            </a:r>
            <a:r>
              <a:rPr lang="zh-CN" altLang="en-US" sz="2800" dirty="0"/>
              <a:t>为根的子树就是以其为最小值的极长区间</a:t>
            </a:r>
            <a:r>
              <a:rPr lang="en-US" altLang="zh-CN" sz="2800" dirty="0"/>
              <a:t>[l, r]</a:t>
            </a:r>
            <a:r>
              <a:rPr lang="zh-CN" altLang="en-US" sz="2800" dirty="0"/>
              <a:t>。要么</a:t>
            </a:r>
            <a:r>
              <a:rPr lang="en-US" altLang="zh-CN" sz="2800" dirty="0" err="1"/>
              <a:t>rson</a:t>
            </a:r>
            <a:r>
              <a:rPr lang="en-US" altLang="zh-CN" sz="2800" dirty="0"/>
              <a:t>[l − 1] = u</a:t>
            </a:r>
            <a:r>
              <a:rPr lang="zh-CN" altLang="en-US" sz="2800" dirty="0"/>
              <a:t>，要么</a:t>
            </a:r>
            <a:r>
              <a:rPr lang="en-US" altLang="zh-CN" sz="2800" dirty="0" err="1"/>
              <a:t>lson</a:t>
            </a:r>
            <a:r>
              <a:rPr lang="en-US" altLang="zh-CN" sz="2800" dirty="0"/>
              <a:t>[r + 1] = u</a:t>
            </a:r>
            <a:r>
              <a:rPr lang="zh-CN" altLang="en-US" sz="2800" dirty="0"/>
              <a:t>。</a:t>
            </a:r>
            <a:endParaRPr lang="en-US" altLang="zh-CN" sz="2800" dirty="0"/>
          </a:p>
          <a:p>
            <a:pPr marL="457200" indent="-457200">
              <a:buFont typeface="+mj-lt"/>
              <a:buAutoNum type="arabicPeriod"/>
            </a:pPr>
            <a:endParaRPr lang="zh-CN" altLang="en-US" sz="2800" dirty="0"/>
          </a:p>
        </p:txBody>
      </p:sp>
    </p:spTree>
    <p:extLst>
      <p:ext uri="{BB962C8B-B14F-4D97-AF65-F5344CB8AC3E}">
        <p14:creationId xmlns:p14="http://schemas.microsoft.com/office/powerpoint/2010/main" val="14195693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笛卡尔树</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a:xfrm>
            <a:off x="838200" y="1825625"/>
            <a:ext cx="10515600" cy="4351338"/>
          </a:xfrm>
        </p:spPr>
        <p:txBody>
          <a:bodyPr>
            <a:normAutofit/>
          </a:bodyPr>
          <a:lstStyle/>
          <a:p>
            <a:r>
              <a:rPr lang="zh-CN" altLang="en-US" sz="2800" dirty="0"/>
              <a:t>根据堆序性质，笛卡尔树根结点为数列中的最大</a:t>
            </a:r>
            <a:r>
              <a:rPr lang="en-US" altLang="zh-CN" sz="2800" dirty="0"/>
              <a:t>/</a:t>
            </a:r>
            <a:r>
              <a:rPr lang="zh-CN" altLang="en-US" sz="2800" dirty="0"/>
              <a:t>小值，树本身也可以通过这一性质递归地定义：</a:t>
            </a:r>
          </a:p>
          <a:p>
            <a:r>
              <a:rPr lang="zh-CN" altLang="en-US" sz="2800" dirty="0"/>
              <a:t>根结点为序列的最大</a:t>
            </a:r>
            <a:r>
              <a:rPr lang="en-US" altLang="zh-CN" sz="2800" dirty="0"/>
              <a:t>/</a:t>
            </a:r>
            <a:r>
              <a:rPr lang="zh-CN" altLang="en-US" sz="2800" dirty="0"/>
              <a:t>小值，左、右子树则对应于左右两个子序列，其结点同样为两个子序列的最大</a:t>
            </a:r>
            <a:r>
              <a:rPr lang="en-US" altLang="zh-CN" sz="2800" dirty="0"/>
              <a:t>/</a:t>
            </a:r>
            <a:r>
              <a:rPr lang="zh-CN" altLang="en-US" sz="2800" dirty="0"/>
              <a:t>小值。</a:t>
            </a:r>
          </a:p>
          <a:p>
            <a:r>
              <a:rPr lang="zh-CN" altLang="en-US" sz="2800" dirty="0"/>
              <a:t>因此，上述三条性质唯一地定义了笛卡尔树。</a:t>
            </a:r>
          </a:p>
          <a:p>
            <a:r>
              <a:rPr lang="zh-CN" altLang="en-US" sz="2800" dirty="0"/>
              <a:t>若数列中存在重复值，则可用其它排序原则为数列中相同元素排定序列，例如以下标较小的数为较小，便能为含重复值的数列构造笛卡尔树。 </a:t>
            </a:r>
          </a:p>
        </p:txBody>
      </p:sp>
    </p:spTree>
    <p:extLst>
      <p:ext uri="{BB962C8B-B14F-4D97-AF65-F5344CB8AC3E}">
        <p14:creationId xmlns:p14="http://schemas.microsoft.com/office/powerpoint/2010/main" val="33969642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笛卡尔树</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a:xfrm>
            <a:off x="838200" y="1825625"/>
            <a:ext cx="10515600" cy="4351338"/>
          </a:xfrm>
        </p:spPr>
        <p:txBody>
          <a:bodyPr>
            <a:normAutofit/>
          </a:bodyPr>
          <a:lstStyle/>
          <a:p>
            <a:r>
              <a:rPr lang="zh-CN" altLang="en-US" sz="2800" dirty="0"/>
              <a:t>笛卡尔树可以有效地处理</a:t>
            </a:r>
            <a:r>
              <a:rPr lang="en-US" altLang="zh-CN" sz="2800" dirty="0"/>
              <a:t>RMQ</a:t>
            </a:r>
            <a:r>
              <a:rPr lang="zh-CN" altLang="en-US" sz="2800" dirty="0"/>
              <a:t>问题，通过将定义在数列上的</a:t>
            </a:r>
            <a:r>
              <a:rPr lang="en-US" altLang="zh-CN" sz="2800" dirty="0"/>
              <a:t>RMQ</a:t>
            </a:r>
            <a:r>
              <a:rPr lang="zh-CN" altLang="en-US" sz="2800" dirty="0"/>
              <a:t>问题转化为定义在树结构上的</a:t>
            </a:r>
            <a:r>
              <a:rPr lang="en-US" altLang="zh-CN" sz="2800" dirty="0"/>
              <a:t>LCA</a:t>
            </a:r>
            <a:r>
              <a:rPr lang="zh-CN" altLang="en-US" sz="2800" dirty="0"/>
              <a:t>问题，</a:t>
            </a:r>
            <a:r>
              <a:rPr lang="en-US" altLang="zh-CN" sz="2800" dirty="0"/>
              <a:t>RMQ-&gt;LCA-&gt;0-1RMQ</a:t>
            </a:r>
          </a:p>
          <a:p>
            <a:r>
              <a:rPr lang="zh-CN" altLang="en-US" sz="2800" dirty="0"/>
              <a:t>笛卡尔树上的</a:t>
            </a:r>
            <a:r>
              <a:rPr lang="en-US" altLang="zh-CN" sz="2800" dirty="0" err="1"/>
              <a:t>dp</a:t>
            </a:r>
            <a:r>
              <a:rPr lang="zh-CN" altLang="en-US" sz="2800" dirty="0"/>
              <a:t>，直方图模型和最值区间模型，但是很多都要树</a:t>
            </a:r>
            <a:r>
              <a:rPr lang="en-US" altLang="zh-CN" sz="2800" dirty="0" err="1"/>
              <a:t>dp</a:t>
            </a:r>
            <a:r>
              <a:rPr lang="zh-CN" altLang="en-US" sz="2800" dirty="0"/>
              <a:t>，我们这里暂时就不讲了，讲几个很区间</a:t>
            </a:r>
            <a:r>
              <a:rPr lang="en-US" altLang="zh-CN" sz="2800" dirty="0" err="1"/>
              <a:t>dp</a:t>
            </a:r>
            <a:r>
              <a:rPr lang="zh-CN" altLang="en-US" sz="2800" dirty="0"/>
              <a:t>的题</a:t>
            </a:r>
            <a:endParaRPr lang="en-US" altLang="zh-CN" sz="2800" dirty="0"/>
          </a:p>
        </p:txBody>
      </p:sp>
    </p:spTree>
    <p:extLst>
      <p:ext uri="{BB962C8B-B14F-4D97-AF65-F5344CB8AC3E}">
        <p14:creationId xmlns:p14="http://schemas.microsoft.com/office/powerpoint/2010/main" val="23448018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en-US" altLang="zh-CN" dirty="0"/>
              <a:t>bzoj4380 </a:t>
            </a:r>
            <a:r>
              <a:rPr lang="en-US" altLang="zh-CN" dirty="0" err="1"/>
              <a:t>Myjnie</a:t>
            </a:r>
            <a:endParaRPr lang="zh-CN" altLang="en-US" dirty="0"/>
          </a:p>
        </p:txBody>
      </p:sp>
      <p:sp>
        <p:nvSpPr>
          <p:cNvPr id="5" name="内容占位符 4">
            <a:extLst>
              <a:ext uri="{FF2B5EF4-FFF2-40B4-BE49-F238E27FC236}">
                <a16:creationId xmlns:a16="http://schemas.microsoft.com/office/drawing/2014/main" id="{748A93E0-4656-C0FB-C5E2-9B369336F329}"/>
              </a:ext>
            </a:extLst>
          </p:cNvPr>
          <p:cNvSpPr>
            <a:spLocks noGrp="1"/>
          </p:cNvSpPr>
          <p:nvPr>
            <p:ph idx="1"/>
          </p:nvPr>
        </p:nvSpPr>
        <p:spPr/>
        <p:txBody>
          <a:bodyPr/>
          <a:lstStyle/>
          <a:p>
            <a:r>
              <a:rPr lang="zh-CN" altLang="en-US" dirty="0"/>
              <a:t>有</a:t>
            </a:r>
            <a:r>
              <a:rPr lang="en-US" altLang="zh-CN" dirty="0"/>
              <a:t>N</a:t>
            </a:r>
            <a:r>
              <a:rPr lang="zh-CN" altLang="en-US" dirty="0"/>
              <a:t>家洗车店从左往右排成一排</a:t>
            </a:r>
          </a:p>
          <a:p>
            <a:r>
              <a:rPr lang="zh-CN" altLang="en-US" dirty="0"/>
              <a:t>有</a:t>
            </a:r>
            <a:r>
              <a:rPr lang="en-US" altLang="zh-CN" dirty="0"/>
              <a:t>M</a:t>
            </a:r>
            <a:r>
              <a:rPr lang="zh-CN" altLang="en-US" dirty="0"/>
              <a:t>个人要来消费，第</a:t>
            </a:r>
            <a:r>
              <a:rPr lang="en-US" altLang="zh-CN" dirty="0" err="1"/>
              <a:t>i</a:t>
            </a:r>
            <a:r>
              <a:rPr lang="zh-CN" altLang="en-US" dirty="0"/>
              <a:t>个人会驶过第</a:t>
            </a:r>
            <a:r>
              <a:rPr lang="en-US" altLang="zh-CN" dirty="0"/>
              <a:t>ai</a:t>
            </a:r>
            <a:r>
              <a:rPr lang="zh-CN" altLang="en-US" dirty="0"/>
              <a:t>个开始一直到第</a:t>
            </a:r>
            <a:r>
              <a:rPr lang="en-US" altLang="zh-CN" dirty="0"/>
              <a:t>bi</a:t>
            </a:r>
            <a:r>
              <a:rPr lang="zh-CN" altLang="en-US" dirty="0"/>
              <a:t>个洗车店，且会选择这些店中最便宜的一个进行一次消费，但是如果这个最便宜的价格大于</a:t>
            </a:r>
            <a:r>
              <a:rPr lang="en-US" altLang="zh-CN" dirty="0"/>
              <a:t>ci</a:t>
            </a:r>
            <a:r>
              <a:rPr lang="zh-CN" altLang="en-US" dirty="0"/>
              <a:t>，那么这个人就不洗车了</a:t>
            </a:r>
          </a:p>
          <a:p>
            <a:r>
              <a:rPr lang="zh-CN" altLang="en-US" dirty="0"/>
              <a:t>请给每家店指定一个价格，使得所有人花的钱的总和最大。</a:t>
            </a:r>
          </a:p>
          <a:p>
            <a:r>
              <a:rPr lang="en-US" altLang="zh-CN" dirty="0"/>
              <a:t>• N ≤ 50</a:t>
            </a:r>
          </a:p>
          <a:p>
            <a:r>
              <a:rPr lang="en-US" altLang="zh-CN" dirty="0"/>
              <a:t>• M ≤ 1000</a:t>
            </a:r>
          </a:p>
          <a:p>
            <a:endParaRPr lang="zh-CN" altLang="en-US" dirty="0"/>
          </a:p>
        </p:txBody>
      </p:sp>
    </p:spTree>
    <p:extLst>
      <p:ext uri="{BB962C8B-B14F-4D97-AF65-F5344CB8AC3E}">
        <p14:creationId xmlns:p14="http://schemas.microsoft.com/office/powerpoint/2010/main" val="931995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63F570-7686-1651-F639-D279E4C63143}"/>
              </a:ext>
            </a:extLst>
          </p:cNvPr>
          <p:cNvSpPr>
            <a:spLocks noGrp="1"/>
          </p:cNvSpPr>
          <p:nvPr>
            <p:ph type="title"/>
          </p:nvPr>
        </p:nvSpPr>
        <p:spPr/>
        <p:txBody>
          <a:bodyPr/>
          <a:lstStyle/>
          <a:p>
            <a:r>
              <a:rPr lang="zh-CN" altLang="en-US" dirty="0"/>
              <a:t>凸多边形模型</a:t>
            </a:r>
          </a:p>
        </p:txBody>
      </p:sp>
      <p:sp>
        <p:nvSpPr>
          <p:cNvPr id="3" name="内容占位符 2">
            <a:extLst>
              <a:ext uri="{FF2B5EF4-FFF2-40B4-BE49-F238E27FC236}">
                <a16:creationId xmlns:a16="http://schemas.microsoft.com/office/drawing/2014/main" id="{BCC9E580-AFA1-50D1-9719-43DF073568AF}"/>
              </a:ext>
            </a:extLst>
          </p:cNvPr>
          <p:cNvSpPr>
            <a:spLocks noGrp="1"/>
          </p:cNvSpPr>
          <p:nvPr>
            <p:ph idx="1"/>
          </p:nvPr>
        </p:nvSpPr>
        <p:spPr>
          <a:xfrm>
            <a:off x="838200" y="1825625"/>
            <a:ext cx="10515600" cy="4351338"/>
          </a:xfrm>
        </p:spPr>
        <p:txBody>
          <a:bodyPr/>
          <a:lstStyle/>
          <a:p>
            <a:r>
              <a:rPr lang="zh-CN" altLang="en-US" b="1" dirty="0"/>
              <a:t>只要是对凸多边形做划分，分出来一个三角形之后，两边的凸多边形的点集是不相交的，对答案也是不影响的，就可以考虑区间</a:t>
            </a:r>
            <a:r>
              <a:rPr lang="en-US" altLang="zh-CN" b="1" dirty="0"/>
              <a:t>DP</a:t>
            </a:r>
          </a:p>
          <a:p>
            <a:r>
              <a:rPr lang="zh-CN" altLang="en-US" dirty="0"/>
              <a:t>比方说我们看下面这个题：</a:t>
            </a:r>
            <a:endParaRPr lang="en-US" altLang="zh-CN" dirty="0"/>
          </a:p>
          <a:p>
            <a:r>
              <a:rPr lang="zh-CN" altLang="en-US" dirty="0"/>
              <a:t>一个凸的</a:t>
            </a:r>
            <a:r>
              <a:rPr lang="en-US" altLang="zh-CN" dirty="0"/>
              <a:t>n</a:t>
            </a:r>
            <a:r>
              <a:rPr lang="zh-CN" altLang="en-US" dirty="0"/>
              <a:t>边形，用线段连接他的两个顶点使之分成多个三角形，每条直线除非在端点处，否则不能相交，一共有多少种划分方案？</a:t>
            </a:r>
          </a:p>
        </p:txBody>
      </p:sp>
    </p:spTree>
    <p:extLst>
      <p:ext uri="{BB962C8B-B14F-4D97-AF65-F5344CB8AC3E}">
        <p14:creationId xmlns:p14="http://schemas.microsoft.com/office/powerpoint/2010/main" val="27377893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en-US" altLang="zh-CN" dirty="0"/>
              <a:t>bzoj4380 </a:t>
            </a:r>
            <a:r>
              <a:rPr lang="en-US" altLang="zh-CN" dirty="0" err="1"/>
              <a:t>Myjnie</a:t>
            </a:r>
            <a:endParaRPr lang="zh-CN" altLang="en-US" dirty="0"/>
          </a:p>
        </p:txBody>
      </p:sp>
      <p:sp>
        <p:nvSpPr>
          <p:cNvPr id="5" name="内容占位符 4">
            <a:extLst>
              <a:ext uri="{FF2B5EF4-FFF2-40B4-BE49-F238E27FC236}">
                <a16:creationId xmlns:a16="http://schemas.microsoft.com/office/drawing/2014/main" id="{748A93E0-4656-C0FB-C5E2-9B369336F329}"/>
              </a:ext>
            </a:extLst>
          </p:cNvPr>
          <p:cNvSpPr>
            <a:spLocks noGrp="1"/>
          </p:cNvSpPr>
          <p:nvPr>
            <p:ph idx="1"/>
          </p:nvPr>
        </p:nvSpPr>
        <p:spPr/>
        <p:txBody>
          <a:bodyPr>
            <a:normAutofit lnSpcReduction="10000"/>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cost(</a:t>
            </a:r>
            <a:r>
              <a:rPr lang="en-US" altLang="zh-CN" dirty="0" err="1"/>
              <a:t>i,j,x,k</a:t>
            </a:r>
            <a:r>
              <a:rPr lang="en-US" altLang="zh-CN" dirty="0"/>
              <a:t>)</a:t>
            </a:r>
            <a:r>
              <a:rPr lang="zh-CN" altLang="en-US" dirty="0"/>
              <a:t>就等于满足</a:t>
            </a:r>
            <a:r>
              <a:rPr lang="en-US" altLang="zh-CN" dirty="0" err="1"/>
              <a:t>i</a:t>
            </a:r>
            <a:r>
              <a:rPr lang="en-US" altLang="zh-CN" dirty="0"/>
              <a:t>&lt;=</a:t>
            </a:r>
            <a:r>
              <a:rPr lang="en-US" altLang="zh-CN" dirty="0" err="1"/>
              <a:t>a_t</a:t>
            </a:r>
            <a:r>
              <a:rPr lang="en-US" altLang="zh-CN" dirty="0"/>
              <a:t>&lt;=x&lt;=</a:t>
            </a:r>
            <a:r>
              <a:rPr lang="en-US" altLang="zh-CN" dirty="0" err="1"/>
              <a:t>b_t</a:t>
            </a:r>
            <a:r>
              <a:rPr lang="en-US" altLang="zh-CN" dirty="0"/>
              <a:t>&lt;=j</a:t>
            </a:r>
            <a:r>
              <a:rPr lang="zh-CN" altLang="en-US" dirty="0"/>
              <a:t>且</a:t>
            </a:r>
            <a:r>
              <a:rPr lang="en-US" altLang="zh-CN" dirty="0" err="1"/>
              <a:t>c_t</a:t>
            </a:r>
            <a:r>
              <a:rPr lang="en-US" altLang="zh-CN" dirty="0"/>
              <a:t>&gt;=k</a:t>
            </a:r>
            <a:r>
              <a:rPr lang="zh-CN" altLang="en-US" dirty="0"/>
              <a:t>的车的数量，乘以</a:t>
            </a:r>
            <a:r>
              <a:rPr lang="en-US" altLang="zh-CN" dirty="0"/>
              <a:t>k</a:t>
            </a:r>
            <a:r>
              <a:rPr lang="zh-CN" altLang="en-US" dirty="0"/>
              <a:t>。</a:t>
            </a:r>
          </a:p>
          <a:p>
            <a:endParaRPr lang="zh-CN" altLang="en-US" dirty="0"/>
          </a:p>
        </p:txBody>
      </p:sp>
      <p:pic>
        <p:nvPicPr>
          <p:cNvPr id="4" name="图片 3">
            <a:extLst>
              <a:ext uri="{FF2B5EF4-FFF2-40B4-BE49-F238E27FC236}">
                <a16:creationId xmlns:a16="http://schemas.microsoft.com/office/drawing/2014/main" id="{EF7382ED-12A7-A22A-79FA-49EE86D66751}"/>
              </a:ext>
            </a:extLst>
          </p:cNvPr>
          <p:cNvPicPr>
            <a:picLocks noChangeAspect="1"/>
          </p:cNvPicPr>
          <p:nvPr/>
        </p:nvPicPr>
        <p:blipFill>
          <a:blip r:embed="rId3"/>
          <a:stretch>
            <a:fillRect/>
          </a:stretch>
        </p:blipFill>
        <p:spPr>
          <a:xfrm>
            <a:off x="838200" y="1825625"/>
            <a:ext cx="9720072" cy="3099153"/>
          </a:xfrm>
          <a:prstGeom prst="rect">
            <a:avLst/>
          </a:prstGeom>
        </p:spPr>
      </p:pic>
    </p:spTree>
    <p:extLst>
      <p:ext uri="{BB962C8B-B14F-4D97-AF65-F5344CB8AC3E}">
        <p14:creationId xmlns:p14="http://schemas.microsoft.com/office/powerpoint/2010/main" val="16682599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en-US" altLang="zh-CN" dirty="0" err="1"/>
              <a:t>Luogu</a:t>
            </a:r>
            <a:r>
              <a:rPr lang="en-US" altLang="zh-CN" dirty="0"/>
              <a:t> P5851 Greedy Pie Eaters P</a:t>
            </a:r>
            <a:endParaRPr lang="zh-CN" altLang="en-US" dirty="0"/>
          </a:p>
        </p:txBody>
      </p:sp>
      <p:sp>
        <p:nvSpPr>
          <p:cNvPr id="5" name="内容占位符 4">
            <a:extLst>
              <a:ext uri="{FF2B5EF4-FFF2-40B4-BE49-F238E27FC236}">
                <a16:creationId xmlns:a16="http://schemas.microsoft.com/office/drawing/2014/main" id="{748A93E0-4656-C0FB-C5E2-9B369336F329}"/>
              </a:ext>
            </a:extLst>
          </p:cNvPr>
          <p:cNvSpPr>
            <a:spLocks noGrp="1"/>
          </p:cNvSpPr>
          <p:nvPr>
            <p:ph idx="1"/>
          </p:nvPr>
        </p:nvSpPr>
        <p:spPr/>
        <p:txBody>
          <a:bodyPr>
            <a:normAutofit/>
          </a:bodyPr>
          <a:lstStyle/>
          <a:p>
            <a:r>
              <a:rPr lang="zh-CN" altLang="en-US" dirty="0"/>
              <a:t>有 </a:t>
            </a:r>
            <a:r>
              <a:rPr lang="en-US" altLang="zh-CN" dirty="0"/>
              <a:t>n </a:t>
            </a:r>
            <a:r>
              <a:rPr lang="zh-CN" altLang="en-US" dirty="0"/>
              <a:t>个物品，</a:t>
            </a:r>
            <a:r>
              <a:rPr lang="en-US" altLang="zh-CN" dirty="0"/>
              <a:t>m </a:t>
            </a:r>
            <a:r>
              <a:rPr lang="zh-CN" altLang="en-US" dirty="0"/>
              <a:t>个需求，每个需求会将 </a:t>
            </a:r>
            <a:r>
              <a:rPr lang="en-US" altLang="zh-CN" dirty="0"/>
              <a:t>[</a:t>
            </a:r>
            <a:r>
              <a:rPr lang="en-US" altLang="zh-CN" dirty="0" err="1"/>
              <a:t>li,ri</a:t>
            </a:r>
            <a:r>
              <a:rPr lang="en-US" altLang="zh-CN" dirty="0"/>
              <a:t>] </a:t>
            </a:r>
            <a:r>
              <a:rPr lang="zh-CN" altLang="en-US" dirty="0"/>
              <a:t>中还剩下的物品全部取走。</a:t>
            </a:r>
          </a:p>
          <a:p>
            <a:r>
              <a:rPr lang="zh-CN" altLang="en-US" dirty="0"/>
              <a:t>当且仅当某个需求确实取到了至少一个物品，你获得 </a:t>
            </a:r>
            <a:r>
              <a:rPr lang="en-US" altLang="zh-CN" dirty="0" err="1"/>
              <a:t>wi</a:t>
            </a:r>
            <a:r>
              <a:rPr lang="en-US" altLang="zh-CN" dirty="0"/>
              <a:t> </a:t>
            </a:r>
            <a:r>
              <a:rPr lang="zh-CN" altLang="en-US" dirty="0"/>
              <a:t>的收益。</a:t>
            </a:r>
          </a:p>
          <a:p>
            <a:r>
              <a:rPr lang="zh-CN" altLang="en-US" dirty="0"/>
              <a:t>规划顺序使总收益最大，输出这个最大总收益。</a:t>
            </a:r>
            <a:endParaRPr lang="en-US" altLang="zh-CN" dirty="0"/>
          </a:p>
          <a:p>
            <a:r>
              <a:rPr lang="en-US" altLang="zh-CN" dirty="0"/>
              <a:t>n&lt;=300,m&lt;=n^2</a:t>
            </a:r>
            <a:endParaRPr lang="zh-CN" altLang="en-US" dirty="0"/>
          </a:p>
        </p:txBody>
      </p:sp>
    </p:spTree>
    <p:extLst>
      <p:ext uri="{BB962C8B-B14F-4D97-AF65-F5344CB8AC3E}">
        <p14:creationId xmlns:p14="http://schemas.microsoft.com/office/powerpoint/2010/main" val="13017254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en-US" altLang="zh-CN" dirty="0" err="1"/>
              <a:t>Luogu</a:t>
            </a:r>
            <a:r>
              <a:rPr lang="en-US" altLang="zh-CN" dirty="0"/>
              <a:t> P5851 Greedy Pie Eaters P</a:t>
            </a:r>
            <a:endParaRPr lang="zh-CN" altLang="en-US" dirty="0"/>
          </a:p>
        </p:txBody>
      </p:sp>
      <p:sp>
        <p:nvSpPr>
          <p:cNvPr id="5" name="内容占位符 4">
            <a:extLst>
              <a:ext uri="{FF2B5EF4-FFF2-40B4-BE49-F238E27FC236}">
                <a16:creationId xmlns:a16="http://schemas.microsoft.com/office/drawing/2014/main" id="{748A93E0-4656-C0FB-C5E2-9B369336F329}"/>
              </a:ext>
            </a:extLst>
          </p:cNvPr>
          <p:cNvSpPr>
            <a:spLocks noGrp="1"/>
          </p:cNvSpPr>
          <p:nvPr>
            <p:ph idx="1"/>
          </p:nvPr>
        </p:nvSpPr>
        <p:spPr/>
        <p:txBody>
          <a:bodyPr>
            <a:normAutofit/>
          </a:bodyPr>
          <a:lstStyle/>
          <a:p>
            <a:r>
              <a:rPr lang="zh-CN" altLang="en-US" dirty="0"/>
              <a:t>设</a:t>
            </a:r>
            <a:r>
              <a:rPr lang="en-US" altLang="zh-CN" dirty="0"/>
              <a:t>f[</a:t>
            </a:r>
            <a:r>
              <a:rPr lang="en-US" altLang="zh-CN" dirty="0" err="1"/>
              <a:t>i</a:t>
            </a:r>
            <a:r>
              <a:rPr lang="en-US" altLang="zh-CN" dirty="0"/>
              <a:t>][j]</a:t>
            </a:r>
            <a:r>
              <a:rPr lang="zh-CN" altLang="en-US" dirty="0"/>
              <a:t>表示区间</a:t>
            </a:r>
            <a:r>
              <a:rPr lang="en-US" altLang="zh-CN" dirty="0"/>
              <a:t>[</a:t>
            </a:r>
            <a:r>
              <a:rPr lang="en-US" altLang="zh-CN" dirty="0" err="1"/>
              <a:t>i,j</a:t>
            </a:r>
            <a:r>
              <a:rPr lang="en-US" altLang="zh-CN" dirty="0"/>
              <a:t>]</a:t>
            </a:r>
            <a:r>
              <a:rPr lang="zh-CN" altLang="en-US" dirty="0"/>
              <a:t>的答案</a:t>
            </a:r>
            <a:endParaRPr lang="en-US" altLang="zh-CN" dirty="0"/>
          </a:p>
          <a:p>
            <a:r>
              <a:rPr lang="zh-CN" altLang="en-US" dirty="0"/>
              <a:t>考虑钦定</a:t>
            </a:r>
            <a:r>
              <a:rPr lang="en-US" altLang="zh-CN" dirty="0"/>
              <a:t>[</a:t>
            </a:r>
            <a:r>
              <a:rPr lang="en-US" altLang="zh-CN" dirty="0" err="1"/>
              <a:t>i,j</a:t>
            </a:r>
            <a:r>
              <a:rPr lang="en-US" altLang="zh-CN" dirty="0"/>
              <a:t>]</a:t>
            </a:r>
            <a:r>
              <a:rPr lang="zh-CN" altLang="en-US" dirty="0"/>
              <a:t>区间内第</a:t>
            </a:r>
            <a:r>
              <a:rPr lang="en-US" altLang="zh-CN" dirty="0"/>
              <a:t>x</a:t>
            </a:r>
            <a:r>
              <a:rPr lang="zh-CN" altLang="en-US" dirty="0"/>
              <a:t>个物品让某个需求取走</a:t>
            </a:r>
            <a:endParaRPr lang="en-US" altLang="zh-CN" dirty="0"/>
          </a:p>
          <a:p>
            <a:r>
              <a:rPr lang="zh-CN" altLang="en-US" dirty="0"/>
              <a:t>那就要保证这个需求取的时候第</a:t>
            </a:r>
            <a:r>
              <a:rPr lang="en-US" altLang="zh-CN" dirty="0"/>
              <a:t>x</a:t>
            </a:r>
            <a:r>
              <a:rPr lang="zh-CN" altLang="en-US" dirty="0"/>
              <a:t>个物品还存在</a:t>
            </a:r>
            <a:endParaRPr lang="en-US" altLang="zh-CN" dirty="0"/>
          </a:p>
          <a:p>
            <a:r>
              <a:rPr lang="zh-CN" altLang="en-US" dirty="0"/>
              <a:t>既然第</a:t>
            </a:r>
            <a:r>
              <a:rPr lang="en-US" altLang="zh-CN" dirty="0"/>
              <a:t>x</a:t>
            </a:r>
            <a:r>
              <a:rPr lang="zh-CN" altLang="en-US" dirty="0"/>
              <a:t>个物品还存在，那么自然区间</a:t>
            </a:r>
            <a:r>
              <a:rPr lang="en-US" altLang="zh-CN" dirty="0"/>
              <a:t>[</a:t>
            </a:r>
            <a:r>
              <a:rPr lang="en-US" altLang="zh-CN" dirty="0" err="1"/>
              <a:t>i,j</a:t>
            </a:r>
            <a:r>
              <a:rPr lang="en-US" altLang="zh-CN" dirty="0"/>
              <a:t>]</a:t>
            </a:r>
            <a:r>
              <a:rPr lang="zh-CN" altLang="en-US" dirty="0"/>
              <a:t>就被</a:t>
            </a:r>
            <a:r>
              <a:rPr lang="en-US" altLang="zh-CN" dirty="0"/>
              <a:t>x</a:t>
            </a:r>
            <a:r>
              <a:rPr lang="zh-CN" altLang="en-US" dirty="0"/>
              <a:t>划分开来了</a:t>
            </a:r>
            <a:endParaRPr lang="en-US" altLang="zh-CN" dirty="0"/>
          </a:p>
          <a:p>
            <a:r>
              <a:rPr lang="zh-CN" altLang="en-US" dirty="0"/>
              <a:t>也就是说</a:t>
            </a:r>
            <a:r>
              <a:rPr lang="en-US" altLang="zh-CN" dirty="0"/>
              <a:t>f[</a:t>
            </a:r>
            <a:r>
              <a:rPr lang="en-US" altLang="zh-CN" dirty="0" err="1"/>
              <a:t>i</a:t>
            </a:r>
            <a:r>
              <a:rPr lang="en-US" altLang="zh-CN" dirty="0"/>
              <a:t>][j]=</a:t>
            </a:r>
            <a:r>
              <a:rPr lang="en-US" altLang="zh-CN" dirty="0" err="1"/>
              <a:t>max_x</a:t>
            </a:r>
            <a:r>
              <a:rPr lang="en-US" altLang="zh-CN" dirty="0"/>
              <a:t> (f[</a:t>
            </a:r>
            <a:r>
              <a:rPr lang="en-US" altLang="zh-CN" dirty="0" err="1"/>
              <a:t>i</a:t>
            </a:r>
            <a:r>
              <a:rPr lang="en-US" altLang="zh-CN" dirty="0"/>
              <a:t>][x-1]+f[x+1][j]+cost(</a:t>
            </a:r>
            <a:r>
              <a:rPr lang="en-US" altLang="zh-CN" dirty="0" err="1"/>
              <a:t>i,j,x</a:t>
            </a:r>
            <a:r>
              <a:rPr lang="en-US" altLang="zh-CN" dirty="0"/>
              <a:t>))</a:t>
            </a:r>
          </a:p>
          <a:p>
            <a:r>
              <a:rPr lang="zh-CN" altLang="en-US" dirty="0"/>
              <a:t>这里笛卡尔树的堆性质没有体现，但是划分的性质体现得很明显，也就是计算取</a:t>
            </a:r>
            <a:r>
              <a:rPr lang="en-US" altLang="zh-CN" dirty="0"/>
              <a:t>x</a:t>
            </a:r>
            <a:r>
              <a:rPr lang="zh-CN" altLang="en-US" dirty="0"/>
              <a:t>位置的贡献的时候，自然将整个区间划分成两个不相交的小区间，左右互不影响，相互独立，可以递归计算</a:t>
            </a:r>
            <a:endParaRPr lang="en-US" altLang="zh-CN" dirty="0"/>
          </a:p>
          <a:p>
            <a:endParaRPr lang="zh-CN" altLang="en-US" dirty="0"/>
          </a:p>
        </p:txBody>
      </p:sp>
    </p:spTree>
    <p:extLst>
      <p:ext uri="{BB962C8B-B14F-4D97-AF65-F5344CB8AC3E}">
        <p14:creationId xmlns:p14="http://schemas.microsoft.com/office/powerpoint/2010/main" val="27624731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en-US" altLang="zh-CN" dirty="0" err="1"/>
              <a:t>Luogu</a:t>
            </a:r>
            <a:r>
              <a:rPr lang="en-US" altLang="zh-CN" dirty="0"/>
              <a:t> P5851 Greedy Pie Eaters P</a:t>
            </a:r>
            <a:endParaRPr lang="zh-CN" altLang="en-US" dirty="0"/>
          </a:p>
        </p:txBody>
      </p:sp>
      <p:sp>
        <p:nvSpPr>
          <p:cNvPr id="5" name="内容占位符 4">
            <a:extLst>
              <a:ext uri="{FF2B5EF4-FFF2-40B4-BE49-F238E27FC236}">
                <a16:creationId xmlns:a16="http://schemas.microsoft.com/office/drawing/2014/main" id="{748A93E0-4656-C0FB-C5E2-9B369336F329}"/>
              </a:ext>
            </a:extLst>
          </p:cNvPr>
          <p:cNvSpPr>
            <a:spLocks noGrp="1"/>
          </p:cNvSpPr>
          <p:nvPr>
            <p:ph idx="1"/>
          </p:nvPr>
        </p:nvSpPr>
        <p:spPr/>
        <p:txBody>
          <a:bodyPr>
            <a:normAutofit/>
          </a:bodyPr>
          <a:lstStyle/>
          <a:p>
            <a:r>
              <a:rPr lang="zh-CN" altLang="en-US" dirty="0"/>
              <a:t>设</a:t>
            </a:r>
            <a:r>
              <a:rPr lang="en-US" altLang="zh-CN" dirty="0"/>
              <a:t>f[</a:t>
            </a:r>
            <a:r>
              <a:rPr lang="en-US" altLang="zh-CN" dirty="0" err="1"/>
              <a:t>i</a:t>
            </a:r>
            <a:r>
              <a:rPr lang="en-US" altLang="zh-CN" dirty="0"/>
              <a:t>][j]</a:t>
            </a:r>
            <a:r>
              <a:rPr lang="zh-CN" altLang="en-US" dirty="0"/>
              <a:t>表示区间</a:t>
            </a:r>
            <a:r>
              <a:rPr lang="en-US" altLang="zh-CN" dirty="0"/>
              <a:t>[</a:t>
            </a:r>
            <a:r>
              <a:rPr lang="en-US" altLang="zh-CN" dirty="0" err="1"/>
              <a:t>i,j</a:t>
            </a:r>
            <a:r>
              <a:rPr lang="en-US" altLang="zh-CN" dirty="0"/>
              <a:t>]</a:t>
            </a:r>
            <a:r>
              <a:rPr lang="zh-CN" altLang="en-US" dirty="0"/>
              <a:t>的答案</a:t>
            </a:r>
            <a:endParaRPr lang="en-US" altLang="zh-CN" dirty="0"/>
          </a:p>
          <a:p>
            <a:r>
              <a:rPr lang="zh-CN" altLang="en-US" dirty="0"/>
              <a:t>至于钦定</a:t>
            </a:r>
            <a:r>
              <a:rPr lang="en-US" altLang="zh-CN" dirty="0"/>
              <a:t>[</a:t>
            </a:r>
            <a:r>
              <a:rPr lang="en-US" altLang="zh-CN" dirty="0" err="1"/>
              <a:t>i,j</a:t>
            </a:r>
            <a:r>
              <a:rPr lang="en-US" altLang="zh-CN" dirty="0"/>
              <a:t>]</a:t>
            </a:r>
            <a:r>
              <a:rPr lang="zh-CN" altLang="en-US" dirty="0"/>
              <a:t>区间内第</a:t>
            </a:r>
            <a:r>
              <a:rPr lang="en-US" altLang="zh-CN" dirty="0"/>
              <a:t>x</a:t>
            </a:r>
            <a:r>
              <a:rPr lang="zh-CN" altLang="en-US" dirty="0"/>
              <a:t>个物品让哪个需求取走</a:t>
            </a:r>
            <a:endParaRPr lang="en-US" altLang="zh-CN" dirty="0"/>
          </a:p>
          <a:p>
            <a:r>
              <a:rPr lang="zh-CN" altLang="en-US" dirty="0"/>
              <a:t>显然需求要满足位于这个区间中，并且需求要包含</a:t>
            </a:r>
            <a:r>
              <a:rPr lang="en-US" altLang="zh-CN" dirty="0"/>
              <a:t>x</a:t>
            </a:r>
            <a:r>
              <a:rPr lang="zh-CN" altLang="en-US" dirty="0"/>
              <a:t>，即</a:t>
            </a:r>
            <a:r>
              <a:rPr lang="en-US" altLang="zh-CN" dirty="0" err="1"/>
              <a:t>i</a:t>
            </a:r>
            <a:r>
              <a:rPr lang="en-US" altLang="zh-CN" dirty="0"/>
              <a:t>&lt;=</a:t>
            </a:r>
            <a:r>
              <a:rPr lang="en-US" altLang="zh-CN" dirty="0" err="1"/>
              <a:t>lt</a:t>
            </a:r>
            <a:r>
              <a:rPr lang="en-US" altLang="zh-CN" dirty="0"/>
              <a:t>&lt;=x&lt;=rt&lt;=j</a:t>
            </a:r>
          </a:p>
          <a:p>
            <a:r>
              <a:rPr lang="zh-CN" altLang="en-US" dirty="0"/>
              <a:t>然后我们贪心地选择</a:t>
            </a:r>
            <a:r>
              <a:rPr lang="en-US" altLang="zh-CN" dirty="0" err="1"/>
              <a:t>wt</a:t>
            </a:r>
            <a:r>
              <a:rPr lang="zh-CN" altLang="en-US" dirty="0"/>
              <a:t>最大的那个需求，因为现在只考虑取走</a:t>
            </a:r>
            <a:r>
              <a:rPr lang="en-US" altLang="zh-CN" dirty="0"/>
              <a:t>x</a:t>
            </a:r>
            <a:r>
              <a:rPr lang="zh-CN" altLang="en-US" dirty="0"/>
              <a:t>，不考虑取走</a:t>
            </a:r>
            <a:r>
              <a:rPr lang="en-US" altLang="zh-CN" dirty="0"/>
              <a:t>x</a:t>
            </a:r>
            <a:r>
              <a:rPr lang="zh-CN" altLang="en-US" dirty="0"/>
              <a:t>后对区间的影响（你可以认为其他的需求都已经把</a:t>
            </a:r>
            <a:r>
              <a:rPr lang="en-US" altLang="zh-CN" dirty="0"/>
              <a:t>[</a:t>
            </a:r>
            <a:r>
              <a:rPr lang="en-US" altLang="zh-CN" dirty="0" err="1"/>
              <a:t>i,j</a:t>
            </a:r>
            <a:r>
              <a:rPr lang="en-US" altLang="zh-CN" dirty="0"/>
              <a:t>]</a:t>
            </a:r>
            <a:r>
              <a:rPr lang="zh-CN" altLang="en-US" dirty="0"/>
              <a:t>区间内的其他物品取完了，最后才安排的这个需求，现在就是取</a:t>
            </a:r>
            <a:r>
              <a:rPr lang="en-US" altLang="zh-CN" dirty="0"/>
              <a:t>x</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9572547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en-US" altLang="zh-CN" dirty="0" err="1"/>
              <a:t>Luogu</a:t>
            </a:r>
            <a:r>
              <a:rPr lang="en-US" altLang="zh-CN" dirty="0"/>
              <a:t> P5851 Greedy Pie Eaters P</a:t>
            </a:r>
            <a:endParaRPr lang="zh-CN" altLang="en-US" dirty="0"/>
          </a:p>
        </p:txBody>
      </p:sp>
      <p:sp>
        <p:nvSpPr>
          <p:cNvPr id="5" name="内容占位符 4">
            <a:extLst>
              <a:ext uri="{FF2B5EF4-FFF2-40B4-BE49-F238E27FC236}">
                <a16:creationId xmlns:a16="http://schemas.microsoft.com/office/drawing/2014/main" id="{748A93E0-4656-C0FB-C5E2-9B369336F329}"/>
              </a:ext>
            </a:extLst>
          </p:cNvPr>
          <p:cNvSpPr>
            <a:spLocks noGrp="1"/>
          </p:cNvSpPr>
          <p:nvPr>
            <p:ph idx="1"/>
          </p:nvPr>
        </p:nvSpPr>
        <p:spPr/>
        <p:txBody>
          <a:bodyPr>
            <a:normAutofit/>
          </a:bodyPr>
          <a:lstStyle/>
          <a:p>
            <a:r>
              <a:rPr lang="zh-CN" altLang="en-US" dirty="0"/>
              <a:t>这里的</a:t>
            </a:r>
            <a:r>
              <a:rPr lang="en-US" altLang="zh-CN" dirty="0"/>
              <a:t>cost(</a:t>
            </a:r>
            <a:r>
              <a:rPr lang="en-US" altLang="zh-CN" dirty="0" err="1"/>
              <a:t>i,j,x</a:t>
            </a:r>
            <a:r>
              <a:rPr lang="en-US" altLang="zh-CN" dirty="0"/>
              <a:t>)</a:t>
            </a:r>
            <a:r>
              <a:rPr lang="zh-CN" altLang="en-US" dirty="0"/>
              <a:t>需要预处理出来</a:t>
            </a:r>
            <a:endParaRPr lang="en-US" altLang="zh-CN" dirty="0"/>
          </a:p>
          <a:p>
            <a:r>
              <a:rPr lang="zh-CN" altLang="en-US" dirty="0"/>
              <a:t>预处理的方式也可以</a:t>
            </a:r>
            <a:r>
              <a:rPr lang="en-US" altLang="zh-CN" dirty="0" err="1"/>
              <a:t>dp</a:t>
            </a:r>
            <a:endParaRPr lang="en-US" altLang="zh-CN" dirty="0"/>
          </a:p>
          <a:p>
            <a:r>
              <a:rPr lang="en-US" altLang="zh-CN" dirty="0"/>
              <a:t>cost(</a:t>
            </a:r>
            <a:r>
              <a:rPr lang="en-US" altLang="zh-CN" dirty="0" err="1"/>
              <a:t>i,j,x</a:t>
            </a:r>
            <a:r>
              <a:rPr lang="en-US" altLang="zh-CN" dirty="0"/>
              <a:t>)</a:t>
            </a:r>
            <a:r>
              <a:rPr lang="zh-CN" altLang="en-US" dirty="0"/>
              <a:t>的初值肯定是对于一个需求</a:t>
            </a:r>
            <a:r>
              <a:rPr lang="en-US" altLang="zh-CN" dirty="0" err="1"/>
              <a:t>lt,rt,wt</a:t>
            </a:r>
            <a:r>
              <a:rPr lang="zh-CN" altLang="en-US" dirty="0"/>
              <a:t>，</a:t>
            </a:r>
            <a:r>
              <a:rPr lang="en-US" altLang="zh-CN" dirty="0"/>
              <a:t>cost(</a:t>
            </a:r>
            <a:r>
              <a:rPr lang="en-US" altLang="zh-CN" dirty="0" err="1"/>
              <a:t>lt,rt</a:t>
            </a:r>
            <a:r>
              <a:rPr lang="en-US" altLang="zh-CN" dirty="0"/>
              <a:t>,[</a:t>
            </a:r>
            <a:r>
              <a:rPr lang="en-US" altLang="zh-CN" dirty="0" err="1"/>
              <a:t>lt,rt</a:t>
            </a:r>
            <a:r>
              <a:rPr lang="en-US" altLang="zh-CN" dirty="0"/>
              <a:t>])=max(cost(</a:t>
            </a:r>
            <a:r>
              <a:rPr lang="en-US" altLang="zh-CN" dirty="0" err="1"/>
              <a:t>lt,rt</a:t>
            </a:r>
            <a:r>
              <a:rPr lang="en-US" altLang="zh-CN" dirty="0"/>
              <a:t>,[</a:t>
            </a:r>
            <a:r>
              <a:rPr lang="en-US" altLang="zh-CN" dirty="0" err="1"/>
              <a:t>lt,rt</a:t>
            </a:r>
            <a:r>
              <a:rPr lang="en-US" altLang="zh-CN" dirty="0"/>
              <a:t>]),</a:t>
            </a:r>
            <a:r>
              <a:rPr lang="en-US" altLang="zh-CN" dirty="0" err="1"/>
              <a:t>wt</a:t>
            </a:r>
            <a:r>
              <a:rPr lang="en-US" altLang="zh-CN" dirty="0"/>
              <a:t>)</a:t>
            </a:r>
          </a:p>
          <a:p>
            <a:r>
              <a:rPr lang="zh-CN" altLang="en-US" dirty="0"/>
              <a:t>然后</a:t>
            </a:r>
            <a:r>
              <a:rPr lang="en-US" altLang="zh-CN" dirty="0"/>
              <a:t>cost(</a:t>
            </a:r>
            <a:r>
              <a:rPr lang="en-US" altLang="zh-CN" dirty="0" err="1"/>
              <a:t>i,j,x</a:t>
            </a:r>
            <a:r>
              <a:rPr lang="en-US" altLang="zh-CN" dirty="0"/>
              <a:t>)=max(cost(</a:t>
            </a:r>
            <a:r>
              <a:rPr lang="en-US" altLang="zh-CN" dirty="0" err="1"/>
              <a:t>i,j,x</a:t>
            </a:r>
            <a:r>
              <a:rPr lang="en-US" altLang="zh-CN" dirty="0"/>
              <a:t>),cost(i+1,j,x),cost(i,j-1,x))</a:t>
            </a:r>
          </a:p>
          <a:p>
            <a:r>
              <a:rPr lang="zh-CN" altLang="en-US" dirty="0"/>
              <a:t>时间复杂度</a:t>
            </a:r>
            <a:r>
              <a:rPr lang="en-US" altLang="zh-CN" dirty="0"/>
              <a:t>O(n^3)</a:t>
            </a:r>
          </a:p>
          <a:p>
            <a:r>
              <a:rPr lang="zh-CN" altLang="en-US" dirty="0"/>
              <a:t>上一个题的</a:t>
            </a:r>
            <a:r>
              <a:rPr lang="en-US" altLang="zh-CN" dirty="0"/>
              <a:t>cost(</a:t>
            </a:r>
            <a:r>
              <a:rPr lang="en-US" altLang="zh-CN" dirty="0" err="1"/>
              <a:t>i,j,x,k</a:t>
            </a:r>
            <a:r>
              <a:rPr lang="en-US" altLang="zh-CN" dirty="0"/>
              <a:t>)</a:t>
            </a:r>
            <a:r>
              <a:rPr lang="zh-CN" altLang="en-US" dirty="0"/>
              <a:t>的预处理</a:t>
            </a:r>
            <a:r>
              <a:rPr lang="en-US" altLang="zh-CN" dirty="0" err="1"/>
              <a:t>dp</a:t>
            </a:r>
            <a:r>
              <a:rPr lang="zh-CN" altLang="en-US"/>
              <a:t>和这个差不多</a:t>
            </a:r>
            <a:endParaRPr lang="zh-CN" altLang="en-US" dirty="0"/>
          </a:p>
        </p:txBody>
      </p:sp>
    </p:spTree>
    <p:extLst>
      <p:ext uri="{BB962C8B-B14F-4D97-AF65-F5344CB8AC3E}">
        <p14:creationId xmlns:p14="http://schemas.microsoft.com/office/powerpoint/2010/main" val="27347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63F570-7686-1651-F639-D279E4C63143}"/>
              </a:ext>
            </a:extLst>
          </p:cNvPr>
          <p:cNvSpPr>
            <a:spLocks noGrp="1"/>
          </p:cNvSpPr>
          <p:nvPr>
            <p:ph type="title"/>
          </p:nvPr>
        </p:nvSpPr>
        <p:spPr/>
        <p:txBody>
          <a:bodyPr/>
          <a:lstStyle/>
          <a:p>
            <a:r>
              <a:rPr lang="zh-CN" altLang="en-US" dirty="0"/>
              <a:t>凸多边形模型</a:t>
            </a:r>
          </a:p>
        </p:txBody>
      </p:sp>
      <p:sp>
        <p:nvSpPr>
          <p:cNvPr id="3" name="内容占位符 2">
            <a:extLst>
              <a:ext uri="{FF2B5EF4-FFF2-40B4-BE49-F238E27FC236}">
                <a16:creationId xmlns:a16="http://schemas.microsoft.com/office/drawing/2014/main" id="{BCC9E580-AFA1-50D1-9719-43DF073568AF}"/>
              </a:ext>
            </a:extLst>
          </p:cNvPr>
          <p:cNvSpPr>
            <a:spLocks noGrp="1"/>
          </p:cNvSpPr>
          <p:nvPr>
            <p:ph idx="1"/>
          </p:nvPr>
        </p:nvSpPr>
        <p:spPr>
          <a:xfrm>
            <a:off x="838200" y="1825625"/>
            <a:ext cx="10515600" cy="4351338"/>
          </a:xfrm>
        </p:spPr>
        <p:txBody>
          <a:bodyPr>
            <a:normAutofit/>
          </a:bodyPr>
          <a:lstStyle/>
          <a:p>
            <a:r>
              <a:rPr lang="zh-CN" altLang="en-US" dirty="0"/>
              <a:t>一个凸的</a:t>
            </a:r>
            <a:r>
              <a:rPr lang="en-US" altLang="zh-CN" dirty="0"/>
              <a:t>n</a:t>
            </a:r>
            <a:r>
              <a:rPr lang="zh-CN" altLang="en-US" dirty="0"/>
              <a:t>边形，用线段连接他的两个顶点使之分成多个三角形，每条直线除非在端点处，否则不能相交，一共有多少种划分方案？</a:t>
            </a:r>
            <a:endParaRPr lang="en-US" altLang="zh-CN" dirty="0"/>
          </a:p>
          <a:p>
            <a:r>
              <a:rPr lang="en-US" altLang="zh-CN" dirty="0"/>
              <a:t>f[l][r]=\</a:t>
            </a:r>
            <a:r>
              <a:rPr lang="en-US" altLang="zh-CN" dirty="0" err="1"/>
              <a:t>sum_k</a:t>
            </a:r>
            <a:r>
              <a:rPr lang="en-US" altLang="zh-CN" dirty="0"/>
              <a:t> f[l][k]*f[k][r] (l&lt;k&lt;r)</a:t>
            </a:r>
          </a:p>
          <a:p>
            <a:r>
              <a:rPr lang="zh-CN" altLang="en-US" dirty="0"/>
              <a:t>显然</a:t>
            </a:r>
            <a:r>
              <a:rPr lang="en-US" altLang="zh-CN" dirty="0"/>
              <a:t>f[x][x+1]</a:t>
            </a:r>
            <a:r>
              <a:rPr lang="zh-CN" altLang="en-US" dirty="0"/>
              <a:t>这样的状态相当于是一个空的多边形，初始化的时候</a:t>
            </a:r>
            <a:r>
              <a:rPr lang="en-US" altLang="zh-CN" dirty="0"/>
              <a:t>f[x][x+1]=1</a:t>
            </a:r>
          </a:p>
          <a:p>
            <a:r>
              <a:rPr lang="zh-CN" altLang="en-US" dirty="0"/>
              <a:t>把状态再改写一下，设</a:t>
            </a:r>
            <a:r>
              <a:rPr lang="en-US" altLang="zh-CN" dirty="0"/>
              <a:t>f[x]</a:t>
            </a:r>
            <a:r>
              <a:rPr lang="zh-CN" altLang="en-US" dirty="0"/>
              <a:t>表示能分出</a:t>
            </a:r>
            <a:r>
              <a:rPr lang="en-US" altLang="zh-CN" dirty="0"/>
              <a:t>x</a:t>
            </a:r>
            <a:r>
              <a:rPr lang="zh-CN" altLang="en-US" dirty="0"/>
              <a:t>个三角形的答案</a:t>
            </a:r>
            <a:endParaRPr lang="en-US" altLang="zh-CN" dirty="0"/>
          </a:p>
          <a:p>
            <a:r>
              <a:rPr lang="zh-CN" altLang="en-US" dirty="0"/>
              <a:t>那么</a:t>
            </a:r>
            <a:r>
              <a:rPr lang="en-US" altLang="zh-CN" dirty="0"/>
              <a:t>f[x]=\</a:t>
            </a:r>
            <a:r>
              <a:rPr lang="en-US" altLang="zh-CN" dirty="0" err="1"/>
              <a:t>sum_k</a:t>
            </a:r>
            <a:r>
              <a:rPr lang="en-US" altLang="zh-CN" dirty="0"/>
              <a:t> f[k]*f[x-k-1]</a:t>
            </a:r>
          </a:p>
          <a:p>
            <a:r>
              <a:rPr lang="zh-CN" altLang="en-US" dirty="0"/>
              <a:t>这个</a:t>
            </a:r>
            <a:r>
              <a:rPr lang="en-US" altLang="zh-CN" dirty="0"/>
              <a:t>f</a:t>
            </a:r>
            <a:r>
              <a:rPr lang="zh-CN" altLang="en-US" dirty="0"/>
              <a:t>就是卡特兰数，并且这启发我们如果凸多边形上面的点是等价的时候可以把区间</a:t>
            </a:r>
            <a:r>
              <a:rPr lang="en-US" altLang="zh-CN" dirty="0" err="1"/>
              <a:t>dp</a:t>
            </a:r>
            <a:r>
              <a:rPr lang="zh-CN" altLang="en-US" dirty="0"/>
              <a:t>的状态简化</a:t>
            </a:r>
            <a:endParaRPr lang="en-US" altLang="zh-CN" dirty="0"/>
          </a:p>
        </p:txBody>
      </p:sp>
    </p:spTree>
    <p:extLst>
      <p:ext uri="{BB962C8B-B14F-4D97-AF65-F5344CB8AC3E}">
        <p14:creationId xmlns:p14="http://schemas.microsoft.com/office/powerpoint/2010/main" val="2149785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63F570-7686-1651-F639-D279E4C63143}"/>
              </a:ext>
            </a:extLst>
          </p:cNvPr>
          <p:cNvSpPr>
            <a:spLocks noGrp="1"/>
          </p:cNvSpPr>
          <p:nvPr>
            <p:ph type="title"/>
          </p:nvPr>
        </p:nvSpPr>
        <p:spPr/>
        <p:txBody>
          <a:bodyPr/>
          <a:lstStyle/>
          <a:p>
            <a:r>
              <a:rPr lang="zh-CN" altLang="en-US" dirty="0"/>
              <a:t>凸多边形模型</a:t>
            </a:r>
          </a:p>
        </p:txBody>
      </p:sp>
      <p:sp>
        <p:nvSpPr>
          <p:cNvPr id="3" name="内容占位符 2">
            <a:extLst>
              <a:ext uri="{FF2B5EF4-FFF2-40B4-BE49-F238E27FC236}">
                <a16:creationId xmlns:a16="http://schemas.microsoft.com/office/drawing/2014/main" id="{BCC9E580-AFA1-50D1-9719-43DF073568AF}"/>
              </a:ext>
            </a:extLst>
          </p:cNvPr>
          <p:cNvSpPr>
            <a:spLocks noGrp="1"/>
          </p:cNvSpPr>
          <p:nvPr>
            <p:ph idx="1"/>
          </p:nvPr>
        </p:nvSpPr>
        <p:spPr>
          <a:xfrm>
            <a:off x="838200" y="1825625"/>
            <a:ext cx="10515600" cy="4351338"/>
          </a:xfrm>
        </p:spPr>
        <p:txBody>
          <a:bodyPr>
            <a:normAutofit/>
          </a:bodyPr>
          <a:lstStyle/>
          <a:p>
            <a:r>
              <a:rPr lang="zh-CN" altLang="en-US" dirty="0"/>
              <a:t>一个凸的</a:t>
            </a:r>
            <a:r>
              <a:rPr lang="en-US" altLang="zh-CN" dirty="0"/>
              <a:t>n</a:t>
            </a:r>
            <a:r>
              <a:rPr lang="zh-CN" altLang="en-US" dirty="0"/>
              <a:t>边形，用线段连接他的两个顶点使之分成多个三角形，每条直线除非在端点处，否则不能相交，一共有多少种划分方案？</a:t>
            </a:r>
            <a:endParaRPr lang="en-US" altLang="zh-CN" dirty="0"/>
          </a:p>
          <a:p>
            <a:r>
              <a:rPr lang="en-US" altLang="zh-CN" dirty="0"/>
              <a:t>f[l][r]=\</a:t>
            </a:r>
            <a:r>
              <a:rPr lang="en-US" altLang="zh-CN" dirty="0" err="1"/>
              <a:t>sum_k</a:t>
            </a:r>
            <a:r>
              <a:rPr lang="en-US" altLang="zh-CN" dirty="0"/>
              <a:t> f[l][k]*f[k][r] (l&lt;k&lt;r)</a:t>
            </a:r>
          </a:p>
          <a:p>
            <a:r>
              <a:rPr lang="zh-CN" altLang="en-US" dirty="0"/>
              <a:t>显然</a:t>
            </a:r>
            <a:r>
              <a:rPr lang="en-US" altLang="zh-CN" dirty="0"/>
              <a:t>f[x][x+1]</a:t>
            </a:r>
            <a:r>
              <a:rPr lang="zh-CN" altLang="en-US" dirty="0"/>
              <a:t>这样的状态相当于是一个空的多边形，初始化的时候</a:t>
            </a:r>
            <a:r>
              <a:rPr lang="en-US" altLang="zh-CN" dirty="0"/>
              <a:t>f[x][x+1]=1</a:t>
            </a:r>
          </a:p>
          <a:p>
            <a:r>
              <a:rPr lang="zh-CN" altLang="en-US" dirty="0"/>
              <a:t>把状态再改写一下，设</a:t>
            </a:r>
            <a:r>
              <a:rPr lang="en-US" altLang="zh-CN" dirty="0"/>
              <a:t>f[x]</a:t>
            </a:r>
            <a:r>
              <a:rPr lang="zh-CN" altLang="en-US" dirty="0"/>
              <a:t>表示能分出</a:t>
            </a:r>
            <a:r>
              <a:rPr lang="en-US" altLang="zh-CN" dirty="0"/>
              <a:t>x</a:t>
            </a:r>
            <a:r>
              <a:rPr lang="zh-CN" altLang="en-US" dirty="0"/>
              <a:t>个三角形的答案</a:t>
            </a:r>
            <a:endParaRPr lang="en-US" altLang="zh-CN" dirty="0"/>
          </a:p>
          <a:p>
            <a:r>
              <a:rPr lang="zh-CN" altLang="en-US" dirty="0"/>
              <a:t>那么</a:t>
            </a:r>
            <a:r>
              <a:rPr lang="en-US" altLang="zh-CN" dirty="0"/>
              <a:t>f[x]=\</a:t>
            </a:r>
            <a:r>
              <a:rPr lang="en-US" altLang="zh-CN" dirty="0" err="1"/>
              <a:t>sum_k</a:t>
            </a:r>
            <a:r>
              <a:rPr lang="en-US" altLang="zh-CN" dirty="0"/>
              <a:t> f[k]*f[x-k-1]</a:t>
            </a:r>
          </a:p>
          <a:p>
            <a:r>
              <a:rPr lang="zh-CN" altLang="en-US" dirty="0"/>
              <a:t>这个</a:t>
            </a:r>
            <a:r>
              <a:rPr lang="en-US" altLang="zh-CN" dirty="0"/>
              <a:t>f</a:t>
            </a:r>
            <a:r>
              <a:rPr lang="zh-CN" altLang="en-US" dirty="0"/>
              <a:t>就是卡特兰数，并且这启发我们如果凸多边形上面的点是等价的时候可以把区间</a:t>
            </a:r>
            <a:r>
              <a:rPr lang="en-US" altLang="zh-CN" dirty="0" err="1"/>
              <a:t>dp</a:t>
            </a:r>
            <a:r>
              <a:rPr lang="zh-CN" altLang="en-US" dirty="0"/>
              <a:t>的状态简化</a:t>
            </a:r>
            <a:endParaRPr lang="en-US" altLang="zh-CN" dirty="0"/>
          </a:p>
        </p:txBody>
      </p:sp>
    </p:spTree>
    <p:extLst>
      <p:ext uri="{BB962C8B-B14F-4D97-AF65-F5344CB8AC3E}">
        <p14:creationId xmlns:p14="http://schemas.microsoft.com/office/powerpoint/2010/main" val="3420224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BD925-9A1A-1E99-105C-5EE0DF7FE8FB}"/>
              </a:ext>
            </a:extLst>
          </p:cNvPr>
          <p:cNvSpPr>
            <a:spLocks noGrp="1"/>
          </p:cNvSpPr>
          <p:nvPr>
            <p:ph type="title"/>
          </p:nvPr>
        </p:nvSpPr>
        <p:spPr/>
        <p:txBody>
          <a:bodyPr/>
          <a:lstStyle/>
          <a:p>
            <a:r>
              <a:rPr lang="zh-CN" altLang="en-US" dirty="0"/>
              <a:t>括号匹配模型</a:t>
            </a:r>
          </a:p>
        </p:txBody>
      </p:sp>
      <p:sp>
        <p:nvSpPr>
          <p:cNvPr id="3" name="内容占位符 2">
            <a:extLst>
              <a:ext uri="{FF2B5EF4-FFF2-40B4-BE49-F238E27FC236}">
                <a16:creationId xmlns:a16="http://schemas.microsoft.com/office/drawing/2014/main" id="{8F916D6C-3425-306C-4CFB-4B360471428E}"/>
              </a:ext>
            </a:extLst>
          </p:cNvPr>
          <p:cNvSpPr>
            <a:spLocks noGrp="1"/>
          </p:cNvSpPr>
          <p:nvPr>
            <p:ph idx="1"/>
          </p:nvPr>
        </p:nvSpPr>
        <p:spPr/>
        <p:txBody>
          <a:bodyPr/>
          <a:lstStyle/>
          <a:p>
            <a:r>
              <a:rPr lang="zh-CN" altLang="en-US" dirty="0"/>
              <a:t>括号匹配是一个常见的问题，我们定义，规则的括号序列满足以下几点</a:t>
            </a:r>
          </a:p>
          <a:p>
            <a:r>
              <a:rPr lang="en-US" altLang="zh-CN" dirty="0"/>
              <a:t>1.</a:t>
            </a:r>
            <a:r>
              <a:rPr lang="zh-CN" altLang="en-US" dirty="0"/>
              <a:t>空序列是规则括号序列。</a:t>
            </a:r>
          </a:p>
          <a:p>
            <a:r>
              <a:rPr lang="en-US" altLang="zh-CN" dirty="0"/>
              <a:t>2.</a:t>
            </a:r>
            <a:r>
              <a:rPr lang="zh-CN" altLang="en-US" dirty="0"/>
              <a:t>如果</a:t>
            </a:r>
            <a:r>
              <a:rPr lang="en-US" altLang="zh-CN" dirty="0"/>
              <a:t>s</a:t>
            </a:r>
            <a:r>
              <a:rPr lang="zh-CN" altLang="en-US" dirty="0"/>
              <a:t>是规则括号序列，则</a:t>
            </a:r>
            <a:r>
              <a:rPr lang="en-US" altLang="zh-CN" dirty="0"/>
              <a:t>(s)</a:t>
            </a:r>
            <a:r>
              <a:rPr lang="zh-CN" altLang="en-US" dirty="0"/>
              <a:t>是规则括号序列。</a:t>
            </a:r>
          </a:p>
          <a:p>
            <a:r>
              <a:rPr lang="en-US" altLang="zh-CN" dirty="0"/>
              <a:t>3.</a:t>
            </a:r>
            <a:r>
              <a:rPr lang="zh-CN" altLang="en-US" dirty="0"/>
              <a:t>如果</a:t>
            </a:r>
            <a:r>
              <a:rPr lang="en-US" altLang="zh-CN" dirty="0"/>
              <a:t>a</a:t>
            </a:r>
            <a:r>
              <a:rPr lang="zh-CN" altLang="en-US" dirty="0"/>
              <a:t>和</a:t>
            </a:r>
            <a:r>
              <a:rPr lang="en-US" altLang="zh-CN" dirty="0"/>
              <a:t>b</a:t>
            </a:r>
            <a:r>
              <a:rPr lang="zh-CN" altLang="en-US" dirty="0"/>
              <a:t>是规则括号序列，则</a:t>
            </a:r>
            <a:r>
              <a:rPr lang="en-US" altLang="zh-CN" dirty="0"/>
              <a:t>ab</a:t>
            </a:r>
            <a:r>
              <a:rPr lang="zh-CN" altLang="en-US" dirty="0"/>
              <a:t>是规则括号序列。</a:t>
            </a:r>
            <a:endParaRPr lang="en-US" altLang="zh-CN" dirty="0"/>
          </a:p>
          <a:p>
            <a:r>
              <a:rPr lang="zh-CN" altLang="en-US" dirty="0"/>
              <a:t>现在给一个括号序列，你可以在序列中的任意位置添加任意字符，使得括号序列变成规则的，问最少添加多少个</a:t>
            </a:r>
            <a:endParaRPr lang="en-US" altLang="zh-CN" dirty="0"/>
          </a:p>
          <a:p>
            <a:r>
              <a:rPr lang="zh-CN" altLang="en-US" dirty="0"/>
              <a:t>需要一个</a:t>
            </a:r>
            <a:r>
              <a:rPr lang="en-US" altLang="zh-CN" dirty="0"/>
              <a:t>O(n^3)</a:t>
            </a:r>
            <a:r>
              <a:rPr lang="zh-CN" altLang="en-US" dirty="0"/>
              <a:t>的做法</a:t>
            </a:r>
            <a:endParaRPr lang="en-US" altLang="zh-CN" dirty="0"/>
          </a:p>
          <a:p>
            <a:endParaRPr lang="zh-CN" altLang="en-US" dirty="0"/>
          </a:p>
        </p:txBody>
      </p:sp>
    </p:spTree>
    <p:extLst>
      <p:ext uri="{BB962C8B-B14F-4D97-AF65-F5344CB8AC3E}">
        <p14:creationId xmlns:p14="http://schemas.microsoft.com/office/powerpoint/2010/main" val="19418956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1680</TotalTime>
  <Words>6939</Words>
  <Application>Microsoft Office PowerPoint</Application>
  <PresentationFormat>宽屏</PresentationFormat>
  <Paragraphs>452</Paragraphs>
  <Slides>64</Slides>
  <Notes>60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64</vt:i4>
      </vt:variant>
    </vt:vector>
  </HeadingPairs>
  <TitlesOfParts>
    <vt:vector size="69" baseType="lpstr">
      <vt:lpstr>PingFang SC</vt:lpstr>
      <vt:lpstr>等线</vt:lpstr>
      <vt:lpstr>等线 Light</vt:lpstr>
      <vt:lpstr>Arial</vt:lpstr>
      <vt:lpstr>Office 主题​​</vt:lpstr>
      <vt:lpstr>区间dp</vt:lpstr>
      <vt:lpstr>凸多边形模型</vt:lpstr>
      <vt:lpstr>凸多边形模型</vt:lpstr>
      <vt:lpstr>凸多边形模型</vt:lpstr>
      <vt:lpstr>凸多边形模型</vt:lpstr>
      <vt:lpstr>凸多边形模型</vt:lpstr>
      <vt:lpstr>凸多边形模型</vt:lpstr>
      <vt:lpstr>凸多边形模型</vt:lpstr>
      <vt:lpstr>括号匹配模型</vt:lpstr>
      <vt:lpstr>括号匹配模型</vt:lpstr>
      <vt:lpstr>括号匹配模型</vt:lpstr>
      <vt:lpstr>括号匹配模型</vt:lpstr>
      <vt:lpstr>括号匹配模型</vt:lpstr>
      <vt:lpstr>括号匹配模型</vt:lpstr>
      <vt:lpstr>括号匹配模型</vt:lpstr>
      <vt:lpstr>括号匹配模型</vt:lpstr>
      <vt:lpstr>括号匹配模型</vt:lpstr>
      <vt:lpstr>括号匹配模型</vt:lpstr>
      <vt:lpstr>括号匹配模型</vt:lpstr>
      <vt:lpstr>括号匹配模型</vt:lpstr>
      <vt:lpstr>括号匹配模型</vt:lpstr>
      <vt:lpstr>括号匹配模型</vt:lpstr>
      <vt:lpstr>括号匹配模型</vt:lpstr>
      <vt:lpstr>括号匹配模型</vt:lpstr>
      <vt:lpstr>括号匹配模型</vt:lpstr>
      <vt:lpstr>括号匹配模型</vt:lpstr>
      <vt:lpstr>括号匹配模型</vt:lpstr>
      <vt:lpstr>括号匹配模型</vt:lpstr>
      <vt:lpstr>括号匹配模型</vt:lpstr>
      <vt:lpstr>括号匹配模型</vt:lpstr>
      <vt:lpstr>括号匹配模型</vt:lpstr>
      <vt:lpstr>括号匹配模型</vt:lpstr>
      <vt:lpstr>括号匹配模型</vt:lpstr>
      <vt:lpstr>括号匹配模型</vt:lpstr>
      <vt:lpstr>关灯模型</vt:lpstr>
      <vt:lpstr>关灯模型</vt:lpstr>
      <vt:lpstr>关灯模型</vt:lpstr>
      <vt:lpstr>关灯模型</vt:lpstr>
      <vt:lpstr>关灯模型</vt:lpstr>
      <vt:lpstr>关灯模型</vt:lpstr>
      <vt:lpstr>关灯模型</vt:lpstr>
      <vt:lpstr>关灯模型</vt:lpstr>
      <vt:lpstr>关灯模型</vt:lpstr>
      <vt:lpstr>关灯模型</vt:lpstr>
      <vt:lpstr>关灯模型</vt:lpstr>
      <vt:lpstr>关灯模型</vt:lpstr>
      <vt:lpstr>挂载模型</vt:lpstr>
      <vt:lpstr>挂载模型</vt:lpstr>
      <vt:lpstr>挂载模型</vt:lpstr>
      <vt:lpstr>挂载模型</vt:lpstr>
      <vt:lpstr>挂载模型</vt:lpstr>
      <vt:lpstr>挂载模型</vt:lpstr>
      <vt:lpstr>挂载模型</vt:lpstr>
      <vt:lpstr>博弈与区间dp</vt:lpstr>
      <vt:lpstr>笛卡尔树</vt:lpstr>
      <vt:lpstr>笛卡尔树</vt:lpstr>
      <vt:lpstr>笛卡尔树</vt:lpstr>
      <vt:lpstr>笛卡尔树</vt:lpstr>
      <vt:lpstr>bzoj4380 Myjnie</vt:lpstr>
      <vt:lpstr>bzoj4380 Myjnie</vt:lpstr>
      <vt:lpstr>Luogu P5851 Greedy Pie Eaters P</vt:lpstr>
      <vt:lpstr>Luogu P5851 Greedy Pie Eaters P</vt:lpstr>
      <vt:lpstr>Luogu P5851 Greedy Pie Eaters P</vt:lpstr>
      <vt:lpstr>Luogu P5851 Greedy Pie Eaters 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区间dp</dc:title>
  <dc:creator>Lingyun You</dc:creator>
  <cp:lastModifiedBy>Lingyun You</cp:lastModifiedBy>
  <cp:revision>109</cp:revision>
  <dcterms:created xsi:type="dcterms:W3CDTF">2023-04-18T06:53:28Z</dcterms:created>
  <dcterms:modified xsi:type="dcterms:W3CDTF">2023-04-25T09:23:36Z</dcterms:modified>
</cp:coreProperties>
</file>