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6" r:id="rId5"/>
    <p:sldId id="277" r:id="rId6"/>
    <p:sldId id="278" r:id="rId7"/>
    <p:sldId id="279" r:id="rId8"/>
    <p:sldId id="280" r:id="rId9"/>
    <p:sldId id="281" r:id="rId10"/>
    <p:sldId id="270" r:id="rId11"/>
    <p:sldId id="271" r:id="rId12"/>
    <p:sldId id="272" r:id="rId13"/>
    <p:sldId id="273" r:id="rId14"/>
    <p:sldId id="283" r:id="rId15"/>
    <p:sldId id="284" r:id="rId16"/>
    <p:sldId id="259" r:id="rId17"/>
    <p:sldId id="258" r:id="rId18"/>
    <p:sldId id="261" r:id="rId19"/>
    <p:sldId id="260" r:id="rId20"/>
    <p:sldId id="262" r:id="rId21"/>
    <p:sldId id="263" r:id="rId22"/>
    <p:sldId id="264" r:id="rId23"/>
    <p:sldId id="265" r:id="rId24"/>
    <p:sldId id="266" r:id="rId25"/>
    <p:sldId id="285" r:id="rId26"/>
    <p:sldId id="286" r:id="rId27"/>
    <p:sldId id="269" r:id="rId28"/>
    <p:sldId id="287" r:id="rId29"/>
    <p:sldId id="288" r:id="rId30"/>
    <p:sldId id="289" r:id="rId31"/>
    <p:sldId id="274" r:id="rId32"/>
    <p:sldId id="275" r:id="rId33"/>
    <p:sldId id="290" r:id="rId34"/>
    <p:sldId id="291" r:id="rId35"/>
    <p:sldId id="292" r:id="rId36"/>
    <p:sldId id="293" r:id="rId37"/>
    <p:sldId id="294" r:id="rId38"/>
    <p:sldId id="295" r:id="rId39"/>
    <p:sldId id="282"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2" r:id="rId54"/>
    <p:sldId id="309" r:id="rId55"/>
    <p:sldId id="310" r:id="rId56"/>
    <p:sldId id="311" r:id="rId57"/>
    <p:sldId id="257" r:id="rId58"/>
    <p:sldId id="313" r:id="rId59"/>
    <p:sldId id="314" r:id="rId60"/>
    <p:sldId id="315" r:id="rId61"/>
    <p:sldId id="316" r:id="rId62"/>
    <p:sldId id="317" r:id="rId63"/>
    <p:sldId id="320" r:id="rId64"/>
    <p:sldId id="318" r:id="rId65"/>
    <p:sldId id="319"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16.357"/>
    </inkml:context>
    <inkml:brush xml:id="br0">
      <inkml:brushProperty name="width" value="0.05" units="cm"/>
      <inkml:brushProperty name="height" value="0.05" units="cm"/>
      <inkml:brushProperty name="color" value="#E71224"/>
    </inkml:brush>
  </inkml:definitions>
  <inkml:trace contextRef="#ctx0" brushRef="#br0">70 0 24575,'31'28'0,"0"-1"0,2-1 0,57 32 0,-22-23 0,-47-26 0,-2 0 0,1 2 0,22 16 0,-40-25 0,1 0 0,-1 0 0,-1-1 0,1 1 0,0 1 0,0-1 0,-1 0 0,1 0 0,-1 0 0,1 1 0,-1-1 0,0 1 0,0-1 0,1 4 0,-2-5 0,0 1 0,0-1 0,0 0 0,0 0 0,-1 0 0,1 0 0,0 1 0,0-1 0,-1 0 0,1 0 0,-1 0 0,1 0 0,-1 0 0,1 0 0,-1 0 0,0 0 0,1 0 0,-1 0 0,0 0 0,0 0 0,0-1 0,0 1 0,1 0 0,-1 0 0,0-1 0,0 1 0,-1-1 0,1 1 0,0-1 0,0 1 0,0-1 0,0 0 0,0 0 0,-2 1 0,-141 31 0,123-28 0,-16 4 0,1 1 0,0 3 0,-67 30 0,76-26-1365,7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16.871"/>
    </inkml:context>
    <inkml:brush xml:id="br0">
      <inkml:brushProperty name="width" value="0.05" units="cm"/>
      <inkml:brushProperty name="height" value="0.05" units="cm"/>
      <inkml:brushProperty name="color" value="#E71224"/>
    </inkml:brush>
  </inkml:definitions>
  <inkml:trace contextRef="#ctx0" brushRef="#br0">377 1 24575,'-3'0'0,"-10"0"0,-7 0 0,-9 11 0,-9 4 0,-2 7 0,2 1 0,-4 1 0,3 0 0,5-4 0,8-1 0,6 1 0,1-5 0,3-3-8191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18.161"/>
    </inkml:context>
    <inkml:brush xml:id="br0">
      <inkml:brushProperty name="width" value="0.05" units="cm"/>
      <inkml:brushProperty name="height" value="0.05" units="cm"/>
      <inkml:brushProperty name="color" value="#E71224"/>
    </inkml:brush>
  </inkml:definitions>
  <inkml:trace contextRef="#ctx0" brushRef="#br0">0 0 24575,'102'61'0,"-38"-21"0,-58-36 0,1 1 0,-1 0 0,0 0 0,-1 0 0,1 1 0,-1 0 0,0 0 0,0 0 0,-1 1 0,0-1 0,0 1 0,-1 0 0,1 0 0,-2 1 0,4 11 0,-5-17 0,-1 0 0,0 1 0,-1-1 0,1 0 0,0 0 0,-1 1 0,1-1 0,-1 0 0,0 0 0,1 0 0,-1 0 0,0 0 0,0 0 0,-1 0 0,1 0 0,0 0 0,-1 0 0,1 0 0,-1-1 0,1 1 0,-1-1 0,-2 2 0,-5 5 0,-1-1 0,-19 11 0,26-16 0,-70 33 0,30-15 0,42-20 0,0 0 0,0 1 0,0-1 0,0 1 0,0 0 0,0-1 0,0 1 0,0 0 0,0-1 0,0 1 0,0 0 0,1 0 0,-1 0 0,0 0 0,0 0 0,1 0 0,-1 0 0,1 0 0,-1 0 0,1 0 0,-1 0 0,1 0 0,0 1 0,-1 0 0,2 0 0,-1-1 0,0 1 0,1 0 0,-1-1 0,1 1 0,-1 0 0,1-1 0,0 1 0,0-1 0,0 1 0,-1-1 0,1 0 0,1 1 0,1 1 0,6 6 0,1-1 0,0 0 0,19 11 0,-21-14 0,67 40 0,-34-21 0,49 36 0,-88-58 0,0 0 0,1 0 0,-1 1 0,0-1 0,-1 0 0,1 1 0,0-1 0,-1 1 0,1-1 0,-1 1 0,0 0 0,0 0 0,0 0 0,0 0 0,0-1 0,-1 1 0,1 0 0,-1 0 0,0 0 0,0 0 0,0 0 0,0 0 0,-1 0 0,1 0 0,-1 0 0,1 0 0,-1 0 0,0 0 0,0 0 0,-3 4 0,-4 8 0,0-1 0,-1 0 0,0 0 0,-15 16 0,19-24 0,-3 3 0,-1 1 0,0-1 0,-1-1 0,0 0 0,0 0 0,0-1 0,-1 0 0,0-1 0,-1 0 0,1-1 0,-17 5 0,23-10-91,0 1 0,-1-1 0,1 0 0,0-1 0,0 1 0,-1-1 0,1 0 0,0 0 0,0-1 0,0 0 0,0 0 0,0 0 0,1 0 0,-6-4 0,-6-2-6735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21.804"/>
    </inkml:context>
    <inkml:brush xml:id="br0">
      <inkml:brushProperty name="width" value="0.05" units="cm"/>
      <inkml:brushProperty name="height" value="0.05" units="cm"/>
      <inkml:brushProperty name="color" value="#E71224"/>
    </inkml:brush>
  </inkml:definitions>
  <inkml:trace contextRef="#ctx0" brushRef="#br0">18 1 24575,'0'3'0,"0"3"0,0 7 0,-3 4 0,-1 4 0,1 5 0,0 0 0,1 2 0,0-1 0,2 0 0,-1 4 0,1 2 0,1 8 0,-1 1 0,0-3 0,0-8-8191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26.572"/>
    </inkml:context>
    <inkml:brush xml:id="br0">
      <inkml:brushProperty name="width" value="0.05" units="cm"/>
      <inkml:brushProperty name="height" value="0.05" units="cm"/>
      <inkml:brushProperty name="color" value="#E71224"/>
    </inkml:brush>
  </inkml:definitions>
  <inkml:trace contextRef="#ctx0" brushRef="#br0">402 2 24575,'-27'0'0,"8"-1"0,-1 1 0,0 1 0,1 1 0,-1 0 0,-21 7 0,1 1 0,-56 7 0,32-7 0,62-10 0,-1 1 0,1-1 0,0 1 0,-1-1 0,1 1 0,0 0 0,0 0 0,0 0 0,-1 1 0,1-1 0,1 0 0,-3 2 0,3-2 0,0 0 0,1 0 0,-1 0 0,1-1 0,-1 1 0,1 0 0,0 0 0,-1 0 0,1 0 0,0 0 0,0 0 0,-1 0 0,1 0 0,0 0 0,0 0 0,0 0 0,0 0 0,0 0 0,1 0 0,-1 0 0,0 0 0,0 0 0,1 0 0,-1-1 0,0 1 0,1 0 0,-1 0 0,1 0 0,-1 0 0,2 1 0,5 8 0,1 0 0,0 0 0,0 0 0,19 15 0,46 31 0,-31-24 0,-29-22-273,0 0 0,0-1 0,1-1 0,20 9 0,-13-8-6553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27.490"/>
    </inkml:context>
    <inkml:brush xml:id="br0">
      <inkml:brushProperty name="width" value="0.05" units="cm"/>
      <inkml:brushProperty name="height" value="0.05" units="cm"/>
      <inkml:brushProperty name="color" value="#E71224"/>
    </inkml:brush>
  </inkml:definitions>
  <inkml:trace contextRef="#ctx0" brushRef="#br0">0 1 24575,'3'0'0,"7"0"0,1 5 0,7 11 0,9 11 0,4 3 0,-2 6 0,0 1 0,-2-5 0,-6-8-8191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28.752"/>
    </inkml:context>
    <inkml:brush xml:id="br0">
      <inkml:brushProperty name="width" value="0.05" units="cm"/>
      <inkml:brushProperty name="height" value="0.05" units="cm"/>
      <inkml:brushProperty name="color" value="#E71224"/>
    </inkml:brush>
  </inkml:definitions>
  <inkml:trace contextRef="#ctx0" brushRef="#br0">107 0 24575,'-17'298'0,"10"-264"-34,-1 0 0,-1-1-1,-2 0 1,-17 35 0,8-20-1160,14-32-5632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33.327"/>
    </inkml:context>
    <inkml:brush xml:id="br0">
      <inkml:brushProperty name="width" value="0.05" units="cm"/>
      <inkml:brushProperty name="height" value="0.05" units="cm"/>
      <inkml:brushProperty name="color" value="#E71224"/>
    </inkml:brush>
  </inkml:definitions>
  <inkml:trace contextRef="#ctx0" brushRef="#br0">0 1 24575,'3'6'0,"4"12"0,9 18 0,10 23 0,3 25 0,6 17 0,5 1 0,1-8 0,0-8 0,-2-17 0,-8-11 0,-6-10 0,-7-10 0,-7-9 0,0-1 0,-1 0 0,-3-1 0,-2-6-8191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9T08:15:33.918"/>
    </inkml:context>
    <inkml:brush xml:id="br0">
      <inkml:brushProperty name="width" value="0.05" units="cm"/>
      <inkml:brushProperty name="height" value="0.05" units="cm"/>
      <inkml:brushProperty name="color" value="#E71224"/>
    </inkml:brush>
  </inkml:definitions>
  <inkml:trace contextRef="#ctx0" brushRef="#br0">648 0 24575,'-6'1'0,"0"-1"0,0 1 0,0 1 0,0-1 0,1 1 0,-1 0 0,0 0 0,1 1 0,-1-1 0,1 1 0,0 1 0,0-1 0,-8 7 0,-2 4 0,0 1 0,-20 25 0,-17 27 0,25-31 0,-1-1 0,-2-1 0,-57 50 0,81-79 3,-38 31-345,-1-3 0,-2-1 0,-72 37 0,108-64-6484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6A616-C4E5-B5F4-79AB-10419C9145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514469-68CA-9ABB-FFC3-B4427C442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A38070-D090-E086-8B05-6BA59943A98A}"/>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F2B155C2-EDC7-1EB3-8435-451828FFD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60780C-C7BB-1049-1809-D7481B3499F2}"/>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76395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663A6-A2D7-B864-2F0E-21632B3315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9EC0D63-C017-6AFC-BF22-564C2C2C88E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F17653-3CC9-77EA-D095-30ED7878B673}"/>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11F29A12-6F52-F53B-98FF-65384680F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C2C040-7017-FE0F-76D1-5A94E55B1410}"/>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0723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99126A-F05C-56F5-2157-959FBDC796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9D0AA3-337F-8BBC-A5AD-F2D8230017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14FAF1-D00C-F851-E9F0-606F4D7131C7}"/>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D37E2752-00B5-76E3-7C1C-90DDFDC5B9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41F3A9-1189-187C-6766-B16AE56144E4}"/>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04833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4A4F3-AC57-7F47-9610-8415ACC8B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EEDEA5-4AB5-B7E6-BC78-4CD44245322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2A678D-A391-9A54-78F9-3C609B091E28}"/>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A8A38717-AD50-3921-8781-938A1C27E9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C88EF5-0482-6E51-27F9-56D18BF099FA}"/>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101859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4D268-7EF9-9145-550F-1BD4760782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AC2231-C73C-74ED-079F-F081A9003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355232-A188-BAFB-0A41-F12D8A15BE3A}"/>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DA38B3D1-1AEC-304F-6CE8-A2CE839E6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1BB9CC-DCA9-E121-225C-3EBFB1DC7383}"/>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423322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90E48-18C5-FC71-9AA2-B93E92D91A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A787F-DC22-ADEA-176C-43CF69D69A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726164-2AE4-5A69-EABD-2457E8CB25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42B887-248D-7564-C14C-07920A7AC7A6}"/>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61DCA5FB-249A-F038-E6C4-75D0BADDBC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F5D08C-F2EF-AC35-161C-C33A9E257CF8}"/>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872587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9AFF-FB18-A43D-80DE-DDA6F22108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BA4FAA-D7BE-03F6-2A9B-76295E23F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27CB24F-C2DC-3968-B2EF-F7E6C059F3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5E88B0-A288-2A62-8B7F-6B0C3DEE6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C9222B5-2DC8-8A8C-C8F2-CD67C7B403B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7DBB5A-71A6-6C24-D16D-E940B0848E30}"/>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8" name="页脚占位符 7">
            <a:extLst>
              <a:ext uri="{FF2B5EF4-FFF2-40B4-BE49-F238E27FC236}">
                <a16:creationId xmlns:a16="http://schemas.microsoft.com/office/drawing/2014/main" id="{8B28FDC1-CABE-38FF-1AF1-2711D7070F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2B640CC-0BB6-BBA3-EA57-CEE7605A1027}"/>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05606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8A3C6-1EEC-9D44-4A7B-156CAF2C61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145EE9-B593-8DC1-DF5F-A92187A45133}"/>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4" name="页脚占位符 3">
            <a:extLst>
              <a:ext uri="{FF2B5EF4-FFF2-40B4-BE49-F238E27FC236}">
                <a16:creationId xmlns:a16="http://schemas.microsoft.com/office/drawing/2014/main" id="{AB355FA7-7A0B-A140-769A-226FCB73AF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5805F2-43A2-517F-8082-A945303B1FEC}"/>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0305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71FA40-A95A-0B0F-D1B8-E64975BB2BA5}"/>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3" name="页脚占位符 2">
            <a:extLst>
              <a:ext uri="{FF2B5EF4-FFF2-40B4-BE49-F238E27FC236}">
                <a16:creationId xmlns:a16="http://schemas.microsoft.com/office/drawing/2014/main" id="{4350969A-161C-0BA7-D20F-82DCA89E57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00978E-26AA-7C59-C606-FD5A0E69F45B}"/>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24996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5E0D3-31A7-8E34-8799-F942230E05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4AC799-35E9-55F0-BFF0-D4BCF83C5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3DD753-DAA3-6498-3025-FA07A33A7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1CA4C9-DFB6-672D-1A87-4CA299CFC57E}"/>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E009D1B5-C10F-3933-0C5A-CA7AA742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C425BD-EF18-E0A4-33D3-6DC52A09E5D4}"/>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378481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95B7C-42E7-5F08-D88D-E147D5A173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8FCD3E-38DF-8951-9FB8-9A445C523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13B1C5-B7B9-13C3-71D7-BB60F655C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C2211F-3886-10BD-2AE4-F741BF35D82A}"/>
              </a:ext>
            </a:extLst>
          </p:cNvPr>
          <p:cNvSpPr>
            <a:spLocks noGrp="1"/>
          </p:cNvSpPr>
          <p:nvPr>
            <p:ph type="dt" sz="half" idx="10"/>
          </p:nvPr>
        </p:nvSpPr>
        <p:spPr/>
        <p:txBody>
          <a:bodyPr/>
          <a:lstStyle/>
          <a:p>
            <a:fld id="{797D1690-B2EE-4861-9527-74C8067F0C6A}" type="datetimeFigureOut">
              <a:rPr lang="zh-CN" altLang="en-US" smtClean="0"/>
              <a:t>2023/5/29</a:t>
            </a:fld>
            <a:endParaRPr lang="zh-CN" altLang="en-US"/>
          </a:p>
        </p:txBody>
      </p:sp>
      <p:sp>
        <p:nvSpPr>
          <p:cNvPr id="6" name="页脚占位符 5">
            <a:extLst>
              <a:ext uri="{FF2B5EF4-FFF2-40B4-BE49-F238E27FC236}">
                <a16:creationId xmlns:a16="http://schemas.microsoft.com/office/drawing/2014/main" id="{0A8FE3C0-2202-39DA-8E6F-968FCA860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3D74D-6E55-967C-2F23-4F9AF627A37F}"/>
              </a:ext>
            </a:extLst>
          </p:cNvPr>
          <p:cNvSpPr>
            <a:spLocks noGrp="1"/>
          </p:cNvSpPr>
          <p:nvPr>
            <p:ph type="sldNum" sz="quarter" idx="12"/>
          </p:nvPr>
        </p:nvSpPr>
        <p:spPr/>
        <p:txBody>
          <a:body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7076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4B3E5A-7E27-B5BA-E89C-C0C0FE2D3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DCEE0-F868-8996-1119-9C675A7BD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AA4D1E-89DE-A4EB-5D7C-5E3B27B03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D1690-B2EE-4861-9527-74C8067F0C6A}" type="datetimeFigureOut">
              <a:rPr lang="zh-CN" altLang="en-US" smtClean="0"/>
              <a:t>2023/5/29</a:t>
            </a:fld>
            <a:endParaRPr lang="zh-CN" altLang="en-US"/>
          </a:p>
        </p:txBody>
      </p:sp>
      <p:sp>
        <p:nvSpPr>
          <p:cNvPr id="5" name="页脚占位符 4">
            <a:extLst>
              <a:ext uri="{FF2B5EF4-FFF2-40B4-BE49-F238E27FC236}">
                <a16:creationId xmlns:a16="http://schemas.microsoft.com/office/drawing/2014/main" id="{7A93139C-307E-44B7-763D-61C14BE19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E60191-C2BE-0293-D033-BA92D65BF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4DB88-0C59-476E-A165-E1A8C22049FB}" type="slidenum">
              <a:rPr lang="zh-CN" altLang="en-US" smtClean="0"/>
              <a:t>‹#›</a:t>
            </a:fld>
            <a:endParaRPr lang="zh-CN" altLang="en-US"/>
          </a:p>
        </p:txBody>
      </p:sp>
    </p:spTree>
    <p:extLst>
      <p:ext uri="{BB962C8B-B14F-4D97-AF65-F5344CB8AC3E}">
        <p14:creationId xmlns:p14="http://schemas.microsoft.com/office/powerpoint/2010/main" val="37259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1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17" Type="http://schemas.openxmlformats.org/officeDocument/2006/relationships/customXml" Target="../ink/ink8.xml"/><Relationship Id="rId2" Type="http://schemas.openxmlformats.org/officeDocument/2006/relationships/image" Target="../media/image9.jpeg"/><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3.png"/><Relationship Id="rId19" Type="http://schemas.openxmlformats.org/officeDocument/2006/relationships/customXml" Target="../ink/ink9.xml"/><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10AE8-4FAF-E64A-8F0D-3FA6A0D96C57}"/>
              </a:ext>
            </a:extLst>
          </p:cNvPr>
          <p:cNvSpPr>
            <a:spLocks noGrp="1"/>
          </p:cNvSpPr>
          <p:nvPr>
            <p:ph type="ctrTitle"/>
          </p:nvPr>
        </p:nvSpPr>
        <p:spPr/>
        <p:txBody>
          <a:bodyPr/>
          <a:lstStyle/>
          <a:p>
            <a:r>
              <a:rPr lang="zh-CN" altLang="en-US" dirty="0"/>
              <a:t>博弈</a:t>
            </a:r>
          </a:p>
        </p:txBody>
      </p:sp>
      <p:sp>
        <p:nvSpPr>
          <p:cNvPr id="3" name="副标题 2">
            <a:extLst>
              <a:ext uri="{FF2B5EF4-FFF2-40B4-BE49-F238E27FC236}">
                <a16:creationId xmlns:a16="http://schemas.microsoft.com/office/drawing/2014/main" id="{F6E1CD03-1693-C795-FCC2-E154E67FCA9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3636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0</a:t>
            </a:r>
            <a:r>
              <a:rPr lang="zh-CN" altLang="en-US" dirty="0"/>
              <a:t>游戏</a:t>
            </a:r>
            <a:endParaRPr lang="en-US" altLang="zh-CN" dirty="0"/>
          </a:p>
          <a:p>
            <a:r>
              <a:rPr lang="en-US" altLang="zh-CN" dirty="0"/>
              <a:t>0={|}</a:t>
            </a:r>
          </a:p>
          <a:p>
            <a:r>
              <a:rPr lang="zh-CN" altLang="en-US" dirty="0"/>
              <a:t>先手没法走，后手一定赢</a:t>
            </a:r>
            <a:endParaRPr lang="en-US" altLang="zh-CN" dirty="0"/>
          </a:p>
          <a:p>
            <a:r>
              <a:rPr lang="zh-CN" altLang="en-US" dirty="0"/>
              <a:t>如果一个（无环的非平等博弈，下略）游戏</a:t>
            </a:r>
            <a:r>
              <a:rPr lang="en-US" altLang="zh-CN" dirty="0"/>
              <a:t>G</a:t>
            </a:r>
          </a:p>
          <a:p>
            <a:r>
              <a:rPr lang="zh-CN" altLang="en-US" dirty="0"/>
              <a:t>后手必胜</a:t>
            </a:r>
            <a:r>
              <a:rPr lang="en-US" altLang="zh-CN" dirty="0">
                <a:sym typeface="Wingdings" panose="05000000000000000000" pitchFamily="2" charset="2"/>
              </a:rPr>
              <a:t></a:t>
            </a:r>
            <a:r>
              <a:rPr lang="en-US" altLang="zh-CN" dirty="0"/>
              <a:t>G=0</a:t>
            </a:r>
            <a:r>
              <a:rPr lang="zh-CN" altLang="en-US" dirty="0"/>
              <a:t>（定义，下略）</a:t>
            </a:r>
            <a:endParaRPr lang="en-US" altLang="zh-CN" dirty="0"/>
          </a:p>
          <a:p>
            <a:endParaRPr lang="en-US" altLang="zh-CN" dirty="0"/>
          </a:p>
        </p:txBody>
      </p:sp>
    </p:spTree>
    <p:extLst>
      <p:ext uri="{BB962C8B-B14F-4D97-AF65-F5344CB8AC3E}">
        <p14:creationId xmlns:p14="http://schemas.microsoft.com/office/powerpoint/2010/main" val="101006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1</a:t>
            </a:r>
            <a:r>
              <a:rPr lang="zh-CN" altLang="en-US" dirty="0"/>
              <a:t>游戏</a:t>
            </a:r>
            <a:endParaRPr lang="en-US" altLang="zh-CN" dirty="0"/>
          </a:p>
          <a:p>
            <a:r>
              <a:rPr lang="en-US" altLang="zh-CN" dirty="0"/>
              <a:t>1={0|}</a:t>
            </a:r>
          </a:p>
          <a:p>
            <a:r>
              <a:rPr lang="en-US" altLang="zh-CN" dirty="0"/>
              <a:t>R</a:t>
            </a:r>
            <a:r>
              <a:rPr lang="zh-CN" altLang="en-US" dirty="0"/>
              <a:t>玩家没法走，</a:t>
            </a:r>
            <a:r>
              <a:rPr lang="en-US" altLang="zh-CN" dirty="0"/>
              <a:t>L</a:t>
            </a:r>
            <a:r>
              <a:rPr lang="zh-CN" altLang="en-US" dirty="0"/>
              <a:t>玩家可以先走到</a:t>
            </a:r>
            <a:r>
              <a:rPr lang="en-US" altLang="zh-CN" dirty="0"/>
              <a:t>0</a:t>
            </a:r>
            <a:r>
              <a:rPr lang="zh-CN" altLang="en-US" dirty="0"/>
              <a:t>然后总会轮到</a:t>
            </a:r>
            <a:r>
              <a:rPr lang="en-US" altLang="zh-CN" dirty="0"/>
              <a:t>R</a:t>
            </a:r>
            <a:r>
              <a:rPr lang="zh-CN" altLang="en-US" dirty="0"/>
              <a:t>玩家走</a:t>
            </a:r>
            <a:endParaRPr lang="en-US" altLang="zh-CN" dirty="0"/>
          </a:p>
          <a:p>
            <a:r>
              <a:rPr lang="zh-CN" altLang="en-US" dirty="0"/>
              <a:t>所以</a:t>
            </a:r>
            <a:r>
              <a:rPr lang="en-US" altLang="zh-CN" dirty="0"/>
              <a:t>1</a:t>
            </a:r>
            <a:r>
              <a:rPr lang="zh-CN" altLang="en-US" dirty="0"/>
              <a:t>游戏</a:t>
            </a:r>
            <a:r>
              <a:rPr lang="en-US" altLang="zh-CN" dirty="0"/>
              <a:t>L</a:t>
            </a:r>
            <a:r>
              <a:rPr lang="zh-CN" altLang="en-US" dirty="0"/>
              <a:t>玩家必胜</a:t>
            </a:r>
            <a:endParaRPr lang="en-US" altLang="zh-CN" dirty="0"/>
          </a:p>
          <a:p>
            <a:r>
              <a:rPr lang="en-US" altLang="zh-CN" dirty="0"/>
              <a:t>L</a:t>
            </a:r>
            <a:r>
              <a:rPr lang="zh-CN" altLang="en-US" dirty="0"/>
              <a:t>玩家必胜</a:t>
            </a:r>
            <a:r>
              <a:rPr lang="en-US" altLang="zh-CN" dirty="0">
                <a:sym typeface="Wingdings" panose="05000000000000000000" pitchFamily="2" charset="2"/>
              </a:rPr>
              <a:t></a:t>
            </a:r>
            <a:r>
              <a:rPr lang="en-US" altLang="zh-CN" dirty="0"/>
              <a:t>G&gt;0</a:t>
            </a:r>
          </a:p>
          <a:p>
            <a:r>
              <a:rPr lang="zh-CN" altLang="en-US" dirty="0"/>
              <a:t>为什么这样定义？若</a:t>
            </a:r>
            <a:r>
              <a:rPr lang="en-US" altLang="zh-CN" dirty="0"/>
              <a:t>G&gt;0</a:t>
            </a:r>
            <a:r>
              <a:rPr lang="zh-CN" altLang="en-US" dirty="0"/>
              <a:t>那么</a:t>
            </a:r>
            <a:r>
              <a:rPr lang="en-US" altLang="zh-CN" dirty="0"/>
              <a:t>G</a:t>
            </a:r>
            <a:r>
              <a:rPr lang="en-US" altLang="zh-CN" baseline="-25000" dirty="0"/>
              <a:t>L</a:t>
            </a:r>
            <a:r>
              <a:rPr lang="en-US" altLang="zh-CN" dirty="0"/>
              <a:t>&gt;=0</a:t>
            </a:r>
            <a:r>
              <a:rPr lang="zh-CN" altLang="en-US" dirty="0"/>
              <a:t>，</a:t>
            </a:r>
            <a:r>
              <a:rPr lang="en-US" altLang="zh-CN" dirty="0"/>
              <a:t>G</a:t>
            </a:r>
            <a:r>
              <a:rPr lang="en-US" altLang="zh-CN" baseline="-25000" dirty="0"/>
              <a:t>R</a:t>
            </a:r>
            <a:r>
              <a:rPr lang="en-US" altLang="zh-CN" dirty="0"/>
              <a:t>&gt;0</a:t>
            </a:r>
            <a:r>
              <a:rPr lang="zh-CN" altLang="en-US" dirty="0"/>
              <a:t>或</a:t>
            </a:r>
            <a:r>
              <a:rPr lang="en-US" altLang="zh-CN" dirty="0"/>
              <a:t>G</a:t>
            </a:r>
            <a:r>
              <a:rPr lang="en-US" altLang="zh-CN" baseline="-25000" dirty="0"/>
              <a:t>R</a:t>
            </a:r>
            <a:r>
              <a:rPr lang="zh-CN" altLang="en-US" dirty="0"/>
              <a:t>为空集，所以</a:t>
            </a:r>
            <a:r>
              <a:rPr lang="en-US" altLang="zh-CN" dirty="0"/>
              <a:t>L</a:t>
            </a:r>
            <a:r>
              <a:rPr lang="zh-CN" altLang="en-US" dirty="0"/>
              <a:t>玩家总可以走到</a:t>
            </a:r>
            <a:r>
              <a:rPr lang="en-US" altLang="zh-CN" dirty="0"/>
              <a:t>0</a:t>
            </a:r>
            <a:r>
              <a:rPr lang="zh-CN" altLang="en-US" dirty="0"/>
              <a:t>然后让</a:t>
            </a:r>
            <a:r>
              <a:rPr lang="en-US" altLang="zh-CN" dirty="0"/>
              <a:t>R</a:t>
            </a:r>
            <a:r>
              <a:rPr lang="zh-CN" altLang="en-US" dirty="0"/>
              <a:t>玩家没法走，或者</a:t>
            </a:r>
            <a:r>
              <a:rPr lang="en-US" altLang="zh-CN" dirty="0"/>
              <a:t>R</a:t>
            </a:r>
            <a:r>
              <a:rPr lang="zh-CN" altLang="en-US" dirty="0"/>
              <a:t>玩家直接就没法走了，而</a:t>
            </a:r>
            <a:r>
              <a:rPr lang="en-US" altLang="zh-CN" dirty="0"/>
              <a:t>R</a:t>
            </a:r>
            <a:r>
              <a:rPr lang="zh-CN" altLang="en-US" dirty="0"/>
              <a:t>玩家没有走到</a:t>
            </a:r>
            <a:r>
              <a:rPr lang="en-US" altLang="zh-CN" dirty="0"/>
              <a:t>0</a:t>
            </a:r>
            <a:r>
              <a:rPr lang="zh-CN" altLang="en-US" dirty="0"/>
              <a:t>的能力</a:t>
            </a:r>
            <a:endParaRPr lang="en-US" altLang="zh-CN" dirty="0"/>
          </a:p>
          <a:p>
            <a:endParaRPr lang="en-US" altLang="zh-CN" dirty="0"/>
          </a:p>
        </p:txBody>
      </p:sp>
    </p:spTree>
    <p:extLst>
      <p:ext uri="{BB962C8B-B14F-4D97-AF65-F5344CB8AC3E}">
        <p14:creationId xmlns:p14="http://schemas.microsoft.com/office/powerpoint/2010/main" val="172815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en-US" altLang="zh-CN" dirty="0"/>
              <a:t>-1</a:t>
            </a:r>
            <a:r>
              <a:rPr lang="zh-CN" altLang="en-US" dirty="0"/>
              <a:t>游戏</a:t>
            </a:r>
            <a:endParaRPr lang="en-US" altLang="zh-CN" dirty="0"/>
          </a:p>
          <a:p>
            <a:r>
              <a:rPr lang="en-US" altLang="zh-CN" dirty="0"/>
              <a:t>-1={|0}</a:t>
            </a:r>
          </a:p>
          <a:p>
            <a:r>
              <a:rPr lang="en-US" altLang="zh-CN" dirty="0"/>
              <a:t>L</a:t>
            </a:r>
            <a:r>
              <a:rPr lang="zh-CN" altLang="en-US" dirty="0"/>
              <a:t>玩家没法走，</a:t>
            </a:r>
            <a:r>
              <a:rPr lang="en-US" altLang="zh-CN" dirty="0"/>
              <a:t>R</a:t>
            </a:r>
            <a:r>
              <a:rPr lang="zh-CN" altLang="en-US" dirty="0"/>
              <a:t>玩家可以先走到</a:t>
            </a:r>
            <a:r>
              <a:rPr lang="en-US" altLang="zh-CN" dirty="0"/>
              <a:t>0</a:t>
            </a:r>
            <a:r>
              <a:rPr lang="zh-CN" altLang="en-US" dirty="0"/>
              <a:t>然后总会轮到</a:t>
            </a:r>
            <a:r>
              <a:rPr lang="en-US" altLang="zh-CN" dirty="0"/>
              <a:t>L</a:t>
            </a:r>
            <a:r>
              <a:rPr lang="zh-CN" altLang="en-US" dirty="0"/>
              <a:t>玩家走</a:t>
            </a:r>
            <a:endParaRPr lang="en-US" altLang="zh-CN" dirty="0"/>
          </a:p>
          <a:p>
            <a:r>
              <a:rPr lang="zh-CN" altLang="en-US" dirty="0"/>
              <a:t>所以</a:t>
            </a:r>
            <a:r>
              <a:rPr lang="en-US" altLang="zh-CN" dirty="0"/>
              <a:t>-1</a:t>
            </a:r>
            <a:r>
              <a:rPr lang="zh-CN" altLang="en-US" dirty="0"/>
              <a:t>游戏</a:t>
            </a:r>
            <a:r>
              <a:rPr lang="en-US" altLang="zh-CN" dirty="0"/>
              <a:t>R</a:t>
            </a:r>
            <a:r>
              <a:rPr lang="zh-CN" altLang="en-US" dirty="0"/>
              <a:t>玩家必胜</a:t>
            </a:r>
            <a:endParaRPr lang="en-US" altLang="zh-CN" dirty="0"/>
          </a:p>
          <a:p>
            <a:r>
              <a:rPr lang="en-US" altLang="zh-CN" dirty="0"/>
              <a:t>R</a:t>
            </a:r>
            <a:r>
              <a:rPr lang="zh-CN" altLang="en-US" dirty="0"/>
              <a:t>玩家必胜</a:t>
            </a:r>
            <a:r>
              <a:rPr lang="en-US" altLang="zh-CN" dirty="0">
                <a:sym typeface="Wingdings" panose="05000000000000000000" pitchFamily="2" charset="2"/>
              </a:rPr>
              <a:t></a:t>
            </a:r>
            <a:r>
              <a:rPr lang="en-US" altLang="zh-CN" dirty="0"/>
              <a:t>G&lt;0</a:t>
            </a:r>
          </a:p>
        </p:txBody>
      </p:sp>
    </p:spTree>
    <p:extLst>
      <p:ext uri="{BB962C8B-B14F-4D97-AF65-F5344CB8AC3E}">
        <p14:creationId xmlns:p14="http://schemas.microsoft.com/office/powerpoint/2010/main" val="125466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en-US" altLang="zh-CN" dirty="0"/>
              <a:t>*</a:t>
            </a:r>
            <a:r>
              <a:rPr lang="zh-CN" altLang="en-US" dirty="0"/>
              <a:t>游戏</a:t>
            </a:r>
            <a:endParaRPr lang="en-US" altLang="zh-CN" dirty="0"/>
          </a:p>
          <a:p>
            <a:r>
              <a:rPr lang="en-US" altLang="zh-CN" dirty="0"/>
              <a:t>*={0|0}</a:t>
            </a:r>
          </a:p>
          <a:p>
            <a:r>
              <a:rPr lang="zh-CN" altLang="en-US" dirty="0"/>
              <a:t>先手玩家必胜</a:t>
            </a:r>
            <a:endParaRPr lang="en-US" altLang="zh-CN" dirty="0"/>
          </a:p>
          <a:p>
            <a:r>
              <a:rPr lang="zh-CN" altLang="en-US" dirty="0"/>
              <a:t>可以发现</a:t>
            </a:r>
            <a:r>
              <a:rPr lang="en-US" altLang="zh-CN" dirty="0"/>
              <a:t>*</a:t>
            </a:r>
            <a:r>
              <a:rPr lang="zh-CN" altLang="en-US" dirty="0"/>
              <a:t>不是一个合法的超现实数，是超现实数在非平等博弈的一个扩展，不合法的原因是没法和超现实数比大小</a:t>
            </a:r>
            <a:endParaRPr lang="en-US" altLang="zh-CN" dirty="0"/>
          </a:p>
          <a:p>
            <a:r>
              <a:rPr lang="zh-CN" altLang="en-US" dirty="0"/>
              <a:t>如</a:t>
            </a:r>
            <a:r>
              <a:rPr lang="en-US" altLang="zh-CN" dirty="0"/>
              <a:t>*</a:t>
            </a:r>
            <a:r>
              <a:rPr lang="zh-CN" altLang="en-US" dirty="0"/>
              <a:t>和</a:t>
            </a:r>
            <a:r>
              <a:rPr lang="en-US" altLang="zh-CN" dirty="0"/>
              <a:t>0</a:t>
            </a:r>
            <a:r>
              <a:rPr lang="zh-CN" altLang="en-US" dirty="0"/>
              <a:t>没法比大小，即</a:t>
            </a:r>
            <a:r>
              <a:rPr lang="en-US" altLang="zh-CN" dirty="0"/>
              <a:t>*&gt;=0</a:t>
            </a:r>
            <a:r>
              <a:rPr lang="zh-CN" altLang="en-US" dirty="0"/>
              <a:t>和</a:t>
            </a:r>
            <a:r>
              <a:rPr lang="en-US" altLang="zh-CN" dirty="0"/>
              <a:t>0&gt;=*</a:t>
            </a:r>
            <a:r>
              <a:rPr lang="zh-CN" altLang="en-US" dirty="0"/>
              <a:t>同时不成立，记作</a:t>
            </a:r>
            <a:r>
              <a:rPr lang="en-US" altLang="zh-CN" dirty="0"/>
              <a:t>*||0</a:t>
            </a:r>
          </a:p>
          <a:p>
            <a:r>
              <a:rPr lang="zh-CN" altLang="en-US" dirty="0"/>
              <a:t>先手玩家必胜</a:t>
            </a:r>
            <a:r>
              <a:rPr lang="en-US" altLang="zh-CN" dirty="0">
                <a:sym typeface="Wingdings" panose="05000000000000000000" pitchFamily="2" charset="2"/>
              </a:rPr>
              <a:t></a:t>
            </a:r>
            <a:r>
              <a:rPr lang="en-US" altLang="zh-CN" dirty="0"/>
              <a:t>G||0</a:t>
            </a:r>
          </a:p>
          <a:p>
            <a:r>
              <a:rPr lang="zh-CN" altLang="en-US" dirty="0"/>
              <a:t>注意不是</a:t>
            </a:r>
            <a:r>
              <a:rPr lang="en-US" altLang="zh-CN" dirty="0"/>
              <a:t>G=*</a:t>
            </a:r>
            <a:r>
              <a:rPr lang="zh-CN" altLang="en-US" dirty="0"/>
              <a:t>，先手必胜的游戏不只是</a:t>
            </a:r>
            <a:r>
              <a:rPr lang="en-US" altLang="zh-CN" dirty="0"/>
              <a:t>*</a:t>
            </a:r>
            <a:r>
              <a:rPr lang="zh-CN" altLang="en-US" dirty="0"/>
              <a:t>，例如</a:t>
            </a:r>
            <a:r>
              <a:rPr lang="en-US" altLang="zh-CN" dirty="0"/>
              <a:t>G={1|-1}=±1</a:t>
            </a:r>
            <a:r>
              <a:rPr lang="zh-CN" altLang="en-US" dirty="0"/>
              <a:t>也是先手必胜的，注意</a:t>
            </a:r>
            <a:r>
              <a:rPr lang="en-US" altLang="zh-CN" dirty="0"/>
              <a:t>±1</a:t>
            </a:r>
            <a:r>
              <a:rPr lang="zh-CN" altLang="en-US" dirty="0"/>
              <a:t>这个游戏也不是超现实数</a:t>
            </a:r>
            <a:endParaRPr lang="en-US" altLang="zh-CN" dirty="0"/>
          </a:p>
        </p:txBody>
      </p:sp>
    </p:spTree>
    <p:extLst>
      <p:ext uri="{BB962C8B-B14F-4D97-AF65-F5344CB8AC3E}">
        <p14:creationId xmlns:p14="http://schemas.microsoft.com/office/powerpoint/2010/main" val="136560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非平等博弈和超现实数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对于博弈的加法和取负，超现实数来说也是同样定义的</a:t>
            </a:r>
            <a:endParaRPr lang="en-US" altLang="zh-CN" dirty="0"/>
          </a:p>
          <a:p>
            <a:r>
              <a:rPr lang="zh-CN" altLang="en-US" dirty="0"/>
              <a:t>所以可以直接运算得到组合游戏的结果</a:t>
            </a:r>
            <a:endParaRPr lang="en-US" altLang="zh-CN" dirty="0"/>
          </a:p>
          <a:p>
            <a:endParaRPr lang="en-US" altLang="zh-CN" dirty="0"/>
          </a:p>
        </p:txBody>
      </p:sp>
    </p:spTree>
    <p:extLst>
      <p:ext uri="{BB962C8B-B14F-4D97-AF65-F5344CB8AC3E}">
        <p14:creationId xmlns:p14="http://schemas.microsoft.com/office/powerpoint/2010/main" val="288630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平等博弈</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en-US" altLang="zh-CN" dirty="0"/>
              <a:t>G={L|R}</a:t>
            </a:r>
            <a:r>
              <a:rPr lang="zh-CN" altLang="en-US" dirty="0"/>
              <a:t>，</a:t>
            </a:r>
            <a:r>
              <a:rPr lang="en-US" altLang="zh-CN" dirty="0"/>
              <a:t>L=R</a:t>
            </a:r>
            <a:r>
              <a:rPr lang="zh-CN" altLang="en-US" dirty="0"/>
              <a:t>，所以一般简写成</a:t>
            </a:r>
            <a:r>
              <a:rPr lang="en-US" altLang="zh-CN" dirty="0"/>
              <a:t>G={L}</a:t>
            </a:r>
          </a:p>
          <a:p>
            <a:r>
              <a:rPr lang="zh-CN" altLang="en-US" dirty="0"/>
              <a:t>显然</a:t>
            </a:r>
            <a:r>
              <a:rPr lang="en-US" altLang="zh-CN" dirty="0"/>
              <a:t>G+G=0</a:t>
            </a:r>
            <a:r>
              <a:rPr lang="zh-CN" altLang="en-US" dirty="0"/>
              <a:t>，因为把当前的游戏复制一份，后手就可以模仿先手的动作，从而后手必胜。</a:t>
            </a:r>
          </a:p>
          <a:p>
            <a:r>
              <a:rPr lang="zh-CN" altLang="en-US" dirty="0"/>
              <a:t>所以</a:t>
            </a:r>
            <a:r>
              <a:rPr lang="en-US" altLang="zh-CN" dirty="0"/>
              <a:t>G=0</a:t>
            </a:r>
            <a:r>
              <a:rPr lang="zh-CN" altLang="en-US" dirty="0"/>
              <a:t>或者</a:t>
            </a:r>
            <a:r>
              <a:rPr lang="en-US" altLang="zh-CN" dirty="0"/>
              <a:t>G||0</a:t>
            </a:r>
          </a:p>
          <a:p>
            <a:r>
              <a:rPr lang="zh-CN" altLang="en-US" dirty="0"/>
              <a:t>所以平等博弈要么先手必胜要么后手必胜</a:t>
            </a:r>
          </a:p>
          <a:p>
            <a:r>
              <a:rPr lang="zh-CN" altLang="en-US" dirty="0"/>
              <a:t>注意</a:t>
            </a:r>
            <a:r>
              <a:rPr lang="en-US" altLang="zh-CN" dirty="0"/>
              <a:t>G+G=0</a:t>
            </a:r>
            <a:r>
              <a:rPr lang="zh-CN" altLang="en-US" dirty="0"/>
              <a:t>不一定是平等博弈，但是平等博弈一定</a:t>
            </a:r>
            <a:r>
              <a:rPr lang="en-US" altLang="zh-CN" dirty="0"/>
              <a:t>G+G=0</a:t>
            </a:r>
          </a:p>
          <a:p>
            <a:r>
              <a:rPr lang="zh-CN" altLang="en-US" dirty="0"/>
              <a:t>比如说</a:t>
            </a:r>
            <a:r>
              <a:rPr lang="en-US" altLang="zh-CN" dirty="0"/>
              <a:t>G={1|-1}</a:t>
            </a:r>
            <a:r>
              <a:rPr lang="zh-CN" altLang="en-US" dirty="0"/>
              <a:t>，就不是平等博弈，但是</a:t>
            </a:r>
            <a:r>
              <a:rPr lang="en-US" altLang="zh-CN" dirty="0"/>
              <a:t>G+G=0</a:t>
            </a:r>
          </a:p>
          <a:p>
            <a:endParaRPr lang="en-US" altLang="zh-CN" dirty="0"/>
          </a:p>
        </p:txBody>
      </p:sp>
    </p:spTree>
    <p:extLst>
      <p:ext uri="{BB962C8B-B14F-4D97-AF65-F5344CB8AC3E}">
        <p14:creationId xmlns:p14="http://schemas.microsoft.com/office/powerpoint/2010/main" val="227071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a:t>
            </a:r>
            <a:r>
              <a:rPr lang="en-US" altLang="zh-CN" dirty="0"/>
              <a:t>n</a:t>
            </a:r>
            <a:r>
              <a:rPr lang="zh-CN" altLang="en-US" dirty="0"/>
              <a:t>游戏，相当于</a:t>
            </a:r>
            <a:r>
              <a:rPr lang="en-US" altLang="zh-CN" dirty="0"/>
              <a:t>n</a:t>
            </a:r>
            <a:r>
              <a:rPr lang="zh-CN" altLang="en-US" dirty="0"/>
              <a:t>个石子的</a:t>
            </a:r>
            <a:r>
              <a:rPr lang="en-US" altLang="zh-CN" dirty="0" err="1"/>
              <a:t>nim</a:t>
            </a:r>
            <a:r>
              <a:rPr lang="zh-CN" altLang="en-US" dirty="0"/>
              <a:t>堆</a:t>
            </a:r>
            <a:endParaRPr lang="en-US" altLang="zh-CN" dirty="0"/>
          </a:p>
          <a:p>
            <a:r>
              <a:rPr lang="zh-CN" altLang="en-US" dirty="0"/>
              <a:t>*</a:t>
            </a:r>
            <a:r>
              <a:rPr lang="en-US" altLang="zh-CN" dirty="0"/>
              <a:t>n={0,*,*2,...,*(n-1)}||0 (n&gt;=1)</a:t>
            </a:r>
            <a:endParaRPr lang="zh-CN" altLang="en-US" dirty="0"/>
          </a:p>
        </p:txBody>
      </p:sp>
    </p:spTree>
    <p:extLst>
      <p:ext uri="{BB962C8B-B14F-4D97-AF65-F5344CB8AC3E}">
        <p14:creationId xmlns:p14="http://schemas.microsoft.com/office/powerpoint/2010/main" val="110049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若</a:t>
            </a:r>
            <a:r>
              <a:rPr lang="en-US" altLang="zh-CN" dirty="0"/>
              <a:t>G</a:t>
            </a:r>
            <a:r>
              <a:rPr lang="zh-CN" altLang="en-US" dirty="0"/>
              <a:t>是有限状态的平等博弈，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en-US" altLang="zh-CN" dirty="0" err="1"/>
              <a:t>mex</a:t>
            </a:r>
            <a:r>
              <a:rPr lang="zh-CN" altLang="en-US" dirty="0"/>
              <a:t>指的是最小的不在集合中的自然数</a:t>
            </a:r>
            <a:endParaRPr lang="en-US" altLang="zh-CN" dirty="0"/>
          </a:p>
          <a:p>
            <a:r>
              <a:rPr lang="zh-CN" altLang="en-US" dirty="0"/>
              <a:t>如</a:t>
            </a:r>
            <a:r>
              <a:rPr lang="en-US" altLang="zh-CN" dirty="0" err="1"/>
              <a:t>mex</a:t>
            </a:r>
            <a:r>
              <a:rPr lang="en-US" altLang="zh-CN" dirty="0"/>
              <a:t>(1, 3, 5)=0</a:t>
            </a:r>
            <a:r>
              <a:rPr lang="zh-CN" altLang="en-US" dirty="0"/>
              <a:t>，</a:t>
            </a:r>
            <a:r>
              <a:rPr lang="en-US" altLang="zh-CN" dirty="0" err="1"/>
              <a:t>mex</a:t>
            </a:r>
            <a:r>
              <a:rPr lang="en-US" altLang="zh-CN" dirty="0"/>
              <a:t>(0, 1, 3)=2</a:t>
            </a:r>
          </a:p>
          <a:p>
            <a:endParaRPr lang="en-US" altLang="zh-CN" dirty="0"/>
          </a:p>
          <a:p>
            <a:endParaRPr lang="en-US" altLang="zh-CN" dirty="0"/>
          </a:p>
        </p:txBody>
      </p:sp>
    </p:spTree>
    <p:extLst>
      <p:ext uri="{BB962C8B-B14F-4D97-AF65-F5344CB8AC3E}">
        <p14:creationId xmlns:p14="http://schemas.microsoft.com/office/powerpoint/2010/main" val="401411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lstStyle/>
          <a:p>
            <a:r>
              <a:rPr lang="zh-CN" altLang="en-US" dirty="0"/>
              <a:t>若</a:t>
            </a:r>
            <a:r>
              <a:rPr lang="en-US" altLang="zh-CN" dirty="0"/>
              <a:t>G</a:t>
            </a:r>
            <a:r>
              <a:rPr lang="zh-CN" altLang="en-US" dirty="0"/>
              <a:t>是有限状态的平等博弈，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zh-CN" altLang="en-US" dirty="0"/>
              <a:t>证</a:t>
            </a:r>
            <a:r>
              <a:rPr lang="en-US" altLang="zh-CN" dirty="0"/>
              <a:t>G+*n=0</a:t>
            </a:r>
            <a:r>
              <a:rPr lang="zh-CN" altLang="en-US" dirty="0"/>
              <a:t>即可</a:t>
            </a:r>
            <a:endParaRPr lang="en-US" altLang="zh-CN" dirty="0"/>
          </a:p>
          <a:p>
            <a:r>
              <a:rPr lang="zh-CN" altLang="en-US" dirty="0"/>
              <a:t>考虑先手的操作</a:t>
            </a:r>
            <a:endParaRPr lang="en-US" altLang="zh-CN" dirty="0"/>
          </a:p>
          <a:p>
            <a:pPr lvl="1"/>
            <a:r>
              <a:rPr lang="zh-CN" altLang="en-US" dirty="0"/>
              <a:t>如果先手操作*</a:t>
            </a:r>
            <a:r>
              <a:rPr lang="en-US" altLang="zh-CN" dirty="0"/>
              <a:t>n</a:t>
            </a:r>
            <a:r>
              <a:rPr lang="zh-CN" altLang="en-US" dirty="0"/>
              <a:t>，将其变成*</a:t>
            </a:r>
            <a:r>
              <a:rPr lang="en-US" altLang="zh-CN" dirty="0"/>
              <a:t>s</a:t>
            </a:r>
            <a:r>
              <a:rPr lang="zh-CN" altLang="en-US" dirty="0"/>
              <a:t>（</a:t>
            </a:r>
            <a:r>
              <a:rPr lang="en-US" altLang="zh-CN" dirty="0"/>
              <a:t>s&lt;n</a:t>
            </a:r>
            <a:r>
              <a:rPr lang="zh-CN" altLang="en-US" dirty="0"/>
              <a:t>），那么后手可以操作</a:t>
            </a:r>
            <a:r>
              <a:rPr lang="en-US" altLang="zh-CN" dirty="0"/>
              <a:t>G</a:t>
            </a:r>
            <a:r>
              <a:rPr lang="zh-CN" altLang="en-US" dirty="0"/>
              <a:t>，将</a:t>
            </a:r>
            <a:r>
              <a:rPr lang="en-US" altLang="zh-CN" dirty="0"/>
              <a:t>G</a:t>
            </a:r>
            <a:r>
              <a:rPr lang="zh-CN" altLang="en-US" dirty="0"/>
              <a:t>变成</a:t>
            </a:r>
            <a:r>
              <a:rPr lang="en-US" altLang="zh-CN" dirty="0"/>
              <a:t>*s</a:t>
            </a:r>
            <a:r>
              <a:rPr lang="zh-CN" altLang="en-US" dirty="0"/>
              <a:t>，由于</a:t>
            </a:r>
            <a:r>
              <a:rPr lang="en-US" altLang="zh-CN" dirty="0" err="1"/>
              <a:t>mex</a:t>
            </a:r>
            <a:r>
              <a:rPr lang="zh-CN" altLang="en-US" dirty="0"/>
              <a:t>运算，保证了</a:t>
            </a:r>
            <a:r>
              <a:rPr lang="en-US" altLang="zh-CN" dirty="0"/>
              <a:t>G</a:t>
            </a:r>
            <a:r>
              <a:rPr lang="zh-CN" altLang="en-US" dirty="0"/>
              <a:t>的后继状态中必有</a:t>
            </a:r>
            <a:r>
              <a:rPr lang="en-US" altLang="zh-CN" dirty="0"/>
              <a:t>*s</a:t>
            </a:r>
          </a:p>
          <a:p>
            <a:pPr lvl="1"/>
            <a:r>
              <a:rPr lang="zh-CN" altLang="en-US" dirty="0"/>
              <a:t>如果先手操作</a:t>
            </a:r>
            <a:r>
              <a:rPr lang="en-US" altLang="zh-CN" dirty="0"/>
              <a:t>G</a:t>
            </a:r>
            <a:r>
              <a:rPr lang="zh-CN" altLang="en-US" dirty="0"/>
              <a:t>，将其变成</a:t>
            </a:r>
            <a:r>
              <a:rPr lang="en-US" altLang="zh-CN" dirty="0"/>
              <a:t>*s</a:t>
            </a:r>
            <a:r>
              <a:rPr lang="zh-CN" altLang="en-US" dirty="0"/>
              <a:t>（</a:t>
            </a:r>
            <a:r>
              <a:rPr lang="en-US" altLang="zh-CN" dirty="0"/>
              <a:t>s&lt;n</a:t>
            </a:r>
            <a:r>
              <a:rPr lang="zh-CN" altLang="en-US" dirty="0"/>
              <a:t>），那么后手可以把*</a:t>
            </a:r>
            <a:r>
              <a:rPr lang="en-US" altLang="zh-CN" dirty="0"/>
              <a:t>n</a:t>
            </a:r>
            <a:r>
              <a:rPr lang="zh-CN" altLang="en-US" dirty="0"/>
              <a:t>也变成*</a:t>
            </a:r>
            <a:r>
              <a:rPr lang="en-US" altLang="zh-CN" dirty="0"/>
              <a:t>s</a:t>
            </a:r>
          </a:p>
          <a:p>
            <a:pPr lvl="1"/>
            <a:r>
              <a:rPr lang="zh-CN" altLang="en-US" dirty="0"/>
              <a:t>如果先手操作</a:t>
            </a:r>
            <a:r>
              <a:rPr lang="en-US" altLang="zh-CN" dirty="0"/>
              <a:t>G</a:t>
            </a:r>
            <a:r>
              <a:rPr lang="zh-CN" altLang="en-US" dirty="0"/>
              <a:t>，将其变成*</a:t>
            </a:r>
            <a:r>
              <a:rPr lang="en-US" altLang="zh-CN" dirty="0"/>
              <a:t>b</a:t>
            </a:r>
            <a:r>
              <a:rPr lang="zh-CN" altLang="en-US" dirty="0"/>
              <a:t>（</a:t>
            </a:r>
            <a:r>
              <a:rPr lang="en-US" altLang="zh-CN" dirty="0"/>
              <a:t>b&gt;n</a:t>
            </a:r>
            <a:r>
              <a:rPr lang="zh-CN" altLang="en-US" dirty="0"/>
              <a:t>），那么后手可以把*</a:t>
            </a:r>
            <a:r>
              <a:rPr lang="en-US" altLang="zh-CN" dirty="0"/>
              <a:t>b</a:t>
            </a:r>
            <a:r>
              <a:rPr lang="zh-CN" altLang="en-US" dirty="0"/>
              <a:t>变成*</a:t>
            </a:r>
            <a:r>
              <a:rPr lang="en-US" altLang="zh-CN" dirty="0"/>
              <a:t>n</a:t>
            </a:r>
          </a:p>
          <a:p>
            <a:pPr lvl="1"/>
            <a:r>
              <a:rPr lang="zh-CN" altLang="en-US" dirty="0"/>
              <a:t>注意：先手不能把</a:t>
            </a:r>
            <a:r>
              <a:rPr lang="en-US" altLang="zh-CN" dirty="0"/>
              <a:t>G</a:t>
            </a:r>
            <a:r>
              <a:rPr lang="zh-CN" altLang="en-US" dirty="0"/>
              <a:t>变成*</a:t>
            </a:r>
            <a:r>
              <a:rPr lang="en-US" altLang="zh-CN" dirty="0"/>
              <a:t>n</a:t>
            </a:r>
            <a:r>
              <a:rPr lang="zh-CN" altLang="en-US" dirty="0"/>
              <a:t>，这是</a:t>
            </a:r>
            <a:r>
              <a:rPr lang="en-US" altLang="zh-CN" dirty="0" err="1"/>
              <a:t>mex</a:t>
            </a:r>
            <a:r>
              <a:rPr lang="zh-CN" altLang="en-US" dirty="0"/>
              <a:t>运算决定的</a:t>
            </a:r>
            <a:endParaRPr lang="en-US" altLang="zh-CN" dirty="0"/>
          </a:p>
          <a:p>
            <a:r>
              <a:rPr lang="zh-CN" altLang="en-US" dirty="0"/>
              <a:t>分类讨论可知后手总有走法，并且不会成环，所以后手必胜</a:t>
            </a:r>
            <a:endParaRPr lang="en-US" altLang="zh-CN" dirty="0"/>
          </a:p>
          <a:p>
            <a:endParaRPr lang="en-US" altLang="zh-CN" dirty="0"/>
          </a:p>
        </p:txBody>
      </p:sp>
    </p:spTree>
    <p:extLst>
      <p:ext uri="{BB962C8B-B14F-4D97-AF65-F5344CB8AC3E}">
        <p14:creationId xmlns:p14="http://schemas.microsoft.com/office/powerpoint/2010/main" val="361799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若</a:t>
            </a:r>
            <a:r>
              <a:rPr lang="en-US" altLang="zh-CN" dirty="0"/>
              <a:t>G</a:t>
            </a:r>
            <a:r>
              <a:rPr lang="zh-CN" altLang="en-US" dirty="0"/>
              <a:t>是有限状态的平等博弈，</a:t>
            </a:r>
            <a:r>
              <a:rPr lang="en-US" altLang="zh-CN" dirty="0"/>
              <a:t>G={A, B, C, ...}</a:t>
            </a:r>
            <a:r>
              <a:rPr lang="zh-CN" altLang="en-US" dirty="0"/>
              <a:t>，那么存在一个</a:t>
            </a:r>
            <a:r>
              <a:rPr lang="en-US" altLang="zh-CN" dirty="0"/>
              <a:t>n</a:t>
            </a:r>
            <a:r>
              <a:rPr lang="zh-CN" altLang="en-US" dirty="0"/>
              <a:t>，使得</a:t>
            </a:r>
            <a:r>
              <a:rPr lang="en-US" altLang="zh-CN" dirty="0"/>
              <a:t>G=*n</a:t>
            </a:r>
          </a:p>
          <a:p>
            <a:endParaRPr lang="zh-CN" altLang="en-US" dirty="0"/>
          </a:p>
        </p:txBody>
      </p:sp>
    </p:spTree>
    <p:extLst>
      <p:ext uri="{BB962C8B-B14F-4D97-AF65-F5344CB8AC3E}">
        <p14:creationId xmlns:p14="http://schemas.microsoft.com/office/powerpoint/2010/main" val="123552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zh-CN" altLang="en-US" dirty="0"/>
              <a:t>博弈：</a:t>
            </a:r>
            <a:endParaRPr lang="en-US" altLang="zh-CN" dirty="0"/>
          </a:p>
          <a:p>
            <a:r>
              <a:rPr lang="zh-CN" altLang="en-US" dirty="0"/>
              <a:t>游戏有很多个状态，状态之间有转移的关系</a:t>
            </a:r>
            <a:endParaRPr lang="en-US" altLang="zh-CN" dirty="0"/>
          </a:p>
          <a:p>
            <a:r>
              <a:rPr lang="zh-CN" altLang="en-US" dirty="0"/>
              <a:t>双方轮流操作，不能再操作就算输</a:t>
            </a:r>
            <a:endParaRPr lang="en-US" altLang="zh-CN" dirty="0"/>
          </a:p>
          <a:p>
            <a:r>
              <a:rPr lang="zh-CN" altLang="en-US" dirty="0"/>
              <a:t>非平等：</a:t>
            </a:r>
            <a:endParaRPr lang="en-US" altLang="zh-CN" dirty="0"/>
          </a:p>
          <a:p>
            <a:r>
              <a:rPr lang="zh-CN" altLang="en-US" dirty="0"/>
              <a:t>在某个状态，双方由于角色不同，能转移到的下一个状态是不一样的</a:t>
            </a:r>
            <a:endParaRPr lang="en-US" altLang="zh-CN" dirty="0"/>
          </a:p>
        </p:txBody>
      </p:sp>
    </p:spTree>
    <p:extLst>
      <p:ext uri="{BB962C8B-B14F-4D97-AF65-F5344CB8AC3E}">
        <p14:creationId xmlns:p14="http://schemas.microsoft.com/office/powerpoint/2010/main" val="62726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SG</a:t>
            </a:r>
            <a:r>
              <a:rPr lang="zh-CN" altLang="en-US" dirty="0"/>
              <a:t>定理</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若</a:t>
            </a:r>
            <a:r>
              <a:rPr lang="en-US" altLang="zh-CN" dirty="0"/>
              <a:t>G</a:t>
            </a:r>
            <a:r>
              <a:rPr lang="zh-CN" altLang="en-US" dirty="0"/>
              <a:t>是有限状态的平等博弈，</a:t>
            </a:r>
            <a:r>
              <a:rPr lang="en-US" altLang="zh-CN" dirty="0"/>
              <a:t>G={A, B, C, ...}</a:t>
            </a:r>
            <a:r>
              <a:rPr lang="zh-CN" altLang="en-US" dirty="0"/>
              <a:t>，那么存在一个</a:t>
            </a:r>
            <a:r>
              <a:rPr lang="en-US" altLang="zh-CN" dirty="0"/>
              <a:t>n</a:t>
            </a:r>
            <a:r>
              <a:rPr lang="zh-CN" altLang="en-US" dirty="0"/>
              <a:t>，使得</a:t>
            </a:r>
            <a:r>
              <a:rPr lang="en-US" altLang="zh-CN" dirty="0"/>
              <a:t>G=*n</a:t>
            </a:r>
          </a:p>
          <a:p>
            <a:r>
              <a:rPr lang="en-US" altLang="zh-CN" dirty="0"/>
              <a:t>G</a:t>
            </a:r>
            <a:r>
              <a:rPr lang="zh-CN" altLang="en-US" dirty="0"/>
              <a:t>这个有限状态的博弈构成了一个</a:t>
            </a:r>
            <a:r>
              <a:rPr lang="en-US" altLang="zh-CN" dirty="0"/>
              <a:t>DAG</a:t>
            </a:r>
          </a:p>
          <a:p>
            <a:r>
              <a:rPr lang="zh-CN" altLang="en-US" dirty="0"/>
              <a:t>那么</a:t>
            </a:r>
            <a:r>
              <a:rPr lang="en-US" altLang="zh-CN" dirty="0"/>
              <a:t>DAG</a:t>
            </a:r>
            <a:r>
              <a:rPr lang="zh-CN" altLang="en-US" dirty="0"/>
              <a:t>的没有出度的点就是</a:t>
            </a:r>
            <a:r>
              <a:rPr lang="en-US" altLang="zh-CN" dirty="0"/>
              <a:t>0</a:t>
            </a:r>
            <a:r>
              <a:rPr lang="zh-CN" altLang="en-US" dirty="0"/>
              <a:t>（</a:t>
            </a:r>
            <a:r>
              <a:rPr lang="en-US" altLang="zh-CN" dirty="0"/>
              <a:t>n=0</a:t>
            </a:r>
            <a:r>
              <a:rPr lang="zh-CN" altLang="en-US" dirty="0"/>
              <a:t>）</a:t>
            </a:r>
            <a:endParaRPr lang="en-US" altLang="zh-CN" dirty="0"/>
          </a:p>
          <a:p>
            <a:r>
              <a:rPr lang="zh-CN" altLang="en-US" dirty="0"/>
              <a:t>用归纳法，假设存在</a:t>
            </a:r>
            <a:r>
              <a:rPr lang="en-US" altLang="zh-CN" dirty="0"/>
              <a:t>a, b, c,...</a:t>
            </a:r>
            <a:r>
              <a:rPr lang="zh-CN" altLang="en-US" dirty="0"/>
              <a:t>，使得</a:t>
            </a:r>
            <a:r>
              <a:rPr lang="en-US" altLang="zh-CN" dirty="0"/>
              <a:t>A, B, C,...</a:t>
            </a:r>
            <a:r>
              <a:rPr lang="zh-CN" altLang="en-US" dirty="0"/>
              <a:t>分别有</a:t>
            </a:r>
            <a:r>
              <a:rPr lang="en-US" altLang="zh-CN" dirty="0"/>
              <a:t>A=</a:t>
            </a:r>
            <a:r>
              <a:rPr lang="zh-CN" altLang="en-US" dirty="0"/>
              <a:t>*</a:t>
            </a:r>
            <a:r>
              <a:rPr lang="en-US" altLang="zh-CN" dirty="0"/>
              <a:t>a, B=*b, C=*c, ...</a:t>
            </a:r>
          </a:p>
          <a:p>
            <a:r>
              <a:rPr lang="zh-CN" altLang="en-US" dirty="0"/>
              <a:t>那么</a:t>
            </a:r>
            <a:r>
              <a:rPr lang="en-US" altLang="zh-CN" dirty="0"/>
              <a:t>G={*a, *b, *c, ...}=*n</a:t>
            </a:r>
          </a:p>
          <a:p>
            <a:r>
              <a:rPr lang="zh-CN" altLang="en-US" dirty="0"/>
              <a:t>其中，</a:t>
            </a:r>
            <a:r>
              <a:rPr lang="en-US" altLang="zh-CN" dirty="0"/>
              <a:t>n=</a:t>
            </a:r>
            <a:r>
              <a:rPr lang="en-US" altLang="zh-CN" dirty="0" err="1"/>
              <a:t>mex</a:t>
            </a:r>
            <a:r>
              <a:rPr lang="en-US" altLang="zh-CN" dirty="0"/>
              <a:t>(a, b, c, ...)</a:t>
            </a:r>
          </a:p>
          <a:p>
            <a:r>
              <a:rPr lang="zh-CN" altLang="en-US" dirty="0"/>
              <a:t>说明任意有限状态的平等博弈和</a:t>
            </a:r>
            <a:r>
              <a:rPr lang="en-US" altLang="zh-CN" dirty="0"/>
              <a:t>n</a:t>
            </a:r>
            <a:r>
              <a:rPr lang="zh-CN" altLang="en-US" dirty="0"/>
              <a:t>个石子的</a:t>
            </a:r>
            <a:r>
              <a:rPr lang="en-US" altLang="zh-CN" dirty="0" err="1"/>
              <a:t>nim</a:t>
            </a:r>
            <a:r>
              <a:rPr lang="zh-CN" altLang="en-US" dirty="0"/>
              <a:t>堆等价</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7798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9668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第一个证法：</a:t>
            </a:r>
            <a:endParaRPr lang="en-US" altLang="zh-CN" dirty="0"/>
          </a:p>
          <a:p>
            <a:r>
              <a:rPr lang="en-US" altLang="zh-CN" dirty="0"/>
              <a:t>G=*a+*b={*a’+*b,*a+*b’}</a:t>
            </a:r>
            <a:r>
              <a:rPr lang="zh-CN" altLang="en-US" dirty="0"/>
              <a:t>（</a:t>
            </a:r>
            <a:r>
              <a:rPr lang="en-US" altLang="zh-CN" dirty="0"/>
              <a:t>a’&lt;a, b’&lt;b</a:t>
            </a:r>
            <a:r>
              <a:rPr lang="zh-CN" altLang="en-US" dirty="0"/>
              <a:t>）</a:t>
            </a:r>
            <a:endParaRPr lang="en-US" altLang="zh-CN" dirty="0"/>
          </a:p>
          <a:p>
            <a:r>
              <a:rPr lang="zh-CN" altLang="en-US" dirty="0"/>
              <a:t>所以由</a:t>
            </a:r>
            <a:r>
              <a:rPr lang="en-US" altLang="zh-CN" dirty="0"/>
              <a:t>SG</a:t>
            </a:r>
            <a:r>
              <a:rPr lang="zh-CN" altLang="en-US" dirty="0"/>
              <a:t>定理，</a:t>
            </a:r>
            <a:r>
              <a:rPr lang="en-US" altLang="zh-CN" dirty="0"/>
              <a:t>n=</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t>
            </a:r>
            <a:r>
              <a:rPr lang="zh-CN" altLang="en-US" dirty="0"/>
              <a:t>（</a:t>
            </a:r>
            <a:r>
              <a:rPr lang="en-US" altLang="zh-CN" dirty="0"/>
              <a:t>a’&lt;a, b’&lt;b</a:t>
            </a:r>
            <a:r>
              <a:rPr lang="zh-CN" altLang="en-US" dirty="0"/>
              <a:t>）</a:t>
            </a:r>
            <a:endParaRPr lang="en-US" altLang="zh-CN" dirty="0"/>
          </a:p>
          <a:p>
            <a:r>
              <a:rPr lang="zh-CN" altLang="en-US" dirty="0"/>
              <a:t>所以只需证</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 </a:t>
            </a:r>
            <a:r>
              <a:rPr lang="en-US" altLang="zh-CN" dirty="0" err="1"/>
              <a:t>xor</a:t>
            </a:r>
            <a:r>
              <a:rPr lang="en-US" altLang="zh-CN" dirty="0"/>
              <a:t> b</a:t>
            </a:r>
            <a:endParaRPr lang="zh-CN" altLang="en-US" dirty="0"/>
          </a:p>
        </p:txBody>
      </p:sp>
    </p:spTree>
    <p:extLst>
      <p:ext uri="{BB962C8B-B14F-4D97-AF65-F5344CB8AC3E}">
        <p14:creationId xmlns:p14="http://schemas.microsoft.com/office/powerpoint/2010/main" val="329562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a:t>
            </a:r>
            <a:r>
              <a:rPr lang="en-US" altLang="zh-CN" baseline="-25000" dirty="0"/>
              <a:t>2</a:t>
            </a:r>
            <a:r>
              <a:rPr lang="en-US" altLang="zh-CN" dirty="0"/>
              <a:t>b=</a:t>
            </a:r>
            <a:r>
              <a:rPr lang="en-US" altLang="zh-CN" dirty="0" err="1"/>
              <a:t>mex</a:t>
            </a:r>
            <a:r>
              <a:rPr lang="en-US" altLang="zh-CN" dirty="0"/>
              <a:t>(a’+</a:t>
            </a:r>
            <a:r>
              <a:rPr lang="en-US" altLang="zh-CN" baseline="-25000" dirty="0"/>
              <a:t>2</a:t>
            </a:r>
            <a:r>
              <a:rPr lang="en-US" altLang="zh-CN" dirty="0"/>
              <a:t>b,a+</a:t>
            </a:r>
            <a:r>
              <a:rPr lang="en-US" altLang="zh-CN" baseline="-25000" dirty="0"/>
              <a:t>2</a:t>
            </a:r>
            <a:r>
              <a:rPr lang="en-US" altLang="zh-CN" dirty="0"/>
              <a:t>b’)=a </a:t>
            </a:r>
            <a:r>
              <a:rPr lang="en-US" altLang="zh-CN" dirty="0" err="1"/>
              <a:t>xor</a:t>
            </a:r>
            <a:r>
              <a:rPr lang="en-US" altLang="zh-CN" dirty="0"/>
              <a:t> b</a:t>
            </a:r>
          </a:p>
          <a:p>
            <a:r>
              <a:rPr lang="zh-CN" altLang="en-US" dirty="0"/>
              <a:t>当</a:t>
            </a:r>
            <a:r>
              <a:rPr lang="en-US" altLang="zh-CN" dirty="0"/>
              <a:t>a=b=0</a:t>
            </a:r>
            <a:r>
              <a:rPr lang="zh-CN" altLang="en-US" dirty="0"/>
              <a:t>时，</a:t>
            </a:r>
            <a:r>
              <a:rPr lang="en-US" altLang="zh-CN" dirty="0"/>
              <a:t>0+</a:t>
            </a:r>
            <a:r>
              <a:rPr lang="en-US" altLang="zh-CN" baseline="-25000" dirty="0"/>
              <a:t>2</a:t>
            </a:r>
            <a:r>
              <a:rPr lang="en-US" altLang="zh-CN" dirty="0"/>
              <a:t>0=</a:t>
            </a:r>
            <a:r>
              <a:rPr lang="en-US" altLang="zh-CN" dirty="0" err="1"/>
              <a:t>mex</a:t>
            </a:r>
            <a:r>
              <a:rPr lang="en-US" altLang="zh-CN" dirty="0"/>
              <a:t>(</a:t>
            </a:r>
            <a:r>
              <a:rPr lang="zh-CN" altLang="en-US" dirty="0"/>
              <a:t>空集</a:t>
            </a:r>
            <a:r>
              <a:rPr lang="en-US" altLang="zh-CN" dirty="0"/>
              <a:t>)=0=0 </a:t>
            </a:r>
            <a:r>
              <a:rPr lang="en-US" altLang="zh-CN" dirty="0" err="1"/>
              <a:t>xor</a:t>
            </a:r>
            <a:r>
              <a:rPr lang="en-US" altLang="zh-CN" dirty="0"/>
              <a:t> 0</a:t>
            </a:r>
          </a:p>
          <a:p>
            <a:r>
              <a:rPr lang="zh-CN" altLang="en-US" dirty="0"/>
              <a:t>用归纳法，只需证</a:t>
            </a:r>
            <a:r>
              <a:rPr lang="en-US" altLang="zh-CN" dirty="0" err="1"/>
              <a:t>mex</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 </a:t>
            </a:r>
            <a:r>
              <a:rPr lang="en-US" altLang="zh-CN" dirty="0" err="1"/>
              <a:t>xor</a:t>
            </a:r>
            <a:r>
              <a:rPr lang="en-US" altLang="zh-CN" dirty="0"/>
              <a:t> b</a:t>
            </a:r>
          </a:p>
          <a:p>
            <a:r>
              <a:rPr lang="zh-CN" altLang="en-US" dirty="0"/>
              <a:t>由</a:t>
            </a:r>
            <a:r>
              <a:rPr lang="en-US" altLang="zh-CN" dirty="0" err="1"/>
              <a:t>mex</a:t>
            </a:r>
            <a:r>
              <a:rPr lang="zh-CN" altLang="en-US" dirty="0"/>
              <a:t>定义，只需证</a:t>
            </a:r>
            <a:r>
              <a:rPr lang="en-US" altLang="zh-CN" dirty="0"/>
              <a:t>a </a:t>
            </a:r>
            <a:r>
              <a:rPr lang="en-US" altLang="zh-CN" dirty="0" err="1"/>
              <a:t>xor</a:t>
            </a:r>
            <a:r>
              <a:rPr lang="en-US" altLang="zh-CN" dirty="0"/>
              <a:t> b</a:t>
            </a:r>
            <a:r>
              <a:rPr lang="zh-CN" altLang="en-US" dirty="0"/>
              <a:t>不在集合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中，且比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中即可</a:t>
            </a:r>
            <a:endParaRPr lang="en-US" altLang="zh-CN" dirty="0"/>
          </a:p>
        </p:txBody>
      </p:sp>
    </p:spTree>
    <p:extLst>
      <p:ext uri="{BB962C8B-B14F-4D97-AF65-F5344CB8AC3E}">
        <p14:creationId xmlns:p14="http://schemas.microsoft.com/office/powerpoint/2010/main" val="403011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a </a:t>
            </a:r>
            <a:r>
              <a:rPr lang="en-US" altLang="zh-CN" dirty="0" err="1"/>
              <a:t>xor</a:t>
            </a:r>
            <a:r>
              <a:rPr lang="en-US" altLang="zh-CN" dirty="0"/>
              <a:t> b</a:t>
            </a:r>
            <a:r>
              <a:rPr lang="zh-CN" altLang="en-US" dirty="0"/>
              <a:t>不在集合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反证法，假设存在</a:t>
            </a:r>
            <a:r>
              <a:rPr lang="en-US" altLang="zh-CN" dirty="0"/>
              <a:t>aa </a:t>
            </a:r>
            <a:r>
              <a:rPr lang="en-US" altLang="zh-CN" dirty="0" err="1"/>
              <a:t>xor</a:t>
            </a:r>
            <a:r>
              <a:rPr lang="en-US" altLang="zh-CN" dirty="0"/>
              <a:t> b = a </a:t>
            </a:r>
            <a:r>
              <a:rPr lang="en-US" altLang="zh-CN" dirty="0" err="1"/>
              <a:t>xor</a:t>
            </a:r>
            <a:r>
              <a:rPr lang="en-US" altLang="zh-CN" dirty="0"/>
              <a:t> b</a:t>
            </a:r>
            <a:r>
              <a:rPr lang="zh-CN" altLang="en-US" dirty="0"/>
              <a:t>（</a:t>
            </a:r>
            <a:r>
              <a:rPr lang="en-US" altLang="zh-CN" dirty="0"/>
              <a:t>aa&lt;a</a:t>
            </a:r>
            <a:r>
              <a:rPr lang="zh-CN" altLang="en-US" dirty="0"/>
              <a:t>）</a:t>
            </a:r>
            <a:endParaRPr lang="en-US" altLang="zh-CN" dirty="0"/>
          </a:p>
          <a:p>
            <a:r>
              <a:rPr lang="zh-CN" altLang="en-US" dirty="0"/>
              <a:t>那么 </a:t>
            </a:r>
            <a:r>
              <a:rPr lang="en-US" altLang="zh-CN" dirty="0"/>
              <a:t>aa </a:t>
            </a:r>
            <a:r>
              <a:rPr lang="en-US" altLang="zh-CN" dirty="0" err="1"/>
              <a:t>xor</a:t>
            </a:r>
            <a:r>
              <a:rPr lang="en-US" altLang="zh-CN" dirty="0"/>
              <a:t> b </a:t>
            </a:r>
            <a:r>
              <a:rPr lang="en-US" altLang="zh-CN" dirty="0" err="1"/>
              <a:t>xor</a:t>
            </a:r>
            <a:r>
              <a:rPr lang="en-US" altLang="zh-CN" dirty="0"/>
              <a:t> b = a </a:t>
            </a:r>
            <a:r>
              <a:rPr lang="en-US" altLang="zh-CN" dirty="0" err="1"/>
              <a:t>xor</a:t>
            </a:r>
            <a:r>
              <a:rPr lang="en-US" altLang="zh-CN" dirty="0"/>
              <a:t> b </a:t>
            </a:r>
            <a:r>
              <a:rPr lang="en-US" altLang="zh-CN" dirty="0" err="1"/>
              <a:t>xor</a:t>
            </a:r>
            <a:r>
              <a:rPr lang="en-US" altLang="zh-CN" dirty="0"/>
              <a:t> b</a:t>
            </a:r>
          </a:p>
          <a:p>
            <a:r>
              <a:rPr lang="zh-CN" altLang="en-US" dirty="0"/>
              <a:t>那么</a:t>
            </a:r>
            <a:r>
              <a:rPr lang="en-US" altLang="zh-CN" dirty="0"/>
              <a:t> aa = a</a:t>
            </a:r>
            <a:r>
              <a:rPr lang="zh-CN" altLang="en-US" dirty="0"/>
              <a:t>，矛盾</a:t>
            </a:r>
            <a:endParaRPr lang="en-US" altLang="zh-CN" dirty="0"/>
          </a:p>
          <a:p>
            <a:r>
              <a:rPr lang="zh-CN" altLang="en-US" dirty="0"/>
              <a:t>假设存在</a:t>
            </a:r>
            <a:r>
              <a:rPr lang="en-US" altLang="zh-CN" dirty="0"/>
              <a:t> a</a:t>
            </a:r>
            <a:r>
              <a:rPr lang="zh-CN" altLang="en-US" dirty="0"/>
              <a:t> </a:t>
            </a:r>
            <a:r>
              <a:rPr lang="en-US" altLang="zh-CN" dirty="0" err="1"/>
              <a:t>xor</a:t>
            </a:r>
            <a:r>
              <a:rPr lang="en-US" altLang="zh-CN" dirty="0"/>
              <a:t> bb = a </a:t>
            </a:r>
            <a:r>
              <a:rPr lang="en-US" altLang="zh-CN" dirty="0" err="1"/>
              <a:t>xor</a:t>
            </a:r>
            <a:r>
              <a:rPr lang="en-US" altLang="zh-CN" dirty="0"/>
              <a:t> b</a:t>
            </a:r>
            <a:r>
              <a:rPr lang="zh-CN" altLang="en-US" dirty="0"/>
              <a:t>（</a:t>
            </a:r>
            <a:r>
              <a:rPr lang="en-US" altLang="zh-CN" dirty="0"/>
              <a:t>bb&lt;b</a:t>
            </a:r>
            <a:r>
              <a:rPr lang="zh-CN" altLang="en-US" dirty="0"/>
              <a:t>），一样的证明过程</a:t>
            </a:r>
            <a:endParaRPr lang="en-US" altLang="zh-CN" dirty="0"/>
          </a:p>
        </p:txBody>
      </p:sp>
    </p:spTree>
    <p:extLst>
      <p:ext uri="{BB962C8B-B14F-4D97-AF65-F5344CB8AC3E}">
        <p14:creationId xmlns:p14="http://schemas.microsoft.com/office/powerpoint/2010/main" val="24285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t</a:t>
            </a:r>
            <a:r>
              <a:rPr lang="zh-CN" altLang="en-US" dirty="0"/>
              <a:t> </a:t>
            </a:r>
            <a:r>
              <a:rPr lang="en-US" altLang="zh-CN" dirty="0"/>
              <a:t>&lt;</a:t>
            </a:r>
            <a:r>
              <a:rPr lang="zh-CN" altLang="en-US" dirty="0"/>
              <a:t> </a:t>
            </a:r>
            <a:r>
              <a:rPr lang="en-US" altLang="zh-CN" dirty="0"/>
              <a:t>a </a:t>
            </a:r>
            <a:r>
              <a:rPr lang="en-US" altLang="zh-CN" dirty="0" err="1"/>
              <a:t>xor</a:t>
            </a:r>
            <a:r>
              <a:rPr lang="en-US" altLang="zh-CN" dirty="0"/>
              <a:t> b</a:t>
            </a:r>
            <a:r>
              <a:rPr lang="zh-CN" altLang="en-US" dirty="0"/>
              <a:t>，对所有的</a:t>
            </a:r>
            <a:r>
              <a:rPr lang="en-US" altLang="zh-CN" dirty="0"/>
              <a:t>t</a:t>
            </a:r>
            <a:r>
              <a:rPr lang="zh-CN" altLang="en-US" dirty="0"/>
              <a:t>，</a:t>
            </a:r>
            <a:r>
              <a:rPr lang="en-US" altLang="zh-CN" dirty="0"/>
              <a:t>t</a:t>
            </a:r>
            <a:r>
              <a:rPr lang="zh-CN" altLang="en-US" dirty="0"/>
              <a:t>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y=a </a:t>
            </a:r>
            <a:r>
              <a:rPr lang="en-US" altLang="zh-CN" dirty="0" err="1"/>
              <a:t>xor</a:t>
            </a:r>
            <a:r>
              <a:rPr lang="en-US" altLang="zh-CN" dirty="0"/>
              <a:t> b </a:t>
            </a:r>
            <a:r>
              <a:rPr lang="en-US" altLang="zh-CN" dirty="0" err="1"/>
              <a:t>xor</a:t>
            </a:r>
            <a:r>
              <a:rPr lang="en-US" altLang="zh-CN" dirty="0"/>
              <a:t> t</a:t>
            </a:r>
          </a:p>
          <a:p>
            <a:r>
              <a:rPr lang="zh-CN" altLang="en-US" dirty="0"/>
              <a:t>考虑</a:t>
            </a:r>
            <a:r>
              <a:rPr lang="en-US" altLang="zh-CN" dirty="0"/>
              <a:t>a, b, t</a:t>
            </a:r>
            <a:r>
              <a:rPr lang="zh-CN" altLang="en-US" dirty="0"/>
              <a:t>这三个数分别</a:t>
            </a:r>
            <a:r>
              <a:rPr lang="en-US" altLang="zh-CN" dirty="0" err="1"/>
              <a:t>xor</a:t>
            </a:r>
            <a:r>
              <a:rPr lang="zh-CN" altLang="en-US" dirty="0"/>
              <a:t>上</a:t>
            </a:r>
            <a:r>
              <a:rPr lang="en-US" altLang="zh-CN" dirty="0"/>
              <a:t>y</a:t>
            </a:r>
          </a:p>
          <a:p>
            <a:r>
              <a:rPr lang="en-US" altLang="zh-CN" dirty="0"/>
              <a:t>y</a:t>
            </a:r>
            <a:r>
              <a:rPr lang="zh-CN" altLang="en-US" dirty="0"/>
              <a:t>的最高位的</a:t>
            </a:r>
            <a:r>
              <a:rPr lang="en-US" altLang="zh-CN" dirty="0"/>
              <a:t>1</a:t>
            </a:r>
            <a:r>
              <a:rPr lang="zh-CN" altLang="en-US" dirty="0"/>
              <a:t>必定来自</a:t>
            </a:r>
            <a:r>
              <a:rPr lang="en-US" altLang="zh-CN" dirty="0"/>
              <a:t>a</a:t>
            </a:r>
            <a:r>
              <a:rPr lang="zh-CN" altLang="en-US" dirty="0"/>
              <a:t>或者</a:t>
            </a:r>
            <a:r>
              <a:rPr lang="en-US" altLang="zh-CN" dirty="0"/>
              <a:t>b</a:t>
            </a:r>
            <a:r>
              <a:rPr lang="zh-CN" altLang="en-US" dirty="0"/>
              <a:t>或者</a:t>
            </a:r>
            <a:r>
              <a:rPr lang="en-US" altLang="zh-CN" dirty="0"/>
              <a:t>t</a:t>
            </a:r>
            <a:r>
              <a:rPr lang="zh-CN" altLang="en-US" dirty="0"/>
              <a:t>的其中一个，也可能来自三个的同一位</a:t>
            </a:r>
            <a:r>
              <a:rPr lang="en-US" altLang="zh-CN" dirty="0"/>
              <a:t>1</a:t>
            </a:r>
          </a:p>
          <a:p>
            <a:r>
              <a:rPr lang="zh-CN" altLang="en-US" dirty="0"/>
              <a:t>所以</a:t>
            </a:r>
            <a:r>
              <a:rPr lang="en-US" altLang="zh-CN" dirty="0"/>
              <a:t>a, b, t</a:t>
            </a:r>
            <a:r>
              <a:rPr lang="zh-CN" altLang="en-US" dirty="0"/>
              <a:t>这三个数分别</a:t>
            </a:r>
            <a:r>
              <a:rPr lang="en-US" altLang="zh-CN" dirty="0" err="1"/>
              <a:t>xor</a:t>
            </a:r>
            <a:r>
              <a:rPr lang="zh-CN" altLang="en-US" dirty="0"/>
              <a:t>上</a:t>
            </a:r>
            <a:r>
              <a:rPr lang="en-US" altLang="zh-CN" dirty="0"/>
              <a:t>y</a:t>
            </a:r>
            <a:r>
              <a:rPr lang="zh-CN" altLang="en-US" dirty="0"/>
              <a:t>必有一个会变小</a:t>
            </a:r>
            <a:endParaRPr lang="en-US" altLang="zh-CN" dirty="0"/>
          </a:p>
          <a:p>
            <a:r>
              <a:rPr lang="zh-CN" altLang="en-US" dirty="0"/>
              <a:t>但是必不可能是</a:t>
            </a:r>
            <a:r>
              <a:rPr lang="en-US" altLang="zh-CN" dirty="0"/>
              <a:t>t</a:t>
            </a:r>
            <a:r>
              <a:rPr lang="zh-CN" altLang="en-US" dirty="0"/>
              <a:t>，因为</a:t>
            </a:r>
            <a:r>
              <a:rPr lang="en-US" altLang="zh-CN" dirty="0"/>
              <a:t>t </a:t>
            </a:r>
            <a:r>
              <a:rPr lang="en-US" altLang="zh-CN" dirty="0" err="1"/>
              <a:t>xor</a:t>
            </a:r>
            <a:r>
              <a:rPr lang="en-US" altLang="zh-CN" dirty="0"/>
              <a:t> y=a </a:t>
            </a:r>
            <a:r>
              <a:rPr lang="en-US" altLang="zh-CN" dirty="0" err="1"/>
              <a:t>xor</a:t>
            </a:r>
            <a:r>
              <a:rPr lang="en-US" altLang="zh-CN" dirty="0"/>
              <a:t> b &gt; t</a:t>
            </a:r>
          </a:p>
        </p:txBody>
      </p:sp>
    </p:spTree>
    <p:extLst>
      <p:ext uri="{BB962C8B-B14F-4D97-AF65-F5344CB8AC3E}">
        <p14:creationId xmlns:p14="http://schemas.microsoft.com/office/powerpoint/2010/main" val="3190028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比</a:t>
            </a:r>
            <a:r>
              <a:rPr lang="en-US" altLang="zh-CN" dirty="0"/>
              <a:t>a </a:t>
            </a:r>
            <a:r>
              <a:rPr lang="en-US" altLang="zh-CN" dirty="0" err="1"/>
              <a:t>xor</a:t>
            </a:r>
            <a:r>
              <a:rPr lang="en-US" altLang="zh-CN" dirty="0"/>
              <a:t> b</a:t>
            </a:r>
            <a:r>
              <a:rPr lang="zh-CN" altLang="en-US" dirty="0"/>
              <a:t>小的所有数都在集合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t</a:t>
            </a:r>
            <a:r>
              <a:rPr lang="zh-CN" altLang="en-US" dirty="0"/>
              <a:t> </a:t>
            </a:r>
            <a:r>
              <a:rPr lang="en-US" altLang="zh-CN" dirty="0"/>
              <a:t>&lt;</a:t>
            </a:r>
            <a:r>
              <a:rPr lang="zh-CN" altLang="en-US" dirty="0"/>
              <a:t> </a:t>
            </a:r>
            <a:r>
              <a:rPr lang="en-US" altLang="zh-CN" dirty="0"/>
              <a:t>a </a:t>
            </a:r>
            <a:r>
              <a:rPr lang="en-US" altLang="zh-CN" dirty="0" err="1"/>
              <a:t>xor</a:t>
            </a:r>
            <a:r>
              <a:rPr lang="en-US" altLang="zh-CN" dirty="0"/>
              <a:t> b</a:t>
            </a:r>
            <a:r>
              <a:rPr lang="zh-CN" altLang="en-US" dirty="0"/>
              <a:t>，对所有的</a:t>
            </a:r>
            <a:r>
              <a:rPr lang="en-US" altLang="zh-CN" dirty="0"/>
              <a:t>t</a:t>
            </a:r>
            <a:r>
              <a:rPr lang="zh-CN" altLang="en-US" dirty="0"/>
              <a:t>，</a:t>
            </a:r>
            <a:r>
              <a:rPr lang="en-US" altLang="zh-CN" dirty="0"/>
              <a:t>t</a:t>
            </a:r>
            <a:r>
              <a:rPr lang="zh-CN" altLang="en-US" dirty="0"/>
              <a:t>在集合</a:t>
            </a:r>
            <a:r>
              <a:rPr lang="en-US" altLang="zh-CN" dirty="0"/>
              <a:t>{a’ </a:t>
            </a:r>
            <a:r>
              <a:rPr lang="en-US" altLang="zh-CN" dirty="0" err="1"/>
              <a:t>xor</a:t>
            </a:r>
            <a:r>
              <a:rPr lang="en-US" altLang="zh-CN" dirty="0"/>
              <a:t> </a:t>
            </a:r>
            <a:r>
              <a:rPr lang="en-US" altLang="zh-CN" dirty="0" err="1"/>
              <a:t>b,a</a:t>
            </a:r>
            <a:r>
              <a:rPr lang="en-US" altLang="zh-CN" dirty="0"/>
              <a:t> </a:t>
            </a:r>
            <a:r>
              <a:rPr lang="en-US" altLang="zh-CN" dirty="0" err="1"/>
              <a:t>xor</a:t>
            </a:r>
            <a:r>
              <a:rPr lang="en-US" altLang="zh-CN" dirty="0"/>
              <a:t> b’}</a:t>
            </a:r>
            <a:r>
              <a:rPr lang="zh-CN" altLang="en-US" dirty="0"/>
              <a:t>中</a:t>
            </a:r>
            <a:endParaRPr lang="en-US" altLang="zh-CN" dirty="0"/>
          </a:p>
          <a:p>
            <a:r>
              <a:rPr lang="zh-CN" altLang="en-US" dirty="0"/>
              <a:t>设</a:t>
            </a:r>
            <a:r>
              <a:rPr lang="en-US" altLang="zh-CN" dirty="0"/>
              <a:t>y=a </a:t>
            </a:r>
            <a:r>
              <a:rPr lang="en-US" altLang="zh-CN" dirty="0" err="1"/>
              <a:t>xor</a:t>
            </a:r>
            <a:r>
              <a:rPr lang="en-US" altLang="zh-CN" dirty="0"/>
              <a:t> b </a:t>
            </a:r>
            <a:r>
              <a:rPr lang="en-US" altLang="zh-CN" dirty="0" err="1"/>
              <a:t>xor</a:t>
            </a:r>
            <a:r>
              <a:rPr lang="en-US" altLang="zh-CN" dirty="0"/>
              <a:t> t</a:t>
            </a:r>
          </a:p>
          <a:p>
            <a:r>
              <a:rPr lang="zh-CN" altLang="en-US" dirty="0"/>
              <a:t>不妨设</a:t>
            </a:r>
            <a:r>
              <a:rPr lang="en-US" altLang="zh-CN" dirty="0"/>
              <a:t>a </a:t>
            </a:r>
            <a:r>
              <a:rPr lang="en-US" altLang="zh-CN" dirty="0" err="1"/>
              <a:t>xor</a:t>
            </a:r>
            <a:r>
              <a:rPr lang="en-US" altLang="zh-CN" dirty="0"/>
              <a:t> y = b </a:t>
            </a:r>
            <a:r>
              <a:rPr lang="en-US" altLang="zh-CN" dirty="0" err="1"/>
              <a:t>xor</a:t>
            </a:r>
            <a:r>
              <a:rPr lang="en-US" altLang="zh-CN" dirty="0"/>
              <a:t> t &lt; a</a:t>
            </a:r>
          </a:p>
          <a:p>
            <a:r>
              <a:rPr lang="zh-CN" altLang="en-US" dirty="0"/>
              <a:t>那么</a:t>
            </a:r>
            <a:r>
              <a:rPr lang="en-US" altLang="zh-CN" dirty="0"/>
              <a:t>t = b </a:t>
            </a:r>
            <a:r>
              <a:rPr lang="en-US" altLang="zh-CN" dirty="0" err="1"/>
              <a:t>xor</a:t>
            </a:r>
            <a:r>
              <a:rPr lang="en-US" altLang="zh-CN" dirty="0"/>
              <a:t> t </a:t>
            </a:r>
            <a:r>
              <a:rPr lang="en-US" altLang="zh-CN" dirty="0" err="1"/>
              <a:t>xor</a:t>
            </a:r>
            <a:r>
              <a:rPr lang="en-US" altLang="zh-CN" dirty="0"/>
              <a:t> b</a:t>
            </a:r>
            <a:r>
              <a:rPr lang="zh-CN" altLang="en-US" dirty="0"/>
              <a:t>在集合</a:t>
            </a:r>
            <a:r>
              <a:rPr lang="en-US" altLang="zh-CN" dirty="0"/>
              <a:t>{a’ </a:t>
            </a:r>
            <a:r>
              <a:rPr lang="en-US" altLang="zh-CN" dirty="0" err="1"/>
              <a:t>xor</a:t>
            </a:r>
            <a:r>
              <a:rPr lang="en-US" altLang="zh-CN" dirty="0"/>
              <a:t> b}</a:t>
            </a:r>
            <a:r>
              <a:rPr lang="zh-CN" altLang="en-US" dirty="0"/>
              <a:t>中</a:t>
            </a:r>
            <a:endParaRPr lang="en-US" altLang="zh-CN" dirty="0"/>
          </a:p>
          <a:p>
            <a:r>
              <a:rPr lang="zh-CN" altLang="en-US" dirty="0"/>
              <a:t>由</a:t>
            </a:r>
            <a:r>
              <a:rPr lang="en-US" altLang="zh-CN" dirty="0"/>
              <a:t>t</a:t>
            </a:r>
            <a:r>
              <a:rPr lang="zh-CN" altLang="en-US" dirty="0"/>
              <a:t>的任意性，命题得证</a:t>
            </a:r>
            <a:endParaRPr lang="en-US" altLang="zh-CN" dirty="0"/>
          </a:p>
        </p:txBody>
      </p:sp>
    </p:spTree>
    <p:extLst>
      <p:ext uri="{BB962C8B-B14F-4D97-AF65-F5344CB8AC3E}">
        <p14:creationId xmlns:p14="http://schemas.microsoft.com/office/powerpoint/2010/main" val="411253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lnSpcReduction="10000"/>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第二个证法：</a:t>
            </a:r>
            <a:endParaRPr lang="en-US" altLang="zh-CN" dirty="0"/>
          </a:p>
          <a:p>
            <a:r>
              <a:rPr lang="en-US" altLang="zh-CN" dirty="0"/>
              <a:t>G=&lt;N, +</a:t>
            </a:r>
            <a:r>
              <a:rPr lang="en-US" altLang="zh-CN" baseline="-25000" dirty="0"/>
              <a:t>2</a:t>
            </a:r>
            <a:r>
              <a:rPr lang="en-US" altLang="zh-CN" dirty="0"/>
              <a:t>&gt;</a:t>
            </a:r>
            <a:r>
              <a:rPr lang="zh-CN" altLang="en-US" dirty="0"/>
              <a:t>构成了一个</a:t>
            </a:r>
            <a:r>
              <a:rPr lang="en-US" altLang="zh-CN" dirty="0" err="1"/>
              <a:t>abel</a:t>
            </a:r>
            <a:r>
              <a:rPr lang="zh-CN" altLang="en-US" dirty="0"/>
              <a:t>群</a:t>
            </a:r>
            <a:endParaRPr lang="en-US" altLang="zh-CN" dirty="0"/>
          </a:p>
          <a:p>
            <a:r>
              <a:rPr lang="zh-CN" altLang="en-US" dirty="0"/>
              <a:t>封闭性：由</a:t>
            </a:r>
            <a:r>
              <a:rPr lang="en-US" altLang="zh-CN" dirty="0" err="1"/>
              <a:t>mex</a:t>
            </a:r>
            <a:r>
              <a:rPr lang="zh-CN" altLang="en-US" dirty="0"/>
              <a:t>的定义</a:t>
            </a:r>
            <a:endParaRPr lang="en-US" altLang="zh-CN" dirty="0"/>
          </a:p>
          <a:p>
            <a:r>
              <a:rPr lang="zh-CN" altLang="en-US" dirty="0"/>
              <a:t>单位元：</a:t>
            </a:r>
            <a:r>
              <a:rPr lang="en-US" altLang="zh-CN" dirty="0"/>
              <a:t>0</a:t>
            </a:r>
            <a:r>
              <a:rPr lang="zh-CN" altLang="en-US" dirty="0"/>
              <a:t>游戏</a:t>
            </a:r>
            <a:endParaRPr lang="en-US" altLang="zh-CN" dirty="0"/>
          </a:p>
          <a:p>
            <a:r>
              <a:rPr lang="zh-CN" altLang="en-US" dirty="0"/>
              <a:t>逆元：</a:t>
            </a:r>
            <a:r>
              <a:rPr lang="en-US" altLang="zh-CN" dirty="0"/>
              <a:t>x</a:t>
            </a:r>
            <a:r>
              <a:rPr lang="zh-CN" altLang="en-US" dirty="0"/>
              <a:t>的逆元就是</a:t>
            </a:r>
            <a:r>
              <a:rPr lang="en-US" altLang="zh-CN" dirty="0"/>
              <a:t>x</a:t>
            </a:r>
          </a:p>
          <a:p>
            <a:r>
              <a:rPr lang="zh-CN" altLang="en-US" dirty="0"/>
              <a:t>交换律：由游戏的性质，</a:t>
            </a:r>
            <a:r>
              <a:rPr lang="en-US" altLang="zh-CN" dirty="0"/>
              <a:t>a+</a:t>
            </a:r>
            <a:r>
              <a:rPr lang="en-US" altLang="zh-CN" baseline="-25000" dirty="0"/>
              <a:t>2 </a:t>
            </a:r>
            <a:r>
              <a:rPr lang="en-US" altLang="zh-CN" dirty="0"/>
              <a:t>b=b+</a:t>
            </a:r>
            <a:r>
              <a:rPr lang="en-US" altLang="zh-CN" baseline="-25000" dirty="0"/>
              <a:t>2 </a:t>
            </a:r>
            <a:r>
              <a:rPr lang="en-US" altLang="zh-CN" dirty="0"/>
              <a:t>a</a:t>
            </a:r>
          </a:p>
        </p:txBody>
      </p:sp>
    </p:spTree>
    <p:extLst>
      <p:ext uri="{BB962C8B-B14F-4D97-AF65-F5344CB8AC3E}">
        <p14:creationId xmlns:p14="http://schemas.microsoft.com/office/powerpoint/2010/main" val="308217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和</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存在一个</a:t>
            </a:r>
            <a:r>
              <a:rPr lang="en-US" altLang="zh-CN" dirty="0"/>
              <a:t>n</a:t>
            </a:r>
            <a:r>
              <a:rPr lang="zh-CN" altLang="en-US" dirty="0"/>
              <a:t>，使得*</a:t>
            </a:r>
            <a:r>
              <a:rPr lang="en-US" altLang="zh-CN" dirty="0"/>
              <a:t>a+*b=</a:t>
            </a:r>
            <a:r>
              <a:rPr lang="zh-CN" altLang="en-US" dirty="0"/>
              <a:t>*</a:t>
            </a:r>
            <a:r>
              <a:rPr lang="en-US" altLang="zh-CN" dirty="0"/>
              <a:t>n</a:t>
            </a:r>
          </a:p>
          <a:p>
            <a:r>
              <a:rPr lang="zh-CN" altLang="en-US" dirty="0"/>
              <a:t>其中，</a:t>
            </a:r>
            <a:r>
              <a:rPr lang="en-US" altLang="zh-CN" dirty="0"/>
              <a:t>n=a+</a:t>
            </a:r>
            <a:r>
              <a:rPr lang="en-US" altLang="zh-CN" baseline="-25000" dirty="0"/>
              <a:t>2</a:t>
            </a:r>
            <a:r>
              <a:rPr lang="en-US" altLang="zh-CN" dirty="0"/>
              <a:t>b=a </a:t>
            </a:r>
            <a:r>
              <a:rPr lang="en-US" altLang="zh-CN" dirty="0" err="1"/>
              <a:t>xor</a:t>
            </a:r>
            <a:r>
              <a:rPr lang="en-US" altLang="zh-CN" dirty="0"/>
              <a:t> b</a:t>
            </a:r>
            <a:r>
              <a:rPr lang="zh-CN" altLang="en-US" dirty="0"/>
              <a:t>（第一个等号的含义是“记作”，第二个等号的含义是“等于”）</a:t>
            </a:r>
            <a:endParaRPr lang="en-US" altLang="zh-CN" dirty="0"/>
          </a:p>
          <a:p>
            <a:r>
              <a:rPr lang="zh-CN" altLang="en-US" dirty="0"/>
              <a:t>第二个证法：</a:t>
            </a:r>
            <a:endParaRPr lang="en-US" altLang="zh-CN" dirty="0"/>
          </a:p>
          <a:p>
            <a:r>
              <a:rPr lang="zh-CN" altLang="en-US" dirty="0"/>
              <a:t>考虑</a:t>
            </a:r>
            <a:r>
              <a:rPr lang="en-US" altLang="zh-CN" dirty="0"/>
              <a:t>G</a:t>
            </a:r>
            <a:r>
              <a:rPr lang="zh-CN" altLang="en-US" dirty="0"/>
              <a:t>中元素的阶，对单位元，阶为</a:t>
            </a:r>
            <a:r>
              <a:rPr lang="en-US" altLang="zh-CN" dirty="0"/>
              <a:t>1</a:t>
            </a:r>
            <a:r>
              <a:rPr lang="zh-CN" altLang="en-US" dirty="0"/>
              <a:t>，对非单位元的其他元素，阶为</a:t>
            </a:r>
            <a:r>
              <a:rPr lang="en-US" altLang="zh-CN" dirty="0"/>
              <a:t>2</a:t>
            </a:r>
          </a:p>
          <a:p>
            <a:r>
              <a:rPr lang="zh-CN" altLang="en-US" dirty="0"/>
              <a:t>所以</a:t>
            </a:r>
            <a:r>
              <a:rPr lang="en-US" altLang="zh-CN" dirty="0"/>
              <a:t>G</a:t>
            </a:r>
            <a:r>
              <a:rPr lang="zh-CN" altLang="en-US" dirty="0"/>
              <a:t>可以被分解为可列个</a:t>
            </a:r>
            <a:r>
              <a:rPr lang="en-US" altLang="zh-CN" dirty="0"/>
              <a:t>Z/2Z</a:t>
            </a:r>
            <a:r>
              <a:rPr lang="zh-CN" altLang="en-US" dirty="0"/>
              <a:t>的直和</a:t>
            </a:r>
            <a:endParaRPr lang="en-US" altLang="zh-CN" dirty="0"/>
          </a:p>
          <a:p>
            <a:r>
              <a:rPr lang="zh-CN" altLang="en-US" dirty="0"/>
              <a:t>所以和</a:t>
            </a:r>
            <a:r>
              <a:rPr lang="en-US" altLang="zh-CN" dirty="0"/>
              <a:t>&lt;N, </a:t>
            </a:r>
            <a:r>
              <a:rPr lang="en-US" altLang="zh-CN" dirty="0" err="1"/>
              <a:t>xor</a:t>
            </a:r>
            <a:r>
              <a:rPr lang="en-US" altLang="zh-CN" dirty="0"/>
              <a:t>&gt;</a:t>
            </a:r>
            <a:r>
              <a:rPr lang="zh-CN" altLang="en-US" dirty="0"/>
              <a:t>同构</a:t>
            </a:r>
            <a:endParaRPr lang="en-US" altLang="zh-CN" dirty="0"/>
          </a:p>
        </p:txBody>
      </p:sp>
    </p:spTree>
    <p:extLst>
      <p:ext uri="{BB962C8B-B14F-4D97-AF65-F5344CB8AC3E}">
        <p14:creationId xmlns:p14="http://schemas.microsoft.com/office/powerpoint/2010/main" val="20332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a:t>bash</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个物品，每次至少取一个，最多取</a:t>
            </a:r>
            <a:r>
              <a:rPr lang="en-US" altLang="zh-CN" dirty="0"/>
              <a:t>m</a:t>
            </a:r>
            <a:r>
              <a:rPr lang="zh-CN" altLang="en-US" dirty="0"/>
              <a:t>个，先取光的胜。</a:t>
            </a:r>
            <a:endParaRPr lang="en-US" altLang="zh-CN" dirty="0"/>
          </a:p>
          <a:p>
            <a:r>
              <a:rPr lang="zh-CN" altLang="en-US" dirty="0"/>
              <a:t>一轮总可以两个玩家一起取</a:t>
            </a:r>
            <a:r>
              <a:rPr lang="en-US" altLang="zh-CN" dirty="0"/>
              <a:t>m+1</a:t>
            </a:r>
            <a:r>
              <a:rPr lang="zh-CN" altLang="en-US" dirty="0"/>
              <a:t>个</a:t>
            </a:r>
            <a:endParaRPr lang="en-US" altLang="zh-CN" dirty="0"/>
          </a:p>
          <a:p>
            <a:r>
              <a:rPr lang="zh-CN" altLang="en-US" dirty="0"/>
              <a:t>所以如果</a:t>
            </a:r>
            <a:r>
              <a:rPr lang="en-US" altLang="zh-CN" dirty="0"/>
              <a:t>n</a:t>
            </a:r>
            <a:r>
              <a:rPr lang="zh-CN" altLang="en-US" dirty="0"/>
              <a:t>是</a:t>
            </a:r>
            <a:r>
              <a:rPr lang="en-US" altLang="zh-CN" dirty="0"/>
              <a:t>m+1</a:t>
            </a:r>
            <a:r>
              <a:rPr lang="zh-CN" altLang="en-US" dirty="0"/>
              <a:t>的倍数，那么后手必能先取光</a:t>
            </a:r>
            <a:endParaRPr lang="en-US" altLang="zh-CN" dirty="0"/>
          </a:p>
          <a:p>
            <a:r>
              <a:rPr lang="zh-CN" altLang="en-US" dirty="0"/>
              <a:t>否则，先手可以取</a:t>
            </a:r>
            <a:r>
              <a:rPr lang="en-US" altLang="zh-CN" dirty="0"/>
              <a:t>n%(m+1)</a:t>
            </a:r>
            <a:r>
              <a:rPr lang="zh-CN" altLang="en-US" dirty="0"/>
              <a:t>个，然后设后手取</a:t>
            </a:r>
            <a:r>
              <a:rPr lang="en-US" altLang="zh-CN" dirty="0"/>
              <a:t>x</a:t>
            </a:r>
            <a:r>
              <a:rPr lang="zh-CN" altLang="en-US" dirty="0"/>
              <a:t>个，先手第二轮以后就取</a:t>
            </a:r>
            <a:r>
              <a:rPr lang="en-US" altLang="zh-CN" dirty="0"/>
              <a:t>m+1-x</a:t>
            </a:r>
            <a:r>
              <a:rPr lang="zh-CN" altLang="en-US" dirty="0"/>
              <a:t>个</a:t>
            </a:r>
            <a:endParaRPr lang="en-US" altLang="zh-CN" dirty="0"/>
          </a:p>
          <a:p>
            <a:r>
              <a:rPr lang="zh-CN" altLang="en-US" dirty="0"/>
              <a:t>当然也可以直接用</a:t>
            </a:r>
            <a:r>
              <a:rPr lang="en-US" altLang="zh-CN" dirty="0"/>
              <a:t>sg</a:t>
            </a:r>
            <a:r>
              <a:rPr lang="zh-CN" altLang="en-US" dirty="0"/>
              <a:t>定理算</a:t>
            </a:r>
          </a:p>
        </p:txBody>
      </p:sp>
    </p:spTree>
    <p:extLst>
      <p:ext uri="{BB962C8B-B14F-4D97-AF65-F5344CB8AC3E}">
        <p14:creationId xmlns:p14="http://schemas.microsoft.com/office/powerpoint/2010/main" val="194517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非平等博弈</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lstStyle/>
          <a:p>
            <a:r>
              <a:rPr lang="zh-CN" altLang="en-US" dirty="0"/>
              <a:t>如果游戏当前处于状态</a:t>
            </a:r>
            <a:r>
              <a:rPr lang="en-US" altLang="zh-CN" dirty="0"/>
              <a:t>G</a:t>
            </a:r>
            <a:r>
              <a:rPr lang="zh-CN" altLang="en-US" dirty="0"/>
              <a:t>，玩家</a:t>
            </a:r>
            <a:r>
              <a:rPr lang="en-US" altLang="zh-CN" dirty="0"/>
              <a:t>L</a:t>
            </a:r>
            <a:r>
              <a:rPr lang="zh-CN" altLang="en-US" dirty="0"/>
              <a:t>能转移到的状态是</a:t>
            </a:r>
            <a:r>
              <a:rPr lang="en-US" altLang="zh-CN" dirty="0"/>
              <a:t>G</a:t>
            </a:r>
            <a:r>
              <a:rPr lang="en-US" altLang="zh-CN" baseline="-25000" dirty="0"/>
              <a:t>L</a:t>
            </a:r>
            <a:r>
              <a:rPr lang="zh-CN" altLang="en-US" dirty="0"/>
              <a:t>，玩家</a:t>
            </a:r>
            <a:r>
              <a:rPr lang="en-US" altLang="zh-CN" dirty="0"/>
              <a:t>R</a:t>
            </a:r>
            <a:r>
              <a:rPr lang="zh-CN" altLang="en-US" dirty="0"/>
              <a:t>能转移到的状态是</a:t>
            </a:r>
            <a:r>
              <a:rPr lang="en-US" altLang="zh-CN" dirty="0"/>
              <a:t>G</a:t>
            </a:r>
            <a:r>
              <a:rPr lang="en-US" altLang="zh-CN" baseline="-25000" dirty="0"/>
              <a:t>R</a:t>
            </a:r>
            <a:r>
              <a:rPr lang="zh-CN" altLang="en-US" dirty="0"/>
              <a:t>，那么可以写成</a:t>
            </a:r>
            <a:r>
              <a:rPr lang="en-US" altLang="zh-CN" dirty="0"/>
              <a:t>G={G</a:t>
            </a:r>
            <a:r>
              <a:rPr lang="en-US" altLang="zh-CN" baseline="-25000" dirty="0"/>
              <a:t>L</a:t>
            </a:r>
            <a:r>
              <a:rPr lang="en-US" altLang="zh-CN" dirty="0"/>
              <a:t>|G</a:t>
            </a:r>
            <a:r>
              <a:rPr lang="en-US" altLang="zh-CN" baseline="-25000" dirty="0"/>
              <a:t>R</a:t>
            </a:r>
            <a:r>
              <a:rPr lang="en-US" altLang="zh-CN" dirty="0"/>
              <a:t>}</a:t>
            </a:r>
          </a:p>
        </p:txBody>
      </p:sp>
    </p:spTree>
    <p:extLst>
      <p:ext uri="{BB962C8B-B14F-4D97-AF65-F5344CB8AC3E}">
        <p14:creationId xmlns:p14="http://schemas.microsoft.com/office/powerpoint/2010/main" val="736477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堆石子，每次可以选一堆石子任意拿，最少拿一颗，先取光的胜</a:t>
            </a:r>
            <a:endParaRPr lang="en-US" altLang="zh-CN" dirty="0"/>
          </a:p>
          <a:p>
            <a:r>
              <a:rPr lang="zh-CN" altLang="en-US" dirty="0"/>
              <a:t>根据</a:t>
            </a:r>
            <a:r>
              <a:rPr lang="en-US" altLang="zh-CN" dirty="0" err="1"/>
              <a:t>nim</a:t>
            </a:r>
            <a:r>
              <a:rPr lang="zh-CN" altLang="en-US" dirty="0"/>
              <a:t>堆，每一堆石子就是*</a:t>
            </a:r>
            <a:r>
              <a:rPr lang="en-US" altLang="zh-CN" dirty="0"/>
              <a:t>ai</a:t>
            </a:r>
          </a:p>
          <a:p>
            <a:r>
              <a:rPr lang="zh-CN" altLang="en-US" dirty="0"/>
              <a:t>根据</a:t>
            </a:r>
            <a:r>
              <a:rPr lang="en-US" altLang="zh-CN" dirty="0" err="1"/>
              <a:t>nim</a:t>
            </a:r>
            <a:r>
              <a:rPr lang="zh-CN" altLang="en-US" dirty="0"/>
              <a:t>和，</a:t>
            </a:r>
            <a:r>
              <a:rPr lang="en-US" altLang="zh-CN" dirty="0"/>
              <a:t>n</a:t>
            </a:r>
            <a:r>
              <a:rPr lang="zh-CN" altLang="en-US" dirty="0"/>
              <a:t>堆石子等价于</a:t>
            </a:r>
            <a:r>
              <a:rPr lang="en-US" altLang="zh-CN" dirty="0"/>
              <a:t>1</a:t>
            </a:r>
            <a:r>
              <a:rPr lang="zh-CN" altLang="en-US" dirty="0"/>
              <a:t>堆石子，个数为这</a:t>
            </a:r>
            <a:r>
              <a:rPr lang="en-US" altLang="zh-CN" dirty="0"/>
              <a:t>n</a:t>
            </a:r>
            <a:r>
              <a:rPr lang="zh-CN" altLang="en-US" dirty="0"/>
              <a:t>堆石子的</a:t>
            </a:r>
            <a:r>
              <a:rPr lang="en-US" altLang="zh-CN" dirty="0" err="1"/>
              <a:t>xor</a:t>
            </a:r>
            <a:r>
              <a:rPr lang="zh-CN" altLang="en-US" dirty="0"/>
              <a:t>和</a:t>
            </a:r>
            <a:endParaRPr lang="en-US" altLang="zh-CN" dirty="0"/>
          </a:p>
          <a:p>
            <a:endParaRPr lang="en-US" altLang="zh-CN" dirty="0"/>
          </a:p>
        </p:txBody>
      </p:sp>
    </p:spTree>
    <p:extLst>
      <p:ext uri="{BB962C8B-B14F-4D97-AF65-F5344CB8AC3E}">
        <p14:creationId xmlns:p14="http://schemas.microsoft.com/office/powerpoint/2010/main" val="69761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en-US" altLang="zh-CN" dirty="0"/>
              <a:t>n</a:t>
            </a:r>
            <a:r>
              <a:rPr lang="zh-CN" altLang="en-US" dirty="0"/>
              <a:t>堆石子，每次可以选最少</a:t>
            </a:r>
            <a:r>
              <a:rPr lang="en-US" altLang="zh-CN" dirty="0"/>
              <a:t>1</a:t>
            </a:r>
            <a:r>
              <a:rPr lang="zh-CN" altLang="en-US" dirty="0"/>
              <a:t>堆，不超过</a:t>
            </a:r>
            <a:r>
              <a:rPr lang="en-US" altLang="zh-CN" dirty="0"/>
              <a:t>k</a:t>
            </a:r>
            <a:r>
              <a:rPr lang="zh-CN" altLang="en-US" dirty="0"/>
              <a:t>堆石子，在这些堆石子里面任意拿，每堆最少拿一颗，先取光的胜</a:t>
            </a:r>
            <a:endParaRPr lang="en-US" altLang="zh-CN" dirty="0"/>
          </a:p>
          <a:p>
            <a:r>
              <a:rPr lang="zh-CN" altLang="en-US" dirty="0"/>
              <a:t>结论：把这</a:t>
            </a:r>
            <a:r>
              <a:rPr lang="en-US" altLang="zh-CN" dirty="0"/>
              <a:t>n</a:t>
            </a:r>
            <a:r>
              <a:rPr lang="zh-CN" altLang="en-US" dirty="0"/>
              <a:t>堆石子的数量转成二进制，然后在每一位上加起来，如果每一位都是</a:t>
            </a:r>
            <a:r>
              <a:rPr lang="en-US" altLang="zh-CN" dirty="0"/>
              <a:t>k+1</a:t>
            </a:r>
            <a:r>
              <a:rPr lang="zh-CN" altLang="en-US" dirty="0"/>
              <a:t>的倍数，那么后手胜，否则先手胜</a:t>
            </a:r>
            <a:endParaRPr lang="en-US" altLang="zh-CN" dirty="0"/>
          </a:p>
          <a:p>
            <a:r>
              <a:rPr lang="zh-CN" altLang="en-US" dirty="0"/>
              <a:t>如果</a:t>
            </a:r>
            <a:r>
              <a:rPr lang="en-US" altLang="zh-CN" dirty="0"/>
              <a:t>k=1</a:t>
            </a:r>
            <a:r>
              <a:rPr lang="zh-CN" altLang="en-US" dirty="0"/>
              <a:t>，那就是</a:t>
            </a:r>
            <a:r>
              <a:rPr lang="en-US" altLang="zh-CN" dirty="0" err="1"/>
              <a:t>nim</a:t>
            </a:r>
            <a:r>
              <a:rPr lang="zh-CN" altLang="en-US" dirty="0"/>
              <a:t>博弈，每一位都是</a:t>
            </a:r>
            <a:r>
              <a:rPr lang="en-US" altLang="zh-CN" dirty="0"/>
              <a:t>2</a:t>
            </a:r>
            <a:r>
              <a:rPr lang="zh-CN" altLang="en-US" dirty="0"/>
              <a:t>的倍数就相当于</a:t>
            </a:r>
            <a:r>
              <a:rPr lang="en-US" altLang="zh-CN" dirty="0" err="1"/>
              <a:t>xor</a:t>
            </a:r>
            <a:r>
              <a:rPr lang="zh-CN" altLang="en-US" dirty="0"/>
              <a:t>运算</a:t>
            </a:r>
            <a:endParaRPr lang="en-US" altLang="zh-CN" dirty="0"/>
          </a:p>
          <a:p>
            <a:r>
              <a:rPr lang="zh-CN" altLang="en-US" dirty="0"/>
              <a:t>证明：对于某个局面，若存在某些二进制位上的</a:t>
            </a:r>
            <a:r>
              <a:rPr lang="en-US" altLang="zh-CN" dirty="0"/>
              <a:t>1</a:t>
            </a:r>
            <a:r>
              <a:rPr lang="zh-CN" altLang="en-US" dirty="0"/>
              <a:t>的个数</a:t>
            </a:r>
            <a:r>
              <a:rPr lang="en-US" altLang="zh-CN" dirty="0"/>
              <a:t>mod (k + 1)</a:t>
            </a:r>
            <a:r>
              <a:rPr lang="zh-CN" altLang="en-US" dirty="0"/>
              <a:t>不为</a:t>
            </a:r>
            <a:r>
              <a:rPr lang="en-US" altLang="zh-CN" dirty="0"/>
              <a:t>0</a:t>
            </a:r>
            <a:r>
              <a:rPr lang="zh-CN" altLang="en-US" dirty="0"/>
              <a:t>，则一定存在一个合法的移动，使得每一个二进制位上的</a:t>
            </a:r>
            <a:r>
              <a:rPr lang="en-US" altLang="zh-CN" dirty="0"/>
              <a:t>1</a:t>
            </a:r>
            <a:r>
              <a:rPr lang="zh-CN" altLang="en-US" dirty="0"/>
              <a:t>的个数</a:t>
            </a:r>
            <a:r>
              <a:rPr lang="en-US" altLang="zh-CN" dirty="0"/>
              <a:t>mod(k + 1)</a:t>
            </a:r>
            <a:r>
              <a:rPr lang="zh-CN" altLang="en-US" dirty="0"/>
              <a:t>等于</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182164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lnSpcReduction="10000"/>
          </a:bodyPr>
          <a:lstStyle/>
          <a:p>
            <a:r>
              <a:rPr lang="zh-CN" altLang="en-US" dirty="0"/>
              <a:t>证明：设</a:t>
            </a:r>
            <a:r>
              <a:rPr lang="en-US" altLang="zh-CN" dirty="0"/>
              <a:t>1</a:t>
            </a:r>
            <a:r>
              <a:rPr lang="zh-CN" altLang="en-US" dirty="0"/>
              <a:t>的个数</a:t>
            </a:r>
            <a:r>
              <a:rPr lang="en-US" altLang="zh-CN" dirty="0"/>
              <a:t>mod(k + 1)</a:t>
            </a:r>
            <a:r>
              <a:rPr lang="zh-CN" altLang="en-US" dirty="0"/>
              <a:t>不为</a:t>
            </a:r>
            <a:r>
              <a:rPr lang="en-US" altLang="zh-CN" dirty="0"/>
              <a:t>0</a:t>
            </a:r>
            <a:r>
              <a:rPr lang="zh-CN" altLang="en-US" dirty="0"/>
              <a:t>的最高二进制位上有</a:t>
            </a:r>
            <a:r>
              <a:rPr lang="en-US" altLang="zh-CN" dirty="0"/>
              <a:t>m</a:t>
            </a:r>
            <a:r>
              <a:rPr lang="zh-CN" altLang="en-US" dirty="0"/>
              <a:t>个</a:t>
            </a:r>
            <a:r>
              <a:rPr lang="en-US" altLang="zh-CN" dirty="0"/>
              <a:t>1</a:t>
            </a:r>
            <a:r>
              <a:rPr lang="zh-CN" altLang="en-US" dirty="0"/>
              <a:t>，则把这些</a:t>
            </a:r>
            <a:r>
              <a:rPr lang="en-US" altLang="zh-CN" dirty="0"/>
              <a:t>1</a:t>
            </a:r>
            <a:r>
              <a:rPr lang="zh-CN" altLang="en-US" dirty="0"/>
              <a:t>都变成</a:t>
            </a:r>
            <a:r>
              <a:rPr lang="en-US" altLang="zh-CN" dirty="0"/>
              <a:t>0</a:t>
            </a:r>
            <a:r>
              <a:rPr lang="zh-CN" altLang="en-US" dirty="0"/>
              <a:t>，记此时改变的堆数为</a:t>
            </a:r>
            <a:r>
              <a:rPr lang="en-US" altLang="zh-CN" dirty="0"/>
              <a:t>m</a:t>
            </a:r>
          </a:p>
          <a:p>
            <a:r>
              <a:rPr lang="zh-CN" altLang="en-US" dirty="0"/>
              <a:t>若遇到下一个</a:t>
            </a:r>
            <a:r>
              <a:rPr lang="en-US" altLang="zh-CN" dirty="0"/>
              <a:t>1</a:t>
            </a:r>
            <a:r>
              <a:rPr lang="zh-CN" altLang="en-US" dirty="0"/>
              <a:t>的个数</a:t>
            </a:r>
            <a:r>
              <a:rPr lang="en-US" altLang="zh-CN" dirty="0"/>
              <a:t>mod(k + 1)</a:t>
            </a:r>
            <a:r>
              <a:rPr lang="zh-CN" altLang="en-US" dirty="0"/>
              <a:t>不为</a:t>
            </a:r>
            <a:r>
              <a:rPr lang="en-US" altLang="zh-CN" dirty="0"/>
              <a:t>0</a:t>
            </a:r>
            <a:r>
              <a:rPr lang="zh-CN" altLang="en-US" dirty="0"/>
              <a:t>的二进制位上有</a:t>
            </a:r>
            <a:r>
              <a:rPr lang="en-US" altLang="zh-CN" dirty="0"/>
              <a:t>r</a:t>
            </a:r>
            <a:r>
              <a:rPr lang="zh-CN" altLang="en-US" dirty="0"/>
              <a:t>个</a:t>
            </a:r>
            <a:r>
              <a:rPr lang="en-US" altLang="zh-CN" dirty="0"/>
              <a:t>1</a:t>
            </a:r>
            <a:r>
              <a:rPr lang="zh-CN" altLang="en-US" dirty="0"/>
              <a:t>，设原来改变的</a:t>
            </a:r>
            <a:r>
              <a:rPr lang="en-US" altLang="zh-CN" dirty="0"/>
              <a:t>m</a:t>
            </a:r>
            <a:r>
              <a:rPr lang="zh-CN" altLang="en-US" dirty="0"/>
              <a:t>堆在这一二进制位上有</a:t>
            </a:r>
            <a:r>
              <a:rPr lang="en-US" altLang="zh-CN" dirty="0"/>
              <a:t>a</a:t>
            </a:r>
            <a:r>
              <a:rPr lang="zh-CN" altLang="en-US" dirty="0"/>
              <a:t>个</a:t>
            </a:r>
            <a:r>
              <a:rPr lang="en-US" altLang="zh-CN" dirty="0"/>
              <a:t>1</a:t>
            </a:r>
            <a:r>
              <a:rPr lang="zh-CN" altLang="en-US" dirty="0"/>
              <a:t>和</a:t>
            </a:r>
            <a:r>
              <a:rPr lang="en-US" altLang="zh-CN" dirty="0"/>
              <a:t>b</a:t>
            </a:r>
            <a:r>
              <a:rPr lang="zh-CN" altLang="en-US" dirty="0"/>
              <a:t>个</a:t>
            </a:r>
            <a:r>
              <a:rPr lang="en-US" altLang="zh-CN" dirty="0"/>
              <a:t>0</a:t>
            </a:r>
          </a:p>
          <a:p>
            <a:r>
              <a:rPr lang="zh-CN" altLang="en-US" dirty="0"/>
              <a:t>若</a:t>
            </a:r>
            <a:r>
              <a:rPr lang="en-US" altLang="zh-CN" dirty="0"/>
              <a:t>a &gt;= r</a:t>
            </a:r>
            <a:r>
              <a:rPr lang="zh-CN" altLang="en-US" dirty="0"/>
              <a:t>，则把其中</a:t>
            </a:r>
            <a:r>
              <a:rPr lang="en-US" altLang="zh-CN" dirty="0"/>
              <a:t>r</a:t>
            </a:r>
            <a:r>
              <a:rPr lang="zh-CN" altLang="en-US" dirty="0"/>
              <a:t>个</a:t>
            </a:r>
            <a:r>
              <a:rPr lang="en-US" altLang="zh-CN" dirty="0"/>
              <a:t>1</a:t>
            </a:r>
            <a:r>
              <a:rPr lang="zh-CN" altLang="en-US" dirty="0"/>
              <a:t>变成</a:t>
            </a:r>
            <a:r>
              <a:rPr lang="en-US" altLang="zh-CN" dirty="0"/>
              <a:t>0</a:t>
            </a:r>
            <a:r>
              <a:rPr lang="zh-CN" altLang="en-US" dirty="0"/>
              <a:t>；若</a:t>
            </a:r>
            <a:r>
              <a:rPr lang="en-US" altLang="zh-CN" dirty="0"/>
              <a:t>b &gt;= k + 1 - r</a:t>
            </a:r>
            <a:r>
              <a:rPr lang="zh-CN" altLang="en-US" dirty="0"/>
              <a:t>，则把其中</a:t>
            </a:r>
            <a:r>
              <a:rPr lang="en-US" altLang="zh-CN" dirty="0"/>
              <a:t>k + 1 - r</a:t>
            </a:r>
            <a:r>
              <a:rPr lang="zh-CN" altLang="en-US" dirty="0"/>
              <a:t>个</a:t>
            </a:r>
            <a:r>
              <a:rPr lang="en-US" altLang="zh-CN" dirty="0"/>
              <a:t>0-&gt;1</a:t>
            </a:r>
            <a:r>
              <a:rPr lang="zh-CN" altLang="en-US" dirty="0"/>
              <a:t>（注意这两条至多只能满足一条）</a:t>
            </a:r>
            <a:endParaRPr lang="en-US" altLang="zh-CN" dirty="0"/>
          </a:p>
          <a:p>
            <a:r>
              <a:rPr lang="zh-CN" altLang="en-US" dirty="0"/>
              <a:t>否则，有</a:t>
            </a:r>
            <a:r>
              <a:rPr lang="en-US" altLang="zh-CN" dirty="0"/>
              <a:t>a &lt; r</a:t>
            </a:r>
            <a:r>
              <a:rPr lang="zh-CN" altLang="en-US" dirty="0"/>
              <a:t>且</a:t>
            </a:r>
            <a:r>
              <a:rPr lang="en-US" altLang="zh-CN" dirty="0"/>
              <a:t>b &lt; k + 1 - r</a:t>
            </a:r>
            <a:r>
              <a:rPr lang="zh-CN" altLang="en-US" dirty="0"/>
              <a:t>，选择原来改变的</a:t>
            </a:r>
            <a:r>
              <a:rPr lang="en-US" altLang="zh-CN" dirty="0"/>
              <a:t>m</a:t>
            </a:r>
            <a:r>
              <a:rPr lang="zh-CN" altLang="en-US" dirty="0"/>
              <a:t>堆以外的</a:t>
            </a:r>
            <a:r>
              <a:rPr lang="en-US" altLang="zh-CN" dirty="0"/>
              <a:t>r - a</a:t>
            </a:r>
            <a:r>
              <a:rPr lang="zh-CN" altLang="en-US" dirty="0"/>
              <a:t>堆</a:t>
            </a:r>
            <a:r>
              <a:rPr lang="en-US" altLang="zh-CN" dirty="0"/>
              <a:t>,</a:t>
            </a:r>
            <a:r>
              <a:rPr lang="zh-CN" altLang="en-US" dirty="0"/>
              <a:t>这</a:t>
            </a:r>
            <a:r>
              <a:rPr lang="en-US" altLang="zh-CN" dirty="0"/>
              <a:t>r-a</a:t>
            </a:r>
            <a:r>
              <a:rPr lang="zh-CN" altLang="en-US" dirty="0"/>
              <a:t>堆在该位上是</a:t>
            </a:r>
            <a:r>
              <a:rPr lang="en-US" altLang="zh-CN" dirty="0"/>
              <a:t>1</a:t>
            </a:r>
            <a:r>
              <a:rPr lang="zh-CN" altLang="en-US" dirty="0"/>
              <a:t>，此时改变的堆数为</a:t>
            </a:r>
            <a:r>
              <a:rPr lang="en-US" altLang="zh-CN" dirty="0"/>
              <a:t>a + b + r - a = b + r &lt; k + 1 - r + r = k + 1</a:t>
            </a:r>
            <a:r>
              <a:rPr lang="zh-CN" altLang="en-US" dirty="0"/>
              <a:t>，故为合法的移动。</a:t>
            </a:r>
            <a:endParaRPr lang="en-US" altLang="zh-CN" dirty="0"/>
          </a:p>
          <a:p>
            <a:r>
              <a:rPr lang="zh-CN" altLang="en-US" dirty="0"/>
              <a:t>重复上述操作，必然能使得每一位上的</a:t>
            </a:r>
            <a:r>
              <a:rPr lang="en-US" altLang="zh-CN" dirty="0"/>
              <a:t>1</a:t>
            </a:r>
            <a:r>
              <a:rPr lang="zh-CN" altLang="en-US" dirty="0"/>
              <a:t>的个数</a:t>
            </a:r>
            <a:r>
              <a:rPr lang="en-US" altLang="zh-CN" dirty="0"/>
              <a:t>mod (k + 1)</a:t>
            </a:r>
            <a:r>
              <a:rPr lang="zh-CN" altLang="en-US" dirty="0"/>
              <a:t>都为</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2823534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可以把</a:t>
            </a:r>
            <a:r>
              <a:rPr lang="en-US" altLang="zh-CN" dirty="0" err="1"/>
              <a:t>nim</a:t>
            </a:r>
            <a:r>
              <a:rPr lang="en-US" altLang="zh-CN" dirty="0"/>
              <a:t>-k</a:t>
            </a:r>
            <a:r>
              <a:rPr lang="zh-CN" altLang="en-US" dirty="0"/>
              <a:t>博弈认为是一个高维的</a:t>
            </a:r>
            <a:r>
              <a:rPr lang="en-US" altLang="zh-CN" dirty="0" err="1"/>
              <a:t>nim</a:t>
            </a:r>
            <a:r>
              <a:rPr lang="zh-CN" altLang="en-US" dirty="0"/>
              <a:t>和</a:t>
            </a:r>
            <a:endParaRPr lang="en-US" altLang="zh-CN" dirty="0"/>
          </a:p>
          <a:p>
            <a:r>
              <a:rPr lang="en-US" altLang="zh-CN" dirty="0" err="1"/>
              <a:t>nim</a:t>
            </a:r>
            <a:r>
              <a:rPr lang="en-US" altLang="zh-CN" dirty="0"/>
              <a:t>-k</a:t>
            </a:r>
            <a:r>
              <a:rPr lang="zh-CN" altLang="en-US" dirty="0"/>
              <a:t>博弈是一个有限状态的公平游戏，所以当然可以由</a:t>
            </a:r>
            <a:r>
              <a:rPr lang="en-US" altLang="zh-CN" dirty="0"/>
              <a:t>SG</a:t>
            </a:r>
            <a:r>
              <a:rPr lang="zh-CN" altLang="en-US" dirty="0"/>
              <a:t>定理，化简成</a:t>
            </a:r>
            <a:r>
              <a:rPr lang="en-US" altLang="zh-CN" dirty="0"/>
              <a:t>*n</a:t>
            </a:r>
            <a:r>
              <a:rPr lang="zh-CN" altLang="en-US" dirty="0"/>
              <a:t>的形式，但是只有是否等于</a:t>
            </a:r>
            <a:r>
              <a:rPr lang="en-US" altLang="zh-CN" dirty="0"/>
              <a:t>0</a:t>
            </a:r>
            <a:r>
              <a:rPr lang="zh-CN" altLang="en-US" dirty="0"/>
              <a:t>的时候有规律，其他时候</a:t>
            </a:r>
            <a:r>
              <a:rPr lang="en-US" altLang="zh-CN" dirty="0"/>
              <a:t>n</a:t>
            </a:r>
            <a:r>
              <a:rPr lang="zh-CN" altLang="en-US" dirty="0"/>
              <a:t>的取值没有明显的规律</a:t>
            </a:r>
            <a:endParaRPr lang="en-US" altLang="zh-CN" dirty="0"/>
          </a:p>
          <a:p>
            <a:r>
              <a:rPr lang="zh-CN" altLang="en-US" dirty="0"/>
              <a:t>所以一般只能定性研究</a:t>
            </a:r>
            <a:r>
              <a:rPr lang="en-US" altLang="zh-CN" dirty="0" err="1"/>
              <a:t>nim</a:t>
            </a:r>
            <a:r>
              <a:rPr lang="en-US" altLang="zh-CN" dirty="0"/>
              <a:t>-k</a:t>
            </a:r>
            <a:r>
              <a:rPr lang="zh-CN" altLang="en-US" dirty="0"/>
              <a:t>博弈，而很难研究含有</a:t>
            </a:r>
            <a:r>
              <a:rPr lang="en-US" altLang="zh-CN" dirty="0" err="1"/>
              <a:t>nim</a:t>
            </a:r>
            <a:r>
              <a:rPr lang="en-US" altLang="zh-CN" dirty="0"/>
              <a:t>-k</a:t>
            </a:r>
            <a:r>
              <a:rPr lang="zh-CN" altLang="en-US" dirty="0"/>
              <a:t>博弈的组合游戏</a:t>
            </a:r>
            <a:endParaRPr lang="en-US" altLang="zh-CN" dirty="0"/>
          </a:p>
          <a:p>
            <a:endParaRPr lang="en-US" altLang="zh-CN" dirty="0"/>
          </a:p>
        </p:txBody>
      </p:sp>
    </p:spTree>
    <p:extLst>
      <p:ext uri="{BB962C8B-B14F-4D97-AF65-F5344CB8AC3E}">
        <p14:creationId xmlns:p14="http://schemas.microsoft.com/office/powerpoint/2010/main" val="103035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331F-DFF4-4E9E-AC3E-102C07B7198C}"/>
              </a:ext>
            </a:extLst>
          </p:cNvPr>
          <p:cNvSpPr>
            <a:spLocks noGrp="1"/>
          </p:cNvSpPr>
          <p:nvPr>
            <p:ph type="title"/>
          </p:nvPr>
        </p:nvSpPr>
        <p:spPr/>
        <p:txBody>
          <a:bodyPr/>
          <a:lstStyle/>
          <a:p>
            <a:r>
              <a:rPr lang="en-US" altLang="zh-CN" dirty="0" err="1"/>
              <a:t>nim</a:t>
            </a:r>
            <a:r>
              <a:rPr lang="en-US" altLang="zh-CN" dirty="0"/>
              <a:t>-k</a:t>
            </a:r>
            <a:r>
              <a:rPr lang="zh-CN" altLang="en-US" dirty="0"/>
              <a:t>博弈</a:t>
            </a:r>
          </a:p>
        </p:txBody>
      </p:sp>
      <p:sp>
        <p:nvSpPr>
          <p:cNvPr id="3" name="内容占位符 2">
            <a:extLst>
              <a:ext uri="{FF2B5EF4-FFF2-40B4-BE49-F238E27FC236}">
                <a16:creationId xmlns:a16="http://schemas.microsoft.com/office/drawing/2014/main" id="{A6F23044-E27A-4673-9380-EE34F834D3E6}"/>
              </a:ext>
            </a:extLst>
          </p:cNvPr>
          <p:cNvSpPr>
            <a:spLocks noGrp="1"/>
          </p:cNvSpPr>
          <p:nvPr>
            <p:ph idx="1"/>
          </p:nvPr>
        </p:nvSpPr>
        <p:spPr/>
        <p:txBody>
          <a:bodyPr>
            <a:normAutofit/>
          </a:bodyPr>
          <a:lstStyle/>
          <a:p>
            <a:r>
              <a:rPr lang="zh-CN" altLang="en-US" dirty="0"/>
              <a:t>由于</a:t>
            </a:r>
            <a:r>
              <a:rPr lang="en-US" altLang="zh-CN" dirty="0" err="1"/>
              <a:t>nim</a:t>
            </a:r>
            <a:r>
              <a:rPr lang="en-US" altLang="zh-CN" dirty="0"/>
              <a:t>-k</a:t>
            </a:r>
            <a:r>
              <a:rPr lang="zh-CN" altLang="en-US" dirty="0"/>
              <a:t>博弈是一个高维的</a:t>
            </a:r>
            <a:r>
              <a:rPr lang="en-US" altLang="zh-CN" dirty="0" err="1"/>
              <a:t>nim</a:t>
            </a:r>
            <a:r>
              <a:rPr lang="zh-CN" altLang="en-US" dirty="0"/>
              <a:t>和</a:t>
            </a:r>
            <a:endParaRPr lang="en-US" altLang="zh-CN" dirty="0"/>
          </a:p>
          <a:p>
            <a:r>
              <a:rPr lang="zh-CN" altLang="en-US" dirty="0"/>
              <a:t>所以*</a:t>
            </a:r>
            <a:r>
              <a:rPr lang="en-US" altLang="zh-CN" dirty="0"/>
              <a:t>n</a:t>
            </a:r>
            <a:r>
              <a:rPr lang="zh-CN" altLang="en-US" dirty="0"/>
              <a:t>的游戏都可以在同时操作</a:t>
            </a:r>
            <a:r>
              <a:rPr lang="en-US" altLang="zh-CN" dirty="0"/>
              <a:t>k</a:t>
            </a:r>
            <a:r>
              <a:rPr lang="zh-CN" altLang="en-US" dirty="0"/>
              <a:t>个游戏的意义下组合起来</a:t>
            </a:r>
            <a:endParaRPr lang="en-US" altLang="zh-CN" dirty="0"/>
          </a:p>
          <a:p>
            <a:r>
              <a:rPr lang="zh-CN" altLang="en-US" dirty="0"/>
              <a:t>如</a:t>
            </a:r>
            <a:r>
              <a:rPr lang="en-US" altLang="zh-CN" dirty="0"/>
              <a:t>bash-k</a:t>
            </a:r>
            <a:r>
              <a:rPr lang="zh-CN" altLang="en-US" dirty="0"/>
              <a:t>博弈：</a:t>
            </a:r>
            <a:r>
              <a:rPr lang="en-US" altLang="zh-CN" dirty="0"/>
              <a:t>n</a:t>
            </a:r>
            <a:r>
              <a:rPr lang="zh-CN" altLang="en-US" dirty="0"/>
              <a:t>堆石子，每次可以选最少</a:t>
            </a:r>
            <a:r>
              <a:rPr lang="en-US" altLang="zh-CN" dirty="0"/>
              <a:t>1</a:t>
            </a:r>
            <a:r>
              <a:rPr lang="zh-CN" altLang="en-US" dirty="0"/>
              <a:t>堆，不超过</a:t>
            </a:r>
            <a:r>
              <a:rPr lang="en-US" altLang="zh-CN" dirty="0"/>
              <a:t>k</a:t>
            </a:r>
            <a:r>
              <a:rPr lang="zh-CN" altLang="en-US" dirty="0"/>
              <a:t>堆石子，在这些堆石子里面任意拿，每堆最少拿一颗，最多拿</a:t>
            </a:r>
            <a:r>
              <a:rPr lang="en-US" altLang="zh-CN" dirty="0"/>
              <a:t>r</a:t>
            </a:r>
            <a:r>
              <a:rPr lang="zh-CN" altLang="en-US" dirty="0"/>
              <a:t>颗，先取光的胜</a:t>
            </a:r>
            <a:endParaRPr lang="en-US" altLang="zh-CN" dirty="0"/>
          </a:p>
          <a:p>
            <a:r>
              <a:rPr lang="zh-CN" altLang="en-US" dirty="0"/>
              <a:t>单独来看，每堆石子是一个</a:t>
            </a:r>
            <a:r>
              <a:rPr lang="en-US" altLang="zh-CN" dirty="0"/>
              <a:t>bash</a:t>
            </a:r>
            <a:r>
              <a:rPr lang="zh-CN" altLang="en-US" dirty="0"/>
              <a:t>博弈，游戏的值是*</a:t>
            </a:r>
            <a:r>
              <a:rPr lang="en-US" altLang="zh-CN" dirty="0"/>
              <a:t>(ai mod (r+1))</a:t>
            </a:r>
          </a:p>
          <a:p>
            <a:r>
              <a:rPr lang="zh-CN" altLang="en-US" dirty="0"/>
              <a:t>再把这</a:t>
            </a:r>
            <a:r>
              <a:rPr lang="en-US" altLang="zh-CN" dirty="0"/>
              <a:t>n</a:t>
            </a:r>
            <a:r>
              <a:rPr lang="zh-CN" altLang="en-US" dirty="0"/>
              <a:t>堆石子用</a:t>
            </a:r>
            <a:r>
              <a:rPr lang="en-US" altLang="zh-CN" dirty="0" err="1"/>
              <a:t>nim</a:t>
            </a:r>
            <a:r>
              <a:rPr lang="en-US" altLang="zh-CN" dirty="0"/>
              <a:t>-k</a:t>
            </a:r>
            <a:r>
              <a:rPr lang="zh-CN" altLang="en-US" dirty="0"/>
              <a:t>的方式组合起来，所以就是把</a:t>
            </a:r>
            <a:r>
              <a:rPr lang="en-US" altLang="zh-CN" dirty="0"/>
              <a:t>ai mod (r+1)</a:t>
            </a:r>
            <a:r>
              <a:rPr lang="zh-CN" altLang="en-US" dirty="0"/>
              <a:t>变成二进制，然后每一位加起来，如果每一位都是</a:t>
            </a:r>
            <a:r>
              <a:rPr lang="en-US" altLang="zh-CN" dirty="0"/>
              <a:t>k+1</a:t>
            </a:r>
            <a:r>
              <a:rPr lang="zh-CN" altLang="en-US" dirty="0"/>
              <a:t>的倍数那么后手赢，否则先手赢</a:t>
            </a:r>
            <a:endParaRPr lang="en-US" altLang="zh-CN" dirty="0"/>
          </a:p>
        </p:txBody>
      </p:sp>
    </p:spTree>
    <p:extLst>
      <p:ext uri="{BB962C8B-B14F-4D97-AF65-F5344CB8AC3E}">
        <p14:creationId xmlns:p14="http://schemas.microsoft.com/office/powerpoint/2010/main" val="2620712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wythoff</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zh-CN" altLang="en-US" dirty="0"/>
              <a:t>有</a:t>
            </a:r>
            <a:r>
              <a:rPr lang="en-US" altLang="zh-CN" dirty="0"/>
              <a:t>2</a:t>
            </a:r>
            <a:r>
              <a:rPr lang="zh-CN" altLang="en-US" dirty="0"/>
              <a:t>堆石子，每人每次可以拿走任意一堆中任意数量的石子或在两堆石子中拿走相同数量的石子，不能拿的人输</a:t>
            </a:r>
            <a:endParaRPr lang="en-US" altLang="zh-CN" dirty="0"/>
          </a:p>
          <a:p>
            <a:r>
              <a:rPr lang="zh-CN" altLang="en-US" dirty="0"/>
              <a:t>和</a:t>
            </a:r>
            <a:r>
              <a:rPr lang="en-US" altLang="zh-CN" dirty="0" err="1"/>
              <a:t>nim</a:t>
            </a:r>
            <a:r>
              <a:rPr lang="en-US" altLang="zh-CN" dirty="0"/>
              <a:t>-k</a:t>
            </a:r>
            <a:r>
              <a:rPr lang="zh-CN" altLang="en-US" dirty="0"/>
              <a:t>博弈类似，</a:t>
            </a:r>
            <a:r>
              <a:rPr lang="en-US" altLang="zh-CN" dirty="0" err="1"/>
              <a:t>wythoff</a:t>
            </a:r>
            <a:r>
              <a:rPr lang="zh-CN" altLang="en-US" dirty="0"/>
              <a:t>博弈的值没有明显的规律，只有为</a:t>
            </a:r>
            <a:r>
              <a:rPr lang="en-US" altLang="zh-CN" dirty="0"/>
              <a:t>0</a:t>
            </a:r>
            <a:r>
              <a:rPr lang="zh-CN" altLang="en-US" dirty="0"/>
              <a:t>的位置</a:t>
            </a:r>
            <a:r>
              <a:rPr lang="en-US" altLang="zh-CN" dirty="0"/>
              <a:t>(</a:t>
            </a:r>
            <a:r>
              <a:rPr lang="en-US" altLang="zh-CN" dirty="0" err="1"/>
              <a:t>a,b</a:t>
            </a:r>
            <a:r>
              <a:rPr lang="en-US" altLang="zh-CN" dirty="0"/>
              <a:t>)</a:t>
            </a:r>
            <a:r>
              <a:rPr lang="zh-CN" altLang="en-US" dirty="0"/>
              <a:t>有规律</a:t>
            </a:r>
            <a:endParaRPr lang="en-US" altLang="zh-CN" dirty="0"/>
          </a:p>
          <a:p>
            <a:r>
              <a:rPr lang="it-IT" altLang="zh-CN" dirty="0"/>
              <a:t>ai=mex{aj,bj|j&lt;i} </a:t>
            </a:r>
            <a:r>
              <a:rPr lang="zh-CN" altLang="it-IT" dirty="0"/>
              <a:t>，</a:t>
            </a:r>
            <a:r>
              <a:rPr lang="it-IT" altLang="zh-CN" dirty="0"/>
              <a:t>bi=ai+i</a:t>
            </a:r>
            <a:endParaRPr lang="en-US" altLang="zh-CN" dirty="0"/>
          </a:p>
          <a:p>
            <a:r>
              <a:rPr lang="zh-CN" altLang="en-US" dirty="0"/>
              <a:t>前几个为</a:t>
            </a:r>
            <a:r>
              <a:rPr lang="en-US" altLang="zh-CN" dirty="0"/>
              <a:t>0</a:t>
            </a:r>
            <a:r>
              <a:rPr lang="zh-CN" altLang="en-US" dirty="0"/>
              <a:t>的位置：</a:t>
            </a:r>
            <a:r>
              <a:rPr lang="en-US" altLang="zh-CN" dirty="0"/>
              <a:t>(0,0),(1,2),(3,5),(4,7),(6,10)</a:t>
            </a:r>
            <a:endParaRPr lang="zh-CN" altLang="en-US" dirty="0"/>
          </a:p>
        </p:txBody>
      </p:sp>
    </p:spTree>
    <p:extLst>
      <p:ext uri="{BB962C8B-B14F-4D97-AF65-F5344CB8AC3E}">
        <p14:creationId xmlns:p14="http://schemas.microsoft.com/office/powerpoint/2010/main" val="79002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wythoff</a:t>
            </a:r>
            <a:r>
              <a:rPr lang="zh-CN" altLang="en-US" dirty="0"/>
              <a:t>博弈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normAutofit/>
              </a:bodyPr>
              <a:lstStyle/>
              <a:p>
                <a:r>
                  <a:rPr lang="zh-CN" altLang="en-US" dirty="0"/>
                  <a:t>前几个为</a:t>
                </a:r>
                <a:r>
                  <a:rPr lang="en-US" altLang="zh-CN" dirty="0"/>
                  <a:t>0</a:t>
                </a:r>
                <a:r>
                  <a:rPr lang="zh-CN" altLang="en-US" dirty="0"/>
                  <a:t>的位置：</a:t>
                </a:r>
                <a:r>
                  <a:rPr lang="en-US" altLang="zh-CN" dirty="0"/>
                  <a:t>(0,0),(1,2),(3,5),(4,7),(6,10)</a:t>
                </a:r>
              </a:p>
              <a:p>
                <a:r>
                  <a:rPr lang="zh-CN" altLang="en-US" dirty="0"/>
                  <a:t>可以发现</a:t>
                </a:r>
                <a:r>
                  <a:rPr lang="en-US" altLang="zh-CN" dirty="0"/>
                  <a:t>ai</a:t>
                </a:r>
                <a:r>
                  <a:rPr lang="zh-CN" altLang="en-US" dirty="0"/>
                  <a:t>和</a:t>
                </a:r>
                <a:r>
                  <a:rPr lang="en-US" altLang="zh-CN" dirty="0"/>
                  <a:t>bi</a:t>
                </a:r>
                <a:r>
                  <a:rPr lang="zh-CN" altLang="en-US" dirty="0"/>
                  <a:t>就是正整数集的一个分割（不算</a:t>
                </a:r>
                <a:r>
                  <a:rPr lang="en-US" altLang="zh-CN" dirty="0"/>
                  <a:t>(0,0)</a:t>
                </a:r>
                <a:r>
                  <a:rPr lang="zh-CN" altLang="en-US" dirty="0"/>
                  <a:t>）</a:t>
                </a:r>
                <a:endParaRPr lang="en-US" altLang="zh-CN" dirty="0"/>
              </a:p>
              <a:p>
                <a:r>
                  <a:rPr lang="zh-CN" altLang="en-US" dirty="0"/>
                  <a:t>由</a:t>
                </a:r>
                <a:r>
                  <a:rPr lang="en-US" altLang="zh-CN" dirty="0"/>
                  <a:t>betty</a:t>
                </a:r>
                <a:r>
                  <a:rPr lang="zh-CN" altLang="en-US" dirty="0"/>
                  <a:t>定理</a:t>
                </a:r>
                <a:endParaRPr lang="en-US" altLang="zh-CN" dirty="0"/>
              </a:p>
              <a:p>
                <a:r>
                  <a:rPr lang="zh-CN" altLang="en-US" dirty="0"/>
                  <a:t>设 </a:t>
                </a:r>
                <a:r>
                  <a:rPr lang="el-GR" altLang="zh-CN" dirty="0"/>
                  <a:t>α,β </a:t>
                </a:r>
                <a:r>
                  <a:rPr lang="zh-CN" altLang="en-US" dirty="0"/>
                  <a:t>是正无理数且 </a:t>
                </a:r>
                <a:r>
                  <a:rPr lang="en-US" altLang="zh-CN" dirty="0"/>
                  <a:t>1/</a:t>
                </a:r>
                <a:r>
                  <a:rPr lang="el-GR" altLang="zh-CN" dirty="0"/>
                  <a:t>α+1/β=1</a:t>
                </a:r>
                <a:r>
                  <a:rPr lang="zh-CN" altLang="el-GR" dirty="0"/>
                  <a:t>，</a:t>
                </a:r>
                <a:r>
                  <a:rPr lang="zh-CN" altLang="en-US" dirty="0"/>
                  <a:t>令 </a:t>
                </a:r>
                <a:r>
                  <a:rPr lang="en-US" altLang="zh-CN" dirty="0"/>
                  <a:t>P={⌊</a:t>
                </a:r>
                <a:r>
                  <a:rPr lang="el-GR" altLang="zh-CN" dirty="0"/>
                  <a:t>α</a:t>
                </a:r>
                <a:r>
                  <a:rPr lang="en-US" altLang="zh-CN" dirty="0"/>
                  <a:t>n⌋|</a:t>
                </a:r>
                <a:r>
                  <a:rPr lang="en-US" altLang="zh-CN" dirty="0" err="1"/>
                  <a:t>n∈N</a:t>
                </a:r>
                <a:r>
                  <a:rPr lang="en-US" altLang="zh-CN" dirty="0"/>
                  <a:t>+},Q={⌊</a:t>
                </a:r>
                <a:r>
                  <a:rPr lang="el-GR" altLang="zh-CN" dirty="0"/>
                  <a:t>β</a:t>
                </a:r>
                <a:r>
                  <a:rPr lang="en-US" altLang="zh-CN" dirty="0"/>
                  <a:t>n⌋|</a:t>
                </a:r>
                <a:r>
                  <a:rPr lang="en-US" altLang="zh-CN" dirty="0" err="1"/>
                  <a:t>n∈N</a:t>
                </a:r>
                <a:r>
                  <a:rPr lang="en-US" altLang="zh-CN" dirty="0"/>
                  <a:t>+}</a:t>
                </a:r>
                <a:r>
                  <a:rPr lang="zh-CN" altLang="en-US" dirty="0"/>
                  <a:t>，则 </a:t>
                </a:r>
                <a:r>
                  <a:rPr lang="en-US" altLang="zh-CN" dirty="0"/>
                  <a:t>P∩Q=∅</a:t>
                </a:r>
                <a:r>
                  <a:rPr lang="zh-CN" altLang="en-US" dirty="0"/>
                  <a:t>且</a:t>
                </a:r>
                <a:r>
                  <a:rPr lang="en-US" altLang="zh-CN" dirty="0"/>
                  <a:t>P∪Q=N+</a:t>
                </a:r>
                <a:r>
                  <a:rPr lang="zh-CN" altLang="en-US" dirty="0"/>
                  <a:t>。</a:t>
                </a:r>
                <a:endParaRPr lang="en-US" altLang="zh-CN" dirty="0"/>
              </a:p>
              <a:p>
                <a:r>
                  <a:rPr lang="zh-CN" altLang="en-US" dirty="0"/>
                  <a:t>套用</a:t>
                </a:r>
                <a:r>
                  <a:rPr lang="en-US" altLang="zh-CN" dirty="0"/>
                  <a:t>betty</a:t>
                </a:r>
                <a:r>
                  <a:rPr lang="zh-CN" altLang="en-US" dirty="0"/>
                  <a:t>定理，</a:t>
                </a:r>
                <a:r>
                  <a:rPr lang="en-US" altLang="zh-CN" dirty="0"/>
                  <a:t>ai=⌊</a:t>
                </a:r>
                <a:r>
                  <a:rPr lang="el-GR" altLang="zh-CN" dirty="0"/>
                  <a:t>α</a:t>
                </a:r>
                <a:r>
                  <a:rPr lang="en-US" altLang="zh-CN" dirty="0" err="1"/>
                  <a:t>i</a:t>
                </a:r>
                <a:r>
                  <a:rPr lang="en-US" altLang="zh-CN" dirty="0"/>
                  <a:t>⌋</a:t>
                </a:r>
                <a:r>
                  <a:rPr lang="zh-CN" altLang="en-US" dirty="0"/>
                  <a:t>，</a:t>
                </a:r>
                <a:r>
                  <a:rPr lang="en-US" altLang="zh-CN" dirty="0"/>
                  <a:t>bi=⌊</a:t>
                </a:r>
                <a:r>
                  <a:rPr lang="el-GR" altLang="zh-CN" dirty="0"/>
                  <a:t>β</a:t>
                </a:r>
                <a:r>
                  <a:rPr lang="en-US" altLang="zh-CN" dirty="0" err="1"/>
                  <a:t>i</a:t>
                </a:r>
                <a:r>
                  <a:rPr lang="en-US" altLang="zh-CN" dirty="0"/>
                  <a:t>⌋=⌊</a:t>
                </a:r>
                <a:r>
                  <a:rPr lang="el-GR" altLang="zh-CN" dirty="0"/>
                  <a:t>α</a:t>
                </a:r>
                <a:r>
                  <a:rPr lang="en-US" altLang="zh-CN" dirty="0" err="1"/>
                  <a:t>i</a:t>
                </a:r>
                <a:r>
                  <a:rPr lang="en-US" altLang="zh-CN" dirty="0"/>
                  <a:t>⌋+</a:t>
                </a:r>
                <a:r>
                  <a:rPr lang="en-US" altLang="zh-CN" dirty="0" err="1"/>
                  <a:t>i</a:t>
                </a:r>
                <a:r>
                  <a:rPr lang="en-US" altLang="zh-CN" dirty="0"/>
                  <a:t>=⌊(</a:t>
                </a:r>
                <a:r>
                  <a:rPr lang="el-GR" altLang="zh-CN" dirty="0"/>
                  <a:t>α</a:t>
                </a:r>
                <a:r>
                  <a:rPr lang="en-US" altLang="zh-CN" dirty="0"/>
                  <a:t>+1)</a:t>
                </a:r>
                <a:r>
                  <a:rPr lang="en-US" altLang="zh-CN" dirty="0" err="1"/>
                  <a:t>i</a:t>
                </a:r>
                <a:r>
                  <a:rPr lang="en-US" altLang="zh-CN" dirty="0"/>
                  <a:t>⌋</a:t>
                </a:r>
              </a:p>
              <a:p>
                <a:r>
                  <a:rPr lang="zh-CN" altLang="en-US" dirty="0"/>
                  <a:t>所以</a:t>
                </a:r>
                <a:r>
                  <a:rPr lang="el-GR" altLang="zh-CN" dirty="0"/>
                  <a:t>β</a:t>
                </a:r>
                <a:r>
                  <a:rPr lang="en-US" altLang="zh-CN" dirty="0"/>
                  <a:t>=</a:t>
                </a:r>
                <a:r>
                  <a:rPr lang="el-GR" altLang="zh-CN" dirty="0"/>
                  <a:t>α</a:t>
                </a:r>
                <a:r>
                  <a:rPr lang="en-US" altLang="zh-CN" dirty="0"/>
                  <a:t>+1</a:t>
                </a:r>
                <a:r>
                  <a:rPr lang="zh-CN" altLang="en-US" dirty="0"/>
                  <a:t>，</a:t>
                </a:r>
                <a:r>
                  <a:rPr lang="en-US" altLang="zh-CN" dirty="0"/>
                  <a:t>1/</a:t>
                </a:r>
                <a:r>
                  <a:rPr lang="el-GR" altLang="zh-CN" dirty="0"/>
                  <a:t>α+1/β=1</a:t>
                </a:r>
                <a:r>
                  <a:rPr lang="zh-CN" altLang="en-US" dirty="0"/>
                  <a:t>，解出</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5</m:t>
                            </m:r>
                          </m:e>
                        </m:rad>
                      </m:num>
                      <m:den>
                        <m:r>
                          <a:rPr lang="en-US" altLang="zh-CN" b="0" i="1" smtClean="0">
                            <a:latin typeface="Cambria Math" panose="02040503050406030204" pitchFamily="18" charset="0"/>
                          </a:rPr>
                          <m:t>2</m:t>
                        </m:r>
                      </m:den>
                    </m:f>
                  </m:oMath>
                </a14:m>
                <a:endParaRPr lang="en-US" altLang="zh-CN" dirty="0"/>
              </a:p>
              <a:p>
                <a:r>
                  <a:rPr lang="zh-CN" altLang="en-US" dirty="0"/>
                  <a:t>那么我们就得到了</a:t>
                </a:r>
                <a:r>
                  <a:rPr lang="en-US" altLang="zh-CN" dirty="0"/>
                  <a:t>sg</a:t>
                </a:r>
                <a:r>
                  <a:rPr lang="zh-CN" altLang="en-US" dirty="0"/>
                  <a:t>值为</a:t>
                </a:r>
                <a:r>
                  <a:rPr lang="en-US" altLang="zh-CN" dirty="0"/>
                  <a:t>0</a:t>
                </a:r>
                <a:r>
                  <a:rPr lang="zh-CN" altLang="en-US" dirty="0"/>
                  <a:t>的位置的通项</a:t>
                </a:r>
              </a:p>
            </p:txBody>
          </p:sp>
        </mc:Choice>
        <mc:Fallback>
          <p:sp>
            <p:nvSpPr>
              <p:cNvPr id="3" name="内容占位符 2">
                <a:extLst>
                  <a:ext uri="{FF2B5EF4-FFF2-40B4-BE49-F238E27FC236}">
                    <a16:creationId xmlns:a16="http://schemas.microsoft.com/office/drawing/2014/main" id="{72149DE2-1AFC-40DD-AF2F-D8FC9A2E9539}"/>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1486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zh-CN" altLang="en-US" dirty="0"/>
              <a:t>扩展</a:t>
            </a:r>
            <a:r>
              <a:rPr lang="en-US" altLang="zh-CN" dirty="0" err="1"/>
              <a:t>wythoff</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zh-CN" altLang="en-US" dirty="0"/>
              <a:t>有</a:t>
            </a:r>
            <a:r>
              <a:rPr lang="en-US" altLang="zh-CN" dirty="0"/>
              <a:t>2</a:t>
            </a:r>
            <a:r>
              <a:rPr lang="zh-CN" altLang="en-US" dirty="0"/>
              <a:t>堆石子，每人每次可以拿走任意一堆中任意数量的石子或在两堆石子中数量差</a:t>
            </a:r>
            <a:r>
              <a:rPr lang="en-US" altLang="zh-CN" dirty="0"/>
              <a:t>&lt;=k</a:t>
            </a:r>
            <a:r>
              <a:rPr lang="zh-CN" altLang="en-US" dirty="0"/>
              <a:t>的石子，不能拿的人输</a:t>
            </a:r>
            <a:endParaRPr lang="en-US" altLang="zh-CN" dirty="0"/>
          </a:p>
          <a:p>
            <a:r>
              <a:rPr lang="it-IT" altLang="zh-CN" dirty="0"/>
              <a:t>ai=mex{aj,bj|j&lt;i} </a:t>
            </a:r>
            <a:r>
              <a:rPr lang="zh-CN" altLang="it-IT" dirty="0"/>
              <a:t>，</a:t>
            </a:r>
            <a:r>
              <a:rPr lang="it-IT" altLang="zh-CN" dirty="0"/>
              <a:t>bi=ai+(k+1)i</a:t>
            </a:r>
          </a:p>
          <a:p>
            <a:r>
              <a:rPr lang="zh-CN" altLang="en-US" dirty="0"/>
              <a:t>然后还是套用</a:t>
            </a:r>
            <a:r>
              <a:rPr lang="it-IT" altLang="zh-CN" dirty="0"/>
              <a:t>betty</a:t>
            </a:r>
            <a:r>
              <a:rPr lang="zh-CN" altLang="en-US" dirty="0"/>
              <a:t>定理</a:t>
            </a:r>
            <a:endParaRPr lang="en-US" altLang="zh-CN" dirty="0"/>
          </a:p>
          <a:p>
            <a:endParaRPr lang="en-US" altLang="zh-CN" dirty="0"/>
          </a:p>
        </p:txBody>
      </p:sp>
    </p:spTree>
    <p:extLst>
      <p:ext uri="{BB962C8B-B14F-4D97-AF65-F5344CB8AC3E}">
        <p14:creationId xmlns:p14="http://schemas.microsoft.com/office/powerpoint/2010/main" val="3725493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804E7-90D8-45E6-87F9-46E7E0CE605E}"/>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72149DE2-1AFC-40DD-AF2F-D8FC9A2E9539}"/>
              </a:ext>
            </a:extLst>
          </p:cNvPr>
          <p:cNvSpPr>
            <a:spLocks noGrp="1"/>
          </p:cNvSpPr>
          <p:nvPr>
            <p:ph idx="1"/>
          </p:nvPr>
        </p:nvSpPr>
        <p:spPr/>
        <p:txBody>
          <a:bodyPr/>
          <a:lstStyle/>
          <a:p>
            <a:r>
              <a:rPr lang="en-US" altLang="zh-CN" dirty="0"/>
              <a:t>1</a:t>
            </a:r>
            <a:r>
              <a:rPr lang="zh-CN" altLang="en-US" dirty="0"/>
              <a:t>堆石子有</a:t>
            </a:r>
            <a:r>
              <a:rPr lang="en-US" altLang="zh-CN" dirty="0"/>
              <a:t>n</a:t>
            </a:r>
            <a:r>
              <a:rPr lang="zh-CN" altLang="en-US" dirty="0"/>
              <a:t>个，两人轮流取</a:t>
            </a:r>
          </a:p>
          <a:p>
            <a:r>
              <a:rPr lang="zh-CN" altLang="en-US" dirty="0"/>
              <a:t>先取者第</a:t>
            </a:r>
            <a:r>
              <a:rPr lang="en-US" altLang="zh-CN" dirty="0"/>
              <a:t>1</a:t>
            </a:r>
            <a:r>
              <a:rPr lang="zh-CN" altLang="en-US" dirty="0"/>
              <a:t>次可以取任意多个，但不能全部取完</a:t>
            </a:r>
          </a:p>
          <a:p>
            <a:r>
              <a:rPr lang="zh-CN" altLang="en-US" dirty="0"/>
              <a:t>以后每次取的石子数不能超过上次取子数的</a:t>
            </a:r>
            <a:r>
              <a:rPr lang="en-US" altLang="zh-CN" dirty="0"/>
              <a:t>2</a:t>
            </a:r>
            <a:r>
              <a:rPr lang="zh-CN" altLang="en-US" dirty="0"/>
              <a:t>倍</a:t>
            </a:r>
          </a:p>
          <a:p>
            <a:r>
              <a:rPr lang="zh-CN" altLang="en-US" dirty="0"/>
              <a:t>取完者胜</a:t>
            </a:r>
          </a:p>
          <a:p>
            <a:endParaRPr lang="en-US" altLang="zh-CN" dirty="0"/>
          </a:p>
        </p:txBody>
      </p:sp>
    </p:spTree>
    <p:extLst>
      <p:ext uri="{BB962C8B-B14F-4D97-AF65-F5344CB8AC3E}">
        <p14:creationId xmlns:p14="http://schemas.microsoft.com/office/powerpoint/2010/main" val="3131504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696D-FA63-4F5A-B962-741B91B6ADAD}"/>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6CB9B87D-8209-47D7-8C71-E078356FE81A}"/>
              </a:ext>
            </a:extLst>
          </p:cNvPr>
          <p:cNvSpPr>
            <a:spLocks noGrp="1"/>
          </p:cNvSpPr>
          <p:nvPr>
            <p:ph idx="1"/>
          </p:nvPr>
        </p:nvSpPr>
        <p:spPr/>
        <p:txBody>
          <a:bodyPr/>
          <a:lstStyle/>
          <a:p>
            <a:r>
              <a:rPr lang="zh-CN" altLang="en-US" dirty="0"/>
              <a:t>找规律可知若</a:t>
            </a:r>
            <a:r>
              <a:rPr lang="en-US" altLang="zh-CN" dirty="0"/>
              <a:t>n</a:t>
            </a:r>
            <a:r>
              <a:rPr lang="zh-CN" altLang="en-US" dirty="0"/>
              <a:t>是斐波那契数，那么先手必败，否则必胜</a:t>
            </a:r>
            <a:endParaRPr lang="en-US" altLang="zh-CN" dirty="0"/>
          </a:p>
          <a:p>
            <a:r>
              <a:rPr lang="zh-CN" altLang="en-US" dirty="0"/>
              <a:t>证明</a:t>
            </a:r>
            <a:endParaRPr lang="en-US" altLang="zh-CN" dirty="0"/>
          </a:p>
          <a:p>
            <a:r>
              <a:rPr lang="zh-CN" altLang="en-US" dirty="0"/>
              <a:t>斐波那契数的情形，首先</a:t>
            </a:r>
            <a:r>
              <a:rPr lang="en-US" altLang="zh-CN" dirty="0"/>
              <a:t>f[1]=2</a:t>
            </a:r>
            <a:r>
              <a:rPr lang="zh-CN" altLang="en-US" dirty="0"/>
              <a:t>的情形先手必败，用归纳法</a:t>
            </a:r>
            <a:endParaRPr lang="en-US" altLang="zh-CN" dirty="0"/>
          </a:p>
          <a:p>
            <a:r>
              <a:rPr lang="en-US" altLang="zh-CN" dirty="0"/>
              <a:t>f[n]=f[n-1]+f[n-2]</a:t>
            </a:r>
          </a:p>
          <a:p>
            <a:r>
              <a:rPr lang="zh-CN" altLang="en-US" dirty="0"/>
              <a:t>先手不能取超过</a:t>
            </a:r>
            <a:r>
              <a:rPr lang="en-US" altLang="zh-CN" dirty="0"/>
              <a:t>f[n-2]</a:t>
            </a:r>
            <a:r>
              <a:rPr lang="zh-CN" altLang="en-US" dirty="0"/>
              <a:t>的石子，因为</a:t>
            </a:r>
            <a:r>
              <a:rPr lang="en-US" altLang="zh-CN" dirty="0"/>
              <a:t>f[n-1]&lt;2*f[n-2]</a:t>
            </a:r>
          </a:p>
          <a:p>
            <a:r>
              <a:rPr lang="zh-CN" altLang="en-US" dirty="0"/>
              <a:t>那么由归纳假设可知一定是后手取到</a:t>
            </a:r>
            <a:r>
              <a:rPr lang="en-US" altLang="zh-CN" dirty="0"/>
              <a:t>f[n-2]</a:t>
            </a:r>
            <a:r>
              <a:rPr lang="zh-CN" altLang="en-US" dirty="0"/>
              <a:t>这堆石子的最后一颗</a:t>
            </a:r>
            <a:endParaRPr lang="en-US" altLang="zh-CN" dirty="0"/>
          </a:p>
          <a:p>
            <a:r>
              <a:rPr lang="zh-CN" altLang="en-US" dirty="0"/>
              <a:t>但后手取完</a:t>
            </a:r>
            <a:r>
              <a:rPr lang="en-US" altLang="zh-CN" dirty="0"/>
              <a:t>f[n-2]</a:t>
            </a:r>
            <a:r>
              <a:rPr lang="zh-CN" altLang="en-US" dirty="0"/>
              <a:t>这堆石子的最后一颗后，先手并不能一下子取完</a:t>
            </a:r>
            <a:r>
              <a:rPr lang="en-US" altLang="zh-CN" dirty="0"/>
              <a:t>f[n-1]</a:t>
            </a:r>
            <a:r>
              <a:rPr lang="zh-CN" altLang="en-US" dirty="0"/>
              <a:t>这堆石子，由归纳假设可得也是后手取到</a:t>
            </a:r>
            <a:r>
              <a:rPr lang="en-US" altLang="zh-CN" dirty="0"/>
              <a:t>f[n-1]</a:t>
            </a:r>
            <a:r>
              <a:rPr lang="zh-CN" altLang="en-US" dirty="0"/>
              <a:t>这堆石子的最后一颗</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8838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加法（组合博弈）</a:t>
            </a:r>
            <a:endParaRPr lang="en-US" altLang="zh-CN" dirty="0"/>
          </a:p>
          <a:p>
            <a:r>
              <a:rPr lang="zh-CN" altLang="en-US" dirty="0"/>
              <a:t>游戏</a:t>
            </a:r>
            <a:r>
              <a:rPr lang="en-US" altLang="zh-CN" dirty="0"/>
              <a:t>G+H</a:t>
            </a:r>
            <a:r>
              <a:rPr lang="zh-CN" altLang="en-US" dirty="0"/>
              <a:t>表示的是有两个游戏同时进行，最后不能移动的人算输</a:t>
            </a:r>
            <a:endParaRPr lang="en-US" altLang="zh-CN" dirty="0"/>
          </a:p>
          <a:p>
            <a:r>
              <a:rPr lang="zh-CN" altLang="en-US" dirty="0"/>
              <a:t>那么可以很容易地定义出游戏的加法</a:t>
            </a:r>
            <a:endParaRPr lang="en-US" altLang="zh-CN" dirty="0"/>
          </a:p>
          <a:p>
            <a:r>
              <a:rPr lang="en-US" altLang="zh-CN" dirty="0"/>
              <a:t>G+H={G</a:t>
            </a:r>
            <a:r>
              <a:rPr lang="en-US" altLang="zh-CN" baseline="-25000" dirty="0"/>
              <a:t>L</a:t>
            </a:r>
            <a:r>
              <a:rPr lang="en-US" altLang="zh-CN" dirty="0"/>
              <a:t>+H,G+H</a:t>
            </a:r>
            <a:r>
              <a:rPr lang="en-US" altLang="zh-CN" baseline="-25000" dirty="0"/>
              <a:t>L</a:t>
            </a:r>
            <a:r>
              <a:rPr lang="en-US" altLang="zh-CN" dirty="0"/>
              <a:t>|G</a:t>
            </a:r>
            <a:r>
              <a:rPr lang="en-US" altLang="zh-CN" baseline="-25000" dirty="0"/>
              <a:t>R</a:t>
            </a:r>
            <a:r>
              <a:rPr lang="en-US" altLang="zh-CN" dirty="0"/>
              <a:t>+H,G+H</a:t>
            </a:r>
            <a:r>
              <a:rPr lang="en-US" altLang="zh-CN" baseline="-25000" dirty="0"/>
              <a:t>R</a:t>
            </a:r>
            <a:r>
              <a:rPr lang="en-US" altLang="zh-CN" dirty="0"/>
              <a:t>}</a:t>
            </a:r>
          </a:p>
        </p:txBody>
      </p:sp>
    </p:spTree>
    <p:extLst>
      <p:ext uri="{BB962C8B-B14F-4D97-AF65-F5344CB8AC3E}">
        <p14:creationId xmlns:p14="http://schemas.microsoft.com/office/powerpoint/2010/main" val="3138058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F696D-FA63-4F5A-B962-741B91B6ADAD}"/>
              </a:ext>
            </a:extLst>
          </p:cNvPr>
          <p:cNvSpPr>
            <a:spLocks noGrp="1"/>
          </p:cNvSpPr>
          <p:nvPr>
            <p:ph type="title"/>
          </p:nvPr>
        </p:nvSpPr>
        <p:spPr/>
        <p:txBody>
          <a:bodyPr/>
          <a:lstStyle/>
          <a:p>
            <a:r>
              <a:rPr lang="en-US" altLang="zh-CN" dirty="0" err="1"/>
              <a:t>fibonacci</a:t>
            </a:r>
            <a:r>
              <a:rPr lang="zh-CN" altLang="en-US" dirty="0"/>
              <a:t>博弈</a:t>
            </a:r>
          </a:p>
        </p:txBody>
      </p:sp>
      <p:sp>
        <p:nvSpPr>
          <p:cNvPr id="3" name="内容占位符 2">
            <a:extLst>
              <a:ext uri="{FF2B5EF4-FFF2-40B4-BE49-F238E27FC236}">
                <a16:creationId xmlns:a16="http://schemas.microsoft.com/office/drawing/2014/main" id="{6CB9B87D-8209-47D7-8C71-E078356FE81A}"/>
              </a:ext>
            </a:extLst>
          </p:cNvPr>
          <p:cNvSpPr>
            <a:spLocks noGrp="1"/>
          </p:cNvSpPr>
          <p:nvPr>
            <p:ph idx="1"/>
          </p:nvPr>
        </p:nvSpPr>
        <p:spPr/>
        <p:txBody>
          <a:bodyPr/>
          <a:lstStyle/>
          <a:p>
            <a:r>
              <a:rPr lang="zh-CN" altLang="en-US" dirty="0"/>
              <a:t>非斐波那契数的情形，由</a:t>
            </a:r>
            <a:r>
              <a:rPr lang="en-US" altLang="zh-CN" dirty="0" err="1"/>
              <a:t>Zeckendorf</a:t>
            </a:r>
            <a:r>
              <a:rPr lang="zh-CN" altLang="en-US" dirty="0"/>
              <a:t>定理，任何正整数可以表示为若干个不连续的斐波那契数之和</a:t>
            </a:r>
            <a:endParaRPr lang="en-US" altLang="zh-CN" dirty="0"/>
          </a:p>
          <a:p>
            <a:r>
              <a:rPr lang="zh-CN" altLang="en-US" dirty="0"/>
              <a:t>当</a:t>
            </a:r>
            <a:r>
              <a:rPr lang="en-US" altLang="zh-CN" dirty="0"/>
              <a:t>n</a:t>
            </a:r>
            <a:r>
              <a:rPr lang="zh-CN" altLang="en-US" dirty="0"/>
              <a:t>不是斐波那契数时，</a:t>
            </a:r>
            <a:r>
              <a:rPr lang="en-US" altLang="zh-CN" dirty="0"/>
              <a:t>n=f[a1]+f[a2]+…+f[ap] (p&gt;1)</a:t>
            </a:r>
          </a:p>
          <a:p>
            <a:r>
              <a:rPr lang="en-US" altLang="zh-CN" dirty="0"/>
              <a:t>a1&gt;a2&gt;…&gt;ap</a:t>
            </a:r>
          </a:p>
          <a:p>
            <a:r>
              <a:rPr lang="zh-CN" altLang="en-US" dirty="0"/>
              <a:t>由于不连续，所以先手的人可以一下子取完</a:t>
            </a:r>
            <a:r>
              <a:rPr lang="en-US" altLang="zh-CN" dirty="0"/>
              <a:t>ap</a:t>
            </a:r>
            <a:r>
              <a:rPr lang="zh-CN" altLang="en-US" dirty="0"/>
              <a:t>这堆石子</a:t>
            </a:r>
            <a:endParaRPr lang="en-US" altLang="zh-CN" dirty="0"/>
          </a:p>
          <a:p>
            <a:r>
              <a:rPr lang="zh-CN" altLang="en-US" dirty="0"/>
              <a:t>且后手的人不能一下子取完</a:t>
            </a:r>
            <a:r>
              <a:rPr lang="en-US" altLang="zh-CN" dirty="0"/>
              <a:t>a(p-1)</a:t>
            </a:r>
            <a:r>
              <a:rPr lang="zh-CN" altLang="en-US" dirty="0"/>
              <a:t>这堆石子</a:t>
            </a:r>
            <a:endParaRPr lang="en-US" altLang="zh-CN" dirty="0"/>
          </a:p>
          <a:p>
            <a:r>
              <a:rPr lang="zh-CN" altLang="en-US" dirty="0"/>
              <a:t>那么对于后手的人而言，是先手取</a:t>
            </a:r>
            <a:r>
              <a:rPr lang="en-US" altLang="zh-CN" dirty="0"/>
              <a:t>a(p-1)</a:t>
            </a:r>
            <a:r>
              <a:rPr lang="zh-CN" altLang="en-US" dirty="0"/>
              <a:t>这堆石子，结果是先手的人取完</a:t>
            </a:r>
            <a:r>
              <a:rPr lang="en-US" altLang="zh-CN" dirty="0"/>
              <a:t>a(p-1)</a:t>
            </a:r>
            <a:r>
              <a:rPr lang="zh-CN" altLang="en-US" dirty="0"/>
              <a:t>这堆石子</a:t>
            </a:r>
            <a:endParaRPr lang="en-US" altLang="zh-CN" dirty="0"/>
          </a:p>
          <a:p>
            <a:r>
              <a:rPr lang="zh-CN" altLang="en-US" dirty="0"/>
              <a:t>所以先手必胜</a:t>
            </a:r>
            <a:endParaRPr lang="en-US" altLang="zh-CN" dirty="0"/>
          </a:p>
          <a:p>
            <a:endParaRPr lang="zh-CN" altLang="en-US" dirty="0"/>
          </a:p>
        </p:txBody>
      </p:sp>
    </p:spTree>
    <p:extLst>
      <p:ext uri="{BB962C8B-B14F-4D97-AF65-F5344CB8AC3E}">
        <p14:creationId xmlns:p14="http://schemas.microsoft.com/office/powerpoint/2010/main" val="288696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zh-CN" altLang="en-US" dirty="0"/>
              <a:t>阶梯博弈</a:t>
            </a:r>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相当于奇数阶梯的</a:t>
            </a:r>
            <a:r>
              <a:rPr lang="en-US" altLang="zh-CN" dirty="0" err="1"/>
              <a:t>nim</a:t>
            </a:r>
            <a:r>
              <a:rPr lang="zh-CN" altLang="en-US" dirty="0"/>
              <a:t>堆的和</a:t>
            </a:r>
            <a:endParaRPr lang="en-US" altLang="zh-CN" dirty="0"/>
          </a:p>
          <a:p>
            <a:endParaRPr lang="en-US" altLang="zh-CN" dirty="0"/>
          </a:p>
          <a:p>
            <a:endParaRPr lang="en-US" altLang="zh-CN" dirty="0"/>
          </a:p>
          <a:p>
            <a:r>
              <a:rPr lang="zh-CN" altLang="en-US" dirty="0"/>
              <a:t>回忆</a:t>
            </a:r>
            <a:r>
              <a:rPr lang="en-US" altLang="zh-CN" dirty="0"/>
              <a:t>SG</a:t>
            </a:r>
            <a:r>
              <a:rPr lang="zh-CN" altLang="en-US" dirty="0"/>
              <a:t>定理：若</a:t>
            </a:r>
            <a:r>
              <a:rPr lang="en-US" altLang="zh-CN" dirty="0"/>
              <a:t>G</a:t>
            </a:r>
            <a:r>
              <a:rPr lang="zh-CN" altLang="en-US" dirty="0"/>
              <a:t>是有限状态的公平博弈，</a:t>
            </a:r>
            <a:r>
              <a:rPr lang="en-US" altLang="zh-CN" dirty="0"/>
              <a:t>G={</a:t>
            </a:r>
            <a:r>
              <a:rPr lang="zh-CN" altLang="en-US" dirty="0"/>
              <a:t>*</a:t>
            </a:r>
            <a:r>
              <a:rPr lang="en-US" altLang="zh-CN" dirty="0"/>
              <a:t>a, *b, *c, ...}</a:t>
            </a:r>
            <a:r>
              <a:rPr lang="zh-CN" altLang="en-US" dirty="0"/>
              <a:t>，那么</a:t>
            </a:r>
            <a:r>
              <a:rPr lang="en-US" altLang="zh-CN" dirty="0"/>
              <a:t>G=*n</a:t>
            </a:r>
            <a:r>
              <a:rPr lang="zh-CN" altLang="en-US" dirty="0"/>
              <a:t>，其中，</a:t>
            </a:r>
            <a:r>
              <a:rPr lang="en-US" altLang="zh-CN" dirty="0"/>
              <a:t>n=</a:t>
            </a:r>
            <a:r>
              <a:rPr lang="en-US" altLang="zh-CN" dirty="0" err="1"/>
              <a:t>mex</a:t>
            </a:r>
            <a:r>
              <a:rPr lang="en-US" altLang="zh-CN" dirty="0"/>
              <a:t>(a, b, c, ...)</a:t>
            </a:r>
          </a:p>
          <a:p>
            <a:r>
              <a:rPr lang="zh-CN" altLang="en-US" dirty="0"/>
              <a:t>也就是说，如果</a:t>
            </a:r>
            <a:r>
              <a:rPr lang="en-US" altLang="zh-CN" dirty="0"/>
              <a:t>G=</a:t>
            </a:r>
            <a:r>
              <a:rPr lang="zh-CN" altLang="en-US" dirty="0"/>
              <a:t>*</a:t>
            </a:r>
            <a:r>
              <a:rPr lang="en-US" altLang="zh-CN" dirty="0"/>
              <a:t>n</a:t>
            </a:r>
            <a:r>
              <a:rPr lang="zh-CN" altLang="en-US" dirty="0"/>
              <a:t>，虽然</a:t>
            </a:r>
            <a:r>
              <a:rPr lang="en-US" altLang="zh-CN" dirty="0"/>
              <a:t>G</a:t>
            </a:r>
            <a:r>
              <a:rPr lang="zh-CN" altLang="en-US" dirty="0"/>
              <a:t>也能到</a:t>
            </a:r>
            <a:r>
              <a:rPr lang="en-US" altLang="zh-CN" dirty="0"/>
              <a:t>*x</a:t>
            </a:r>
            <a:r>
              <a:rPr lang="zh-CN" altLang="en-US" dirty="0"/>
              <a:t>（</a:t>
            </a:r>
            <a:r>
              <a:rPr lang="en-US" altLang="zh-CN" dirty="0"/>
              <a:t>x&gt;n</a:t>
            </a:r>
            <a:r>
              <a:rPr lang="zh-CN" altLang="en-US" dirty="0"/>
              <a:t>），但大于</a:t>
            </a:r>
            <a:r>
              <a:rPr lang="en-US" altLang="zh-CN" dirty="0"/>
              <a:t>n</a:t>
            </a:r>
            <a:r>
              <a:rPr lang="zh-CN" altLang="en-US" dirty="0"/>
              <a:t>的这种</a:t>
            </a:r>
            <a:r>
              <a:rPr lang="en-US" altLang="zh-CN" dirty="0"/>
              <a:t>x</a:t>
            </a:r>
            <a:r>
              <a:rPr lang="zh-CN" altLang="en-US" dirty="0"/>
              <a:t>的数量是有限的，后手总可以变回去</a:t>
            </a:r>
          </a:p>
        </p:txBody>
      </p:sp>
      <p:pic>
        <p:nvPicPr>
          <p:cNvPr id="1028" name="Picture 4">
            <a:extLst>
              <a:ext uri="{FF2B5EF4-FFF2-40B4-BE49-F238E27FC236}">
                <a16:creationId xmlns:a16="http://schemas.microsoft.com/office/drawing/2014/main" id="{8CBD8F39-11BC-4AD0-8E8E-8D681F3E92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 r="12190" b="11489"/>
          <a:stretch/>
        </p:blipFill>
        <p:spPr bwMode="auto">
          <a:xfrm>
            <a:off x="7975600" y="0"/>
            <a:ext cx="4216400" cy="23774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6">
            <a:extLst>
              <a:ext uri="{FF2B5EF4-FFF2-40B4-BE49-F238E27FC236}">
                <a16:creationId xmlns:a16="http://schemas.microsoft.com/office/drawing/2014/main" id="{9B829EA1-E9A1-4E43-A67D-CC3D64D49D68}"/>
              </a:ext>
            </a:extLst>
          </p:cNvPr>
          <p:cNvGraphicFramePr>
            <a:graphicFrameLocks noGrp="1"/>
          </p:cNvGraphicFramePr>
          <p:nvPr/>
        </p:nvGraphicFramePr>
        <p:xfrm>
          <a:off x="5181597" y="2512377"/>
          <a:ext cx="6837689" cy="370840"/>
        </p:xfrm>
        <a:graphic>
          <a:graphicData uri="http://schemas.openxmlformats.org/drawingml/2006/table">
            <a:tbl>
              <a:tblPr firstRow="1" bandRow="1">
                <a:tableStyleId>{5C22544A-7EE6-4342-B048-85BDC9FD1C3A}</a:tableStyleId>
              </a:tblPr>
              <a:tblGrid>
                <a:gridCol w="402217">
                  <a:extLst>
                    <a:ext uri="{9D8B030D-6E8A-4147-A177-3AD203B41FA5}">
                      <a16:colId xmlns:a16="http://schemas.microsoft.com/office/drawing/2014/main" val="2287595236"/>
                    </a:ext>
                  </a:extLst>
                </a:gridCol>
                <a:gridCol w="402217">
                  <a:extLst>
                    <a:ext uri="{9D8B030D-6E8A-4147-A177-3AD203B41FA5}">
                      <a16:colId xmlns:a16="http://schemas.microsoft.com/office/drawing/2014/main" val="2101654936"/>
                    </a:ext>
                  </a:extLst>
                </a:gridCol>
                <a:gridCol w="402217">
                  <a:extLst>
                    <a:ext uri="{9D8B030D-6E8A-4147-A177-3AD203B41FA5}">
                      <a16:colId xmlns:a16="http://schemas.microsoft.com/office/drawing/2014/main" val="1217844331"/>
                    </a:ext>
                  </a:extLst>
                </a:gridCol>
                <a:gridCol w="402217">
                  <a:extLst>
                    <a:ext uri="{9D8B030D-6E8A-4147-A177-3AD203B41FA5}">
                      <a16:colId xmlns:a16="http://schemas.microsoft.com/office/drawing/2014/main" val="3380445578"/>
                    </a:ext>
                  </a:extLst>
                </a:gridCol>
                <a:gridCol w="402217">
                  <a:extLst>
                    <a:ext uri="{9D8B030D-6E8A-4147-A177-3AD203B41FA5}">
                      <a16:colId xmlns:a16="http://schemas.microsoft.com/office/drawing/2014/main" val="834522252"/>
                    </a:ext>
                  </a:extLst>
                </a:gridCol>
                <a:gridCol w="402217">
                  <a:extLst>
                    <a:ext uri="{9D8B030D-6E8A-4147-A177-3AD203B41FA5}">
                      <a16:colId xmlns:a16="http://schemas.microsoft.com/office/drawing/2014/main" val="1031240883"/>
                    </a:ext>
                  </a:extLst>
                </a:gridCol>
                <a:gridCol w="402217">
                  <a:extLst>
                    <a:ext uri="{9D8B030D-6E8A-4147-A177-3AD203B41FA5}">
                      <a16:colId xmlns:a16="http://schemas.microsoft.com/office/drawing/2014/main" val="1115620075"/>
                    </a:ext>
                  </a:extLst>
                </a:gridCol>
                <a:gridCol w="402217">
                  <a:extLst>
                    <a:ext uri="{9D8B030D-6E8A-4147-A177-3AD203B41FA5}">
                      <a16:colId xmlns:a16="http://schemas.microsoft.com/office/drawing/2014/main" val="2373930681"/>
                    </a:ext>
                  </a:extLst>
                </a:gridCol>
                <a:gridCol w="402217">
                  <a:extLst>
                    <a:ext uri="{9D8B030D-6E8A-4147-A177-3AD203B41FA5}">
                      <a16:colId xmlns:a16="http://schemas.microsoft.com/office/drawing/2014/main" val="3402643775"/>
                    </a:ext>
                  </a:extLst>
                </a:gridCol>
                <a:gridCol w="402217">
                  <a:extLst>
                    <a:ext uri="{9D8B030D-6E8A-4147-A177-3AD203B41FA5}">
                      <a16:colId xmlns:a16="http://schemas.microsoft.com/office/drawing/2014/main" val="3185882396"/>
                    </a:ext>
                  </a:extLst>
                </a:gridCol>
                <a:gridCol w="402217">
                  <a:extLst>
                    <a:ext uri="{9D8B030D-6E8A-4147-A177-3AD203B41FA5}">
                      <a16:colId xmlns:a16="http://schemas.microsoft.com/office/drawing/2014/main" val="3533805003"/>
                    </a:ext>
                  </a:extLst>
                </a:gridCol>
                <a:gridCol w="402217">
                  <a:extLst>
                    <a:ext uri="{9D8B030D-6E8A-4147-A177-3AD203B41FA5}">
                      <a16:colId xmlns:a16="http://schemas.microsoft.com/office/drawing/2014/main" val="1500837461"/>
                    </a:ext>
                  </a:extLst>
                </a:gridCol>
                <a:gridCol w="402217">
                  <a:extLst>
                    <a:ext uri="{9D8B030D-6E8A-4147-A177-3AD203B41FA5}">
                      <a16:colId xmlns:a16="http://schemas.microsoft.com/office/drawing/2014/main" val="2639075832"/>
                    </a:ext>
                  </a:extLst>
                </a:gridCol>
                <a:gridCol w="402217">
                  <a:extLst>
                    <a:ext uri="{9D8B030D-6E8A-4147-A177-3AD203B41FA5}">
                      <a16:colId xmlns:a16="http://schemas.microsoft.com/office/drawing/2014/main" val="2344283014"/>
                    </a:ext>
                  </a:extLst>
                </a:gridCol>
                <a:gridCol w="402217">
                  <a:extLst>
                    <a:ext uri="{9D8B030D-6E8A-4147-A177-3AD203B41FA5}">
                      <a16:colId xmlns:a16="http://schemas.microsoft.com/office/drawing/2014/main" val="484279121"/>
                    </a:ext>
                  </a:extLst>
                </a:gridCol>
                <a:gridCol w="402217">
                  <a:extLst>
                    <a:ext uri="{9D8B030D-6E8A-4147-A177-3AD203B41FA5}">
                      <a16:colId xmlns:a16="http://schemas.microsoft.com/office/drawing/2014/main" val="970147610"/>
                    </a:ext>
                  </a:extLst>
                </a:gridCol>
                <a:gridCol w="402217">
                  <a:extLst>
                    <a:ext uri="{9D8B030D-6E8A-4147-A177-3AD203B41FA5}">
                      <a16:colId xmlns:a16="http://schemas.microsoft.com/office/drawing/2014/main" val="686708373"/>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O</a:t>
                      </a:r>
                      <a:endParaRPr lang="zh-CN" altLang="en-US" dirty="0"/>
                    </a:p>
                  </a:txBody>
                  <a:tcPr/>
                </a:tc>
                <a:extLst>
                  <a:ext uri="{0D108BD9-81ED-4DB2-BD59-A6C34878D82A}">
                    <a16:rowId xmlns:a16="http://schemas.microsoft.com/office/drawing/2014/main" val="2637503956"/>
                  </a:ext>
                </a:extLst>
              </a:tr>
            </a:tbl>
          </a:graphicData>
        </a:graphic>
      </p:graphicFrame>
    </p:spTree>
    <p:extLst>
      <p:ext uri="{BB962C8B-B14F-4D97-AF65-F5344CB8AC3E}">
        <p14:creationId xmlns:p14="http://schemas.microsoft.com/office/powerpoint/2010/main" val="478221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链的情形</a:t>
            </a:r>
            <a:endParaRPr lang="en-US" altLang="zh-CN" dirty="0"/>
          </a:p>
          <a:p>
            <a:r>
              <a:rPr lang="zh-CN" altLang="en-US" dirty="0"/>
              <a:t>一条长度为</a:t>
            </a:r>
            <a:r>
              <a:rPr lang="en-US" altLang="zh-CN" dirty="0"/>
              <a:t>n</a:t>
            </a:r>
            <a:r>
              <a:rPr lang="zh-CN" altLang="en-US" dirty="0"/>
              <a:t>的链相当于一个大小为</a:t>
            </a:r>
            <a:r>
              <a:rPr lang="en-US" altLang="zh-CN" dirty="0"/>
              <a:t>n</a:t>
            </a:r>
            <a:r>
              <a:rPr lang="zh-CN" altLang="en-US" dirty="0"/>
              <a:t>的</a:t>
            </a:r>
            <a:r>
              <a:rPr lang="en-US" altLang="zh-CN" dirty="0" err="1"/>
              <a:t>nim</a:t>
            </a:r>
            <a:r>
              <a:rPr lang="zh-CN" altLang="en-US" dirty="0"/>
              <a:t>堆</a:t>
            </a:r>
            <a:endParaRPr lang="en-US" altLang="zh-CN" dirty="0"/>
          </a:p>
          <a:p>
            <a:endParaRPr lang="zh-CN" altLang="en-US" dirty="0"/>
          </a:p>
        </p:txBody>
      </p:sp>
      <p:pic>
        <p:nvPicPr>
          <p:cNvPr id="5" name="图片 4">
            <a:extLst>
              <a:ext uri="{FF2B5EF4-FFF2-40B4-BE49-F238E27FC236}">
                <a16:creationId xmlns:a16="http://schemas.microsoft.com/office/drawing/2014/main" id="{15C3DB49-2EAC-4903-A9AD-303FD40DADA4}"/>
              </a:ext>
            </a:extLst>
          </p:cNvPr>
          <p:cNvPicPr>
            <a:picLocks noChangeAspect="1"/>
          </p:cNvPicPr>
          <p:nvPr/>
        </p:nvPicPr>
        <p:blipFill>
          <a:blip r:embed="rId2"/>
          <a:stretch>
            <a:fillRect/>
          </a:stretch>
        </p:blipFill>
        <p:spPr>
          <a:xfrm>
            <a:off x="9429481" y="1690688"/>
            <a:ext cx="1924319" cy="2362530"/>
          </a:xfrm>
          <a:prstGeom prst="rect">
            <a:avLst/>
          </a:prstGeom>
        </p:spPr>
      </p:pic>
    </p:spTree>
    <p:extLst>
      <p:ext uri="{BB962C8B-B14F-4D97-AF65-F5344CB8AC3E}">
        <p14:creationId xmlns:p14="http://schemas.microsoft.com/office/powerpoint/2010/main" val="1274812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树的情形</a:t>
            </a:r>
            <a:endParaRPr lang="en-US" altLang="zh-CN" dirty="0"/>
          </a:p>
          <a:p>
            <a:r>
              <a:rPr lang="zh-CN" altLang="en-US" dirty="0"/>
              <a:t>对连接点来说，就是把连接点的各个子游戏求和</a:t>
            </a:r>
            <a:endParaRPr lang="en-US" altLang="zh-CN" dirty="0"/>
          </a:p>
          <a:p>
            <a:r>
              <a:rPr lang="zh-CN" altLang="en-US" dirty="0"/>
              <a:t>由于子游戏都是</a:t>
            </a:r>
            <a:r>
              <a:rPr lang="en-US" altLang="zh-CN" dirty="0"/>
              <a:t>*ai</a:t>
            </a:r>
            <a:r>
              <a:rPr lang="zh-CN" altLang="en-US" dirty="0"/>
              <a:t>的形式，所以求和求出来就是</a:t>
            </a:r>
            <a:r>
              <a:rPr lang="en-US" altLang="zh-CN" dirty="0" err="1"/>
              <a:t>nim</a:t>
            </a:r>
            <a:r>
              <a:rPr lang="zh-CN" altLang="en-US" dirty="0"/>
              <a:t>和</a:t>
            </a:r>
            <a:endParaRPr lang="en-US" altLang="zh-CN" dirty="0"/>
          </a:p>
          <a:p>
            <a:r>
              <a:rPr lang="zh-CN" altLang="en-US" dirty="0"/>
              <a:t>然后*</a:t>
            </a:r>
            <a:r>
              <a:rPr lang="en-US" altLang="zh-CN" dirty="0"/>
              <a:t>:*n</a:t>
            </a:r>
            <a:r>
              <a:rPr lang="zh-CN" altLang="en-US" dirty="0"/>
              <a:t>显然等于</a:t>
            </a:r>
            <a:r>
              <a:rPr lang="en-US" altLang="zh-CN" dirty="0"/>
              <a:t>*(n+1)</a:t>
            </a:r>
          </a:p>
          <a:p>
            <a:endParaRPr lang="zh-CN" altLang="en-US" dirty="0"/>
          </a:p>
        </p:txBody>
      </p:sp>
      <p:pic>
        <p:nvPicPr>
          <p:cNvPr id="6" name="图片 5">
            <a:extLst>
              <a:ext uri="{FF2B5EF4-FFF2-40B4-BE49-F238E27FC236}">
                <a16:creationId xmlns:a16="http://schemas.microsoft.com/office/drawing/2014/main" id="{75A43066-0140-47DE-B157-B91E4E384441}"/>
              </a:ext>
            </a:extLst>
          </p:cNvPr>
          <p:cNvPicPr>
            <a:picLocks noChangeAspect="1"/>
          </p:cNvPicPr>
          <p:nvPr/>
        </p:nvPicPr>
        <p:blipFill>
          <a:blip r:embed="rId2"/>
          <a:stretch>
            <a:fillRect/>
          </a:stretch>
        </p:blipFill>
        <p:spPr>
          <a:xfrm>
            <a:off x="4813465" y="3586481"/>
            <a:ext cx="7378536" cy="3271520"/>
          </a:xfrm>
          <a:prstGeom prst="rect">
            <a:avLst/>
          </a:prstGeom>
        </p:spPr>
      </p:pic>
    </p:spTree>
    <p:extLst>
      <p:ext uri="{BB962C8B-B14F-4D97-AF65-F5344CB8AC3E}">
        <p14:creationId xmlns:p14="http://schemas.microsoft.com/office/powerpoint/2010/main" val="4156323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环的情形</a:t>
            </a:r>
            <a:endParaRPr lang="en-US" altLang="zh-CN" dirty="0"/>
          </a:p>
          <a:p>
            <a:r>
              <a:rPr lang="zh-CN" altLang="en-US" dirty="0"/>
              <a:t>一个自环显然相当于一个叶子</a:t>
            </a:r>
            <a:endParaRPr lang="en-US" altLang="zh-CN" dirty="0"/>
          </a:p>
          <a:p>
            <a:r>
              <a:rPr lang="zh-CN" altLang="en-US" dirty="0"/>
              <a:t>任何环内的节点可以融合成一点而不会改变游戏的值</a:t>
            </a:r>
            <a:endParaRPr lang="en-US" altLang="zh-CN" dirty="0"/>
          </a:p>
          <a:p>
            <a:r>
              <a:rPr lang="zh-CN" altLang="en-US" dirty="0"/>
              <a:t>拥有奇数条边的环可简化为一条边，偶数条边的环可简化为一个节点</a:t>
            </a:r>
            <a:endParaRPr lang="en-US" altLang="zh-CN" dirty="0"/>
          </a:p>
        </p:txBody>
      </p:sp>
    </p:spTree>
    <p:extLst>
      <p:ext uri="{BB962C8B-B14F-4D97-AF65-F5344CB8AC3E}">
        <p14:creationId xmlns:p14="http://schemas.microsoft.com/office/powerpoint/2010/main" val="2646188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green </a:t>
            </a:r>
            <a:r>
              <a:rPr lang="en-US" altLang="zh-CN" dirty="0" err="1"/>
              <a:t>hackenbush</a:t>
            </a:r>
            <a:endParaRPr lang="zh-CN" altLang="en-US" dirty="0"/>
          </a:p>
        </p:txBody>
      </p:sp>
      <p:pic>
        <p:nvPicPr>
          <p:cNvPr id="5" name="内容占位符 4">
            <a:extLst>
              <a:ext uri="{FF2B5EF4-FFF2-40B4-BE49-F238E27FC236}">
                <a16:creationId xmlns:a16="http://schemas.microsoft.com/office/drawing/2014/main" id="{7BBCED41-03B9-46C5-9317-33B8D8B88751}"/>
              </a:ext>
            </a:extLst>
          </p:cNvPr>
          <p:cNvPicPr>
            <a:picLocks noGrp="1" noChangeAspect="1"/>
          </p:cNvPicPr>
          <p:nvPr>
            <p:ph idx="1"/>
          </p:nvPr>
        </p:nvPicPr>
        <p:blipFill>
          <a:blip r:embed="rId2"/>
          <a:stretch>
            <a:fillRect/>
          </a:stretch>
        </p:blipFill>
        <p:spPr>
          <a:xfrm>
            <a:off x="838200" y="1690688"/>
            <a:ext cx="6611273" cy="981212"/>
          </a:xfrm>
        </p:spPr>
      </p:pic>
      <p:pic>
        <p:nvPicPr>
          <p:cNvPr id="7" name="图片 6">
            <a:extLst>
              <a:ext uri="{FF2B5EF4-FFF2-40B4-BE49-F238E27FC236}">
                <a16:creationId xmlns:a16="http://schemas.microsoft.com/office/drawing/2014/main" id="{AF5DB164-7BDC-487A-ACEC-F1B03C1E2904}"/>
              </a:ext>
            </a:extLst>
          </p:cNvPr>
          <p:cNvPicPr>
            <a:picLocks noChangeAspect="1"/>
          </p:cNvPicPr>
          <p:nvPr/>
        </p:nvPicPr>
        <p:blipFill>
          <a:blip r:embed="rId3"/>
          <a:stretch>
            <a:fillRect/>
          </a:stretch>
        </p:blipFill>
        <p:spPr>
          <a:xfrm>
            <a:off x="838200" y="3429000"/>
            <a:ext cx="6820852" cy="2514951"/>
          </a:xfrm>
          <a:prstGeom prst="rect">
            <a:avLst/>
          </a:prstGeom>
        </p:spPr>
      </p:pic>
    </p:spTree>
    <p:extLst>
      <p:ext uri="{BB962C8B-B14F-4D97-AF65-F5344CB8AC3E}">
        <p14:creationId xmlns:p14="http://schemas.microsoft.com/office/powerpoint/2010/main" val="2126041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a:t>
            </a:r>
            <a:r>
              <a:rPr lang="en-US" altLang="zh-CN" dirty="0" err="1"/>
              <a:t>Nim</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取走最后一个石子的人算输</a:t>
            </a:r>
            <a:endParaRPr lang="en-US" altLang="zh-CN" dirty="0"/>
          </a:p>
          <a:p>
            <a:r>
              <a:rPr lang="zh-CN" altLang="en-US" dirty="0"/>
              <a:t>其他和</a:t>
            </a:r>
            <a:r>
              <a:rPr lang="en-US" altLang="zh-CN" dirty="0" err="1"/>
              <a:t>Nim</a:t>
            </a:r>
            <a:r>
              <a:rPr lang="zh-CN" altLang="en-US" dirty="0"/>
              <a:t>的规则一样</a:t>
            </a:r>
            <a:endParaRPr lang="en-US" altLang="zh-CN" dirty="0"/>
          </a:p>
          <a:p>
            <a:endParaRPr lang="en-US" altLang="zh-CN" dirty="0"/>
          </a:p>
          <a:p>
            <a:r>
              <a:rPr lang="zh-CN" altLang="en-US" dirty="0"/>
              <a:t>先手必胜的条件：</a:t>
            </a:r>
            <a:endParaRPr lang="en-US" altLang="zh-CN" dirty="0"/>
          </a:p>
          <a:p>
            <a:r>
              <a:rPr lang="en-US" altLang="zh-CN" dirty="0"/>
              <a:t>1</a:t>
            </a:r>
            <a:r>
              <a:rPr lang="zh-CN" altLang="en-US" dirty="0"/>
              <a:t>、每堆石子数异或和不为</a:t>
            </a:r>
            <a:r>
              <a:rPr lang="en-US" altLang="zh-CN" dirty="0"/>
              <a:t>0</a:t>
            </a:r>
            <a:r>
              <a:rPr lang="zh-CN" altLang="en-US" dirty="0"/>
              <a:t>且至少有一堆石子数大于</a:t>
            </a:r>
            <a:r>
              <a:rPr lang="en-US" altLang="zh-CN" dirty="0"/>
              <a:t>1</a:t>
            </a:r>
          </a:p>
          <a:p>
            <a:r>
              <a:rPr lang="en-US" altLang="zh-CN" dirty="0"/>
              <a:t>2</a:t>
            </a:r>
            <a:r>
              <a:rPr lang="zh-CN" altLang="en-US" dirty="0"/>
              <a:t>、每堆石子数异或和为</a:t>
            </a:r>
            <a:r>
              <a:rPr lang="en-US" altLang="zh-CN" dirty="0"/>
              <a:t>0</a:t>
            </a:r>
            <a:r>
              <a:rPr lang="zh-CN" altLang="en-US" dirty="0"/>
              <a:t>且每堆石子只有</a:t>
            </a:r>
            <a:r>
              <a:rPr lang="en-US" altLang="zh-CN" dirty="0"/>
              <a:t>1</a:t>
            </a:r>
            <a:r>
              <a:rPr lang="zh-CN" altLang="en-US" dirty="0"/>
              <a:t>个</a:t>
            </a:r>
            <a:endParaRPr lang="en-US" altLang="zh-CN" dirty="0"/>
          </a:p>
        </p:txBody>
      </p:sp>
    </p:spTree>
    <p:extLst>
      <p:ext uri="{BB962C8B-B14F-4D97-AF65-F5344CB8AC3E}">
        <p14:creationId xmlns:p14="http://schemas.microsoft.com/office/powerpoint/2010/main" val="156632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定性分析</a:t>
            </a:r>
            <a:endParaRPr lang="en-US" altLang="zh-CN" dirty="0"/>
          </a:p>
          <a:p>
            <a:r>
              <a:rPr lang="zh-CN" altLang="en-US" dirty="0"/>
              <a:t>先手必胜当且仅当：</a:t>
            </a:r>
          </a:p>
          <a:p>
            <a:r>
              <a:rPr lang="en-US" altLang="zh-CN" dirty="0"/>
              <a:t>1</a:t>
            </a:r>
            <a:r>
              <a:rPr lang="zh-CN" altLang="en-US" dirty="0"/>
              <a:t>、游戏的和不为</a:t>
            </a:r>
            <a:r>
              <a:rPr lang="en-US" altLang="zh-CN" dirty="0"/>
              <a:t>0</a:t>
            </a:r>
            <a:r>
              <a:rPr lang="zh-CN" altLang="en-US" dirty="0"/>
              <a:t>且至少有一个单一游戏的</a:t>
            </a:r>
            <a:r>
              <a:rPr lang="en-US" altLang="zh-CN" dirty="0"/>
              <a:t>SG</a:t>
            </a:r>
            <a:r>
              <a:rPr lang="zh-CN" altLang="en-US" dirty="0"/>
              <a:t>函数大于</a:t>
            </a:r>
            <a:r>
              <a:rPr lang="en-US" altLang="zh-CN" dirty="0"/>
              <a:t>1</a:t>
            </a:r>
          </a:p>
          <a:p>
            <a:r>
              <a:rPr lang="en-US" altLang="zh-CN" dirty="0"/>
              <a:t>2</a:t>
            </a:r>
            <a:r>
              <a:rPr lang="zh-CN" altLang="en-US" dirty="0"/>
              <a:t>、游戏的和为</a:t>
            </a:r>
            <a:r>
              <a:rPr lang="en-US" altLang="zh-CN" dirty="0"/>
              <a:t>0</a:t>
            </a:r>
            <a:r>
              <a:rPr lang="zh-CN" altLang="en-US" dirty="0"/>
              <a:t>且所有单一游戏的</a:t>
            </a:r>
            <a:r>
              <a:rPr lang="en-US" altLang="zh-CN" dirty="0"/>
              <a:t>SG</a:t>
            </a:r>
            <a:r>
              <a:rPr lang="zh-CN" altLang="en-US" dirty="0"/>
              <a:t>函数不大于</a:t>
            </a:r>
            <a:r>
              <a:rPr lang="en-US" altLang="zh-CN" dirty="0"/>
              <a:t>1</a:t>
            </a:r>
          </a:p>
          <a:p>
            <a:endParaRPr lang="en-US" altLang="zh-CN" dirty="0"/>
          </a:p>
        </p:txBody>
      </p:sp>
    </p:spTree>
    <p:extLst>
      <p:ext uri="{BB962C8B-B14F-4D97-AF65-F5344CB8AC3E}">
        <p14:creationId xmlns:p14="http://schemas.microsoft.com/office/powerpoint/2010/main" val="3915591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若</a:t>
            </a:r>
            <a:r>
              <a:rPr lang="en-US" altLang="zh-CN" dirty="0"/>
              <a:t>G</a:t>
            </a:r>
            <a:r>
              <a:rPr lang="zh-CN" altLang="en-US" dirty="0"/>
              <a:t>是有限状态的</a:t>
            </a:r>
            <a:r>
              <a:rPr lang="en-US" altLang="zh-CN" dirty="0"/>
              <a:t>Misère</a:t>
            </a:r>
            <a:r>
              <a:rPr lang="zh-CN" altLang="en-US" dirty="0"/>
              <a:t>的平等博弈，</a:t>
            </a:r>
            <a:r>
              <a:rPr lang="en-US" altLang="zh-CN" dirty="0"/>
              <a:t>G={</a:t>
            </a:r>
            <a:r>
              <a:rPr lang="zh-CN" altLang="en-US" dirty="0"/>
              <a:t>*</a:t>
            </a:r>
            <a:r>
              <a:rPr lang="en-US" altLang="zh-CN" dirty="0"/>
              <a:t>a, *b, *c, ...}</a:t>
            </a:r>
            <a:r>
              <a:rPr lang="zh-CN" altLang="en-US" dirty="0"/>
              <a:t>（*</a:t>
            </a:r>
            <a:r>
              <a:rPr lang="en-US" altLang="zh-CN" dirty="0"/>
              <a:t>a, *b, *c</a:t>
            </a:r>
            <a:r>
              <a:rPr lang="zh-CN" altLang="en-US" dirty="0"/>
              <a:t>这些游戏的规则也都是</a:t>
            </a:r>
            <a:r>
              <a:rPr lang="en-US" altLang="zh-CN" dirty="0"/>
              <a:t>Misère</a:t>
            </a:r>
            <a:r>
              <a:rPr lang="zh-CN" altLang="en-US" dirty="0"/>
              <a:t>的，下略），且存在一个*</a:t>
            </a:r>
            <a:r>
              <a:rPr lang="en-US" altLang="zh-CN" dirty="0" err="1"/>
              <a:t>x∈G</a:t>
            </a:r>
            <a:r>
              <a:rPr lang="zh-CN" altLang="en-US" dirty="0"/>
              <a:t>（</a:t>
            </a:r>
            <a:r>
              <a:rPr lang="en-US" altLang="zh-CN" dirty="0"/>
              <a:t>x&lt;2</a:t>
            </a:r>
            <a:r>
              <a:rPr lang="zh-CN" altLang="en-US" dirty="0"/>
              <a:t>），那么</a:t>
            </a:r>
            <a:r>
              <a:rPr lang="en-US" altLang="zh-CN" dirty="0"/>
              <a:t>G</a:t>
            </a:r>
            <a:r>
              <a:rPr lang="zh-CN" altLang="en-US" dirty="0"/>
              <a:t>可以化简成</a:t>
            </a:r>
            <a:r>
              <a:rPr lang="en-US" altLang="zh-CN" dirty="0"/>
              <a:t>*n</a:t>
            </a:r>
            <a:r>
              <a:rPr lang="zh-CN" altLang="en-US" dirty="0"/>
              <a:t>，其中，</a:t>
            </a:r>
            <a:r>
              <a:rPr lang="en-US" altLang="zh-CN" dirty="0"/>
              <a:t>n=</a:t>
            </a:r>
            <a:r>
              <a:rPr lang="en-US" altLang="zh-CN" dirty="0" err="1"/>
              <a:t>mex</a:t>
            </a:r>
            <a:r>
              <a:rPr lang="en-US" altLang="zh-CN" dirty="0"/>
              <a:t>(a, b, c, ...)</a:t>
            </a:r>
          </a:p>
          <a:p>
            <a:r>
              <a:rPr lang="zh-CN" altLang="en-US" dirty="0"/>
              <a:t>证明略，可以看</a:t>
            </a:r>
            <a:r>
              <a:rPr lang="en-US" altLang="zh-CN" dirty="0"/>
              <a:t>ONAG</a:t>
            </a:r>
            <a:r>
              <a:rPr lang="zh-CN" altLang="en-US" dirty="0"/>
              <a:t>第</a:t>
            </a:r>
            <a:r>
              <a:rPr lang="en-US" altLang="zh-CN" dirty="0"/>
              <a:t>12</a:t>
            </a:r>
            <a:r>
              <a:rPr lang="zh-CN" altLang="en-US" dirty="0"/>
              <a:t>章</a:t>
            </a:r>
            <a:endParaRPr lang="en-US" altLang="zh-CN" dirty="0"/>
          </a:p>
        </p:txBody>
      </p:sp>
    </p:spTree>
    <p:extLst>
      <p:ext uri="{BB962C8B-B14F-4D97-AF65-F5344CB8AC3E}">
        <p14:creationId xmlns:p14="http://schemas.microsoft.com/office/powerpoint/2010/main" val="706054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若</a:t>
            </a:r>
            <a:r>
              <a:rPr lang="en-US" altLang="zh-CN" dirty="0"/>
              <a:t>G</a:t>
            </a:r>
            <a:r>
              <a:rPr lang="zh-CN" altLang="en-US" dirty="0"/>
              <a:t>是有限状态的</a:t>
            </a:r>
            <a:r>
              <a:rPr lang="en-US" altLang="zh-CN" dirty="0"/>
              <a:t>Misère</a:t>
            </a:r>
            <a:r>
              <a:rPr lang="zh-CN" altLang="en-US" dirty="0"/>
              <a:t>的平等博弈，</a:t>
            </a:r>
            <a:r>
              <a:rPr lang="en-US" altLang="zh-CN" dirty="0"/>
              <a:t>G={</a:t>
            </a:r>
            <a:r>
              <a:rPr lang="zh-CN" altLang="en-US" dirty="0"/>
              <a:t>*</a:t>
            </a:r>
            <a:r>
              <a:rPr lang="en-US" altLang="zh-CN" dirty="0"/>
              <a:t>a, *b, *c, ...}</a:t>
            </a:r>
            <a:r>
              <a:rPr lang="zh-CN" altLang="en-US" dirty="0"/>
              <a:t>（*</a:t>
            </a:r>
            <a:r>
              <a:rPr lang="en-US" altLang="zh-CN" dirty="0"/>
              <a:t>a, *b, *c</a:t>
            </a:r>
            <a:r>
              <a:rPr lang="zh-CN" altLang="en-US" dirty="0"/>
              <a:t>这些游戏的规则也都是</a:t>
            </a:r>
            <a:r>
              <a:rPr lang="en-US" altLang="zh-CN" dirty="0"/>
              <a:t>Misère</a:t>
            </a:r>
            <a:r>
              <a:rPr lang="zh-CN" altLang="en-US" dirty="0"/>
              <a:t>的），且存在一个*</a:t>
            </a:r>
            <a:r>
              <a:rPr lang="en-US" altLang="zh-CN" dirty="0" err="1"/>
              <a:t>x∈G</a:t>
            </a:r>
            <a:r>
              <a:rPr lang="zh-CN" altLang="en-US" dirty="0"/>
              <a:t>（</a:t>
            </a:r>
            <a:r>
              <a:rPr lang="en-US" altLang="zh-CN" dirty="0"/>
              <a:t>x&lt;2</a:t>
            </a:r>
            <a:r>
              <a:rPr lang="zh-CN" altLang="en-US" dirty="0"/>
              <a:t>），那么</a:t>
            </a:r>
            <a:r>
              <a:rPr lang="en-US" altLang="zh-CN" dirty="0"/>
              <a:t>G</a:t>
            </a:r>
            <a:r>
              <a:rPr lang="zh-CN" altLang="en-US" dirty="0"/>
              <a:t>可以化简成</a:t>
            </a:r>
            <a:r>
              <a:rPr lang="en-US" altLang="zh-CN" dirty="0"/>
              <a:t>*n</a:t>
            </a:r>
            <a:r>
              <a:rPr lang="zh-CN" altLang="en-US" dirty="0"/>
              <a:t>，其中，</a:t>
            </a:r>
            <a:r>
              <a:rPr lang="en-US" altLang="zh-CN" dirty="0"/>
              <a:t>n=</a:t>
            </a:r>
            <a:r>
              <a:rPr lang="en-US" altLang="zh-CN" dirty="0" err="1"/>
              <a:t>mex</a:t>
            </a:r>
            <a:r>
              <a:rPr lang="en-US" altLang="zh-CN" dirty="0"/>
              <a:t>(a, b, c, ...)</a:t>
            </a:r>
          </a:p>
          <a:p>
            <a:r>
              <a:rPr lang="zh-CN" altLang="en-US" dirty="0"/>
              <a:t>如</a:t>
            </a:r>
            <a:r>
              <a:rPr lang="en-US" altLang="zh-CN" dirty="0"/>
              <a:t>G={0, *1, *3}=*2</a:t>
            </a:r>
            <a:r>
              <a:rPr lang="zh-CN" altLang="en-US" dirty="0"/>
              <a:t>，但</a:t>
            </a:r>
            <a:r>
              <a:rPr lang="en-US" altLang="zh-CN" dirty="0"/>
              <a:t>G={*2}</a:t>
            </a:r>
            <a:r>
              <a:rPr lang="zh-CN" altLang="en-US" dirty="0"/>
              <a:t>无法写成</a:t>
            </a:r>
            <a:r>
              <a:rPr lang="en-US" altLang="zh-CN" dirty="0"/>
              <a:t>*n</a:t>
            </a:r>
            <a:r>
              <a:rPr lang="zh-CN" altLang="en-US" dirty="0"/>
              <a:t>的形式</a:t>
            </a:r>
            <a:endParaRPr lang="en-US" altLang="zh-CN" dirty="0"/>
          </a:p>
          <a:p>
            <a:r>
              <a:rPr lang="zh-CN" altLang="en-US" dirty="0"/>
              <a:t>显然</a:t>
            </a:r>
            <a:r>
              <a:rPr lang="en-US" altLang="zh-CN" dirty="0"/>
              <a:t>G={*2}</a:t>
            </a:r>
            <a:r>
              <a:rPr lang="zh-CN" altLang="en-US" dirty="0"/>
              <a:t>是后手必胜的</a:t>
            </a:r>
            <a:endParaRPr lang="en-US" altLang="zh-CN" dirty="0"/>
          </a:p>
          <a:p>
            <a:r>
              <a:rPr lang="zh-CN" altLang="en-US" dirty="0"/>
              <a:t>如果要写成</a:t>
            </a:r>
            <a:r>
              <a:rPr lang="en-US" altLang="zh-CN" dirty="0"/>
              <a:t>*n</a:t>
            </a:r>
            <a:r>
              <a:rPr lang="zh-CN" altLang="en-US" dirty="0"/>
              <a:t>的形式，只能写成</a:t>
            </a:r>
            <a:r>
              <a:rPr lang="en-US" altLang="zh-CN" dirty="0"/>
              <a:t>*1</a:t>
            </a:r>
            <a:r>
              <a:rPr lang="zh-CN" altLang="en-US" dirty="0"/>
              <a:t>（因为*</a:t>
            </a:r>
            <a:r>
              <a:rPr lang="en-US" altLang="zh-CN" dirty="0"/>
              <a:t>n</a:t>
            </a:r>
            <a:r>
              <a:rPr lang="zh-CN" altLang="en-US" dirty="0"/>
              <a:t>在</a:t>
            </a:r>
            <a:r>
              <a:rPr lang="en-US" altLang="zh-CN" dirty="0"/>
              <a:t>n</a:t>
            </a:r>
            <a:r>
              <a:rPr lang="zh-CN" altLang="en-US" dirty="0"/>
              <a:t>不为</a:t>
            </a:r>
            <a:r>
              <a:rPr lang="en-US" altLang="zh-CN" dirty="0"/>
              <a:t>1</a:t>
            </a:r>
            <a:r>
              <a:rPr lang="zh-CN" altLang="en-US" dirty="0"/>
              <a:t>的时候全是先手必胜）</a:t>
            </a:r>
            <a:endParaRPr lang="en-US" altLang="zh-CN" dirty="0"/>
          </a:p>
          <a:p>
            <a:r>
              <a:rPr lang="zh-CN" altLang="en-US" dirty="0"/>
              <a:t>但*</a:t>
            </a:r>
            <a:r>
              <a:rPr lang="en-US" altLang="zh-CN" dirty="0"/>
              <a:t>1+</a:t>
            </a:r>
            <a:r>
              <a:rPr lang="zh-CN" altLang="en-US" dirty="0"/>
              <a:t>*</a:t>
            </a:r>
            <a:r>
              <a:rPr lang="en-US" altLang="zh-CN" dirty="0"/>
              <a:t>1</a:t>
            </a:r>
            <a:r>
              <a:rPr lang="zh-CN" altLang="en-US" dirty="0"/>
              <a:t>是先手必胜，</a:t>
            </a:r>
            <a:r>
              <a:rPr lang="en-US" altLang="zh-CN" dirty="0"/>
              <a:t>G+G</a:t>
            </a:r>
            <a:r>
              <a:rPr lang="zh-CN" altLang="en-US" dirty="0"/>
              <a:t>还是后手必胜的，矛盾</a:t>
            </a:r>
            <a:endParaRPr lang="en-US" altLang="zh-CN" dirty="0"/>
          </a:p>
        </p:txBody>
      </p:sp>
    </p:spTree>
    <p:extLst>
      <p:ext uri="{BB962C8B-B14F-4D97-AF65-F5344CB8AC3E}">
        <p14:creationId xmlns:p14="http://schemas.microsoft.com/office/powerpoint/2010/main" val="312968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游戏的运算</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取负</a:t>
            </a:r>
            <a:endParaRPr lang="en-US" altLang="zh-CN" dirty="0"/>
          </a:p>
          <a:p>
            <a:r>
              <a:rPr lang="zh-CN" altLang="en-US" dirty="0"/>
              <a:t>游戏</a:t>
            </a:r>
            <a:r>
              <a:rPr lang="en-US" altLang="zh-CN" dirty="0"/>
              <a:t>-G</a:t>
            </a:r>
            <a:r>
              <a:rPr lang="zh-CN" altLang="en-US" dirty="0"/>
              <a:t>表示的是左右玩家角色交换之后的游戏</a:t>
            </a:r>
            <a:endParaRPr lang="en-US" altLang="zh-CN" dirty="0"/>
          </a:p>
          <a:p>
            <a:r>
              <a:rPr lang="zh-CN" altLang="en-US" dirty="0"/>
              <a:t>那么可以很容易地定义出游戏的取负</a:t>
            </a:r>
            <a:endParaRPr lang="en-US" altLang="zh-CN" dirty="0"/>
          </a:p>
          <a:p>
            <a:r>
              <a:rPr lang="en-US" altLang="zh-CN" dirty="0"/>
              <a:t>-G={-G</a:t>
            </a:r>
            <a:r>
              <a:rPr lang="en-US" altLang="zh-CN" baseline="-25000" dirty="0"/>
              <a:t>R</a:t>
            </a:r>
            <a:r>
              <a:rPr lang="en-US" altLang="zh-CN" dirty="0"/>
              <a:t>|-G</a:t>
            </a:r>
            <a:r>
              <a:rPr lang="en-US" altLang="zh-CN" baseline="-25000" dirty="0"/>
              <a:t>L</a:t>
            </a:r>
            <a:r>
              <a:rPr lang="en-US" altLang="zh-CN" dirty="0"/>
              <a:t>}</a:t>
            </a:r>
          </a:p>
        </p:txBody>
      </p:sp>
    </p:spTree>
    <p:extLst>
      <p:ext uri="{BB962C8B-B14F-4D97-AF65-F5344CB8AC3E}">
        <p14:creationId xmlns:p14="http://schemas.microsoft.com/office/powerpoint/2010/main" val="1431382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推论：若</a:t>
            </a:r>
            <a:r>
              <a:rPr lang="en-US" altLang="zh-CN" dirty="0"/>
              <a:t>G</a:t>
            </a:r>
            <a:r>
              <a:rPr lang="zh-CN" altLang="en-US" dirty="0"/>
              <a:t>可以写成*</a:t>
            </a:r>
            <a:r>
              <a:rPr lang="en-US" altLang="zh-CN" dirty="0"/>
              <a:t>n</a:t>
            </a:r>
            <a:r>
              <a:rPr lang="zh-CN" altLang="en-US" dirty="0"/>
              <a:t>的形式，那么</a:t>
            </a:r>
            <a:r>
              <a:rPr lang="en-US" altLang="zh-CN" dirty="0"/>
              <a:t>G+*</a:t>
            </a:r>
            <a:r>
              <a:rPr lang="zh-CN" altLang="en-US" dirty="0"/>
              <a:t>可以写成*</a:t>
            </a:r>
            <a:r>
              <a:rPr lang="en-US" altLang="zh-CN" dirty="0"/>
              <a:t>(n+</a:t>
            </a:r>
            <a:r>
              <a:rPr lang="en-US" altLang="zh-CN" baseline="-25000" dirty="0"/>
              <a:t>2</a:t>
            </a:r>
            <a:r>
              <a:rPr lang="en-US" altLang="zh-CN" dirty="0"/>
              <a:t>1)</a:t>
            </a:r>
            <a:r>
              <a:rPr lang="zh-CN" altLang="en-US" dirty="0"/>
              <a:t>的形式</a:t>
            </a:r>
            <a:endParaRPr lang="en-US" altLang="zh-CN" dirty="0"/>
          </a:p>
          <a:p>
            <a:r>
              <a:rPr lang="zh-CN" altLang="en-US" dirty="0"/>
              <a:t>例：计算*</a:t>
            </a:r>
            <a:r>
              <a:rPr lang="en-US" altLang="zh-CN" dirty="0"/>
              <a:t>2+</a:t>
            </a:r>
            <a:r>
              <a:rPr lang="zh-CN" altLang="en-US" dirty="0"/>
              <a:t>*</a:t>
            </a:r>
            <a:r>
              <a:rPr lang="en-US" altLang="zh-CN" dirty="0"/>
              <a:t>2</a:t>
            </a:r>
          </a:p>
          <a:p>
            <a:r>
              <a:rPr lang="zh-CN" altLang="en-US" dirty="0"/>
              <a:t>*</a:t>
            </a:r>
            <a:r>
              <a:rPr lang="en-US" altLang="zh-CN" dirty="0"/>
              <a:t>2+</a:t>
            </a:r>
            <a:r>
              <a:rPr lang="zh-CN" altLang="en-US" dirty="0"/>
              <a:t>*</a:t>
            </a:r>
            <a:r>
              <a:rPr lang="en-US" altLang="zh-CN" dirty="0"/>
              <a:t>2={</a:t>
            </a:r>
            <a:r>
              <a:rPr lang="zh-CN" altLang="en-US" dirty="0"/>
              <a:t>*</a:t>
            </a:r>
            <a:r>
              <a:rPr lang="en-US" altLang="zh-CN" dirty="0"/>
              <a:t>2+</a:t>
            </a:r>
            <a:r>
              <a:rPr lang="zh-CN" altLang="en-US" dirty="0"/>
              <a:t>*</a:t>
            </a:r>
            <a:r>
              <a:rPr lang="en-US" altLang="zh-CN" dirty="0"/>
              <a:t>,</a:t>
            </a:r>
            <a:r>
              <a:rPr lang="zh-CN" altLang="en-US" dirty="0"/>
              <a:t> *</a:t>
            </a:r>
            <a:r>
              <a:rPr lang="en-US" altLang="zh-CN" dirty="0"/>
              <a:t>2+0, *+*2, 0+*2}={*2, *3}</a:t>
            </a:r>
            <a:r>
              <a:rPr lang="zh-CN" altLang="en-US" dirty="0"/>
              <a:t>不能再化简了</a:t>
            </a:r>
            <a:endParaRPr lang="en-US" altLang="zh-CN" dirty="0"/>
          </a:p>
        </p:txBody>
      </p:sp>
    </p:spTree>
    <p:extLst>
      <p:ext uri="{BB962C8B-B14F-4D97-AF65-F5344CB8AC3E}">
        <p14:creationId xmlns:p14="http://schemas.microsoft.com/office/powerpoint/2010/main" val="47324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定量分析：</a:t>
            </a:r>
            <a:endParaRPr lang="en-US" altLang="zh-CN" dirty="0"/>
          </a:p>
          <a:p>
            <a:r>
              <a:rPr lang="zh-CN" altLang="en-US" dirty="0"/>
              <a:t>普通的平等博弈：</a:t>
            </a:r>
            <a:r>
              <a:rPr lang="en-US" altLang="zh-CN" dirty="0"/>
              <a:t>G=*n</a:t>
            </a:r>
            <a:r>
              <a:rPr lang="zh-CN" altLang="en-US" dirty="0"/>
              <a:t>表示的是</a:t>
            </a:r>
            <a:r>
              <a:rPr lang="en-US" altLang="zh-CN" dirty="0"/>
              <a:t>G+*n</a:t>
            </a:r>
            <a:r>
              <a:rPr lang="zh-CN" altLang="en-US" dirty="0"/>
              <a:t>的组合游戏中，后手必胜</a:t>
            </a:r>
            <a:endParaRPr lang="en-US" altLang="zh-CN" dirty="0"/>
          </a:p>
          <a:p>
            <a:r>
              <a:rPr lang="en-US" altLang="zh-CN" dirty="0"/>
              <a:t>Misère</a:t>
            </a:r>
            <a:r>
              <a:rPr lang="zh-CN" altLang="en-US" dirty="0"/>
              <a:t>的平等博弈：定义函数</a:t>
            </a:r>
            <a:r>
              <a:rPr lang="en-US" altLang="zh-CN" dirty="0"/>
              <a:t>n=sg</a:t>
            </a:r>
            <a:r>
              <a:rPr lang="en-US" altLang="zh-CN" baseline="30000" dirty="0"/>
              <a:t>-</a:t>
            </a:r>
            <a:r>
              <a:rPr lang="en-US" altLang="zh-CN" dirty="0"/>
              <a:t>(G)</a:t>
            </a:r>
            <a:r>
              <a:rPr lang="zh-CN" altLang="en-US" dirty="0"/>
              <a:t>，也表示</a:t>
            </a:r>
            <a:r>
              <a:rPr lang="en-US" altLang="zh-CN" dirty="0"/>
              <a:t>G+*n</a:t>
            </a:r>
            <a:r>
              <a:rPr lang="zh-CN" altLang="en-US" dirty="0"/>
              <a:t>的组合游戏中，后手必胜</a:t>
            </a:r>
            <a:endParaRPr lang="en-US" altLang="zh-CN" dirty="0"/>
          </a:p>
          <a:p>
            <a:r>
              <a:rPr lang="en-US" altLang="zh-CN" dirty="0"/>
              <a:t>sg</a:t>
            </a:r>
            <a:r>
              <a:rPr lang="en-US" altLang="zh-CN" baseline="30000" dirty="0"/>
              <a:t>-</a:t>
            </a:r>
            <a:r>
              <a:rPr lang="en-US" altLang="zh-CN" dirty="0"/>
              <a:t>(0)=1</a:t>
            </a:r>
          </a:p>
          <a:p>
            <a:r>
              <a:rPr lang="zh-CN" altLang="en-US" dirty="0"/>
              <a:t>设</a:t>
            </a:r>
            <a:r>
              <a:rPr lang="en-US" altLang="zh-CN" dirty="0"/>
              <a:t>G={A, B, C, ...}</a:t>
            </a:r>
            <a:r>
              <a:rPr lang="zh-CN" altLang="en-US" dirty="0"/>
              <a:t>，</a:t>
            </a:r>
            <a:r>
              <a:rPr lang="en-US" altLang="zh-CN" dirty="0"/>
              <a:t>sg</a:t>
            </a:r>
            <a:r>
              <a:rPr lang="en-US" altLang="zh-CN" baseline="30000" dirty="0"/>
              <a:t>-</a:t>
            </a:r>
            <a:r>
              <a:rPr lang="en-US" altLang="zh-CN" dirty="0"/>
              <a:t>(G)=</a:t>
            </a:r>
            <a:r>
              <a:rPr lang="en-US" altLang="zh-CN" dirty="0" err="1"/>
              <a:t>mex</a:t>
            </a:r>
            <a:r>
              <a:rPr lang="en-US" altLang="zh-CN" dirty="0"/>
              <a:t>(sg</a:t>
            </a:r>
            <a:r>
              <a:rPr lang="en-US" altLang="zh-CN" baseline="30000" dirty="0"/>
              <a:t>-</a:t>
            </a:r>
            <a:r>
              <a:rPr lang="en-US" altLang="zh-CN" dirty="0"/>
              <a:t>(A), sg</a:t>
            </a:r>
            <a:r>
              <a:rPr lang="en-US" altLang="zh-CN" baseline="30000" dirty="0"/>
              <a:t>-</a:t>
            </a:r>
            <a:r>
              <a:rPr lang="en-US" altLang="zh-CN" dirty="0"/>
              <a:t>(B), sg</a:t>
            </a:r>
            <a:r>
              <a:rPr lang="en-US" altLang="zh-CN" baseline="30000" dirty="0"/>
              <a:t>-</a:t>
            </a:r>
            <a:r>
              <a:rPr lang="en-US" altLang="zh-CN" dirty="0"/>
              <a:t>(C), ...)</a:t>
            </a:r>
          </a:p>
          <a:p>
            <a:r>
              <a:rPr lang="zh-CN" altLang="en-US" dirty="0"/>
              <a:t>应用：从</a:t>
            </a:r>
            <a:r>
              <a:rPr lang="en-US" altLang="zh-CN" dirty="0"/>
              <a:t>n</a:t>
            </a:r>
            <a:r>
              <a:rPr lang="zh-CN" altLang="en-US" dirty="0"/>
              <a:t>是否为</a:t>
            </a:r>
            <a:r>
              <a:rPr lang="en-US" altLang="zh-CN" dirty="0"/>
              <a:t>0</a:t>
            </a:r>
            <a:r>
              <a:rPr lang="zh-CN" altLang="en-US" dirty="0"/>
              <a:t>可以判断后手是否必胜，一定程度上可以推出前面那个定性的结论</a:t>
            </a:r>
            <a:endParaRPr lang="en-US" altLang="zh-CN" dirty="0"/>
          </a:p>
        </p:txBody>
      </p:sp>
    </p:spTree>
    <p:extLst>
      <p:ext uri="{BB962C8B-B14F-4D97-AF65-F5344CB8AC3E}">
        <p14:creationId xmlns:p14="http://schemas.microsoft.com/office/powerpoint/2010/main" val="160543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要注意化简和组合游戏后手必胜的区别</a:t>
            </a:r>
            <a:endParaRPr lang="en-US" altLang="zh-CN" dirty="0"/>
          </a:p>
          <a:p>
            <a:r>
              <a:rPr lang="zh-CN" altLang="en-US" dirty="0"/>
              <a:t>在普通平等博弈中，两者无区别，在</a:t>
            </a:r>
            <a:r>
              <a:rPr lang="en-US" altLang="zh-CN" dirty="0"/>
              <a:t>Misère</a:t>
            </a:r>
            <a:r>
              <a:rPr lang="zh-CN" altLang="en-US" dirty="0"/>
              <a:t> </a:t>
            </a:r>
            <a:r>
              <a:rPr lang="en-US" altLang="zh-CN" dirty="0"/>
              <a:t>Game</a:t>
            </a:r>
            <a:r>
              <a:rPr lang="zh-CN" altLang="en-US" dirty="0"/>
              <a:t>中，是有区别的</a:t>
            </a:r>
            <a:endParaRPr lang="en-US" altLang="zh-CN" dirty="0"/>
          </a:p>
          <a:p>
            <a:r>
              <a:rPr lang="zh-CN" altLang="en-US" dirty="0"/>
              <a:t>由于博弈是公平的，所以有</a:t>
            </a:r>
            <a:r>
              <a:rPr lang="en-US" altLang="zh-CN" dirty="0"/>
              <a:t>G=-G</a:t>
            </a:r>
            <a:r>
              <a:rPr lang="zh-CN" altLang="en-US" dirty="0"/>
              <a:t>，但</a:t>
            </a:r>
            <a:r>
              <a:rPr lang="en-US" altLang="zh-CN" dirty="0"/>
              <a:t>Misère Game</a:t>
            </a:r>
            <a:r>
              <a:rPr lang="zh-CN" altLang="en-US" dirty="0"/>
              <a:t>中</a:t>
            </a:r>
            <a:r>
              <a:rPr lang="en-US" altLang="zh-CN" dirty="0"/>
              <a:t>G=-G</a:t>
            </a:r>
            <a:r>
              <a:rPr lang="zh-CN" altLang="en-US" dirty="0"/>
              <a:t>却推不出</a:t>
            </a:r>
            <a:r>
              <a:rPr lang="en-US" altLang="zh-CN" dirty="0"/>
              <a:t>G+G=0</a:t>
            </a:r>
            <a:r>
              <a:rPr lang="zh-CN" altLang="en-US" dirty="0"/>
              <a:t>，如</a:t>
            </a:r>
            <a:r>
              <a:rPr lang="en-US" altLang="zh-CN" dirty="0"/>
              <a:t>{</a:t>
            </a:r>
            <a:r>
              <a:rPr lang="zh-CN" altLang="en-US" dirty="0"/>
              <a:t>*</a:t>
            </a:r>
            <a:r>
              <a:rPr lang="en-US" altLang="zh-CN" dirty="0"/>
              <a:t>2}+{</a:t>
            </a:r>
            <a:r>
              <a:rPr lang="zh-CN" altLang="en-US" dirty="0"/>
              <a:t>*</a:t>
            </a:r>
            <a:r>
              <a:rPr lang="en-US" altLang="zh-CN" dirty="0"/>
              <a:t>2}</a:t>
            </a:r>
            <a:r>
              <a:rPr lang="zh-CN" altLang="en-US" dirty="0"/>
              <a:t>是后手必胜。</a:t>
            </a:r>
            <a:endParaRPr lang="en-US" altLang="zh-CN" dirty="0"/>
          </a:p>
          <a:p>
            <a:r>
              <a:rPr lang="zh-CN" altLang="en-US" dirty="0"/>
              <a:t>实际上在</a:t>
            </a:r>
            <a:r>
              <a:rPr lang="en-US" altLang="zh-CN" dirty="0"/>
              <a:t>Misère Game</a:t>
            </a:r>
            <a:r>
              <a:rPr lang="zh-CN" altLang="en-US" dirty="0"/>
              <a:t>中，后手必胜</a:t>
            </a:r>
            <a:r>
              <a:rPr lang="en-US" altLang="zh-CN" dirty="0"/>
              <a:t>+</a:t>
            </a:r>
            <a:r>
              <a:rPr lang="zh-CN" altLang="en-US" dirty="0"/>
              <a:t>后手必胜可能是先手必胜（</a:t>
            </a:r>
            <a:r>
              <a:rPr lang="en-US" altLang="zh-CN" dirty="0"/>
              <a:t>*1+</a:t>
            </a:r>
            <a:r>
              <a:rPr lang="zh-CN" altLang="en-US" dirty="0"/>
              <a:t>*</a:t>
            </a:r>
            <a:r>
              <a:rPr lang="en-US" altLang="zh-CN" dirty="0"/>
              <a:t>1</a:t>
            </a:r>
            <a:r>
              <a:rPr lang="zh-CN" altLang="en-US" dirty="0"/>
              <a:t>），也可能是后手必胜（</a:t>
            </a:r>
            <a:r>
              <a:rPr lang="en-US" altLang="zh-CN" dirty="0"/>
              <a:t>{</a:t>
            </a:r>
            <a:r>
              <a:rPr lang="zh-CN" altLang="en-US" dirty="0"/>
              <a:t>*</a:t>
            </a:r>
            <a:r>
              <a:rPr lang="en-US" altLang="zh-CN" dirty="0"/>
              <a:t>2}+{</a:t>
            </a:r>
            <a:r>
              <a:rPr lang="zh-CN" altLang="en-US" dirty="0"/>
              <a:t>*</a:t>
            </a:r>
            <a:r>
              <a:rPr lang="en-US" altLang="zh-CN" dirty="0"/>
              <a:t>2}</a:t>
            </a:r>
            <a:r>
              <a:rPr lang="zh-CN" altLang="en-US" dirty="0"/>
              <a:t>）；先手必胜</a:t>
            </a:r>
            <a:r>
              <a:rPr lang="en-US" altLang="zh-CN" dirty="0"/>
              <a:t>+</a:t>
            </a:r>
            <a:r>
              <a:rPr lang="zh-CN" altLang="en-US" dirty="0"/>
              <a:t>先手必胜可能是先手必胜（*</a:t>
            </a:r>
            <a:r>
              <a:rPr lang="en-US" altLang="zh-CN" dirty="0"/>
              <a:t>2+</a:t>
            </a:r>
            <a:r>
              <a:rPr lang="zh-CN" altLang="en-US" dirty="0"/>
              <a:t>*</a:t>
            </a:r>
            <a:r>
              <a:rPr lang="en-US" altLang="zh-CN" dirty="0"/>
              <a:t>3</a:t>
            </a:r>
            <a:r>
              <a:rPr lang="zh-CN" altLang="en-US" dirty="0"/>
              <a:t>），也可能是后手必胜（*</a:t>
            </a:r>
            <a:r>
              <a:rPr lang="en-US" altLang="zh-CN" dirty="0"/>
              <a:t>2+</a:t>
            </a:r>
            <a:r>
              <a:rPr lang="zh-CN" altLang="en-US" dirty="0"/>
              <a:t>*</a:t>
            </a:r>
            <a:r>
              <a:rPr lang="en-US" altLang="zh-CN" dirty="0"/>
              <a:t>2</a:t>
            </a:r>
            <a:r>
              <a:rPr lang="zh-CN" altLang="en-US" dirty="0"/>
              <a:t>）</a:t>
            </a:r>
            <a:endParaRPr lang="en-US" altLang="zh-CN" dirty="0"/>
          </a:p>
          <a:p>
            <a:r>
              <a:rPr lang="zh-CN" altLang="en-US" dirty="0"/>
              <a:t>其他结论可以看</a:t>
            </a:r>
            <a:r>
              <a:rPr lang="en-US" altLang="zh-CN" dirty="0"/>
              <a:t>ONAG</a:t>
            </a:r>
            <a:r>
              <a:rPr lang="zh-CN" altLang="en-US" dirty="0"/>
              <a:t>第</a:t>
            </a:r>
            <a:r>
              <a:rPr lang="en-US" altLang="zh-CN" dirty="0"/>
              <a:t>12</a:t>
            </a:r>
            <a:r>
              <a:rPr lang="zh-CN" altLang="en-US" dirty="0"/>
              <a:t>章</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965660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Misère Game</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实际操作中只需注意一点</a:t>
            </a:r>
            <a:endParaRPr lang="en-US" altLang="zh-CN" dirty="0"/>
          </a:p>
          <a:p>
            <a:r>
              <a:rPr lang="zh-CN" altLang="en-US" dirty="0"/>
              <a:t>要么直接用前面的定性结论</a:t>
            </a:r>
            <a:endParaRPr lang="en-US" altLang="zh-CN" dirty="0"/>
          </a:p>
          <a:p>
            <a:r>
              <a:rPr lang="zh-CN" altLang="en-US" dirty="0"/>
              <a:t>要么直接求</a:t>
            </a:r>
            <a:r>
              <a:rPr lang="en-US" altLang="zh-CN" dirty="0"/>
              <a:t>sg</a:t>
            </a:r>
            <a:r>
              <a:rPr lang="en-US" altLang="zh-CN" baseline="30000" dirty="0"/>
              <a:t>-</a:t>
            </a:r>
            <a:r>
              <a:rPr lang="en-US" altLang="zh-CN" dirty="0"/>
              <a:t>(G)</a:t>
            </a:r>
            <a:r>
              <a:rPr lang="zh-CN" altLang="en-US" dirty="0"/>
              <a:t>，当成普通的平等博弈来做，但是普通的平等博弈</a:t>
            </a:r>
            <a:r>
              <a:rPr lang="en-US" altLang="zh-CN" dirty="0"/>
              <a:t>sg(0)=0</a:t>
            </a:r>
            <a:r>
              <a:rPr lang="zh-CN" altLang="en-US" dirty="0"/>
              <a:t>，</a:t>
            </a:r>
            <a:r>
              <a:rPr lang="en-US" altLang="zh-CN" dirty="0"/>
              <a:t> sg</a:t>
            </a:r>
            <a:r>
              <a:rPr lang="en-US" altLang="zh-CN" baseline="30000" dirty="0"/>
              <a:t>-</a:t>
            </a:r>
            <a:r>
              <a:rPr lang="en-US" altLang="zh-CN" dirty="0"/>
              <a:t>(0)=1</a:t>
            </a:r>
            <a:r>
              <a:rPr lang="zh-CN" altLang="en-US" dirty="0"/>
              <a:t>，</a:t>
            </a:r>
            <a:r>
              <a:rPr lang="en-US" altLang="zh-CN" dirty="0"/>
              <a:t> sg(1)=1</a:t>
            </a:r>
            <a:r>
              <a:rPr lang="zh-CN" altLang="en-US" dirty="0"/>
              <a:t>，</a:t>
            </a:r>
            <a:r>
              <a:rPr lang="en-US" altLang="zh-CN" dirty="0"/>
              <a:t> sg</a:t>
            </a:r>
            <a:r>
              <a:rPr lang="en-US" altLang="zh-CN" baseline="30000" dirty="0"/>
              <a:t>-</a:t>
            </a:r>
            <a:r>
              <a:rPr lang="en-US" altLang="zh-CN" dirty="0"/>
              <a:t>(1)=0</a:t>
            </a:r>
            <a:r>
              <a:rPr lang="zh-CN" altLang="en-US" dirty="0"/>
              <a:t>，就是这里反一下，对于</a:t>
            </a:r>
            <a:r>
              <a:rPr lang="en-US" altLang="zh-CN" dirty="0"/>
              <a:t>n&gt;=2</a:t>
            </a:r>
            <a:r>
              <a:rPr lang="zh-CN" altLang="en-US" dirty="0"/>
              <a:t>的情况，</a:t>
            </a:r>
            <a:r>
              <a:rPr lang="en-US" altLang="zh-CN" dirty="0"/>
              <a:t>sg(n)=sg</a:t>
            </a:r>
            <a:r>
              <a:rPr lang="en-US" altLang="zh-CN" baseline="30000" dirty="0"/>
              <a:t>-</a:t>
            </a:r>
            <a:r>
              <a:rPr lang="en-US" altLang="zh-CN" dirty="0"/>
              <a:t>(n)</a:t>
            </a:r>
            <a:r>
              <a:rPr lang="zh-CN" altLang="en-US" dirty="0"/>
              <a:t>，和普通平等博弈无区别</a:t>
            </a:r>
            <a:endParaRPr lang="en-US" altLang="zh-CN" dirty="0"/>
          </a:p>
          <a:p>
            <a:r>
              <a:rPr lang="zh-CN" altLang="en-US" dirty="0"/>
              <a:t>如果</a:t>
            </a:r>
            <a:r>
              <a:rPr lang="en-US" altLang="zh-CN" dirty="0"/>
              <a:t>sg</a:t>
            </a:r>
            <a:r>
              <a:rPr lang="en-US" altLang="zh-CN" baseline="30000" dirty="0"/>
              <a:t>-</a:t>
            </a:r>
            <a:r>
              <a:rPr lang="en-US" altLang="zh-CN" dirty="0"/>
              <a:t>(G)=0</a:t>
            </a:r>
            <a:r>
              <a:rPr lang="zh-CN" altLang="en-US" dirty="0"/>
              <a:t>说明后手必胜，否则先手必胜</a:t>
            </a:r>
            <a:endParaRPr lang="en-US" altLang="zh-CN" dirty="0"/>
          </a:p>
        </p:txBody>
      </p:sp>
    </p:spTree>
    <p:extLst>
      <p:ext uri="{BB962C8B-B14F-4D97-AF65-F5344CB8AC3E}">
        <p14:creationId xmlns:p14="http://schemas.microsoft.com/office/powerpoint/2010/main" val="1817791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也是一些游戏的组合，但是玩家对于每个可以操作的游戏都必须要操作，不能操作的人输</a:t>
            </a:r>
            <a:endParaRPr lang="en-US" altLang="zh-CN" dirty="0"/>
          </a:p>
          <a:p>
            <a:r>
              <a:rPr lang="zh-CN" altLang="en-US" dirty="0"/>
              <a:t>由于每个可以操作的游戏都必须要操作，所以对于每个单个可以赢的游戏我们都可以赢</a:t>
            </a:r>
            <a:endParaRPr lang="en-US" altLang="zh-CN" dirty="0"/>
          </a:p>
          <a:p>
            <a:r>
              <a:rPr lang="zh-CN" altLang="en-US" dirty="0"/>
              <a:t>所以问题的关键是让能赢的游戏尽可能长的玩下去，并且不能赢的游戏尽快输掉</a:t>
            </a:r>
            <a:endParaRPr lang="en-US" altLang="zh-CN" dirty="0"/>
          </a:p>
        </p:txBody>
      </p:sp>
    </p:spTree>
    <p:extLst>
      <p:ext uri="{BB962C8B-B14F-4D97-AF65-F5344CB8AC3E}">
        <p14:creationId xmlns:p14="http://schemas.microsoft.com/office/powerpoint/2010/main" val="3066713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站在先手的角度考虑</a:t>
            </a:r>
            <a:endParaRPr lang="en-US" altLang="zh-CN" dirty="0"/>
          </a:p>
          <a:p>
            <a:r>
              <a:rPr lang="zh-CN" altLang="en-US" dirty="0"/>
              <a:t>先计算每个状态的输赢情况（或者</a:t>
            </a:r>
            <a:r>
              <a:rPr lang="en-US" altLang="zh-CN" dirty="0"/>
              <a:t>SG</a:t>
            </a:r>
            <a:r>
              <a:rPr lang="zh-CN" altLang="en-US" dirty="0"/>
              <a:t>值是否为</a:t>
            </a:r>
            <a:r>
              <a:rPr lang="en-US" altLang="zh-CN" dirty="0"/>
              <a:t>0</a:t>
            </a:r>
            <a:r>
              <a:rPr lang="zh-CN" altLang="en-US" dirty="0"/>
              <a:t>）</a:t>
            </a:r>
            <a:endParaRPr lang="en-US" altLang="zh-CN" dirty="0"/>
          </a:p>
          <a:p>
            <a:r>
              <a:rPr lang="zh-CN" altLang="en-US" dirty="0"/>
              <a:t>然后计算步数</a:t>
            </a:r>
            <a:endParaRPr lang="en-US" altLang="zh-CN" dirty="0"/>
          </a:p>
          <a:p>
            <a:r>
              <a:rPr lang="zh-CN" altLang="en-US" dirty="0"/>
              <a:t>对</a:t>
            </a:r>
            <a:r>
              <a:rPr lang="en-US" altLang="zh-CN" dirty="0"/>
              <a:t>G=0</a:t>
            </a:r>
            <a:r>
              <a:rPr lang="zh-CN" altLang="en-US" dirty="0"/>
              <a:t>的游戏</a:t>
            </a:r>
            <a:r>
              <a:rPr lang="en-US" altLang="zh-CN" dirty="0"/>
              <a:t>G={A, B, C, ...}</a:t>
            </a:r>
            <a:r>
              <a:rPr lang="zh-CN" altLang="en-US" dirty="0"/>
              <a:t>，先手必败，所以想最快输掉，就计算</a:t>
            </a:r>
            <a:r>
              <a:rPr lang="en-US" altLang="zh-CN" dirty="0"/>
              <a:t>step(G)=min(step(A), step(B), step(C), ...)+1</a:t>
            </a:r>
          </a:p>
          <a:p>
            <a:r>
              <a:rPr lang="zh-CN" altLang="en-US" dirty="0"/>
              <a:t>对</a:t>
            </a:r>
            <a:r>
              <a:rPr lang="en-US" altLang="zh-CN" dirty="0"/>
              <a:t>G&gt;0</a:t>
            </a:r>
            <a:r>
              <a:rPr lang="zh-CN" altLang="en-US" dirty="0"/>
              <a:t>的游戏</a:t>
            </a:r>
            <a:r>
              <a:rPr lang="en-US" altLang="zh-CN" dirty="0"/>
              <a:t>G={A, B, C, ...}</a:t>
            </a:r>
            <a:r>
              <a:rPr lang="zh-CN" altLang="en-US" dirty="0"/>
              <a:t>，先手必胜，所以想拖时间，就计算</a:t>
            </a:r>
            <a:r>
              <a:rPr lang="en-US" altLang="zh-CN" dirty="0"/>
              <a:t>step(G)=max(step(A), step(B), step(C), ...)+1 (A=B=C=...=0)</a:t>
            </a:r>
          </a:p>
          <a:p>
            <a:r>
              <a:rPr lang="zh-CN" altLang="en-US" dirty="0"/>
              <a:t>终止状态的</a:t>
            </a:r>
            <a:r>
              <a:rPr lang="en-US" altLang="zh-CN" dirty="0"/>
              <a:t>step=0</a:t>
            </a:r>
          </a:p>
          <a:p>
            <a:endParaRPr lang="en-US" altLang="zh-CN" dirty="0"/>
          </a:p>
        </p:txBody>
      </p:sp>
    </p:spTree>
    <p:extLst>
      <p:ext uri="{BB962C8B-B14F-4D97-AF65-F5344CB8AC3E}">
        <p14:creationId xmlns:p14="http://schemas.microsoft.com/office/powerpoint/2010/main" val="1717071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028A-6D3F-4B80-AC1A-A18A65528BBF}"/>
              </a:ext>
            </a:extLst>
          </p:cNvPr>
          <p:cNvSpPr>
            <a:spLocks noGrp="1"/>
          </p:cNvSpPr>
          <p:nvPr>
            <p:ph type="title"/>
          </p:nvPr>
        </p:nvSpPr>
        <p:spPr/>
        <p:txBody>
          <a:bodyPr/>
          <a:lstStyle/>
          <a:p>
            <a:r>
              <a:rPr lang="en-US" altLang="zh-CN" dirty="0"/>
              <a:t>Every-SG</a:t>
            </a:r>
            <a:endParaRPr lang="zh-CN" altLang="en-US" dirty="0"/>
          </a:p>
        </p:txBody>
      </p:sp>
      <p:sp>
        <p:nvSpPr>
          <p:cNvPr id="3" name="内容占位符 2">
            <a:extLst>
              <a:ext uri="{FF2B5EF4-FFF2-40B4-BE49-F238E27FC236}">
                <a16:creationId xmlns:a16="http://schemas.microsoft.com/office/drawing/2014/main" id="{E5AB53F9-27D9-4603-B591-5DC4958C719A}"/>
              </a:ext>
            </a:extLst>
          </p:cNvPr>
          <p:cNvSpPr>
            <a:spLocks noGrp="1"/>
          </p:cNvSpPr>
          <p:nvPr>
            <p:ph idx="1"/>
          </p:nvPr>
        </p:nvSpPr>
        <p:spPr/>
        <p:txBody>
          <a:bodyPr/>
          <a:lstStyle/>
          <a:p>
            <a:r>
              <a:rPr lang="zh-CN" altLang="en-US" dirty="0"/>
              <a:t>对于</a:t>
            </a:r>
            <a:r>
              <a:rPr lang="en-US" altLang="zh-CN" dirty="0"/>
              <a:t>Every-SG</a:t>
            </a:r>
            <a:r>
              <a:rPr lang="zh-CN" altLang="en-US" dirty="0"/>
              <a:t>游戏先手必胜当且仅当单个游戏中最大的</a:t>
            </a:r>
            <a:r>
              <a:rPr lang="en-US" altLang="zh-CN" dirty="0"/>
              <a:t>step</a:t>
            </a:r>
            <a:r>
              <a:rPr lang="zh-CN" altLang="en-US" dirty="0"/>
              <a:t>值为奇数</a:t>
            </a:r>
            <a:endParaRPr lang="en-US" altLang="zh-CN" dirty="0"/>
          </a:p>
        </p:txBody>
      </p:sp>
    </p:spTree>
    <p:extLst>
      <p:ext uri="{BB962C8B-B14F-4D97-AF65-F5344CB8AC3E}">
        <p14:creationId xmlns:p14="http://schemas.microsoft.com/office/powerpoint/2010/main" val="3016975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考虑一个一维的棋盘，有黑色棋子和白色棋子摆满了棋盘</a:t>
            </a:r>
          </a:p>
          <a:p>
            <a:r>
              <a:rPr lang="zh-CN" altLang="en-US" dirty="0"/>
              <a:t>每次可以选一个黑色棋子和这枚黑色棋子左手边的任意一枚棋子，翻转这两枚棋子的颜色</a:t>
            </a:r>
          </a:p>
          <a:p>
            <a:r>
              <a:rPr lang="zh-CN" altLang="en-US" dirty="0"/>
              <a:t>不能操作的人输</a:t>
            </a:r>
          </a:p>
          <a:p>
            <a:endParaRPr lang="zh-CN" altLang="en-US" dirty="0"/>
          </a:p>
        </p:txBody>
      </p:sp>
    </p:spTree>
    <p:extLst>
      <p:ext uri="{BB962C8B-B14F-4D97-AF65-F5344CB8AC3E}">
        <p14:creationId xmlns:p14="http://schemas.microsoft.com/office/powerpoint/2010/main" val="2934683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设每个黑色棋子左手边有</a:t>
            </a:r>
            <a:r>
              <a:rPr lang="en-US" altLang="zh-CN" dirty="0"/>
              <a:t>ai</a:t>
            </a:r>
            <a:r>
              <a:rPr lang="zh-CN" altLang="en-US" dirty="0"/>
              <a:t>个棋子，那么可以把每个黑色棋子等效成*</a:t>
            </a:r>
            <a:r>
              <a:rPr lang="en-US" altLang="zh-CN" dirty="0"/>
              <a:t>ai</a:t>
            </a:r>
            <a:r>
              <a:rPr lang="zh-CN" altLang="en-US" dirty="0"/>
              <a:t>的</a:t>
            </a:r>
            <a:r>
              <a:rPr lang="en-US" altLang="zh-CN" dirty="0" err="1"/>
              <a:t>nim</a:t>
            </a:r>
            <a:r>
              <a:rPr lang="zh-CN" altLang="en-US" dirty="0"/>
              <a:t>堆</a:t>
            </a:r>
          </a:p>
          <a:p>
            <a:endParaRPr lang="zh-CN" altLang="en-US" dirty="0"/>
          </a:p>
        </p:txBody>
      </p:sp>
    </p:spTree>
    <p:extLst>
      <p:ext uri="{BB962C8B-B14F-4D97-AF65-F5344CB8AC3E}">
        <p14:creationId xmlns:p14="http://schemas.microsoft.com/office/powerpoint/2010/main" val="3605346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有</a:t>
            </a:r>
            <a:r>
              <a:rPr lang="en-US" altLang="zh-CN" dirty="0"/>
              <a:t>n</a:t>
            </a:r>
            <a:r>
              <a:rPr lang="zh-CN" altLang="en-US" dirty="0"/>
              <a:t>枚棋子排成一排，有的棋子是黑色，有的是白色。两个人轮流操作，每次操作将一些</a:t>
            </a:r>
            <a:r>
              <a:rPr lang="zh-CN" altLang="en-US" b="1" dirty="0">
                <a:solidFill>
                  <a:srgbClr val="FF0000"/>
                </a:solidFill>
              </a:rPr>
              <a:t>限定的集合</a:t>
            </a:r>
            <a:r>
              <a:rPr lang="zh-CN" altLang="en-US" dirty="0"/>
              <a:t>中的棋子颜色翻转，但必须保证翻转的棋子的集合中最右边的一枚一开始一定是黑色的</a:t>
            </a:r>
            <a:endParaRPr lang="en-US" altLang="zh-CN" dirty="0"/>
          </a:p>
          <a:p>
            <a:endParaRPr lang="zh-CN" altLang="en-US" dirty="0"/>
          </a:p>
        </p:txBody>
      </p:sp>
    </p:spTree>
    <p:extLst>
      <p:ext uri="{BB962C8B-B14F-4D97-AF65-F5344CB8AC3E}">
        <p14:creationId xmlns:p14="http://schemas.microsoft.com/office/powerpoint/2010/main" val="381435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这个我们不多讲</a:t>
            </a:r>
            <a:endParaRPr lang="en-US" altLang="zh-CN" dirty="0"/>
          </a:p>
          <a:p>
            <a:r>
              <a:rPr lang="zh-CN" altLang="en-US" dirty="0"/>
              <a:t>只考虑有限的情况下，可以把超现实数看成是二进制分数</a:t>
            </a:r>
            <a:endParaRPr lang="en-US" altLang="zh-CN" dirty="0"/>
          </a:p>
          <a:p>
            <a:r>
              <a:rPr lang="zh-CN" altLang="en-US" dirty="0"/>
              <a:t>定义</a:t>
            </a:r>
            <a:r>
              <a:rPr lang="en-US" altLang="zh-CN" dirty="0"/>
              <a:t>0={∅|∅}={|}</a:t>
            </a:r>
          </a:p>
          <a:p>
            <a:r>
              <a:rPr lang="en-US" altLang="zh-CN" dirty="0"/>
              <a:t>1={0|}</a:t>
            </a:r>
            <a:r>
              <a:rPr lang="zh-CN" altLang="en-US" dirty="0"/>
              <a:t>，</a:t>
            </a:r>
            <a:r>
              <a:rPr lang="en-US" altLang="zh-CN" dirty="0"/>
              <a:t>-1={|0}</a:t>
            </a:r>
          </a:p>
          <a:p>
            <a:r>
              <a:rPr lang="zh-CN" altLang="en-US" dirty="0"/>
              <a:t>前驱、后继运算：</a:t>
            </a:r>
            <a:endParaRPr lang="en-US" altLang="zh-CN" dirty="0"/>
          </a:p>
          <a:p>
            <a:r>
              <a:rPr lang="en-US" altLang="zh-CN" dirty="0"/>
              <a:t>x+1={x|}</a:t>
            </a:r>
          </a:p>
          <a:p>
            <a:r>
              <a:rPr lang="en-US" altLang="zh-CN" dirty="0"/>
              <a:t>x-1={|x}</a:t>
            </a:r>
          </a:p>
          <a:p>
            <a:r>
              <a:rPr lang="en-US" altLang="zh-CN" dirty="0"/>
              <a:t>x</a:t>
            </a:r>
            <a:r>
              <a:rPr lang="zh-CN" altLang="en-US" dirty="0"/>
              <a:t>是整数</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1456178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翻棋子游戏</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显然翻棋子游戏是平等的无环的博弈，所以可以用</a:t>
            </a:r>
            <a:r>
              <a:rPr lang="en-US" altLang="zh-CN" dirty="0"/>
              <a:t>SG</a:t>
            </a:r>
            <a:r>
              <a:rPr lang="zh-CN" altLang="en-US" dirty="0"/>
              <a:t>定理定量算</a:t>
            </a:r>
          </a:p>
          <a:p>
            <a:r>
              <a:rPr lang="zh-CN" altLang="en-US" dirty="0"/>
              <a:t>对于这一类游戏，有一个定理（不一定是一维的）：</a:t>
            </a:r>
          </a:p>
          <a:p>
            <a:r>
              <a:rPr lang="zh-CN" altLang="en-US" dirty="0"/>
              <a:t>某一个局面的</a:t>
            </a:r>
            <a:r>
              <a:rPr lang="en-US" altLang="zh-CN" dirty="0"/>
              <a:t>SG</a:t>
            </a:r>
            <a:r>
              <a:rPr lang="zh-CN" altLang="en-US" dirty="0"/>
              <a:t>值，等于局面中每个黑色棋子单一存在时的局面的</a:t>
            </a:r>
            <a:r>
              <a:rPr lang="en-US" altLang="zh-CN" dirty="0"/>
              <a:t>SG</a:t>
            </a:r>
            <a:r>
              <a:rPr lang="zh-CN" altLang="en-US" dirty="0"/>
              <a:t>值的</a:t>
            </a:r>
            <a:r>
              <a:rPr lang="en-US" altLang="zh-CN" dirty="0" err="1"/>
              <a:t>nim</a:t>
            </a:r>
            <a:r>
              <a:rPr lang="zh-CN" altLang="en-US" dirty="0"/>
              <a:t>和</a:t>
            </a:r>
          </a:p>
          <a:p>
            <a:r>
              <a:rPr lang="zh-CN" altLang="en-US" dirty="0"/>
              <a:t>我们可以考虑把翻转的操作当作加一个相同的</a:t>
            </a:r>
            <a:r>
              <a:rPr lang="en-US" altLang="zh-CN" dirty="0"/>
              <a:t>copy</a:t>
            </a:r>
            <a:r>
              <a:rPr lang="zh-CN" altLang="en-US" dirty="0"/>
              <a:t>，因为在</a:t>
            </a:r>
            <a:r>
              <a:rPr lang="en-US" altLang="zh-CN" dirty="0" err="1"/>
              <a:t>nim</a:t>
            </a:r>
            <a:r>
              <a:rPr lang="zh-CN" altLang="en-US" dirty="0"/>
              <a:t>和的定义下两个相同数的</a:t>
            </a:r>
            <a:r>
              <a:rPr lang="en-US" altLang="zh-CN" dirty="0" err="1"/>
              <a:t>nim</a:t>
            </a:r>
            <a:r>
              <a:rPr lang="zh-CN" altLang="en-US" dirty="0"/>
              <a:t>和是</a:t>
            </a:r>
            <a:r>
              <a:rPr lang="en-US" altLang="zh-CN" dirty="0"/>
              <a:t>0</a:t>
            </a:r>
            <a:r>
              <a:rPr lang="zh-CN" altLang="en-US" dirty="0"/>
              <a:t>，所以可以发现这两种方式是等价的，也就是说每个位置的</a:t>
            </a:r>
            <a:r>
              <a:rPr lang="en-US" altLang="zh-CN" dirty="0"/>
              <a:t>SG</a:t>
            </a:r>
            <a:r>
              <a:rPr lang="zh-CN" altLang="en-US" dirty="0"/>
              <a:t>值是独立的</a:t>
            </a:r>
          </a:p>
          <a:p>
            <a:r>
              <a:rPr lang="zh-CN" altLang="en-US" dirty="0"/>
              <a:t>刚才的一维翻棋子游戏就是这一类游戏的一个特例</a:t>
            </a:r>
          </a:p>
          <a:p>
            <a:endParaRPr lang="zh-CN" altLang="en-US" dirty="0"/>
          </a:p>
        </p:txBody>
      </p:sp>
    </p:spTree>
    <p:extLst>
      <p:ext uri="{BB962C8B-B14F-4D97-AF65-F5344CB8AC3E}">
        <p14:creationId xmlns:p14="http://schemas.microsoft.com/office/powerpoint/2010/main" val="2948555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极大极小搜索</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这个看图就理解了</a:t>
            </a:r>
            <a:endParaRPr lang="en-US" altLang="zh-CN" dirty="0"/>
          </a:p>
          <a:p>
            <a:endParaRPr lang="zh-CN" altLang="en-US" dirty="0"/>
          </a:p>
        </p:txBody>
      </p:sp>
      <p:pic>
        <p:nvPicPr>
          <p:cNvPr id="1036" name="Picture 12">
            <a:extLst>
              <a:ext uri="{FF2B5EF4-FFF2-40B4-BE49-F238E27FC236}">
                <a16:creationId xmlns:a16="http://schemas.microsoft.com/office/drawing/2014/main" id="{3E852F97-C4E0-5739-464D-6A41AA10A6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602"/>
          <a:stretch/>
        </p:blipFill>
        <p:spPr bwMode="auto">
          <a:xfrm>
            <a:off x="1844623" y="2405631"/>
            <a:ext cx="8502753" cy="40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00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极大极小搜索</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这种搜索也可以判定必胜或者必败</a:t>
            </a:r>
            <a:endParaRPr lang="en-US" altLang="zh-CN" dirty="0"/>
          </a:p>
          <a:p>
            <a:r>
              <a:rPr lang="zh-CN" altLang="en-US" dirty="0"/>
              <a:t>如果所有儿子都是必胜的，那么当前节点就必败了</a:t>
            </a:r>
            <a:endParaRPr lang="en-US" altLang="zh-CN" dirty="0"/>
          </a:p>
          <a:p>
            <a:r>
              <a:rPr lang="zh-CN" altLang="en-US" dirty="0"/>
              <a:t>如果存在一个儿子必败，那么当前节点就必胜了</a:t>
            </a:r>
            <a:endParaRPr lang="en-US" altLang="zh-CN" dirty="0"/>
          </a:p>
          <a:p>
            <a:endParaRPr lang="en-US" altLang="zh-CN" dirty="0"/>
          </a:p>
          <a:p>
            <a:r>
              <a:rPr lang="zh-CN" altLang="en-US" dirty="0"/>
              <a:t>这种对于</a:t>
            </a:r>
            <a:r>
              <a:rPr lang="en-US" altLang="zh-CN" dirty="0"/>
              <a:t>DAG</a:t>
            </a:r>
            <a:r>
              <a:rPr lang="zh-CN" altLang="en-US" dirty="0"/>
              <a:t>也是一样的</a:t>
            </a:r>
            <a:endParaRPr lang="en-US" altLang="zh-CN" dirty="0"/>
          </a:p>
          <a:p>
            <a:endParaRPr lang="zh-CN" altLang="en-US" dirty="0"/>
          </a:p>
        </p:txBody>
      </p:sp>
    </p:spTree>
    <p:extLst>
      <p:ext uri="{BB962C8B-B14F-4D97-AF65-F5344CB8AC3E}">
        <p14:creationId xmlns:p14="http://schemas.microsoft.com/office/powerpoint/2010/main" val="2372843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zh-CN" altLang="en-US" dirty="0"/>
              <a:t>极大极小搜索</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如果局面会成环（而导致平局）的话，如果局面数量可以枚举，那么枚举所有局面建图</a:t>
            </a:r>
            <a:endParaRPr lang="en-US" altLang="zh-CN" dirty="0"/>
          </a:p>
          <a:p>
            <a:r>
              <a:rPr lang="zh-CN" altLang="en-US" dirty="0"/>
              <a:t>从终止状态开始倒着</a:t>
            </a:r>
            <a:r>
              <a:rPr lang="en-US" altLang="zh-CN" dirty="0"/>
              <a:t>BFS</a:t>
            </a:r>
          </a:p>
          <a:p>
            <a:r>
              <a:rPr lang="zh-CN" altLang="en-US" dirty="0"/>
              <a:t>每次只把能确定胜负的状态加入队列</a:t>
            </a:r>
          </a:p>
        </p:txBody>
      </p:sp>
    </p:spTree>
    <p:extLst>
      <p:ext uri="{BB962C8B-B14F-4D97-AF65-F5344CB8AC3E}">
        <p14:creationId xmlns:p14="http://schemas.microsoft.com/office/powerpoint/2010/main" val="1225213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en-US" altLang="zh-CN" dirty="0"/>
              <a:t>alpha-beta</a:t>
            </a:r>
            <a:r>
              <a:rPr lang="zh-CN" altLang="en-US" dirty="0"/>
              <a:t>剪枝</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这个也是看图就好了，注意要分</a:t>
            </a:r>
            <a:r>
              <a:rPr lang="en-US" altLang="zh-CN" dirty="0"/>
              <a:t>max</a:t>
            </a:r>
            <a:r>
              <a:rPr lang="zh-CN" altLang="en-US" dirty="0"/>
              <a:t>层和</a:t>
            </a:r>
            <a:r>
              <a:rPr lang="en-US" altLang="zh-CN" dirty="0"/>
              <a:t>min</a:t>
            </a:r>
            <a:r>
              <a:rPr lang="zh-CN" altLang="en-US" dirty="0"/>
              <a:t>层讨论</a:t>
            </a:r>
          </a:p>
        </p:txBody>
      </p:sp>
      <p:pic>
        <p:nvPicPr>
          <p:cNvPr id="2052" name="Picture 4">
            <a:extLst>
              <a:ext uri="{FF2B5EF4-FFF2-40B4-BE49-F238E27FC236}">
                <a16:creationId xmlns:a16="http://schemas.microsoft.com/office/drawing/2014/main" id="{2DCF644B-DEA1-4D31-67BE-12A9CFD42D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58" b="11339"/>
          <a:stretch/>
        </p:blipFill>
        <p:spPr bwMode="auto">
          <a:xfrm>
            <a:off x="2392404" y="2379696"/>
            <a:ext cx="7407192" cy="422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72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AA6FF-70B3-659B-9E1E-3814E96DA13A}"/>
              </a:ext>
            </a:extLst>
          </p:cNvPr>
          <p:cNvSpPr>
            <a:spLocks noGrp="1"/>
          </p:cNvSpPr>
          <p:nvPr>
            <p:ph type="title"/>
          </p:nvPr>
        </p:nvSpPr>
        <p:spPr/>
        <p:txBody>
          <a:bodyPr/>
          <a:lstStyle/>
          <a:p>
            <a:r>
              <a:rPr lang="en-US" altLang="zh-CN" dirty="0"/>
              <a:t>alpha-beta</a:t>
            </a:r>
            <a:r>
              <a:rPr lang="zh-CN" altLang="en-US" dirty="0"/>
              <a:t>剪枝</a:t>
            </a:r>
          </a:p>
        </p:txBody>
      </p:sp>
      <p:sp>
        <p:nvSpPr>
          <p:cNvPr id="3" name="内容占位符 2">
            <a:extLst>
              <a:ext uri="{FF2B5EF4-FFF2-40B4-BE49-F238E27FC236}">
                <a16:creationId xmlns:a16="http://schemas.microsoft.com/office/drawing/2014/main" id="{9A0532E0-61CB-0781-335B-77BBCB5241FB}"/>
              </a:ext>
            </a:extLst>
          </p:cNvPr>
          <p:cNvSpPr>
            <a:spLocks noGrp="1"/>
          </p:cNvSpPr>
          <p:nvPr>
            <p:ph idx="1"/>
          </p:nvPr>
        </p:nvSpPr>
        <p:spPr/>
        <p:txBody>
          <a:bodyPr/>
          <a:lstStyle/>
          <a:p>
            <a:r>
              <a:rPr lang="zh-CN" altLang="en-US" dirty="0"/>
              <a:t>这个也是看图就好了，注意要分</a:t>
            </a:r>
            <a:r>
              <a:rPr lang="en-US" altLang="zh-CN" dirty="0"/>
              <a:t>max</a:t>
            </a:r>
            <a:r>
              <a:rPr lang="zh-CN" altLang="en-US" dirty="0"/>
              <a:t>层和</a:t>
            </a:r>
            <a:r>
              <a:rPr lang="en-US" altLang="zh-CN" dirty="0"/>
              <a:t>min</a:t>
            </a:r>
            <a:r>
              <a:rPr lang="zh-CN" altLang="en-US" dirty="0"/>
              <a:t>层讨论</a:t>
            </a:r>
          </a:p>
        </p:txBody>
      </p:sp>
      <p:pic>
        <p:nvPicPr>
          <p:cNvPr id="2052" name="Picture 4">
            <a:extLst>
              <a:ext uri="{FF2B5EF4-FFF2-40B4-BE49-F238E27FC236}">
                <a16:creationId xmlns:a16="http://schemas.microsoft.com/office/drawing/2014/main" id="{2DCF644B-DEA1-4D31-67BE-12A9CFD42D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58" b="11339"/>
          <a:stretch/>
        </p:blipFill>
        <p:spPr bwMode="auto">
          <a:xfrm>
            <a:off x="2392404" y="2379696"/>
            <a:ext cx="7407192" cy="422892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340EF24A-DD1D-E824-907F-4EE9FE0B63AE}"/>
              </a:ext>
            </a:extLst>
          </p:cNvPr>
          <p:cNvGrpSpPr/>
          <p:nvPr/>
        </p:nvGrpSpPr>
        <p:grpSpPr>
          <a:xfrm>
            <a:off x="6636829" y="2570882"/>
            <a:ext cx="387720" cy="305640"/>
            <a:chOff x="6636829" y="2570882"/>
            <a:chExt cx="387720" cy="305640"/>
          </a:xfrm>
        </p:grpSpPr>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151B6CD3-1F18-7676-2410-C293FA47738E}"/>
                    </a:ext>
                  </a:extLst>
                </p14:cNvPr>
                <p14:cNvContentPartPr/>
                <p14:nvPr/>
              </p14:nvContentPartPr>
              <p14:xfrm>
                <a:off x="6636829" y="2612282"/>
                <a:ext cx="162000" cy="156960"/>
              </p14:xfrm>
            </p:contentPart>
          </mc:Choice>
          <mc:Fallback>
            <p:pic>
              <p:nvPicPr>
                <p:cNvPr id="4" name="墨迹 3">
                  <a:extLst>
                    <a:ext uri="{FF2B5EF4-FFF2-40B4-BE49-F238E27FC236}">
                      <a16:creationId xmlns:a16="http://schemas.microsoft.com/office/drawing/2014/main" id="{151B6CD3-1F18-7676-2410-C293FA47738E}"/>
                    </a:ext>
                  </a:extLst>
                </p:cNvPr>
                <p:cNvPicPr/>
                <p:nvPr/>
              </p:nvPicPr>
              <p:blipFill>
                <a:blip r:embed="rId4"/>
                <a:stretch>
                  <a:fillRect/>
                </a:stretch>
              </p:blipFill>
              <p:spPr>
                <a:xfrm>
                  <a:off x="6628189" y="2603282"/>
                  <a:ext cx="1796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0C7D344A-6985-D64C-A152-3ABDF0612861}"/>
                    </a:ext>
                  </a:extLst>
                </p14:cNvPr>
                <p14:cNvContentPartPr/>
                <p14:nvPr/>
              </p14:nvContentPartPr>
              <p14:xfrm>
                <a:off x="6710629" y="2790482"/>
                <a:ext cx="135720" cy="74160"/>
              </p14:xfrm>
            </p:contentPart>
          </mc:Choice>
          <mc:Fallback>
            <p:pic>
              <p:nvPicPr>
                <p:cNvPr id="5" name="墨迹 4">
                  <a:extLst>
                    <a:ext uri="{FF2B5EF4-FFF2-40B4-BE49-F238E27FC236}">
                      <a16:creationId xmlns:a16="http://schemas.microsoft.com/office/drawing/2014/main" id="{0C7D344A-6985-D64C-A152-3ABDF0612861}"/>
                    </a:ext>
                  </a:extLst>
                </p:cNvPr>
                <p:cNvPicPr/>
                <p:nvPr/>
              </p:nvPicPr>
              <p:blipFill>
                <a:blip r:embed="rId6"/>
                <a:stretch>
                  <a:fillRect/>
                </a:stretch>
              </p:blipFill>
              <p:spPr>
                <a:xfrm>
                  <a:off x="6701629" y="2781842"/>
                  <a:ext cx="1533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墨迹 5">
                  <a:extLst>
                    <a:ext uri="{FF2B5EF4-FFF2-40B4-BE49-F238E27FC236}">
                      <a16:creationId xmlns:a16="http://schemas.microsoft.com/office/drawing/2014/main" id="{55BEDF62-CFE1-6C4A-2689-C6A6D8B95FF4}"/>
                    </a:ext>
                  </a:extLst>
                </p14:cNvPr>
                <p14:cNvContentPartPr/>
                <p14:nvPr/>
              </p14:nvContentPartPr>
              <p14:xfrm>
                <a:off x="6899269" y="2570882"/>
                <a:ext cx="125280" cy="305640"/>
              </p14:xfrm>
            </p:contentPart>
          </mc:Choice>
          <mc:Fallback>
            <p:pic>
              <p:nvPicPr>
                <p:cNvPr id="6" name="墨迹 5">
                  <a:extLst>
                    <a:ext uri="{FF2B5EF4-FFF2-40B4-BE49-F238E27FC236}">
                      <a16:creationId xmlns:a16="http://schemas.microsoft.com/office/drawing/2014/main" id="{55BEDF62-CFE1-6C4A-2689-C6A6D8B95FF4}"/>
                    </a:ext>
                  </a:extLst>
                </p:cNvPr>
                <p:cNvPicPr/>
                <p:nvPr/>
              </p:nvPicPr>
              <p:blipFill>
                <a:blip r:embed="rId8"/>
                <a:stretch>
                  <a:fillRect/>
                </a:stretch>
              </p:blipFill>
              <p:spPr>
                <a:xfrm>
                  <a:off x="6890269" y="2561882"/>
                  <a:ext cx="142920" cy="32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8" name="墨迹 7">
                <a:extLst>
                  <a:ext uri="{FF2B5EF4-FFF2-40B4-BE49-F238E27FC236}">
                    <a16:creationId xmlns:a16="http://schemas.microsoft.com/office/drawing/2014/main" id="{EFA0E9C5-2C4B-995B-BF57-084B517560F9}"/>
                  </a:ext>
                </a:extLst>
              </p14:cNvPr>
              <p14:cNvContentPartPr/>
              <p14:nvPr/>
            </p14:nvContentPartPr>
            <p14:xfrm>
              <a:off x="7641229" y="4292402"/>
              <a:ext cx="6840" cy="148320"/>
            </p14:xfrm>
          </p:contentPart>
        </mc:Choice>
        <mc:Fallback>
          <p:pic>
            <p:nvPicPr>
              <p:cNvPr id="8" name="墨迹 7">
                <a:extLst>
                  <a:ext uri="{FF2B5EF4-FFF2-40B4-BE49-F238E27FC236}">
                    <a16:creationId xmlns:a16="http://schemas.microsoft.com/office/drawing/2014/main" id="{EFA0E9C5-2C4B-995B-BF57-084B517560F9}"/>
                  </a:ext>
                </a:extLst>
              </p:cNvPr>
              <p:cNvPicPr/>
              <p:nvPr/>
            </p:nvPicPr>
            <p:blipFill>
              <a:blip r:embed="rId10"/>
              <a:stretch>
                <a:fillRect/>
              </a:stretch>
            </p:blipFill>
            <p:spPr>
              <a:xfrm>
                <a:off x="7632229" y="4283762"/>
                <a:ext cx="24480" cy="165960"/>
              </a:xfrm>
              <a:prstGeom prst="rect">
                <a:avLst/>
              </a:prstGeom>
            </p:spPr>
          </p:pic>
        </mc:Fallback>
      </mc:AlternateContent>
      <p:grpSp>
        <p:nvGrpSpPr>
          <p:cNvPr id="11" name="组合 10">
            <a:extLst>
              <a:ext uri="{FF2B5EF4-FFF2-40B4-BE49-F238E27FC236}">
                <a16:creationId xmlns:a16="http://schemas.microsoft.com/office/drawing/2014/main" id="{53E74F02-7EDE-B897-1CB7-21C610F1FEAF}"/>
              </a:ext>
            </a:extLst>
          </p:cNvPr>
          <p:cNvGrpSpPr/>
          <p:nvPr/>
        </p:nvGrpSpPr>
        <p:grpSpPr>
          <a:xfrm>
            <a:off x="8247109" y="3520202"/>
            <a:ext cx="148680" cy="152640"/>
            <a:chOff x="8247109" y="3520202"/>
            <a:chExt cx="148680" cy="152640"/>
          </a:xfrm>
        </p:grpSpPr>
        <mc:AlternateContent xmlns:mc="http://schemas.openxmlformats.org/markup-compatibility/2006">
          <mc:Choice xmlns:p14="http://schemas.microsoft.com/office/powerpoint/2010/main" Requires="p14">
            <p:contentPart p14:bwMode="auto" r:id="rId11">
              <p14:nvContentPartPr>
                <p14:cNvPr id="9" name="墨迹 8">
                  <a:extLst>
                    <a:ext uri="{FF2B5EF4-FFF2-40B4-BE49-F238E27FC236}">
                      <a16:creationId xmlns:a16="http://schemas.microsoft.com/office/drawing/2014/main" id="{2A81984F-65FD-5597-B989-4BC99A465D58}"/>
                    </a:ext>
                  </a:extLst>
                </p14:cNvPr>
                <p14:cNvContentPartPr/>
                <p14:nvPr/>
              </p14:nvContentPartPr>
              <p14:xfrm>
                <a:off x="8251069" y="3520202"/>
                <a:ext cx="144720" cy="111960"/>
              </p14:xfrm>
            </p:contentPart>
          </mc:Choice>
          <mc:Fallback>
            <p:pic>
              <p:nvPicPr>
                <p:cNvPr id="9" name="墨迹 8">
                  <a:extLst>
                    <a:ext uri="{FF2B5EF4-FFF2-40B4-BE49-F238E27FC236}">
                      <a16:creationId xmlns:a16="http://schemas.microsoft.com/office/drawing/2014/main" id="{2A81984F-65FD-5597-B989-4BC99A465D58}"/>
                    </a:ext>
                  </a:extLst>
                </p:cNvPr>
                <p:cNvPicPr/>
                <p:nvPr/>
              </p:nvPicPr>
              <p:blipFill>
                <a:blip r:embed="rId12"/>
                <a:stretch>
                  <a:fillRect/>
                </a:stretch>
              </p:blipFill>
              <p:spPr>
                <a:xfrm>
                  <a:off x="8242069" y="3511562"/>
                  <a:ext cx="1623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墨迹 9">
                  <a:extLst>
                    <a:ext uri="{FF2B5EF4-FFF2-40B4-BE49-F238E27FC236}">
                      <a16:creationId xmlns:a16="http://schemas.microsoft.com/office/drawing/2014/main" id="{4D149BD9-3C37-7525-D388-3D15849BEEE9}"/>
                    </a:ext>
                  </a:extLst>
                </p14:cNvPr>
                <p14:cNvContentPartPr/>
                <p14:nvPr/>
              </p14:nvContentPartPr>
              <p14:xfrm>
                <a:off x="8247109" y="3597962"/>
                <a:ext cx="74520" cy="74880"/>
              </p14:xfrm>
            </p:contentPart>
          </mc:Choice>
          <mc:Fallback>
            <p:pic>
              <p:nvPicPr>
                <p:cNvPr id="10" name="墨迹 9">
                  <a:extLst>
                    <a:ext uri="{FF2B5EF4-FFF2-40B4-BE49-F238E27FC236}">
                      <a16:creationId xmlns:a16="http://schemas.microsoft.com/office/drawing/2014/main" id="{4D149BD9-3C37-7525-D388-3D15849BEEE9}"/>
                    </a:ext>
                  </a:extLst>
                </p:cNvPr>
                <p:cNvPicPr/>
                <p:nvPr/>
              </p:nvPicPr>
              <p:blipFill>
                <a:blip r:embed="rId14"/>
                <a:stretch>
                  <a:fillRect/>
                </a:stretch>
              </p:blipFill>
              <p:spPr>
                <a:xfrm>
                  <a:off x="8238109" y="3589322"/>
                  <a:ext cx="92160" cy="92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2" name="墨迹 11">
                <a:extLst>
                  <a:ext uri="{FF2B5EF4-FFF2-40B4-BE49-F238E27FC236}">
                    <a16:creationId xmlns:a16="http://schemas.microsoft.com/office/drawing/2014/main" id="{33E4ED29-BF6E-EBE6-2166-3BEAAFC47EF5}"/>
                  </a:ext>
                </a:extLst>
              </p14:cNvPr>
              <p14:cNvContentPartPr/>
              <p14:nvPr/>
            </p14:nvContentPartPr>
            <p14:xfrm>
              <a:off x="8535469" y="3455402"/>
              <a:ext cx="38880" cy="203400"/>
            </p14:xfrm>
          </p:contentPart>
        </mc:Choice>
        <mc:Fallback>
          <p:pic>
            <p:nvPicPr>
              <p:cNvPr id="12" name="墨迹 11">
                <a:extLst>
                  <a:ext uri="{FF2B5EF4-FFF2-40B4-BE49-F238E27FC236}">
                    <a16:creationId xmlns:a16="http://schemas.microsoft.com/office/drawing/2014/main" id="{33E4ED29-BF6E-EBE6-2166-3BEAAFC47EF5}"/>
                  </a:ext>
                </a:extLst>
              </p:cNvPr>
              <p:cNvPicPr/>
              <p:nvPr/>
            </p:nvPicPr>
            <p:blipFill>
              <a:blip r:embed="rId16"/>
              <a:stretch>
                <a:fillRect/>
              </a:stretch>
            </p:blipFill>
            <p:spPr>
              <a:xfrm>
                <a:off x="8526829" y="3446402"/>
                <a:ext cx="56520" cy="221040"/>
              </a:xfrm>
              <a:prstGeom prst="rect">
                <a:avLst/>
              </a:prstGeom>
            </p:spPr>
          </p:pic>
        </mc:Fallback>
      </mc:AlternateContent>
      <p:grpSp>
        <p:nvGrpSpPr>
          <p:cNvPr id="15" name="组合 14">
            <a:extLst>
              <a:ext uri="{FF2B5EF4-FFF2-40B4-BE49-F238E27FC236}">
                <a16:creationId xmlns:a16="http://schemas.microsoft.com/office/drawing/2014/main" id="{BAA29266-9E60-C7D6-AE19-A64177FB5D10}"/>
              </a:ext>
            </a:extLst>
          </p:cNvPr>
          <p:cNvGrpSpPr/>
          <p:nvPr/>
        </p:nvGrpSpPr>
        <p:grpSpPr>
          <a:xfrm>
            <a:off x="8631589" y="3763922"/>
            <a:ext cx="233640" cy="335880"/>
            <a:chOff x="8631589" y="3763922"/>
            <a:chExt cx="233640" cy="335880"/>
          </a:xfrm>
        </p:grpSpPr>
        <mc:AlternateContent xmlns:mc="http://schemas.openxmlformats.org/markup-compatibility/2006">
          <mc:Choice xmlns:p14="http://schemas.microsoft.com/office/powerpoint/2010/main" Requires="p14">
            <p:contentPart p14:bwMode="auto" r:id="rId17">
              <p14:nvContentPartPr>
                <p14:cNvPr id="13" name="墨迹 12">
                  <a:extLst>
                    <a:ext uri="{FF2B5EF4-FFF2-40B4-BE49-F238E27FC236}">
                      <a16:creationId xmlns:a16="http://schemas.microsoft.com/office/drawing/2014/main" id="{87DBE81E-C733-EF1D-946D-9340AEC01AD5}"/>
                    </a:ext>
                  </a:extLst>
                </p14:cNvPr>
                <p14:cNvContentPartPr/>
                <p14:nvPr/>
              </p14:nvContentPartPr>
              <p14:xfrm>
                <a:off x="8692429" y="3763922"/>
                <a:ext cx="142560" cy="335880"/>
              </p14:xfrm>
            </p:contentPart>
          </mc:Choice>
          <mc:Fallback>
            <p:pic>
              <p:nvPicPr>
                <p:cNvPr id="13" name="墨迹 12">
                  <a:extLst>
                    <a:ext uri="{FF2B5EF4-FFF2-40B4-BE49-F238E27FC236}">
                      <a16:creationId xmlns:a16="http://schemas.microsoft.com/office/drawing/2014/main" id="{87DBE81E-C733-EF1D-946D-9340AEC01AD5}"/>
                    </a:ext>
                  </a:extLst>
                </p:cNvPr>
                <p:cNvPicPr/>
                <p:nvPr/>
              </p:nvPicPr>
              <p:blipFill>
                <a:blip r:embed="rId18"/>
                <a:stretch>
                  <a:fillRect/>
                </a:stretch>
              </p:blipFill>
              <p:spPr>
                <a:xfrm>
                  <a:off x="8683429" y="3755282"/>
                  <a:ext cx="1602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墨迹 13">
                  <a:extLst>
                    <a:ext uri="{FF2B5EF4-FFF2-40B4-BE49-F238E27FC236}">
                      <a16:creationId xmlns:a16="http://schemas.microsoft.com/office/drawing/2014/main" id="{66C3A4F2-B8FA-A7B8-F540-F9F1B45D8504}"/>
                    </a:ext>
                  </a:extLst>
                </p14:cNvPr>
                <p14:cNvContentPartPr/>
                <p14:nvPr/>
              </p14:nvContentPartPr>
              <p14:xfrm>
                <a:off x="8631589" y="3829442"/>
                <a:ext cx="233640" cy="195120"/>
              </p14:xfrm>
            </p:contentPart>
          </mc:Choice>
          <mc:Fallback>
            <p:pic>
              <p:nvPicPr>
                <p:cNvPr id="14" name="墨迹 13">
                  <a:extLst>
                    <a:ext uri="{FF2B5EF4-FFF2-40B4-BE49-F238E27FC236}">
                      <a16:creationId xmlns:a16="http://schemas.microsoft.com/office/drawing/2014/main" id="{66C3A4F2-B8FA-A7B8-F540-F9F1B45D8504}"/>
                    </a:ext>
                  </a:extLst>
                </p:cNvPr>
                <p:cNvPicPr/>
                <p:nvPr/>
              </p:nvPicPr>
              <p:blipFill>
                <a:blip r:embed="rId20"/>
                <a:stretch>
                  <a:fillRect/>
                </a:stretch>
              </p:blipFill>
              <p:spPr>
                <a:xfrm>
                  <a:off x="8622949" y="3820442"/>
                  <a:ext cx="251280" cy="212760"/>
                </a:xfrm>
                <a:prstGeom prst="rect">
                  <a:avLst/>
                </a:prstGeom>
              </p:spPr>
            </p:pic>
          </mc:Fallback>
        </mc:AlternateContent>
      </p:grpSp>
    </p:spTree>
    <p:extLst>
      <p:ext uri="{BB962C8B-B14F-4D97-AF65-F5344CB8AC3E}">
        <p14:creationId xmlns:p14="http://schemas.microsoft.com/office/powerpoint/2010/main" val="348486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那如果</a:t>
            </a:r>
            <a:r>
              <a:rPr lang="en-US" altLang="zh-CN" dirty="0"/>
              <a:t>x={</a:t>
            </a:r>
            <a:r>
              <a:rPr lang="en-US" altLang="zh-CN" dirty="0" err="1"/>
              <a:t>a|b</a:t>
            </a:r>
            <a:r>
              <a:rPr lang="en-US" altLang="zh-CN" dirty="0"/>
              <a:t>}</a:t>
            </a:r>
            <a:r>
              <a:rPr lang="zh-CN" altLang="en-US" dirty="0"/>
              <a:t>，比如说</a:t>
            </a:r>
            <a:r>
              <a:rPr lang="en-US" altLang="zh-CN" dirty="0"/>
              <a:t>x={-1|0}</a:t>
            </a:r>
          </a:p>
          <a:p>
            <a:r>
              <a:rPr lang="zh-CN" altLang="en-US" dirty="0"/>
              <a:t>这种情况下</a:t>
            </a:r>
            <a:r>
              <a:rPr lang="en-US" altLang="zh-CN" dirty="0"/>
              <a:t>x</a:t>
            </a:r>
            <a:r>
              <a:rPr lang="zh-CN" altLang="en-US" dirty="0"/>
              <a:t>的值是多少呢？</a:t>
            </a:r>
            <a:endParaRPr lang="en-US" altLang="zh-CN" dirty="0"/>
          </a:p>
          <a:p>
            <a:endParaRPr lang="en-US" altLang="zh-CN" dirty="0"/>
          </a:p>
        </p:txBody>
      </p:sp>
    </p:spTree>
    <p:extLst>
      <p:ext uri="{BB962C8B-B14F-4D97-AF65-F5344CB8AC3E}">
        <p14:creationId xmlns:p14="http://schemas.microsoft.com/office/powerpoint/2010/main" val="38970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a:t>
            </a:r>
          </a:p>
        </p:txBody>
      </p:sp>
      <p:sp>
        <p:nvSpPr>
          <p:cNvPr id="5" name="内容占位符 4">
            <a:extLst>
              <a:ext uri="{FF2B5EF4-FFF2-40B4-BE49-F238E27FC236}">
                <a16:creationId xmlns:a16="http://schemas.microsoft.com/office/drawing/2014/main" id="{CC2914D5-9769-C080-8FE2-54E01C74E81E}"/>
              </a:ext>
            </a:extLst>
          </p:cNvPr>
          <p:cNvSpPr>
            <a:spLocks noGrp="1"/>
          </p:cNvSpPr>
          <p:nvPr>
            <p:ph idx="1"/>
          </p:nvPr>
        </p:nvSpPr>
        <p:spPr/>
        <p:txBody>
          <a:bodyPr/>
          <a:lstStyle/>
          <a:p>
            <a:endParaRPr lang="zh-CN" altLang="en-US"/>
          </a:p>
        </p:txBody>
      </p:sp>
      <p:pic>
        <p:nvPicPr>
          <p:cNvPr id="6" name="内容占位符 4">
            <a:extLst>
              <a:ext uri="{FF2B5EF4-FFF2-40B4-BE49-F238E27FC236}">
                <a16:creationId xmlns:a16="http://schemas.microsoft.com/office/drawing/2014/main" id="{B6CEF066-418A-2663-AB31-62ED394EA82B}"/>
              </a:ext>
            </a:extLst>
          </p:cNvPr>
          <p:cNvPicPr>
            <a:picLocks noChangeAspect="1"/>
          </p:cNvPicPr>
          <p:nvPr/>
        </p:nvPicPr>
        <p:blipFill>
          <a:blip r:embed="rId2"/>
          <a:stretch>
            <a:fillRect/>
          </a:stretch>
        </p:blipFill>
        <p:spPr>
          <a:xfrm>
            <a:off x="838199" y="1690687"/>
            <a:ext cx="10281691" cy="4802187"/>
          </a:xfrm>
          <a:prstGeom prst="rect">
            <a:avLst/>
          </a:prstGeom>
        </p:spPr>
      </p:pic>
    </p:spTree>
    <p:extLst>
      <p:ext uri="{BB962C8B-B14F-4D97-AF65-F5344CB8AC3E}">
        <p14:creationId xmlns:p14="http://schemas.microsoft.com/office/powerpoint/2010/main" val="388314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CAACC-C731-4120-AC05-B1877D640077}"/>
              </a:ext>
            </a:extLst>
          </p:cNvPr>
          <p:cNvSpPr>
            <a:spLocks noGrp="1"/>
          </p:cNvSpPr>
          <p:nvPr>
            <p:ph type="title"/>
          </p:nvPr>
        </p:nvSpPr>
        <p:spPr/>
        <p:txBody>
          <a:bodyPr/>
          <a:lstStyle/>
          <a:p>
            <a:r>
              <a:rPr lang="zh-CN" altLang="en-US" dirty="0"/>
              <a:t>超现实数</a:t>
            </a:r>
          </a:p>
        </p:txBody>
      </p:sp>
      <p:sp>
        <p:nvSpPr>
          <p:cNvPr id="4" name="内容占位符 3">
            <a:extLst>
              <a:ext uri="{FF2B5EF4-FFF2-40B4-BE49-F238E27FC236}">
                <a16:creationId xmlns:a16="http://schemas.microsoft.com/office/drawing/2014/main" id="{B8CB83A4-B968-4D62-BF8E-119714CD4620}"/>
              </a:ext>
            </a:extLst>
          </p:cNvPr>
          <p:cNvSpPr>
            <a:spLocks noGrp="1"/>
          </p:cNvSpPr>
          <p:nvPr>
            <p:ph idx="1"/>
          </p:nvPr>
        </p:nvSpPr>
        <p:spPr/>
        <p:txBody>
          <a:bodyPr>
            <a:normAutofit/>
          </a:bodyPr>
          <a:lstStyle/>
          <a:p>
            <a:r>
              <a:rPr lang="zh-CN" altLang="en-US" dirty="0"/>
              <a:t>有限的超现实数和二进制分数是同构的</a:t>
            </a:r>
            <a:endParaRPr lang="en-US" altLang="zh-CN" dirty="0"/>
          </a:p>
          <a:p>
            <a:r>
              <a:rPr lang="en-US" altLang="zh-CN" dirty="0"/>
              <a:t>x={L|R}</a:t>
            </a:r>
            <a:r>
              <a:rPr lang="zh-CN" altLang="en-US" dirty="0"/>
              <a:t>也就是</a:t>
            </a:r>
            <a:r>
              <a:rPr lang="en-US" altLang="zh-CN" dirty="0"/>
              <a:t>L</a:t>
            </a:r>
            <a:r>
              <a:rPr lang="zh-CN" altLang="en-US" dirty="0"/>
              <a:t>到</a:t>
            </a:r>
            <a:r>
              <a:rPr lang="en-US" altLang="zh-CN" dirty="0"/>
              <a:t>R</a:t>
            </a:r>
            <a:r>
              <a:rPr lang="zh-CN" altLang="en-US" dirty="0"/>
              <a:t>之间（不含</a:t>
            </a:r>
            <a:r>
              <a:rPr lang="en-US" altLang="zh-CN" dirty="0"/>
              <a:t>L</a:t>
            </a:r>
            <a:r>
              <a:rPr lang="zh-CN" altLang="en-US" dirty="0"/>
              <a:t>，</a:t>
            </a:r>
            <a:r>
              <a:rPr lang="en-US" altLang="zh-CN" dirty="0"/>
              <a:t>R</a:t>
            </a:r>
            <a:r>
              <a:rPr lang="zh-CN" altLang="en-US" dirty="0"/>
              <a:t>）的最简单（树上最接近根、最早被构造出来）的</a:t>
            </a:r>
            <a:r>
              <a:rPr lang="en-US" altLang="zh-CN" dirty="0"/>
              <a:t>x</a:t>
            </a:r>
            <a:r>
              <a:rPr lang="zh-CN" altLang="en-US" dirty="0"/>
              <a:t>，所以说</a:t>
            </a:r>
            <a:r>
              <a:rPr lang="en-US" altLang="zh-CN" dirty="0"/>
              <a:t>x</a:t>
            </a:r>
            <a:r>
              <a:rPr lang="zh-CN" altLang="en-US" dirty="0"/>
              <a:t>实际上是一个等价类</a:t>
            </a:r>
            <a:endParaRPr lang="en-US" altLang="zh-CN" dirty="0"/>
          </a:p>
          <a:p>
            <a:r>
              <a:rPr lang="zh-CN" altLang="en-US" dirty="0"/>
              <a:t>实际操作时，为了方便，我们把空集记作</a:t>
            </a:r>
            <a:r>
              <a:rPr lang="en-US" altLang="zh-CN" dirty="0"/>
              <a:t>±∞</a:t>
            </a:r>
            <a:r>
              <a:rPr lang="zh-CN" altLang="en-US" dirty="0"/>
              <a:t>，比如 </a:t>
            </a:r>
            <a:r>
              <a:rPr lang="en-US" altLang="zh-CN" dirty="0"/>
              <a:t>0={-∞|+∞}</a:t>
            </a:r>
            <a:r>
              <a:rPr lang="zh-CN" altLang="en-US" dirty="0"/>
              <a:t>。</a:t>
            </a:r>
          </a:p>
          <a:p>
            <a:r>
              <a:rPr lang="zh-CN" altLang="en-US" dirty="0"/>
              <a:t>我们可以先讨论 </a:t>
            </a:r>
            <a:r>
              <a:rPr lang="en-US" altLang="zh-CN" dirty="0"/>
              <a:t>(</a:t>
            </a:r>
            <a:r>
              <a:rPr lang="en-US" altLang="zh-CN" dirty="0" err="1"/>
              <a:t>a,b</a:t>
            </a:r>
            <a:r>
              <a:rPr lang="en-US" altLang="zh-CN" dirty="0"/>
              <a:t>) </a:t>
            </a:r>
            <a:r>
              <a:rPr lang="zh-CN" altLang="en-US" dirty="0"/>
              <a:t>内有没有整数，如果有则取绝对值最小的整数；否则取分母最小的二进制分数。</a:t>
            </a:r>
            <a:endParaRPr lang="en-US" altLang="zh-CN" dirty="0"/>
          </a:p>
        </p:txBody>
      </p:sp>
    </p:spTree>
    <p:extLst>
      <p:ext uri="{BB962C8B-B14F-4D97-AF65-F5344CB8AC3E}">
        <p14:creationId xmlns:p14="http://schemas.microsoft.com/office/powerpoint/2010/main" val="830551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5036</Words>
  <Application>Microsoft Office PowerPoint</Application>
  <PresentationFormat>宽屏</PresentationFormat>
  <Paragraphs>335</Paragraphs>
  <Slides>65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等线</vt:lpstr>
      <vt:lpstr>等线 Light</vt:lpstr>
      <vt:lpstr>Arial</vt:lpstr>
      <vt:lpstr>Cambria Math</vt:lpstr>
      <vt:lpstr>Office 主题​​</vt:lpstr>
      <vt:lpstr>博弈</vt:lpstr>
      <vt:lpstr>非平等博弈</vt:lpstr>
      <vt:lpstr>非平等博弈</vt:lpstr>
      <vt:lpstr>游戏的运算</vt:lpstr>
      <vt:lpstr>游戏的运算</vt:lpstr>
      <vt:lpstr>超现实数</vt:lpstr>
      <vt:lpstr>超现实数</vt:lpstr>
      <vt:lpstr>超现实数</vt:lpstr>
      <vt:lpstr>超现实数</vt:lpstr>
      <vt:lpstr>非平等博弈和超现实数</vt:lpstr>
      <vt:lpstr>非平等博弈和超现实数</vt:lpstr>
      <vt:lpstr>非平等博弈和超现实数</vt:lpstr>
      <vt:lpstr>非平等博弈和超现实数</vt:lpstr>
      <vt:lpstr>非平等博弈和超现实数</vt:lpstr>
      <vt:lpstr>平等博弈</vt:lpstr>
      <vt:lpstr>nim堆</vt:lpstr>
      <vt:lpstr>SG定理</vt:lpstr>
      <vt:lpstr>SG定理</vt:lpstr>
      <vt:lpstr>SG定理</vt:lpstr>
      <vt:lpstr>SG定理</vt:lpstr>
      <vt:lpstr>nim和</vt:lpstr>
      <vt:lpstr>nim和</vt:lpstr>
      <vt:lpstr>nim和</vt:lpstr>
      <vt:lpstr>nim和</vt:lpstr>
      <vt:lpstr>nim和</vt:lpstr>
      <vt:lpstr>nim和</vt:lpstr>
      <vt:lpstr>nim和</vt:lpstr>
      <vt:lpstr>nim和</vt:lpstr>
      <vt:lpstr>bash博弈</vt:lpstr>
      <vt:lpstr>nim博弈</vt:lpstr>
      <vt:lpstr>nim-k博弈</vt:lpstr>
      <vt:lpstr>nim-k博弈</vt:lpstr>
      <vt:lpstr>nim-k博弈</vt:lpstr>
      <vt:lpstr>nim-k博弈</vt:lpstr>
      <vt:lpstr>wythoff博弈</vt:lpstr>
      <vt:lpstr>wythoff博弈</vt:lpstr>
      <vt:lpstr>扩展wythoff博弈</vt:lpstr>
      <vt:lpstr>fibonacci博弈</vt:lpstr>
      <vt:lpstr>fibonacci博弈</vt:lpstr>
      <vt:lpstr>fibonacci博弈</vt:lpstr>
      <vt:lpstr>阶梯博弈</vt:lpstr>
      <vt:lpstr>green hackenbush</vt:lpstr>
      <vt:lpstr>green hackenbush</vt:lpstr>
      <vt:lpstr>green hackenbush</vt:lpstr>
      <vt:lpstr>green hackenbush</vt:lpstr>
      <vt:lpstr>Misère Nim</vt:lpstr>
      <vt:lpstr>Misère Game</vt:lpstr>
      <vt:lpstr>Misère Game</vt:lpstr>
      <vt:lpstr>Misère Game</vt:lpstr>
      <vt:lpstr>Misère Game</vt:lpstr>
      <vt:lpstr>Misère Game</vt:lpstr>
      <vt:lpstr>Misère Game</vt:lpstr>
      <vt:lpstr>Misère Game</vt:lpstr>
      <vt:lpstr>Every-SG</vt:lpstr>
      <vt:lpstr>Every-SG</vt:lpstr>
      <vt:lpstr>Every-SG</vt:lpstr>
      <vt:lpstr>翻棋子游戏</vt:lpstr>
      <vt:lpstr>翻棋子游戏</vt:lpstr>
      <vt:lpstr>翻棋子游戏</vt:lpstr>
      <vt:lpstr>翻棋子游戏</vt:lpstr>
      <vt:lpstr>极大极小搜索</vt:lpstr>
      <vt:lpstr>极大极小搜索</vt:lpstr>
      <vt:lpstr>极大极小搜索</vt:lpstr>
      <vt:lpstr>alpha-beta剪枝</vt:lpstr>
      <vt:lpstr>alpha-beta剪枝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博弈</dc:title>
  <dc:creator>Lingyun You</dc:creator>
  <cp:lastModifiedBy>Lingyun You</cp:lastModifiedBy>
  <cp:revision>16</cp:revision>
  <dcterms:created xsi:type="dcterms:W3CDTF">2023-05-29T07:13:24Z</dcterms:created>
  <dcterms:modified xsi:type="dcterms:W3CDTF">2023-05-29T08:25:33Z</dcterms:modified>
</cp:coreProperties>
</file>