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76" r:id="rId10"/>
    <p:sldId id="277" r:id="rId11"/>
    <p:sldId id="263" r:id="rId12"/>
    <p:sldId id="28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2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272" r:id="rId30"/>
    <p:sldId id="273" r:id="rId31"/>
    <p:sldId id="283" r:id="rId32"/>
    <p:sldId id="293" r:id="rId33"/>
    <p:sldId id="294" r:id="rId34"/>
    <p:sldId id="295" r:id="rId35"/>
    <p:sldId id="308" r:id="rId36"/>
    <p:sldId id="307" r:id="rId37"/>
    <p:sldId id="309" r:id="rId38"/>
    <p:sldId id="310" r:id="rId39"/>
    <p:sldId id="311" r:id="rId40"/>
    <p:sldId id="313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9" r:id="rId50"/>
    <p:sldId id="328" r:id="rId51"/>
    <p:sldId id="331" r:id="rId52"/>
    <p:sldId id="332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501C-4D27-2097-FBFB-82A66F49B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93AFF-FE0E-5E4B-D436-E25B74950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E69C1-1019-7A57-C0F5-4EC40F95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A87F0-BE9B-735D-53A9-20C39C71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03565-7DA0-C19B-792E-850CC9B7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CD3AB-1AA3-1B11-1A5C-FF9583A3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8313EF-72D5-8AB6-397B-EBB07E76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3FDAF-2784-A1AE-9819-7CC90FBA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D0A22-578D-9503-57E7-FB86686B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EDF77-5329-F3B1-AF08-EDB8EA4E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1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4E7F9A-5F0C-AF72-E141-7BEA0372F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067A7-6EA2-DB79-9861-8560E975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F85A3-992E-DCF3-FA64-9FA22BE1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981CA-573A-435E-0BF0-1A39D263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161BE-2DA2-2D5C-32A8-EF551DD2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0688C-6ADD-DA48-C664-9ABD4A1F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291B8-484F-4FD0-6699-7F14B86C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4C61E-E905-C1D8-DF0C-F83B9534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5D4DC-492F-E840-5875-060C11C4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7838-FA3E-DBEA-47D3-54CE057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8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0C9-324A-82DF-14E7-2198BA14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C85C5-F84C-78D6-AA6A-30F5C677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0A2F5-49A3-917A-B115-F063295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6969F-57AB-CCA0-A121-F626DA41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51184-8B89-810E-8ECB-CAA1F4E0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2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044C4-8656-F984-37D6-D59C857B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EE84F-B23A-87F7-A12D-745549757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DFB10-0F5C-2E6F-D3BB-A778B5A8B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D0F6E-A8C1-34F0-C2BA-3B11E7A6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D3AD5-26B4-AC67-9238-ACC6F7B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A2233-1835-540E-1E3F-288DF966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DEA88-27CB-2028-4AE1-465E35ED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585D9-9609-0801-A954-66B46DB9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9058F-37B0-F0DE-9742-E5D84388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E1BA57-8BD4-177C-9F04-77543C70C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43919-E504-2324-90AA-76AF98B8C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06490A-C066-E436-1F69-09945261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08FF04-CDC7-108B-C8FC-900C80B6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4B0725-87DA-21BA-898E-19ED261E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8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93143-D278-8794-A941-2BA9248B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B7A4B0-C85D-4E88-1B9B-9CF31A68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555E7-F5F9-0DA3-5F95-56B1C183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69053-492A-B124-FCE7-7CF8061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4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539482-033A-06E6-34D6-8809E808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6552E5-CE42-8F52-A850-31592C39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B755C-50F9-CD86-18EF-1422E8C2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2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02C69-6E90-5704-D515-63568937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BFEDB-07C0-F145-BE61-A7A587C5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C093C-A055-64BC-C26A-94393333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612C0-851C-A104-D592-6EC6F0FE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37EC8-42ED-1F8D-23D8-B6663CC0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32084-9350-041B-2745-76A53B93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8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FF256-A0E7-B7F5-3FFF-5C18A26F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90BB76-C9B8-70DD-E982-AE451EB5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A2D92-3747-899A-61AA-D9714DA51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B86DC-B371-E6B3-BC35-44A88147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7E5A9-9A5E-381A-2F14-69F48B3E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5C8DD-C3C1-51F2-CDF9-D919C3B9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BBDDEF-16EC-8254-62E1-A4ADC7C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48152-70FD-3D94-CEFA-CD22AB86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96D1A-86AA-C1D6-052C-E8B914B3A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6D23-53B9-4D6A-8449-848E486D09C2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D5665-55A4-7EF0-73DD-A6D28305D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12850-1B13-F856-33DC-0C0ECB4F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42D3-F5C1-48B0-A9E9-A42D7FF0B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28DDE-C3FB-43BD-AFE4-7416B1DDB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图的连通性问题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04A50-BACF-4425-8121-2180FB975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2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90D91-12BB-42FF-8A06-CA0F4F8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101612F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AB06-59BD-4D28-B321-AC490284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求拓扑序个数显然直接状压</a:t>
            </a:r>
            <a:r>
              <a:rPr lang="en-US" altLang="zh-CN" dirty="0"/>
              <a:t>DP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我们知道当所有儿子节点排好序的时候，父节点就排好序了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定义状态：状态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的二进制位上的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表示此点已经排好序了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son[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表示节点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可以进行转移的合法状态，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f[s]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表示状态为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的方法数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dirty="0"/>
              <a:t>转移</a:t>
            </a:r>
            <a:r>
              <a:rPr lang="en-US" altLang="zh-CN" dirty="0"/>
              <a:t>f[s|(1&lt;&lt;</a:t>
            </a:r>
            <a:r>
              <a:rPr lang="en-US" altLang="zh-CN" dirty="0" err="1"/>
              <a:t>i</a:t>
            </a:r>
            <a:r>
              <a:rPr lang="en-US" altLang="zh-CN" dirty="0"/>
              <a:t>)]+=f[s] (s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s&amp;son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]=son[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O(n2^n)</a:t>
            </a:r>
          </a:p>
        </p:txBody>
      </p:sp>
    </p:spTree>
    <p:extLst>
      <p:ext uri="{BB962C8B-B14F-4D97-AF65-F5344CB8AC3E}">
        <p14:creationId xmlns:p14="http://schemas.microsoft.com/office/powerpoint/2010/main" val="15478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Kosaraju</a:t>
            </a:r>
            <a:endParaRPr lang="en-US" altLang="zh-CN" dirty="0"/>
          </a:p>
          <a:p>
            <a:r>
              <a:rPr lang="zh-CN" altLang="en-US" dirty="0"/>
              <a:t>思想：强连通分量的边反向了，强连通性不受影响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g</a:t>
            </a:r>
            <a:r>
              <a:rPr lang="zh-CN" altLang="en-US" dirty="0"/>
              <a:t>求反图</a:t>
            </a:r>
            <a:r>
              <a:rPr lang="en-US" altLang="zh-CN" dirty="0"/>
              <a:t>g’</a:t>
            </a:r>
            <a:r>
              <a:rPr lang="zh-CN" altLang="en-US" dirty="0"/>
              <a:t>，如果把</a:t>
            </a:r>
            <a:r>
              <a:rPr lang="en-US" altLang="zh-CN" dirty="0"/>
              <a:t>g’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分别缩点，得到</a:t>
            </a:r>
            <a:r>
              <a:rPr lang="en-US" altLang="zh-CN" dirty="0" err="1"/>
              <a:t>dag</a:t>
            </a:r>
            <a:r>
              <a:rPr lang="zh-CN" altLang="en-US" dirty="0"/>
              <a:t>，那么对缩点后的</a:t>
            </a:r>
            <a:r>
              <a:rPr lang="en-US" altLang="zh-CN" dirty="0"/>
              <a:t>g’</a:t>
            </a:r>
            <a:r>
              <a:rPr lang="zh-CN" altLang="en-US" dirty="0"/>
              <a:t>的</a:t>
            </a:r>
            <a:r>
              <a:rPr lang="en-US" altLang="zh-CN" dirty="0" err="1"/>
              <a:t>dag</a:t>
            </a:r>
            <a:r>
              <a:rPr lang="zh-CN" altLang="en-US" dirty="0"/>
              <a:t>拓扑排序之后，用这个顺序在缩点后的</a:t>
            </a:r>
            <a:r>
              <a:rPr lang="en-US" altLang="zh-CN" dirty="0"/>
              <a:t>g</a:t>
            </a:r>
            <a:r>
              <a:rPr lang="zh-CN" altLang="en-US" dirty="0"/>
              <a:t>上面</a:t>
            </a:r>
            <a:r>
              <a:rPr lang="en-US" altLang="zh-CN" dirty="0" err="1"/>
              <a:t>dfs</a:t>
            </a:r>
            <a:r>
              <a:rPr lang="zh-CN" altLang="en-US" dirty="0"/>
              <a:t>，就可以一个个地取出强连通分量了</a:t>
            </a:r>
            <a:endParaRPr lang="en-US" altLang="zh-CN" dirty="0"/>
          </a:p>
          <a:p>
            <a:r>
              <a:rPr lang="zh-CN" altLang="en-US" dirty="0"/>
              <a:t>逆后序遍历</a:t>
            </a:r>
            <a:r>
              <a:rPr lang="en-US" altLang="zh-CN" dirty="0"/>
              <a:t>g’</a:t>
            </a:r>
            <a:r>
              <a:rPr lang="zh-CN" altLang="en-US" dirty="0"/>
              <a:t>，当</a:t>
            </a:r>
            <a:r>
              <a:rPr lang="en-US" altLang="zh-CN" dirty="0"/>
              <a:t>g’</a:t>
            </a:r>
            <a:r>
              <a:rPr lang="zh-CN" altLang="en-US" dirty="0"/>
              <a:t>为</a:t>
            </a:r>
            <a:r>
              <a:rPr lang="en-US" altLang="zh-CN" dirty="0" err="1"/>
              <a:t>dag</a:t>
            </a:r>
            <a:r>
              <a:rPr lang="zh-CN" altLang="en-US" dirty="0"/>
              <a:t>时，逆后序得到的顺序和拓扑排序相同</a:t>
            </a:r>
            <a:endParaRPr lang="en-US" altLang="zh-CN" dirty="0"/>
          </a:p>
          <a:p>
            <a:r>
              <a:rPr lang="zh-CN" altLang="en-US" dirty="0"/>
              <a:t>然后用这个顺序去</a:t>
            </a:r>
            <a:r>
              <a:rPr lang="en-US" altLang="zh-CN" dirty="0" err="1"/>
              <a:t>dfs</a:t>
            </a:r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zh-CN" altLang="en-US" dirty="0"/>
              <a:t>，能走到的点就是一个连通块</a:t>
            </a:r>
            <a:endParaRPr lang="en-US" altLang="zh-CN" dirty="0"/>
          </a:p>
          <a:p>
            <a:r>
              <a:rPr lang="zh-CN" altLang="en-US" dirty="0"/>
              <a:t>也可以后序遍历</a:t>
            </a:r>
            <a:r>
              <a:rPr lang="en-US" altLang="zh-CN" dirty="0"/>
              <a:t>g</a:t>
            </a:r>
            <a:r>
              <a:rPr lang="zh-CN" altLang="en-US" dirty="0"/>
              <a:t>，用这个顺序在</a:t>
            </a:r>
            <a:r>
              <a:rPr lang="en-US" altLang="zh-CN" dirty="0"/>
              <a:t>g’</a:t>
            </a:r>
            <a:r>
              <a:rPr lang="zh-CN" altLang="en-US" dirty="0"/>
              <a:t>上</a:t>
            </a:r>
            <a:r>
              <a:rPr lang="en-US" altLang="zh-CN" dirty="0" err="1"/>
              <a:t>dfs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46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49D4716-3646-2ECC-0D13-10BD37B1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360" y="1"/>
            <a:ext cx="6206639" cy="6858000"/>
          </a:xfrm>
          <a:prstGeom prst="rect">
            <a:avLst/>
          </a:prstGeom>
        </p:spPr>
      </p:pic>
      <p:sp>
        <p:nvSpPr>
          <p:cNvPr id="5" name="AutoShape 2" descr="DFS 生成树">
            <a:extLst>
              <a:ext uri="{FF2B5EF4-FFF2-40B4-BE49-F238E27FC236}">
                <a16:creationId xmlns:a16="http://schemas.microsoft.com/office/drawing/2014/main" id="{66D112F6-832F-8180-97E2-B9A9A7FB54B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8199" y="1825625"/>
            <a:ext cx="51471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逆后序遍历为什么是拓扑序？</a:t>
            </a:r>
            <a:endParaRPr lang="en-US" altLang="zh-CN" dirty="0"/>
          </a:p>
          <a:p>
            <a:r>
              <a:rPr lang="zh-CN" altLang="en-US" dirty="0"/>
              <a:t>后序就是顶点遍历完成的顺序</a:t>
            </a:r>
            <a:endParaRPr lang="en-US" altLang="zh-CN" dirty="0"/>
          </a:p>
          <a:p>
            <a:r>
              <a:rPr lang="zh-CN" altLang="en-US" dirty="0"/>
              <a:t>逆后序就是把后序倒过来</a:t>
            </a:r>
            <a:endParaRPr lang="en-US" altLang="zh-CN" dirty="0"/>
          </a:p>
          <a:p>
            <a:r>
              <a:rPr lang="zh-CN" altLang="en-US" dirty="0"/>
              <a:t>换句话说，逆后序越靠前的，顶点遍历完成就越晚</a:t>
            </a:r>
            <a:endParaRPr lang="en-US" altLang="zh-CN" dirty="0"/>
          </a:p>
          <a:p>
            <a:r>
              <a:rPr lang="zh-CN" altLang="en-US" dirty="0"/>
              <a:t>如果有一条有向边</a:t>
            </a:r>
            <a:r>
              <a:rPr lang="en-US" altLang="zh-CN" dirty="0"/>
              <a:t>u-&gt;v</a:t>
            </a:r>
            <a:r>
              <a:rPr lang="zh-CN" altLang="en-US" dirty="0"/>
              <a:t>，那么</a:t>
            </a:r>
            <a:r>
              <a:rPr lang="en-US" altLang="zh-CN" dirty="0"/>
              <a:t>v</a:t>
            </a:r>
            <a:r>
              <a:rPr lang="zh-CN" altLang="en-US" dirty="0"/>
              <a:t>的遍历完成早于</a:t>
            </a:r>
            <a:r>
              <a:rPr lang="en-US" altLang="zh-CN" dirty="0"/>
              <a:t>u</a:t>
            </a:r>
            <a:r>
              <a:rPr lang="zh-CN" altLang="en-US" dirty="0"/>
              <a:t>，所以遍历完成最晚的点没有入度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52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NEERC-2017 Connections</a:t>
            </a:r>
            <a:endParaRPr lang="zh-CN" altLang="en-US" dirty="0"/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条边的强连通有向图</a:t>
            </a:r>
            <a:endParaRPr lang="en-US" altLang="zh-CN" dirty="0"/>
          </a:p>
          <a:p>
            <a:r>
              <a:rPr lang="zh-CN" altLang="en-US" dirty="0"/>
              <a:t>问如何删</a:t>
            </a:r>
            <a:r>
              <a:rPr lang="en-US" altLang="zh-CN" dirty="0"/>
              <a:t>m-2n</a:t>
            </a:r>
            <a:r>
              <a:rPr lang="zh-CN" altLang="en-US" dirty="0"/>
              <a:t>条边，使得剩下的图还是一个强连通图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43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NEERC-2017 Connections</a:t>
            </a:r>
            <a:endParaRPr lang="zh-CN" altLang="en-US" dirty="0"/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考虑强连通分量的</a:t>
            </a:r>
            <a:r>
              <a:rPr lang="en-US" altLang="zh-CN" dirty="0" err="1"/>
              <a:t>Kosaraju</a:t>
            </a:r>
            <a:r>
              <a:rPr lang="zh-CN" altLang="en-US" dirty="0"/>
              <a:t>算法，会发现只有正反向</a:t>
            </a:r>
            <a:r>
              <a:rPr lang="en-US" altLang="zh-CN" dirty="0" err="1"/>
              <a:t>dfs</a:t>
            </a:r>
            <a:r>
              <a:rPr lang="zh-CN" altLang="en-US" dirty="0"/>
              <a:t>的</a:t>
            </a:r>
            <a:r>
              <a:rPr lang="en-US" altLang="zh-CN" dirty="0"/>
              <a:t>2(n−1)</a:t>
            </a:r>
            <a:r>
              <a:rPr lang="zh-CN" altLang="en-US" dirty="0"/>
              <a:t>条边是有用的，符合题目中保留</a:t>
            </a:r>
            <a:r>
              <a:rPr lang="en-US" altLang="zh-CN" dirty="0"/>
              <a:t>2n</a:t>
            </a:r>
            <a:r>
              <a:rPr lang="zh-CN" altLang="en-US" dirty="0"/>
              <a:t>条边要求。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6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主要介绍无向图的双连通概念</a:t>
            </a:r>
            <a:endParaRPr lang="en-US" altLang="zh-CN" dirty="0"/>
          </a:p>
          <a:p>
            <a:r>
              <a:rPr lang="zh-CN" altLang="en-US" dirty="0"/>
              <a:t>边双连通：在一张连通的无向图中，对于两个点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，如果无论删去哪条边（只能删去一条）都不能使它们不连通，我们就说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边双连通。</a:t>
            </a:r>
            <a:endParaRPr lang="en-US" altLang="zh-CN" dirty="0"/>
          </a:p>
          <a:p>
            <a:r>
              <a:rPr lang="zh-CN" altLang="en-US" dirty="0"/>
              <a:t>点双连通：在一张连通的无向图中，对于两个点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，如果无论删去哪个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以外的点（只能删去一个）都不能使它们不连通，我们就说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点双连通。</a:t>
            </a:r>
            <a:endParaRPr lang="en-US" altLang="zh-CN" dirty="0"/>
          </a:p>
          <a:p>
            <a:r>
              <a:rPr lang="zh-CN" altLang="en-US" dirty="0"/>
              <a:t>边双连通具有传递性，点双连通不具有传递性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65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为了求边和点双连通分量，还需要介绍割点和桥的概念</a:t>
            </a:r>
            <a:endParaRPr lang="en-US" altLang="zh-CN" dirty="0"/>
          </a:p>
          <a:p>
            <a:r>
              <a:rPr lang="zh-CN" altLang="en-US" dirty="0"/>
              <a:t>割点：对于一个无向图，如果把一个点删除后这个图的极大连通分量数增加了，那么这个点就是这个图的割点</a:t>
            </a:r>
            <a:endParaRPr lang="en-US" altLang="zh-CN" dirty="0"/>
          </a:p>
          <a:p>
            <a:r>
              <a:rPr lang="zh-CN" altLang="en-US" dirty="0"/>
              <a:t>桥：对于一个无向图，如果删掉一条边后图中的极大连通分量数增加了，则称这条边为桥</a:t>
            </a:r>
          </a:p>
        </p:txBody>
      </p:sp>
    </p:spTree>
    <p:extLst>
      <p:ext uri="{BB962C8B-B14F-4D97-AF65-F5344CB8AC3E}">
        <p14:creationId xmlns:p14="http://schemas.microsoft.com/office/powerpoint/2010/main" val="38245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求割点的</a:t>
            </a:r>
            <a:r>
              <a:rPr lang="en-US" altLang="zh-CN" dirty="0" err="1"/>
              <a:t>tarjan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这个点的</a:t>
            </a:r>
            <a:r>
              <a:rPr lang="en-US" altLang="zh-CN" dirty="0" err="1"/>
              <a:t>dfs</a:t>
            </a:r>
            <a:r>
              <a:rPr lang="zh-CN" altLang="en-US" dirty="0"/>
              <a:t>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是</a:t>
            </a:r>
            <a:r>
              <a:rPr lang="en-US" altLang="zh-CN" dirty="0" err="1"/>
              <a:t>dfs</a:t>
            </a:r>
            <a:r>
              <a:rPr lang="zh-CN" altLang="en-US" dirty="0"/>
              <a:t>树上</a:t>
            </a:r>
            <a:r>
              <a:rPr lang="en-US" altLang="zh-CN" dirty="0"/>
              <a:t>u</a:t>
            </a:r>
            <a:r>
              <a:rPr lang="zh-CN" altLang="en-US" dirty="0"/>
              <a:t>的子树内的点</a:t>
            </a:r>
            <a:r>
              <a:rPr lang="en-US" altLang="zh-CN" dirty="0"/>
              <a:t>v</a:t>
            </a:r>
            <a:r>
              <a:rPr lang="zh-CN" altLang="en-US" dirty="0"/>
              <a:t>不经过</a:t>
            </a:r>
            <a:r>
              <a:rPr lang="en-US" altLang="zh-CN" dirty="0"/>
              <a:t>(</a:t>
            </a:r>
            <a:r>
              <a:rPr lang="en-US" altLang="zh-CN" dirty="0" err="1"/>
              <a:t>v,fa</a:t>
            </a:r>
            <a:r>
              <a:rPr lang="en-US" altLang="zh-CN" dirty="0"/>
              <a:t>[v])</a:t>
            </a:r>
            <a:r>
              <a:rPr lang="zh-CN" altLang="en-US" dirty="0"/>
              <a:t>这条边可以到达的祖先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由于无向图没有横叉边，前向边又不影响答案，所以</a:t>
            </a:r>
            <a:r>
              <a:rPr lang="en-US" altLang="zh-CN" dirty="0"/>
              <a:t>low[u]</a:t>
            </a:r>
            <a:r>
              <a:rPr lang="zh-CN" altLang="en-US" dirty="0"/>
              <a:t>可以简单地递推：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一开始为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是树边，那么用</a:t>
            </a:r>
            <a:r>
              <a:rPr lang="en-US" altLang="zh-CN" dirty="0"/>
              <a:t>low[v]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v</a:t>
            </a:r>
            <a:r>
              <a:rPr lang="zh-CN" altLang="en-US" dirty="0"/>
              <a:t>已经被访问过，用</a:t>
            </a:r>
            <a:r>
              <a:rPr lang="en-US" altLang="zh-CN" dirty="0" err="1"/>
              <a:t>dfn</a:t>
            </a:r>
            <a:r>
              <a:rPr lang="en-US" altLang="zh-CN" dirty="0"/>
              <a:t>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</a:p>
        </p:txBody>
      </p:sp>
    </p:spTree>
    <p:extLst>
      <p:ext uri="{BB962C8B-B14F-4D97-AF65-F5344CB8AC3E}">
        <p14:creationId xmlns:p14="http://schemas.microsoft.com/office/powerpoint/2010/main" val="368260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求割点的</a:t>
            </a:r>
            <a:r>
              <a:rPr lang="en-US" altLang="zh-CN" dirty="0" err="1"/>
              <a:t>tarjan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如何判断一个点是否是割点？</a:t>
            </a:r>
            <a:endParaRPr lang="en-US" altLang="zh-CN" dirty="0"/>
          </a:p>
          <a:p>
            <a:r>
              <a:rPr lang="zh-CN" altLang="en-US" dirty="0"/>
              <a:t>对于非</a:t>
            </a:r>
            <a:r>
              <a:rPr lang="en-US" altLang="zh-CN" dirty="0" err="1"/>
              <a:t>dfs</a:t>
            </a:r>
            <a:r>
              <a:rPr lang="zh-CN" altLang="en-US" dirty="0"/>
              <a:t>树根的节点，只需看是否存在一个儿子</a:t>
            </a: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 err="1"/>
              <a:t>u,v</a:t>
            </a:r>
            <a:r>
              <a:rPr lang="zh-CN" altLang="en-US" dirty="0"/>
              <a:t>是树边）的</a:t>
            </a:r>
            <a:r>
              <a:rPr lang="en-US" altLang="zh-CN" dirty="0"/>
              <a:t>low[v]&gt;=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，这表示把</a:t>
            </a:r>
            <a:r>
              <a:rPr lang="en-US" altLang="zh-CN" dirty="0"/>
              <a:t>u</a:t>
            </a:r>
            <a:r>
              <a:rPr lang="zh-CN" altLang="en-US" dirty="0"/>
              <a:t>割掉了之后，</a:t>
            </a:r>
            <a:r>
              <a:rPr lang="en-US" altLang="zh-CN" dirty="0"/>
              <a:t>v</a:t>
            </a:r>
            <a:r>
              <a:rPr lang="zh-CN" altLang="en-US" dirty="0"/>
              <a:t>不能连向</a:t>
            </a:r>
            <a:r>
              <a:rPr lang="en-US" altLang="zh-CN" dirty="0"/>
              <a:t>u</a:t>
            </a:r>
            <a:r>
              <a:rPr lang="zh-CN" altLang="en-US" dirty="0"/>
              <a:t>的祖先，</a:t>
            </a:r>
            <a:r>
              <a:rPr lang="en-US" altLang="zh-CN" dirty="0"/>
              <a:t>v</a:t>
            </a:r>
            <a:r>
              <a:rPr lang="zh-CN" altLang="en-US" dirty="0"/>
              <a:t>及其子树就被割下来了，</a:t>
            </a:r>
            <a:r>
              <a:rPr lang="en-US" altLang="zh-CN" dirty="0"/>
              <a:t>u</a:t>
            </a:r>
            <a:r>
              <a:rPr lang="zh-CN" altLang="en-US" dirty="0"/>
              <a:t>就是割点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dfs</a:t>
            </a:r>
            <a:r>
              <a:rPr lang="zh-CN" altLang="en-US" dirty="0"/>
              <a:t>树的根，需要检查是否有多于</a:t>
            </a:r>
            <a:r>
              <a:rPr lang="en-US" altLang="zh-CN" dirty="0"/>
              <a:t>1</a:t>
            </a:r>
            <a:r>
              <a:rPr lang="zh-CN" altLang="en-US" dirty="0"/>
              <a:t>个的儿子，如果有</a:t>
            </a:r>
            <a:r>
              <a:rPr lang="en-US" altLang="zh-CN" dirty="0"/>
              <a:t>2</a:t>
            </a:r>
            <a:r>
              <a:rPr lang="zh-CN" altLang="en-US" dirty="0"/>
              <a:t>个及以上的儿子，割掉根肯定会把图变成很多块，否则若只有一个儿子，则根不是割点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94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求桥的</a:t>
            </a:r>
            <a:r>
              <a:rPr lang="en-US" altLang="zh-CN" dirty="0" err="1"/>
              <a:t>tarjan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如何判断一条边是否是桥？</a:t>
            </a:r>
            <a:endParaRPr lang="en-US" altLang="zh-CN" dirty="0"/>
          </a:p>
          <a:p>
            <a:r>
              <a:rPr lang="zh-CN" altLang="en-US" dirty="0"/>
              <a:t>显然非</a:t>
            </a:r>
            <a:r>
              <a:rPr lang="en-US" altLang="zh-CN" dirty="0" err="1"/>
              <a:t>dfs</a:t>
            </a:r>
            <a:r>
              <a:rPr lang="zh-CN" altLang="en-US" dirty="0"/>
              <a:t>树的树边都不是桥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dfs</a:t>
            </a:r>
            <a:r>
              <a:rPr lang="zh-CN" altLang="en-US" dirty="0"/>
              <a:t>树的树边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，只需把之前的判断条件改成</a:t>
            </a:r>
            <a:r>
              <a:rPr lang="en-US" altLang="zh-CN" dirty="0"/>
              <a:t>low[v]&gt;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即可，且不需考虑根节点的特判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low[v]=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的话，割掉</a:t>
            </a:r>
            <a:r>
              <a:rPr lang="en-US" altLang="zh-CN" dirty="0"/>
              <a:t>u-v</a:t>
            </a:r>
            <a:r>
              <a:rPr lang="zh-CN" altLang="en-US" dirty="0"/>
              <a:t>这条边，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两个点仍然连通</a:t>
            </a:r>
            <a:endParaRPr lang="en-US" altLang="zh-CN" dirty="0"/>
          </a:p>
          <a:p>
            <a:r>
              <a:rPr lang="zh-CN" altLang="en-US" dirty="0"/>
              <a:t>因为这割的是边，端点是不是根节点没有关系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77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树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72961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以有向图为例</a:t>
            </a:r>
            <a:endParaRPr lang="en-US" altLang="zh-CN" dirty="0"/>
          </a:p>
          <a:p>
            <a:r>
              <a:rPr lang="zh-CN" altLang="en-US" dirty="0"/>
              <a:t>黑色边：树边</a:t>
            </a:r>
            <a:endParaRPr lang="en-US" altLang="zh-CN" dirty="0"/>
          </a:p>
          <a:p>
            <a:r>
              <a:rPr lang="zh-CN" altLang="en-US" dirty="0"/>
              <a:t>绿色边：前向边，指向</a:t>
            </a:r>
            <a:r>
              <a:rPr lang="en-US" altLang="zh-CN" dirty="0" err="1"/>
              <a:t>dfs</a:t>
            </a:r>
            <a:r>
              <a:rPr lang="zh-CN" altLang="en-US" dirty="0"/>
              <a:t>树上子树结点的边。</a:t>
            </a:r>
            <a:endParaRPr lang="en-US" altLang="zh-CN" dirty="0"/>
          </a:p>
          <a:p>
            <a:r>
              <a:rPr lang="zh-CN" altLang="en-US" dirty="0"/>
              <a:t>红色边：返祖边，指向</a:t>
            </a:r>
            <a:r>
              <a:rPr lang="en-US" altLang="zh-CN" dirty="0" err="1"/>
              <a:t>dfs</a:t>
            </a:r>
            <a:r>
              <a:rPr lang="zh-CN" altLang="en-US" dirty="0"/>
              <a:t>树上祖先结点的边。</a:t>
            </a:r>
            <a:endParaRPr lang="en-US" altLang="zh-CN" dirty="0"/>
          </a:p>
          <a:p>
            <a:r>
              <a:rPr lang="zh-CN" altLang="en-US" dirty="0"/>
              <a:t>蓝色边：横叉边，指向</a:t>
            </a:r>
            <a:r>
              <a:rPr lang="en-US" altLang="zh-CN" dirty="0" err="1"/>
              <a:t>dfs</a:t>
            </a:r>
            <a:r>
              <a:rPr lang="zh-CN" altLang="en-US" dirty="0"/>
              <a:t>树上既非子树，也非祖先结点的边</a:t>
            </a:r>
            <a:endParaRPr lang="en-US" altLang="zh-CN" dirty="0"/>
          </a:p>
          <a:p>
            <a:r>
              <a:rPr lang="zh-CN" altLang="en-US" dirty="0"/>
              <a:t>显然无向图的</a:t>
            </a:r>
            <a:r>
              <a:rPr lang="en-US" altLang="zh-CN" dirty="0" err="1"/>
              <a:t>dfs</a:t>
            </a:r>
            <a:r>
              <a:rPr lang="zh-CN" altLang="en-US" dirty="0"/>
              <a:t>树没有横叉边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2AE09E-7075-4C3B-8E07-6F5E1B54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1690688"/>
            <a:ext cx="2943225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由于边双连通关系是具有自反性，传递性，对称性的，所以边双连通关系也是等价关系，可以对点集划分等价类</a:t>
            </a:r>
            <a:endParaRPr lang="en-US" altLang="zh-CN" dirty="0"/>
          </a:p>
          <a:p>
            <a:r>
              <a:rPr lang="zh-CN" altLang="en-US" dirty="0"/>
              <a:t>每个类的内容就是一个边双连通分量</a:t>
            </a:r>
            <a:endParaRPr lang="en-US" altLang="zh-CN" dirty="0"/>
          </a:p>
          <a:p>
            <a:r>
              <a:rPr lang="zh-CN" altLang="en-US" dirty="0"/>
              <a:t>求边双连通分量也很简单，就是把桥全部删掉，剩下的各个子图就是边双连通分量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88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边双树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把每个边双缩成一个点，那么原图就会变成一棵树</a:t>
            </a:r>
            <a:endParaRPr lang="en-US" altLang="zh-CN" dirty="0"/>
          </a:p>
          <a:p>
            <a:r>
              <a:rPr lang="zh-CN" altLang="en-US" dirty="0"/>
              <a:t>这就叫做原图的边双树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964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[NOIP2022] </a:t>
            </a:r>
            <a:r>
              <a:rPr lang="zh-CN" altLang="en-US" dirty="0"/>
              <a:t>建造军营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给出一个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条边的无向连通图。</a:t>
            </a:r>
          </a:p>
          <a:p>
            <a:r>
              <a:rPr lang="zh-CN" altLang="en-US" dirty="0"/>
              <a:t>标记至少一个点，标记一些边，要求删除任何一条标记边外的边后，标记的点仍然连通。</a:t>
            </a:r>
          </a:p>
          <a:p>
            <a:r>
              <a:rPr lang="zh-CN" altLang="en-US" dirty="0"/>
              <a:t>求方案数</a:t>
            </a:r>
            <a:endParaRPr lang="en-US" altLang="zh-CN" dirty="0"/>
          </a:p>
          <a:p>
            <a:r>
              <a:rPr lang="en-US" altLang="zh-CN" dirty="0"/>
              <a:t>n&lt;=5e5,m&lt;=1e6</a:t>
            </a:r>
          </a:p>
        </p:txBody>
      </p:sp>
    </p:spTree>
    <p:extLst>
      <p:ext uri="{BB962C8B-B14F-4D97-AF65-F5344CB8AC3E}">
        <p14:creationId xmlns:p14="http://schemas.microsoft.com/office/powerpoint/2010/main" val="224822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[NOIP2022] </a:t>
            </a:r>
            <a:r>
              <a:rPr lang="zh-CN" altLang="en-US" dirty="0"/>
              <a:t>建造军营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不连通就是把割边删了</a:t>
            </a:r>
            <a:endParaRPr lang="en-US" altLang="zh-CN" dirty="0"/>
          </a:p>
          <a:p>
            <a:r>
              <a:rPr lang="zh-CN" altLang="en-US" dirty="0"/>
              <a:t>所以边双内的点边都可以随便取</a:t>
            </a:r>
            <a:endParaRPr lang="en-US" altLang="zh-CN" dirty="0"/>
          </a:p>
          <a:p>
            <a:r>
              <a:rPr lang="zh-CN" altLang="en-US" dirty="0"/>
              <a:t>然后就是建边双树，问题变成树上选连通块（因为标记的点必须在树上被标记的边连起来）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58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[NOIP2022] </a:t>
            </a:r>
            <a:r>
              <a:rPr lang="zh-CN" altLang="en-US" dirty="0"/>
              <a:t>建造军营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不连通就是把割边删了</a:t>
            </a:r>
            <a:endParaRPr lang="en-US" altLang="zh-CN" dirty="0"/>
          </a:p>
          <a:p>
            <a:r>
              <a:rPr lang="zh-CN" altLang="en-US" dirty="0"/>
              <a:t>所以边双内的点边都可以随便取</a:t>
            </a:r>
            <a:endParaRPr lang="en-US" altLang="zh-CN" dirty="0"/>
          </a:p>
          <a:p>
            <a:r>
              <a:rPr lang="zh-CN" altLang="en-US" dirty="0"/>
              <a:t>然后就是建边双树，问题变成树上选连通块（因为标记的点必须在树上被标记的边连起来）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f(u,1)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的子树里面至少选了一个点，且选的点通过选的边都和</a:t>
            </a:r>
            <a:r>
              <a:rPr lang="en-US" altLang="zh-CN" dirty="0"/>
              <a:t>u</a:t>
            </a:r>
            <a:r>
              <a:rPr lang="zh-CN" altLang="en-US" dirty="0"/>
              <a:t>相连的方案数</a:t>
            </a:r>
            <a:endParaRPr lang="en-US" altLang="zh-CN" dirty="0"/>
          </a:p>
          <a:p>
            <a:r>
              <a:rPr lang="en-US" altLang="zh-CN" dirty="0"/>
              <a:t>f(u,2)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的子树里面至少选了一个点，且选的点通过选的边都和</a:t>
            </a:r>
            <a:r>
              <a:rPr lang="en-US" altLang="zh-CN" dirty="0"/>
              <a:t>u</a:t>
            </a:r>
            <a:r>
              <a:rPr lang="zh-CN" altLang="en-US" dirty="0"/>
              <a:t>不相连的方案数</a:t>
            </a:r>
            <a:endParaRPr lang="en-US" altLang="zh-CN" dirty="0"/>
          </a:p>
          <a:p>
            <a:r>
              <a:rPr lang="zh-CN" altLang="en-US" dirty="0"/>
              <a:t>为了</a:t>
            </a:r>
            <a:r>
              <a:rPr lang="en-US" altLang="zh-CN" dirty="0" err="1"/>
              <a:t>dp</a:t>
            </a:r>
            <a:r>
              <a:rPr lang="zh-CN" altLang="en-US" dirty="0"/>
              <a:t>的方便，设</a:t>
            </a:r>
            <a:r>
              <a:rPr lang="en-US" altLang="zh-CN" dirty="0"/>
              <a:t>f(u,0)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的子树里面一个点都不选的方案数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274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[NOIP2022] </a:t>
            </a:r>
            <a:r>
              <a:rPr lang="zh-CN" altLang="en-US" dirty="0"/>
              <a:t>建造军营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err="1"/>
              <a:t>ecnt</a:t>
            </a:r>
            <a:r>
              <a:rPr lang="en-US" altLang="zh-CN" dirty="0"/>
              <a:t>[u]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这个点在原图代表的点双里面的边数</a:t>
            </a:r>
            <a:endParaRPr lang="en-US" altLang="zh-CN" dirty="0"/>
          </a:p>
          <a:p>
            <a:r>
              <a:rPr lang="en-US" altLang="zh-CN" dirty="0" err="1"/>
              <a:t>vcnt</a:t>
            </a:r>
            <a:r>
              <a:rPr lang="en-US" altLang="zh-CN" dirty="0"/>
              <a:t>[u]</a:t>
            </a:r>
            <a:r>
              <a:rPr lang="zh-CN" altLang="en-US" dirty="0"/>
              <a:t>表示点数</a:t>
            </a:r>
            <a:endParaRPr lang="en-US" altLang="zh-CN" dirty="0"/>
          </a:p>
          <a:p>
            <a:r>
              <a:rPr lang="en-US" altLang="zh-CN" dirty="0"/>
              <a:t>f(u,0)=pow(2,ecnt[u])*\prod (f(v,0)*2)</a:t>
            </a:r>
          </a:p>
          <a:p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这个点双的边可以任选，点都不能选，儿子</a:t>
            </a:r>
            <a:r>
              <a:rPr lang="en-US" altLang="zh-CN" dirty="0"/>
              <a:t>v</a:t>
            </a:r>
            <a:r>
              <a:rPr lang="zh-CN" altLang="en-US" dirty="0"/>
              <a:t>的子树也必须都不选，</a:t>
            </a:r>
            <a:r>
              <a:rPr lang="en-US" altLang="zh-CN" dirty="0"/>
              <a:t>*2</a:t>
            </a:r>
            <a:r>
              <a:rPr lang="zh-CN" altLang="en-US" dirty="0"/>
              <a:t>表示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这条边可选可不选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302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[NOIP2022] </a:t>
            </a:r>
            <a:r>
              <a:rPr lang="zh-CN" altLang="en-US" dirty="0"/>
              <a:t>建造军营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/>
              <a:t>f(u,1)=pow(2,ecnt[u])*pow(2,vcnt[u])*\prod (f(v,1)+2*f(v,0)) - f(u,0)</a:t>
            </a:r>
          </a:p>
          <a:p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这个点双的点、边都可以任选</a:t>
            </a:r>
            <a:endParaRPr lang="en-US" altLang="zh-CN" dirty="0"/>
          </a:p>
          <a:p>
            <a:r>
              <a:rPr lang="zh-CN" altLang="en-US" dirty="0"/>
              <a:t>为了选的点和</a:t>
            </a:r>
            <a:r>
              <a:rPr lang="en-US" altLang="zh-CN" dirty="0"/>
              <a:t>u</a:t>
            </a:r>
            <a:r>
              <a:rPr lang="zh-CN" altLang="en-US" dirty="0"/>
              <a:t>相连，所以</a:t>
            </a:r>
            <a:r>
              <a:rPr lang="en-US" altLang="zh-CN" dirty="0"/>
              <a:t>v</a:t>
            </a:r>
            <a:r>
              <a:rPr lang="zh-CN" altLang="en-US" dirty="0"/>
              <a:t>子树里面选的点要么必须经过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f(v,1)</a:t>
            </a:r>
            <a:r>
              <a:rPr lang="zh-CN" altLang="en-US" dirty="0"/>
              <a:t>，此时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这条边必选；要么</a:t>
            </a:r>
            <a:r>
              <a:rPr lang="en-US" altLang="zh-CN" dirty="0"/>
              <a:t>v</a:t>
            </a:r>
            <a:r>
              <a:rPr lang="zh-CN" altLang="en-US" dirty="0"/>
              <a:t>及其子树一个点都不选，此时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这条边可选可不选。</a:t>
            </a:r>
            <a:endParaRPr lang="en-US" altLang="zh-CN" dirty="0"/>
          </a:p>
          <a:p>
            <a:r>
              <a:rPr lang="zh-CN" altLang="en-US" dirty="0"/>
              <a:t>但是需要至少选一个点，所以要把 </a:t>
            </a:r>
            <a:r>
              <a:rPr lang="en-US" altLang="zh-CN" dirty="0"/>
              <a:t>u </a:t>
            </a:r>
            <a:r>
              <a:rPr lang="zh-CN" altLang="en-US" dirty="0"/>
              <a:t>及其子树一个点都不选的情况减去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02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[NOIP2022] </a:t>
            </a:r>
            <a:r>
              <a:rPr lang="zh-CN" altLang="en-US" dirty="0"/>
              <a:t>建造军营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f(u,2)</a:t>
            </a:r>
            <a:r>
              <a:rPr lang="zh-CN" altLang="en-US" dirty="0"/>
              <a:t>表示选的点是不和</a:t>
            </a:r>
            <a:r>
              <a:rPr lang="en-US" altLang="zh-CN" dirty="0"/>
              <a:t>u</a:t>
            </a:r>
            <a:r>
              <a:rPr lang="zh-CN" altLang="en-US" dirty="0"/>
              <a:t>相连的，所以选的点只会存在于某一个子树，其他子树还有</a:t>
            </a:r>
            <a:r>
              <a:rPr lang="en-US" altLang="zh-CN" dirty="0"/>
              <a:t>u</a:t>
            </a:r>
            <a:r>
              <a:rPr lang="zh-CN" altLang="en-US" dirty="0"/>
              <a:t>本身都不能选点</a:t>
            </a:r>
            <a:endParaRPr lang="en-US" altLang="zh-CN" dirty="0"/>
          </a:p>
          <a:p>
            <a:r>
              <a:rPr lang="en-US" altLang="zh-CN" dirty="0"/>
              <a:t>f(u,2)=pow(2,ecnt[u])*\sum</a:t>
            </a:r>
            <a:r>
              <a:rPr lang="zh-CN" altLang="en-US" dirty="0"/>
              <a:t> </a:t>
            </a:r>
            <a:r>
              <a:rPr lang="en-US" altLang="zh-CN" dirty="0"/>
              <a:t>(2*f(v,2)+f(v,1))*(</a:t>
            </a:r>
            <a:r>
              <a:rPr lang="zh-CN" altLang="en-US" dirty="0"/>
              <a:t>其他子树不能选点的方案数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这个点双的边可以任选，点都不能选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v</a:t>
            </a:r>
            <a:r>
              <a:rPr lang="zh-CN" altLang="en-US" dirty="0"/>
              <a:t>子树里面选的点也不经过</a:t>
            </a:r>
            <a:r>
              <a:rPr lang="en-US" altLang="zh-CN" dirty="0"/>
              <a:t>v</a:t>
            </a:r>
            <a:r>
              <a:rPr lang="zh-CN" altLang="en-US" dirty="0"/>
              <a:t>，那么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这条边可选可不选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v</a:t>
            </a:r>
            <a:r>
              <a:rPr lang="zh-CN" altLang="en-US" dirty="0"/>
              <a:t>子树里面选的点经过</a:t>
            </a:r>
            <a:r>
              <a:rPr lang="en-US" altLang="zh-CN" dirty="0"/>
              <a:t>v</a:t>
            </a:r>
            <a:r>
              <a:rPr lang="zh-CN" altLang="en-US" dirty="0"/>
              <a:t>，为了不和</a:t>
            </a:r>
            <a:r>
              <a:rPr lang="en-US" altLang="zh-CN" dirty="0"/>
              <a:t>u</a:t>
            </a:r>
            <a:r>
              <a:rPr lang="zh-CN" altLang="en-US" dirty="0"/>
              <a:t>相连，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这条边不能选</a:t>
            </a:r>
            <a:endParaRPr lang="en-US" altLang="zh-CN" dirty="0"/>
          </a:p>
          <a:p>
            <a:r>
              <a:rPr lang="zh-CN" altLang="en-US" dirty="0"/>
              <a:t>其他子树不能选点的方案数貌似是</a:t>
            </a:r>
            <a:r>
              <a:rPr lang="en-US" altLang="zh-CN" dirty="0"/>
              <a:t>\prod f(v’,0) (v’!=v)</a:t>
            </a:r>
          </a:p>
          <a:p>
            <a:r>
              <a:rPr lang="zh-CN" altLang="en-US" dirty="0"/>
              <a:t>但是可以用</a:t>
            </a:r>
            <a:r>
              <a:rPr lang="en-US" altLang="zh-CN" dirty="0"/>
              <a:t>f(u,0)/(pow(2,ecnt[u])*2*f(v,0))</a:t>
            </a:r>
            <a:r>
              <a:rPr lang="zh-CN" altLang="en-US" dirty="0"/>
              <a:t>算出来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241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[NOIP2022] </a:t>
            </a:r>
            <a:r>
              <a:rPr lang="zh-CN" altLang="en-US" dirty="0"/>
              <a:t>建造军营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所以最后的方程是</a:t>
            </a:r>
            <a:endParaRPr lang="en-US" altLang="zh-CN" dirty="0"/>
          </a:p>
          <a:p>
            <a:r>
              <a:rPr lang="en-US" altLang="zh-CN" dirty="0"/>
              <a:t>f(u,2)=\sum</a:t>
            </a:r>
            <a:r>
              <a:rPr lang="zh-CN" altLang="en-US" dirty="0"/>
              <a:t> </a:t>
            </a:r>
            <a:r>
              <a:rPr lang="en-US" altLang="zh-CN" dirty="0"/>
              <a:t>(2*f(v,2)+f(v,1))*f(u,0)/(2*f(v,0))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1470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由于点双连通关系不具有对称性，所以点双连通关系不是等价关系</a:t>
            </a:r>
            <a:endParaRPr lang="en-US" altLang="zh-CN" dirty="0"/>
          </a:p>
          <a:p>
            <a:r>
              <a:rPr lang="zh-CN" altLang="en-US" dirty="0"/>
              <a:t>但是仍然可以定义（极大）点双连通分量，并具有以下性质：</a:t>
            </a:r>
            <a:endParaRPr lang="en-US" altLang="zh-CN" dirty="0"/>
          </a:p>
          <a:p>
            <a:r>
              <a:rPr lang="zh-CN" altLang="en-US" dirty="0"/>
              <a:t>点双连通分量中没有割点</a:t>
            </a:r>
            <a:endParaRPr lang="en-US" altLang="zh-CN" dirty="0"/>
          </a:p>
          <a:p>
            <a:r>
              <a:rPr lang="zh-CN" altLang="en-US" dirty="0"/>
              <a:t>若两个极大点双连通分量有公共点，则公共点是原图的割点</a:t>
            </a:r>
            <a:endParaRPr lang="en-US" altLang="zh-CN" dirty="0"/>
          </a:p>
          <a:p>
            <a:r>
              <a:rPr lang="zh-CN" altLang="en-US" dirty="0"/>
              <a:t>割点至少属于两个极大点双连通分量，非割点只属于某一个极大点双连通分量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92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有向图的概念</a:t>
            </a:r>
            <a:endParaRPr lang="en-US" altLang="zh-CN" dirty="0"/>
          </a:p>
          <a:p>
            <a:r>
              <a:rPr lang="zh-CN" altLang="en-US" dirty="0"/>
              <a:t>若从</a:t>
            </a:r>
            <a:r>
              <a:rPr lang="en-US" altLang="zh-CN" dirty="0"/>
              <a:t>u</a:t>
            </a:r>
            <a:r>
              <a:rPr lang="zh-CN" altLang="en-US" dirty="0"/>
              <a:t>出发能到</a:t>
            </a:r>
            <a:r>
              <a:rPr lang="en-US" altLang="zh-CN" dirty="0"/>
              <a:t>v</a:t>
            </a:r>
            <a:r>
              <a:rPr lang="zh-CN" altLang="en-US" dirty="0"/>
              <a:t>，从</a:t>
            </a:r>
            <a:r>
              <a:rPr lang="en-US" altLang="zh-CN" dirty="0"/>
              <a:t>v</a:t>
            </a:r>
            <a:r>
              <a:rPr lang="zh-CN" altLang="en-US" dirty="0"/>
              <a:t>出发也能到</a:t>
            </a:r>
            <a:r>
              <a:rPr lang="en-US" altLang="zh-CN" dirty="0"/>
              <a:t>u</a:t>
            </a:r>
            <a:r>
              <a:rPr lang="zh-CN" altLang="en-US" dirty="0"/>
              <a:t>，则称</a:t>
            </a:r>
            <a:r>
              <a:rPr lang="en-US" altLang="zh-CN" dirty="0" err="1"/>
              <a:t>u,v</a:t>
            </a:r>
            <a:r>
              <a:rPr lang="zh-CN" altLang="en-US" dirty="0"/>
              <a:t>强连通</a:t>
            </a:r>
            <a:endParaRPr lang="en-US" altLang="zh-CN" dirty="0"/>
          </a:p>
          <a:p>
            <a:r>
              <a:rPr lang="zh-CN" altLang="en-US" dirty="0"/>
              <a:t>显然强连通这个二元关系满足传递性，自反性，对称性</a:t>
            </a:r>
            <a:endParaRPr lang="en-US" altLang="zh-CN" dirty="0"/>
          </a:p>
          <a:p>
            <a:r>
              <a:rPr lang="zh-CN" altLang="en-US" dirty="0"/>
              <a:t>所以强连通关系是一个等价关系</a:t>
            </a:r>
            <a:endParaRPr lang="en-US" altLang="zh-CN" dirty="0"/>
          </a:p>
          <a:p>
            <a:r>
              <a:rPr lang="zh-CN" altLang="en-US" dirty="0"/>
              <a:t>所以可以对点集根据强连通关系划分等价类</a:t>
            </a:r>
            <a:endParaRPr lang="en-US" altLang="zh-CN" dirty="0"/>
          </a:p>
          <a:p>
            <a:r>
              <a:rPr lang="zh-CN" altLang="en-US" dirty="0"/>
              <a:t>每一个类就叫做一个（极大）强连通分量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993427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点双连通分量的求法</a:t>
            </a:r>
            <a:endParaRPr lang="en-US" altLang="zh-CN" dirty="0"/>
          </a:p>
          <a:p>
            <a:r>
              <a:rPr lang="zh-CN" altLang="en-US" dirty="0"/>
              <a:t>对于一个点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 err="1"/>
              <a:t>dfs</a:t>
            </a:r>
            <a:r>
              <a:rPr lang="zh-CN" altLang="en-US" dirty="0"/>
              <a:t>其邻接点，若</a:t>
            </a:r>
            <a:r>
              <a:rPr lang="en-US" altLang="zh-CN" dirty="0"/>
              <a:t>v</a:t>
            </a:r>
            <a:r>
              <a:rPr lang="zh-CN" altLang="en-US" dirty="0"/>
              <a:t>还没访问过（</a:t>
            </a:r>
            <a:r>
              <a:rPr lang="en-US" altLang="zh-CN" dirty="0" err="1"/>
              <a:t>dfs</a:t>
            </a:r>
            <a:r>
              <a:rPr lang="zh-CN" altLang="en-US" dirty="0"/>
              <a:t>树上儿子）</a:t>
            </a:r>
            <a:endParaRPr lang="en-US" altLang="zh-CN" dirty="0"/>
          </a:p>
          <a:p>
            <a:r>
              <a:rPr lang="zh-CN" altLang="en-US" dirty="0"/>
              <a:t>则把</a:t>
            </a:r>
            <a:r>
              <a:rPr lang="en-US" altLang="zh-CN" dirty="0"/>
              <a:t>v</a:t>
            </a:r>
            <a:r>
              <a:rPr lang="zh-CN" altLang="en-US" dirty="0"/>
              <a:t>入栈，再</a:t>
            </a:r>
            <a:r>
              <a:rPr lang="en-US" altLang="zh-CN" dirty="0" err="1"/>
              <a:t>dfs</a:t>
            </a:r>
            <a:r>
              <a:rPr lang="en-US" altLang="zh-CN" dirty="0"/>
              <a:t> v</a:t>
            </a:r>
            <a:r>
              <a:rPr lang="zh-CN" altLang="en-US" dirty="0"/>
              <a:t>，用栈来保存按照</a:t>
            </a:r>
            <a:r>
              <a:rPr lang="en-US" altLang="zh-CN" dirty="0" err="1"/>
              <a:t>dfn</a:t>
            </a:r>
            <a:r>
              <a:rPr lang="zh-CN" altLang="en-US" dirty="0"/>
              <a:t>排序的目前还能进入新的点双里的非割点</a:t>
            </a:r>
            <a:endParaRPr lang="en-US" altLang="zh-CN" dirty="0"/>
          </a:p>
          <a:p>
            <a:r>
              <a:rPr lang="zh-CN" altLang="en-US" dirty="0"/>
              <a:t>然后回溯时如果检查到一个儿子</a:t>
            </a:r>
            <a:r>
              <a:rPr lang="en-US" altLang="zh-CN" dirty="0"/>
              <a:t>v</a:t>
            </a:r>
            <a:r>
              <a:rPr lang="zh-CN" altLang="en-US" dirty="0"/>
              <a:t>满足</a:t>
            </a:r>
            <a:r>
              <a:rPr lang="en-US" altLang="zh-CN" dirty="0"/>
              <a:t>u</a:t>
            </a:r>
            <a:r>
              <a:rPr lang="zh-CN" altLang="en-US" dirty="0"/>
              <a:t>是割点，即</a:t>
            </a:r>
            <a:r>
              <a:rPr lang="en-US" altLang="zh-CN" dirty="0"/>
              <a:t>low[v]&gt;=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，就弹栈直到</a:t>
            </a:r>
            <a:r>
              <a:rPr lang="en-US" altLang="zh-CN" dirty="0"/>
              <a:t>v</a:t>
            </a:r>
            <a:r>
              <a:rPr lang="zh-CN" altLang="en-US" dirty="0"/>
              <a:t>被弹出，栈里面这些点和点</a:t>
            </a:r>
            <a:r>
              <a:rPr lang="en-US" altLang="zh-CN" dirty="0"/>
              <a:t>u</a:t>
            </a:r>
            <a:r>
              <a:rPr lang="zh-CN" altLang="en-US" dirty="0"/>
              <a:t>一起构成一个点双连通分量</a:t>
            </a:r>
            <a:endParaRPr lang="en-US" altLang="zh-CN" dirty="0"/>
          </a:p>
          <a:p>
            <a:r>
              <a:rPr lang="zh-CN" altLang="en-US" dirty="0"/>
              <a:t>注意两个点一条边也算一个点双（平凡的），所以最后要根据题意特判这个情况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091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广义圆方树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类比边双树，我们也想搞一个点双树</a:t>
            </a:r>
            <a:endParaRPr lang="en-US" altLang="zh-CN" dirty="0"/>
          </a:p>
          <a:p>
            <a:r>
              <a:rPr lang="zh-CN" altLang="en-US" dirty="0"/>
              <a:t>但是问题在于点双在割点处有重叠，所以不能直接缩点变成树形结构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420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广义圆方树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广义圆方树是对任意无向图进行重构得到的树</a:t>
            </a:r>
          </a:p>
          <a:p>
            <a:r>
              <a:rPr lang="zh-CN" altLang="en-US" dirty="0"/>
              <a:t>对无向图的每个点双额外建一个点（叫做方点），然后这个点向点双上的每个圆点连一条边，点双内部的边去掉即可</a:t>
            </a:r>
            <a:endParaRPr lang="en-US" altLang="zh-CN" dirty="0"/>
          </a:p>
          <a:p>
            <a:r>
              <a:rPr lang="zh-CN" altLang="en-US" dirty="0"/>
              <a:t>注意一个边连接两个点在广义圆方树中也算一个点双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CD7A0-CCB1-86AD-FAB4-7B0C8F415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40" y="3679225"/>
            <a:ext cx="7847116" cy="297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16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广义圆方树的建立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tarjan</a:t>
            </a:r>
            <a:r>
              <a:rPr lang="zh-CN" altLang="en-US" dirty="0"/>
              <a:t>求点双连通分量，</a:t>
            </a:r>
            <a:r>
              <a:rPr lang="en-US" altLang="zh-CN" dirty="0"/>
              <a:t> </a:t>
            </a:r>
            <a:r>
              <a:rPr lang="en-US" altLang="zh-CN" dirty="0" err="1"/>
              <a:t>tarjan</a:t>
            </a:r>
            <a:r>
              <a:rPr lang="zh-CN" altLang="en-US" dirty="0"/>
              <a:t>在求出一个点双连通分量以后会弹栈，这个时候弹出的就是这个点双里面的点（除了有一个割点没弹出来），在这个时候新建一个点然后连边即可。</a:t>
            </a:r>
          </a:p>
        </p:txBody>
      </p:sp>
    </p:spTree>
    <p:extLst>
      <p:ext uri="{BB962C8B-B14F-4D97-AF65-F5344CB8AC3E}">
        <p14:creationId xmlns:p14="http://schemas.microsoft.com/office/powerpoint/2010/main" val="3425085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广义圆方树的性质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圆点和方点相间分布。圆点间不可能有连边；方点间不可能有连边。</a:t>
            </a:r>
            <a:endParaRPr lang="en-US" altLang="zh-CN" dirty="0"/>
          </a:p>
          <a:p>
            <a:r>
              <a:rPr lang="zh-CN" altLang="en-US" dirty="0"/>
              <a:t>在构造过程中，无论取什么点为根，构造出的广义圆方树的形态都是一样的（除了方点的编号可能不同）</a:t>
            </a:r>
          </a:p>
          <a:p>
            <a:r>
              <a:rPr lang="zh-CN" altLang="en-US" dirty="0"/>
              <a:t>假设有一棵以圆点</a:t>
            </a:r>
            <a:r>
              <a:rPr lang="en-US" altLang="zh-CN" dirty="0"/>
              <a:t>rt</a:t>
            </a:r>
            <a:r>
              <a:rPr lang="zh-CN" altLang="en-US" dirty="0"/>
              <a:t>为根的圆方树，其以圆点</a:t>
            </a:r>
            <a:r>
              <a:rPr lang="en-US" altLang="zh-CN" dirty="0" err="1"/>
              <a:t>i</a:t>
            </a:r>
            <a:r>
              <a:rPr lang="zh-CN" altLang="en-US" dirty="0"/>
              <a:t>为根的子树内的所有圆点和原图中把</a:t>
            </a:r>
            <a:r>
              <a:rPr lang="en-US" altLang="zh-CN" dirty="0"/>
              <a:t>rt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zh-CN" altLang="en-US" dirty="0"/>
              <a:t>所有简单路径去掉以后，</a:t>
            </a:r>
            <a:r>
              <a:rPr lang="en-US" altLang="zh-CN" dirty="0" err="1"/>
              <a:t>i</a:t>
            </a:r>
            <a:r>
              <a:rPr lang="zh-CN" altLang="en-US" dirty="0"/>
              <a:t>所在的连通块内的点相同</a:t>
            </a:r>
          </a:p>
          <a:p>
            <a:r>
              <a:rPr lang="zh-CN" altLang="en-US" dirty="0"/>
              <a:t>每个方点的父亲均为所在点双的根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323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BZOJ3331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 </a:t>
            </a:r>
            <a:r>
              <a:rPr lang="en-US" altLang="zh-CN" dirty="0"/>
              <a:t>n </a:t>
            </a:r>
            <a:r>
              <a:rPr lang="zh-CN" altLang="en-US" dirty="0"/>
              <a:t>个节点 </a:t>
            </a:r>
            <a:r>
              <a:rPr lang="en-US" altLang="zh-CN" dirty="0"/>
              <a:t>m </a:t>
            </a:r>
            <a:r>
              <a:rPr lang="zh-CN" altLang="en-US" dirty="0"/>
              <a:t>条边的无向图，有 </a:t>
            </a:r>
            <a:r>
              <a:rPr lang="en-US" altLang="zh-CN" dirty="0"/>
              <a:t>q </a:t>
            </a:r>
            <a:r>
              <a:rPr lang="zh-CN" altLang="en-US" dirty="0"/>
              <a:t>组点对。求每个节点能作为多少组点对路径上的必经点。</a:t>
            </a:r>
          </a:p>
        </p:txBody>
      </p:sp>
    </p:spTree>
    <p:extLst>
      <p:ext uri="{BB962C8B-B14F-4D97-AF65-F5344CB8AC3E}">
        <p14:creationId xmlns:p14="http://schemas.microsoft.com/office/powerpoint/2010/main" val="1798080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BZOJ3331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点双存在一个性质：对于点数≥</a:t>
            </a:r>
            <a:r>
              <a:rPr lang="en-US" altLang="zh-CN" dirty="0"/>
              <a:t>3</a:t>
            </a:r>
            <a:r>
              <a:rPr lang="zh-CN" altLang="en-US" dirty="0"/>
              <a:t>的点双中任意两个不同的点之间，一定存在一条简单路径经过在同一点双内的任意一点。正确性可以感性理解。</a:t>
            </a:r>
            <a:endParaRPr lang="en-US" altLang="zh-CN" dirty="0"/>
          </a:p>
          <a:p>
            <a:r>
              <a:rPr lang="zh-CN" altLang="en-US" dirty="0"/>
              <a:t>所以对于一给定点对，若它们之间存在一条路径经过某点双上两点，则该点双上这两个点以外的其他点都不是必经点。</a:t>
            </a:r>
            <a:endParaRPr lang="en-US" altLang="zh-CN" dirty="0"/>
          </a:p>
          <a:p>
            <a:r>
              <a:rPr lang="zh-CN" altLang="en-US" dirty="0"/>
              <a:t>更进一步地，这一给定点对之间的必经点是起点终点路径上点双的交集，即路径上的割点。</a:t>
            </a:r>
            <a:endParaRPr lang="en-US" altLang="zh-CN" dirty="0"/>
          </a:p>
          <a:p>
            <a:r>
              <a:rPr lang="zh-CN" altLang="en-US" dirty="0"/>
              <a:t>建立广义圆方树，两点原图路径上的割点，即为圆方树路径上的圆点。问题转化为每个圆点被多少路径覆盖，树上差分即可。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115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CF487E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 </a:t>
            </a:r>
            <a:r>
              <a:rPr lang="en-US" altLang="zh-CN" dirty="0"/>
              <a:t>n </a:t>
            </a:r>
            <a:r>
              <a:rPr lang="zh-CN" altLang="en-US" dirty="0"/>
              <a:t>个节点 </a:t>
            </a:r>
            <a:r>
              <a:rPr lang="en-US" altLang="zh-CN" dirty="0"/>
              <a:t>m </a:t>
            </a:r>
            <a:r>
              <a:rPr lang="zh-CN" altLang="en-US" dirty="0"/>
              <a:t>条边的无向图，点有点权，给定 </a:t>
            </a:r>
            <a:r>
              <a:rPr lang="en-US" altLang="zh-CN" dirty="0"/>
              <a:t>q </a:t>
            </a:r>
            <a:r>
              <a:rPr lang="zh-CN" altLang="en-US" dirty="0"/>
              <a:t>次操作：</a:t>
            </a:r>
          </a:p>
          <a:p>
            <a:r>
              <a:rPr lang="zh-CN" altLang="en-US" dirty="0"/>
              <a:t>修改指定点的权值。</a:t>
            </a:r>
          </a:p>
          <a:p>
            <a:r>
              <a:rPr lang="zh-CN" altLang="en-US" dirty="0"/>
              <a:t>查询给定两点所有路径上的点中的最小点权值。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817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CF487E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先考虑不修改的情况。建立广义圆方树，令每个方点的权值为其点双内所有节点的权值的最小值。查询时直接查询两点路径节点权值最小值即可。</a:t>
            </a:r>
            <a:endParaRPr lang="en-US" altLang="zh-CN" dirty="0"/>
          </a:p>
          <a:p>
            <a:r>
              <a:rPr lang="zh-CN" altLang="en-US" dirty="0"/>
              <a:t>正确性方面可以参考上一个题，广义圆方树上两个点的路径中，圆点表示路过的割点或者路径端点（总之是必经的点），在本题中，方点用来表示可以经过的点的信息，即最小权值。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59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CF487E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再考虑修改的情况，一种显然的想法是对每一个方点都维护一个 </a:t>
            </a:r>
            <a:r>
              <a:rPr lang="en-US" altLang="zh-CN" dirty="0"/>
              <a:t>multiset</a:t>
            </a:r>
            <a:r>
              <a:rPr lang="zh-CN" altLang="en-US" dirty="0"/>
              <a:t>，储存其点双内所有节点点权值。修改时修改对应节点点权以及其所在方点的 </a:t>
            </a:r>
            <a:r>
              <a:rPr lang="en-US" altLang="zh-CN" dirty="0" err="1"/>
              <a:t>mulitiset</a:t>
            </a:r>
            <a:r>
              <a:rPr lang="zh-CN" altLang="en-US" dirty="0"/>
              <a:t>，并更新方点点权，树剖维护即可。但可能会出现一个圆点（这个圆点是割点，在很多个点双中）与多个方点相连的情况，复杂度没有保证。</a:t>
            </a:r>
          </a:p>
          <a:p>
            <a:r>
              <a:rPr lang="zh-CN" altLang="en-US" dirty="0"/>
              <a:t>如何保证修改一个圆点的点权，只会影响到常数个方点的点权？令每个方点的权值为其圆方树上的儿子的最小点权即可。当修改一个圆点的点权时，即便这个圆点在多个点双中，也只会修改一个方点的 </a:t>
            </a:r>
            <a:r>
              <a:rPr lang="en-US" altLang="zh-CN" dirty="0"/>
              <a:t>multiset</a:t>
            </a:r>
            <a:r>
              <a:rPr lang="zh-CN" altLang="en-US"/>
              <a:t>，因为这个点是其他的点双的根。但是注意若</a:t>
            </a:r>
            <a:r>
              <a:rPr lang="zh-CN" altLang="en-US" dirty="0"/>
              <a:t>某次查询的 </a:t>
            </a:r>
            <a:r>
              <a:rPr lang="en-US" altLang="zh-CN" dirty="0" err="1"/>
              <a:t>lca</a:t>
            </a:r>
            <a:r>
              <a:rPr lang="en-US" altLang="zh-CN" dirty="0"/>
              <a:t> </a:t>
            </a:r>
            <a:r>
              <a:rPr lang="zh-CN" altLang="en-US" dirty="0"/>
              <a:t>为一方点，需要统计该点父亲的圆点的贡献。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401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强连通分量和</a:t>
            </a:r>
            <a:r>
              <a:rPr lang="en-US" altLang="zh-CN" dirty="0" err="1"/>
              <a:t>dfs</a:t>
            </a:r>
            <a:r>
              <a:rPr lang="zh-CN" altLang="en-US" dirty="0"/>
              <a:t>树的关系</a:t>
            </a:r>
            <a:endParaRPr lang="en-US" altLang="zh-CN" dirty="0"/>
          </a:p>
          <a:p>
            <a:r>
              <a:rPr lang="zh-CN" altLang="en-US" dirty="0"/>
              <a:t>如果点</a:t>
            </a:r>
            <a:r>
              <a:rPr lang="en-US" altLang="zh-CN" dirty="0"/>
              <a:t>u</a:t>
            </a:r>
            <a:r>
              <a:rPr lang="zh-CN" altLang="en-US" dirty="0"/>
              <a:t>是某个强连通分量在</a:t>
            </a:r>
            <a:r>
              <a:rPr lang="en-US" altLang="zh-CN" dirty="0" err="1"/>
              <a:t>dfs</a:t>
            </a:r>
            <a:r>
              <a:rPr lang="zh-CN" altLang="en-US" dirty="0"/>
              <a:t>时遇到的第一个节点</a:t>
            </a:r>
            <a:endParaRPr lang="en-US" altLang="zh-CN" dirty="0"/>
          </a:p>
          <a:p>
            <a:r>
              <a:rPr lang="zh-CN" altLang="en-US" dirty="0"/>
              <a:t>那么点</a:t>
            </a:r>
            <a:r>
              <a:rPr lang="en-US" altLang="zh-CN" dirty="0"/>
              <a:t>u</a:t>
            </a:r>
            <a:r>
              <a:rPr lang="zh-CN" altLang="en-US" dirty="0"/>
              <a:t>所在的强连通分量的其余点必定在</a:t>
            </a:r>
            <a:r>
              <a:rPr lang="en-US" altLang="zh-CN" dirty="0" err="1"/>
              <a:t>dfs</a:t>
            </a:r>
            <a:r>
              <a:rPr lang="zh-CN" altLang="en-US" dirty="0"/>
              <a:t>树上点</a:t>
            </a:r>
            <a:r>
              <a:rPr lang="en-US" altLang="zh-CN" dirty="0"/>
              <a:t>u</a:t>
            </a:r>
            <a:r>
              <a:rPr lang="zh-CN" altLang="en-US" dirty="0"/>
              <a:t>的子树当中</a:t>
            </a:r>
            <a:endParaRPr lang="en-US" altLang="zh-CN" dirty="0"/>
          </a:p>
          <a:p>
            <a:r>
              <a:rPr lang="zh-CN" altLang="en-US" dirty="0"/>
              <a:t>证明：假设有个结点</a:t>
            </a:r>
            <a:r>
              <a:rPr lang="en-US" altLang="zh-CN" dirty="0"/>
              <a:t>v</a:t>
            </a:r>
            <a:r>
              <a:rPr lang="zh-CN" altLang="en-US" dirty="0"/>
              <a:t>在该强连通分量中，但是不在以</a:t>
            </a:r>
            <a:r>
              <a:rPr lang="en-US" altLang="zh-CN" dirty="0"/>
              <a:t>u</a:t>
            </a:r>
            <a:r>
              <a:rPr lang="zh-CN" altLang="en-US" dirty="0"/>
              <a:t>为根的子树中，那么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的路径中肯定有一条离开子树的边。但是这样的边只可能是横叉边或者反祖边，然而这两条边都要求指向的结点已经被访问过了，这就和</a:t>
            </a:r>
            <a:r>
              <a:rPr lang="en-US" altLang="zh-CN" dirty="0"/>
              <a:t>u</a:t>
            </a:r>
            <a:r>
              <a:rPr lang="zh-CN" altLang="en-US" dirty="0"/>
              <a:t>是第一个访问的结点矛盾了。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u</a:t>
            </a:r>
            <a:r>
              <a:rPr lang="zh-CN" altLang="en-US" dirty="0"/>
              <a:t>叫做强连通分量的根</a:t>
            </a:r>
          </a:p>
        </p:txBody>
      </p:sp>
    </p:spTree>
    <p:extLst>
      <p:ext uri="{BB962C8B-B14F-4D97-AF65-F5344CB8AC3E}">
        <p14:creationId xmlns:p14="http://schemas.microsoft.com/office/powerpoint/2010/main" val="4157500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点双和边双的区分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点双和边双在一些观察性质的题目中容易搞混淆，需要仔细思考</a:t>
            </a:r>
            <a:endParaRPr lang="en-US" altLang="zh-CN" dirty="0"/>
          </a:p>
          <a:p>
            <a:r>
              <a:rPr lang="zh-CN" altLang="en-US" dirty="0"/>
              <a:t>主要问题是，经常会以一个环来思考问题，但一个环既是点双又是边双，就不知道到底应该用点双还是用边双来做。</a:t>
            </a:r>
            <a:endParaRPr lang="en-US" altLang="zh-CN" dirty="0"/>
          </a:p>
          <a:p>
            <a:r>
              <a:rPr lang="zh-CN" altLang="en-US" dirty="0"/>
              <a:t>「</a:t>
            </a:r>
            <a:r>
              <a:rPr lang="en-US" altLang="zh-CN" dirty="0"/>
              <a:t>CF732F</a:t>
            </a:r>
            <a:r>
              <a:rPr lang="zh-CN" altLang="en-US" dirty="0"/>
              <a:t>」</a:t>
            </a:r>
            <a:r>
              <a:rPr lang="en-US" altLang="zh-CN" dirty="0"/>
              <a:t>Tourist Reform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CF962F</a:t>
            </a:r>
            <a:r>
              <a:rPr lang="zh-CN" altLang="en-US" dirty="0"/>
              <a:t>」</a:t>
            </a:r>
            <a:r>
              <a:rPr lang="en-US" altLang="zh-CN" dirty="0"/>
              <a:t>Simple Cycles Edges</a:t>
            </a:r>
          </a:p>
          <a:p>
            <a:r>
              <a:rPr lang="zh-CN" altLang="en-US" dirty="0"/>
              <a:t>「省选联考 </a:t>
            </a:r>
            <a:r>
              <a:rPr lang="en-US" altLang="zh-CN" dirty="0"/>
              <a:t>2023</a:t>
            </a:r>
            <a:r>
              <a:rPr lang="zh-CN" altLang="en-US" dirty="0"/>
              <a:t>」</a:t>
            </a:r>
            <a:r>
              <a:rPr lang="en-US" altLang="zh-CN" dirty="0"/>
              <a:t> </a:t>
            </a:r>
            <a:r>
              <a:rPr lang="zh-CN" altLang="en-US" dirty="0"/>
              <a:t>城市建造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695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CF732F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在一张有向图中，设 </a:t>
            </a:r>
            <a:r>
              <a:rPr lang="en-US" altLang="zh-CN" dirty="0" err="1"/>
              <a:t>ri</a:t>
            </a:r>
            <a:r>
              <a:rPr lang="en-US" altLang="zh-CN" dirty="0"/>
              <a:t> </a:t>
            </a:r>
            <a:r>
              <a:rPr lang="zh-CN" altLang="en-US" dirty="0"/>
              <a:t>为从点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出发能够到达的点的数量。</a:t>
            </a:r>
          </a:p>
          <a:p>
            <a:r>
              <a:rPr lang="zh-CN" altLang="en-US" dirty="0"/>
              <a:t>定义有向图的“改良值”为 </a:t>
            </a:r>
            <a:r>
              <a:rPr lang="en-US" altLang="zh-CN" dirty="0" err="1"/>
              <a:t>ri</a:t>
            </a:r>
            <a:r>
              <a:rPr lang="en-US" altLang="zh-CN" dirty="0"/>
              <a:t> </a:t>
            </a:r>
            <a:r>
              <a:rPr lang="zh-CN" altLang="en-US" dirty="0"/>
              <a:t>的最小值。</a:t>
            </a:r>
          </a:p>
          <a:p>
            <a:r>
              <a:rPr lang="zh-CN" altLang="en-US" dirty="0"/>
              <a:t>现给出一张无向图，要求给每条边定一个方向，使产生的有向图“改良值”最大。</a:t>
            </a:r>
          </a:p>
          <a:p>
            <a:r>
              <a:rPr lang="zh-CN" altLang="en-US" dirty="0"/>
              <a:t>输出 最大改良值和边的方向。</a:t>
            </a:r>
          </a:p>
          <a:p>
            <a:r>
              <a:rPr lang="en-US" altLang="zh-CN" dirty="0"/>
              <a:t>n,m≤400000</a:t>
            </a:r>
          </a:p>
        </p:txBody>
      </p:sp>
    </p:spTree>
    <p:extLst>
      <p:ext uri="{BB962C8B-B14F-4D97-AF65-F5344CB8AC3E}">
        <p14:creationId xmlns:p14="http://schemas.microsoft.com/office/powerpoint/2010/main" val="645413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CF732F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可以发现，存在一种给边双里面的边定向的方法，使得定向后这个边双变成一个</a:t>
            </a:r>
            <a:r>
              <a:rPr lang="en-US" altLang="zh-CN" dirty="0" err="1"/>
              <a:t>scc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4851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CF732F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可以发现，存在一种给边双里面的边定向的方法，使得定向后这个边双变成一个</a:t>
            </a:r>
            <a:r>
              <a:rPr lang="en-US" altLang="zh-CN" dirty="0" err="1"/>
              <a:t>scc</a:t>
            </a:r>
            <a:endParaRPr lang="en-US" altLang="zh-CN" dirty="0"/>
          </a:p>
          <a:p>
            <a:r>
              <a:rPr lang="zh-CN" altLang="en-US" dirty="0"/>
              <a:t>然后就是建边双树，边双内部随便</a:t>
            </a:r>
            <a:r>
              <a:rPr lang="en-US" altLang="zh-CN" dirty="0" err="1"/>
              <a:t>dfs</a:t>
            </a:r>
            <a:r>
              <a:rPr lang="zh-CN" altLang="en-US" dirty="0"/>
              <a:t>定向，考虑树边</a:t>
            </a:r>
            <a:endParaRPr lang="en-US" altLang="zh-CN" dirty="0"/>
          </a:p>
          <a:p>
            <a:r>
              <a:rPr lang="zh-CN" altLang="en-US" dirty="0"/>
              <a:t>因为要</a:t>
            </a:r>
            <a:r>
              <a:rPr lang="en-US" altLang="zh-CN" dirty="0" err="1"/>
              <a:t>ri</a:t>
            </a:r>
            <a:r>
              <a:rPr lang="zh-CN" altLang="en-US" dirty="0"/>
              <a:t>的最小值尽量大，假设有</a:t>
            </a:r>
            <a:r>
              <a:rPr lang="en-US" altLang="zh-CN" dirty="0"/>
              <a:t>k</a:t>
            </a:r>
            <a:r>
              <a:rPr lang="zh-CN" altLang="en-US" dirty="0"/>
              <a:t>个边双，那么树边只有</a:t>
            </a:r>
            <a:r>
              <a:rPr lang="en-US" altLang="zh-CN" dirty="0"/>
              <a:t>k-1</a:t>
            </a:r>
            <a:r>
              <a:rPr lang="zh-CN" altLang="en-US" dirty="0"/>
              <a:t>条，显然定向只会产生</a:t>
            </a:r>
            <a:r>
              <a:rPr lang="en-US" altLang="zh-CN" dirty="0"/>
              <a:t>k-1</a:t>
            </a:r>
            <a:r>
              <a:rPr lang="zh-CN" altLang="en-US" dirty="0"/>
              <a:t>的出度，那必然有个点是没有出度的，这个点对应到原图上能走到的点数就是这个边双的</a:t>
            </a:r>
            <a:r>
              <a:rPr lang="en-US" altLang="zh-CN" dirty="0" err="1"/>
              <a:t>vcnt</a:t>
            </a:r>
            <a:r>
              <a:rPr lang="zh-CN" altLang="en-US" dirty="0"/>
              <a:t>，也是</a:t>
            </a:r>
            <a:r>
              <a:rPr lang="en-US" altLang="zh-CN" dirty="0" err="1"/>
              <a:t>ri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所以以</a:t>
            </a:r>
            <a:r>
              <a:rPr lang="en-US" altLang="zh-CN" dirty="0" err="1"/>
              <a:t>vcnt</a:t>
            </a:r>
            <a:r>
              <a:rPr lang="zh-CN" altLang="en-US" dirty="0"/>
              <a:t>最大的点作为内向树的树根，就可以给树边定向了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7534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CF732F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考虑一下为啥不用点双</a:t>
            </a:r>
            <a:endParaRPr lang="en-US" altLang="zh-CN" dirty="0"/>
          </a:p>
          <a:p>
            <a:r>
              <a:rPr lang="zh-CN" altLang="en-US" dirty="0"/>
              <a:t>首先两个点连一条边的情况就不符合</a:t>
            </a:r>
            <a:endParaRPr lang="en-US" altLang="zh-CN" dirty="0"/>
          </a:p>
          <a:p>
            <a:r>
              <a:rPr lang="zh-CN" altLang="en-US" dirty="0"/>
              <a:t>然后对于两个环共享一个割点的情况，这个整体是一个边双，边定向好做一些，但是用点双考虑是两个，虽然也存在一种定向方法成立，但是点双和点双之间不独立，方案要互相依赖，比较麻烦，而且也不像边双一样可以方便地缩点建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6499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CF962F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定义无向图中简单环为每个顶点只包含了一次的环（即除起点和终点外每个点只经过一次的回路）。</a:t>
            </a:r>
          </a:p>
          <a:p>
            <a:r>
              <a:rPr lang="zh-CN" altLang="en-US" dirty="0"/>
              <a:t>现给出一张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条边的图（</a:t>
            </a:r>
            <a:r>
              <a:rPr lang="en-US" altLang="zh-CN" dirty="0"/>
              <a:t>n,m⩽100000</a:t>
            </a:r>
            <a:r>
              <a:rPr lang="zh-CN" altLang="en-US" dirty="0"/>
              <a:t>），求恰好被包含在一个（多了少了都不行）简单环中的边，第一行输出这些边个数，第二行根据输入顺序输出这些边编号。</a:t>
            </a:r>
          </a:p>
          <a:p>
            <a:r>
              <a:rPr lang="zh-CN" altLang="en-US" dirty="0"/>
              <a:t>数据保证无重边自环，但不一定保证连通。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4754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CF962F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由于简单环不能重复经过点，所以简单环不能穿过割点</a:t>
            </a:r>
            <a:endParaRPr lang="en-US" altLang="zh-CN" dirty="0"/>
          </a:p>
          <a:p>
            <a:r>
              <a:rPr lang="zh-CN" altLang="en-US" dirty="0"/>
              <a:t>那么就用割点把整个图划分成若干个点双分别考虑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1364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A1424F7-A8B3-53FB-5199-5EB9EDB6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3085" r="21902" b="3126"/>
          <a:stretch/>
        </p:blipFill>
        <p:spPr bwMode="auto">
          <a:xfrm>
            <a:off x="10232571" y="3382922"/>
            <a:ext cx="1959429" cy="34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CF962F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770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由于简单环不能重复经过点，所以简单环不能穿过割点</a:t>
            </a:r>
            <a:endParaRPr lang="en-US" altLang="zh-CN" dirty="0"/>
          </a:p>
          <a:p>
            <a:r>
              <a:rPr lang="zh-CN" altLang="en-US" dirty="0"/>
              <a:t>那么就用割点把整个图划分成若干个点双分别考虑</a:t>
            </a:r>
            <a:endParaRPr lang="en-US" altLang="zh-CN" dirty="0"/>
          </a:p>
          <a:p>
            <a:r>
              <a:rPr lang="zh-CN" altLang="en-US" dirty="0"/>
              <a:t>那么对于一个点双而言，如何判断在恰好在一个简单环里面</a:t>
            </a:r>
            <a:endParaRPr lang="en-US" altLang="zh-CN" dirty="0"/>
          </a:p>
          <a:p>
            <a:r>
              <a:rPr lang="zh-CN" altLang="en-US" dirty="0"/>
              <a:t>可以手玩发现，如果点双里面有一条边在多个简单环里面，那么这个点双里面所有边都在多个简单环里面</a:t>
            </a:r>
            <a:endParaRPr lang="en-US" altLang="zh-CN" dirty="0"/>
          </a:p>
          <a:p>
            <a:r>
              <a:rPr lang="zh-CN" altLang="en-US" dirty="0"/>
              <a:t>所以问题就变成判断一个点双是不是一个简单环，即点数等于边数</a:t>
            </a:r>
            <a:endParaRPr lang="en-US" altLang="zh-CN" dirty="0"/>
          </a:p>
          <a:p>
            <a:r>
              <a:rPr lang="zh-CN" altLang="en-US" dirty="0"/>
              <a:t>具体实现的时候，由于无向图是加入正反两条边，可能要对边去重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7497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CF962F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这个题不考虑边双，是因为右下角这个图整个就是一个边双，没有分开，没法统计</a:t>
            </a:r>
            <a:endParaRPr lang="en-US" altLang="zh-CN" dirty="0"/>
          </a:p>
          <a:p>
            <a:r>
              <a:rPr lang="zh-CN" altLang="en-US" dirty="0"/>
              <a:t>或者也可以认为每一个点数</a:t>
            </a:r>
            <a:r>
              <a:rPr lang="en-US" altLang="zh-CN" dirty="0"/>
              <a:t>&gt;=3</a:t>
            </a:r>
            <a:r>
              <a:rPr lang="zh-CN" altLang="en-US" dirty="0"/>
              <a:t>的点双都是一个环然后上面连了一些弦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96E22E-267A-FDBD-EDE3-30B6FE398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3085" r="21902" b="3126"/>
          <a:stretch/>
        </p:blipFill>
        <p:spPr bwMode="auto">
          <a:xfrm>
            <a:off x="10232571" y="3382922"/>
            <a:ext cx="1959429" cy="34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45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「省选联考 </a:t>
            </a:r>
            <a:r>
              <a:rPr lang="en-US" altLang="zh-CN" dirty="0"/>
              <a:t>2023</a:t>
            </a:r>
            <a:r>
              <a:rPr lang="zh-CN" altLang="en-US" dirty="0"/>
              <a:t>」 城市建造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给一个连通无向图，计算有多少个点集 </a:t>
            </a:r>
            <a:r>
              <a:rPr lang="en-US" altLang="zh-CN" dirty="0"/>
              <a:t>V</a:t>
            </a:r>
            <a:r>
              <a:rPr lang="zh-CN" altLang="en-US" dirty="0"/>
              <a:t>，满足删去 </a:t>
            </a:r>
            <a:r>
              <a:rPr lang="en-US" altLang="zh-CN" dirty="0"/>
              <a:t>V </a:t>
            </a:r>
            <a:r>
              <a:rPr lang="zh-CN" altLang="en-US" dirty="0"/>
              <a:t>的导出子图中的边后，原图形成了 </a:t>
            </a:r>
            <a:r>
              <a:rPr lang="en-US" altLang="zh-CN" dirty="0"/>
              <a:t>|V| </a:t>
            </a:r>
            <a:r>
              <a:rPr lang="zh-CN" altLang="en-US" dirty="0"/>
              <a:t>个连通块，且连通块大小的极差 ≤</a:t>
            </a:r>
            <a:r>
              <a:rPr lang="en-US" altLang="zh-CN" dirty="0"/>
              <a:t>k</a:t>
            </a:r>
            <a:r>
              <a:rPr lang="zh-CN" altLang="en-US" dirty="0"/>
              <a:t>。形成 </a:t>
            </a:r>
            <a:r>
              <a:rPr lang="en-US" altLang="zh-CN" dirty="0"/>
              <a:t>|V| </a:t>
            </a:r>
            <a:r>
              <a:rPr lang="zh-CN" altLang="en-US" dirty="0"/>
              <a:t>个连通块又等价于 </a:t>
            </a:r>
            <a:r>
              <a:rPr lang="en-US" altLang="zh-CN" dirty="0"/>
              <a:t>V </a:t>
            </a:r>
            <a:r>
              <a:rPr lang="zh-CN" altLang="en-US" dirty="0"/>
              <a:t>中的每个点都分属不同的连通块，我们称这样的 </a:t>
            </a:r>
            <a:r>
              <a:rPr lang="en-US" altLang="zh-CN" dirty="0"/>
              <a:t>V </a:t>
            </a:r>
            <a:r>
              <a:rPr lang="zh-CN" altLang="en-US" dirty="0"/>
              <a:t>为合法的。</a:t>
            </a:r>
            <a:endParaRPr lang="en-US" altLang="zh-CN" dirty="0"/>
          </a:p>
          <a:p>
            <a:r>
              <a:rPr lang="en-US" altLang="zh-CN" dirty="0"/>
              <a:t>n&lt;=100000,m&lt;=200000,k=0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80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tarjan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表示</a:t>
            </a:r>
            <a:r>
              <a:rPr lang="en-US" altLang="zh-CN" dirty="0" err="1"/>
              <a:t>dfs</a:t>
            </a:r>
            <a:r>
              <a:rPr lang="zh-CN" altLang="en-US" dirty="0"/>
              <a:t>搜索的时间戳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子树里面的点，还有</a:t>
            </a:r>
            <a:r>
              <a:rPr lang="en-US" altLang="zh-CN" dirty="0"/>
              <a:t>u</a:t>
            </a:r>
            <a:r>
              <a:rPr lang="zh-CN" altLang="en-US" dirty="0"/>
              <a:t>子树里面的点通过一条非树边能到达的点，这些所有点的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可以递推：先把</a:t>
            </a:r>
            <a:r>
              <a:rPr lang="en-US" altLang="zh-CN" dirty="0"/>
              <a:t>u</a:t>
            </a:r>
            <a:r>
              <a:rPr lang="zh-CN" altLang="en-US" dirty="0"/>
              <a:t>入栈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的邻接点，若</a:t>
            </a:r>
            <a:r>
              <a:rPr lang="en-US" altLang="zh-CN" dirty="0"/>
              <a:t>u-&gt;v</a:t>
            </a:r>
            <a:r>
              <a:rPr lang="zh-CN" altLang="en-US" dirty="0"/>
              <a:t>是树边（</a:t>
            </a:r>
            <a:r>
              <a:rPr lang="en-US" altLang="zh-CN" dirty="0"/>
              <a:t>v</a:t>
            </a:r>
            <a:r>
              <a:rPr lang="zh-CN" altLang="en-US" dirty="0"/>
              <a:t>未被访问），那么用</a:t>
            </a:r>
            <a:r>
              <a:rPr lang="en-US" altLang="zh-CN" dirty="0"/>
              <a:t>low[v]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  <a:r>
              <a:rPr lang="zh-CN" altLang="en-US" dirty="0"/>
              <a:t>，更新是自底向上的，所以这就考虑到了</a:t>
            </a:r>
            <a:r>
              <a:rPr lang="en-US" altLang="zh-CN" dirty="0"/>
              <a:t>u</a:t>
            </a:r>
            <a:r>
              <a:rPr lang="zh-CN" altLang="en-US" dirty="0"/>
              <a:t>的子树内除了</a:t>
            </a:r>
            <a:r>
              <a:rPr lang="en-US" altLang="zh-CN" dirty="0"/>
              <a:t>u</a:t>
            </a:r>
            <a:r>
              <a:rPr lang="zh-CN" altLang="en-US" dirty="0"/>
              <a:t>以外的点，还有除了</a:t>
            </a:r>
            <a:r>
              <a:rPr lang="en-US" altLang="zh-CN" dirty="0"/>
              <a:t>u</a:t>
            </a:r>
            <a:r>
              <a:rPr lang="zh-CN" altLang="en-US" dirty="0"/>
              <a:t>以外的子树内的点通过一条非树边能到达的点，这些所有点的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u-&gt;v</a:t>
            </a:r>
            <a:r>
              <a:rPr lang="zh-CN" altLang="en-US" dirty="0"/>
              <a:t>不是树边（</a:t>
            </a:r>
            <a:r>
              <a:rPr lang="en-US" altLang="zh-CN" dirty="0"/>
              <a:t>v</a:t>
            </a:r>
            <a:r>
              <a:rPr lang="zh-CN" altLang="en-US" dirty="0"/>
              <a:t>被访问过），且</a:t>
            </a:r>
            <a:r>
              <a:rPr lang="en-US" altLang="zh-CN" dirty="0"/>
              <a:t>v</a:t>
            </a:r>
            <a:r>
              <a:rPr lang="zh-CN" altLang="en-US" dirty="0"/>
              <a:t>不在栈中，则用</a:t>
            </a:r>
            <a:r>
              <a:rPr lang="en-US" altLang="zh-CN" dirty="0" err="1"/>
              <a:t>dfn</a:t>
            </a:r>
            <a:r>
              <a:rPr lang="en-US" altLang="zh-CN" dirty="0"/>
              <a:t>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16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「省选联考 </a:t>
            </a:r>
            <a:r>
              <a:rPr lang="en-US" altLang="zh-CN" dirty="0"/>
              <a:t>2023</a:t>
            </a:r>
            <a:r>
              <a:rPr lang="zh-CN" altLang="en-US" dirty="0"/>
              <a:t>」 城市建造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这个题删边容易想成边双</a:t>
            </a:r>
            <a:endParaRPr lang="en-US" altLang="zh-CN" dirty="0"/>
          </a:p>
          <a:p>
            <a:r>
              <a:rPr lang="zh-CN" altLang="en-US" dirty="0"/>
              <a:t>但是注意是一下子删很多条，所以不能直接认为是边双</a:t>
            </a:r>
            <a:endParaRPr lang="en-US" altLang="zh-CN" dirty="0"/>
          </a:p>
          <a:p>
            <a:r>
              <a:rPr lang="zh-CN" altLang="en-US" dirty="0"/>
              <a:t>例如，对于一个点双，取里面</a:t>
            </a:r>
            <a:r>
              <a:rPr lang="en-US" altLang="zh-CN" dirty="0"/>
              <a:t>3</a:t>
            </a:r>
            <a:r>
              <a:rPr lang="zh-CN" altLang="en-US" dirty="0"/>
              <a:t>个点</a:t>
            </a:r>
            <a:r>
              <a:rPr lang="en-US" altLang="zh-CN" dirty="0" err="1"/>
              <a:t>u,v,w</a:t>
            </a:r>
            <a:r>
              <a:rPr lang="zh-CN" altLang="en-US" dirty="0"/>
              <a:t>，如果</a:t>
            </a:r>
            <a:r>
              <a:rPr lang="en-US" altLang="zh-CN" dirty="0" err="1"/>
              <a:t>u,v</a:t>
            </a:r>
            <a:r>
              <a:rPr lang="zh-CN" altLang="en-US" dirty="0"/>
              <a:t>在点集中，</a:t>
            </a:r>
            <a:r>
              <a:rPr lang="en-US" altLang="zh-CN" dirty="0"/>
              <a:t>w</a:t>
            </a:r>
            <a:r>
              <a:rPr lang="zh-CN" altLang="en-US" dirty="0"/>
              <a:t>不在，那么删除</a:t>
            </a:r>
            <a:r>
              <a:rPr lang="en-US" altLang="zh-CN" dirty="0" err="1"/>
              <a:t>u,v</a:t>
            </a:r>
            <a:r>
              <a:rPr lang="zh-CN" altLang="en-US" dirty="0"/>
              <a:t>导出子图的边，还是存在一条路径</a:t>
            </a:r>
            <a:r>
              <a:rPr lang="en-US" altLang="zh-CN" dirty="0"/>
              <a:t>u-&gt;w-&gt;v</a:t>
            </a:r>
            <a:r>
              <a:rPr lang="zh-CN" altLang="en-US" dirty="0"/>
              <a:t>，所以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没有分属不同的连通块，就不合法</a:t>
            </a:r>
            <a:endParaRPr lang="en-US" altLang="zh-CN" dirty="0"/>
          </a:p>
          <a:p>
            <a:r>
              <a:rPr lang="zh-CN" altLang="en-US" dirty="0"/>
              <a:t>这对于大一些的环也是适用的，例如不删除整个环上的边，只是删了环上一段弧，那么弧的两个端点可以通过另外一半弧连通</a:t>
            </a:r>
            <a:endParaRPr lang="en-US" altLang="zh-CN" dirty="0"/>
          </a:p>
          <a:p>
            <a:r>
              <a:rPr lang="zh-CN" altLang="en-US" dirty="0"/>
              <a:t>至于边双，只是两个点一条边的特例，所以还是点双，并且点双里面的点要取</a:t>
            </a:r>
            <a:r>
              <a:rPr lang="en-US" altLang="zh-CN" dirty="0"/>
              <a:t>&gt;=2</a:t>
            </a:r>
            <a:r>
              <a:rPr lang="zh-CN" altLang="en-US" dirty="0"/>
              <a:t>个就要取完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147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E2BA-7939-67CD-1D54-4B69C03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「省选联考 </a:t>
            </a:r>
            <a:r>
              <a:rPr lang="en-US" altLang="zh-CN" dirty="0"/>
              <a:t>2023</a:t>
            </a:r>
            <a:r>
              <a:rPr lang="zh-CN" altLang="en-US" dirty="0"/>
              <a:t>」 城市建造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2F69-5A28-20FE-78E9-2A212A77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然后就是建圆方树，方点就表示是否选取整个点双的点</a:t>
            </a:r>
            <a:endParaRPr lang="en-US" altLang="zh-CN" dirty="0"/>
          </a:p>
          <a:p>
            <a:r>
              <a:rPr lang="zh-CN" altLang="en-US" dirty="0"/>
              <a:t>由于图是连通的，我们还可以发现如果一开始选择的导出子图不是连通的，那么还是存在一些点仍然连通</a:t>
            </a:r>
            <a:endParaRPr lang="en-US" altLang="zh-CN" dirty="0"/>
          </a:p>
          <a:p>
            <a:r>
              <a:rPr lang="zh-CN" altLang="en-US" dirty="0"/>
              <a:t>所以问题就变成在圆方树上选一些方点，并且这些方点是“连通”的，再删去导出子图的边，各个连通块极差</a:t>
            </a:r>
            <a:r>
              <a:rPr lang="en-US" altLang="zh-CN" dirty="0"/>
              <a:t>&lt;=k</a:t>
            </a:r>
            <a:r>
              <a:rPr lang="zh-CN" altLang="en-US" dirty="0"/>
              <a:t>的方案数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5183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4729-8ABA-3EEE-06A7-F7D51C61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08F5C-2FB1-9275-78F0-BA3F1C2E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「</a:t>
            </a:r>
            <a:r>
              <a:rPr lang="en-US" altLang="zh-CN" dirty="0"/>
              <a:t>UOJ #134</a:t>
            </a:r>
            <a:r>
              <a:rPr lang="zh-CN" altLang="en-US" dirty="0"/>
              <a:t>」</a:t>
            </a:r>
            <a:r>
              <a:rPr lang="en-US" altLang="zh-CN" dirty="0"/>
              <a:t>App </a:t>
            </a:r>
            <a:r>
              <a:rPr lang="zh-CN" altLang="en-US" dirty="0"/>
              <a:t>管理器 构造 强连通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UOJ76</a:t>
            </a:r>
            <a:r>
              <a:rPr lang="zh-CN" altLang="en-US" dirty="0"/>
              <a:t>」懒癌 比较难</a:t>
            </a:r>
            <a:endParaRPr lang="en-US" altLang="zh-CN" dirty="0"/>
          </a:p>
          <a:p>
            <a:r>
              <a:rPr lang="zh-CN" altLang="en-US" dirty="0"/>
              <a:t>「</a:t>
            </a:r>
            <a:r>
              <a:rPr lang="en-US" altLang="zh-CN" dirty="0"/>
              <a:t>HDU3639</a:t>
            </a:r>
            <a:r>
              <a:rPr lang="zh-CN" altLang="en-US" dirty="0"/>
              <a:t>」班长候选人 一般的缩点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CF732F</a:t>
            </a:r>
            <a:r>
              <a:rPr lang="zh-CN" altLang="en-US" dirty="0"/>
              <a:t>」</a:t>
            </a:r>
            <a:r>
              <a:rPr lang="en-US" altLang="zh-CN" dirty="0"/>
              <a:t>Tourist Reform </a:t>
            </a:r>
            <a:r>
              <a:rPr lang="zh-CN" altLang="en-US" dirty="0"/>
              <a:t>边双 观察性质 构造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CF901C</a:t>
            </a:r>
            <a:r>
              <a:rPr lang="zh-CN" altLang="en-US" dirty="0"/>
              <a:t>」</a:t>
            </a:r>
            <a:r>
              <a:rPr lang="en-US" altLang="zh-CN" dirty="0"/>
              <a:t>Bipartite Segments </a:t>
            </a:r>
            <a:r>
              <a:rPr lang="zh-CN" altLang="en-US" dirty="0"/>
              <a:t>点双 数据结构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HDU3394</a:t>
            </a:r>
            <a:r>
              <a:rPr lang="zh-CN" altLang="en-US" dirty="0"/>
              <a:t>」</a:t>
            </a:r>
            <a:r>
              <a:rPr lang="en-US" altLang="zh-CN" dirty="0"/>
              <a:t>Railway </a:t>
            </a:r>
            <a:r>
              <a:rPr lang="zh-CN" altLang="en-US" dirty="0"/>
              <a:t>边双 观察性质 较简单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CF878C </a:t>
            </a:r>
            <a:r>
              <a:rPr lang="zh-CN" altLang="en-US" dirty="0"/>
              <a:t>」</a:t>
            </a:r>
            <a:r>
              <a:rPr lang="en-US" altLang="zh-CN" dirty="0"/>
              <a:t>Tournament set</a:t>
            </a:r>
            <a:r>
              <a:rPr lang="zh-CN" altLang="en-US" dirty="0"/>
              <a:t>维护</a:t>
            </a:r>
            <a:r>
              <a:rPr lang="en-US" altLang="zh-CN" dirty="0" err="1"/>
              <a:t>scc</a:t>
            </a:r>
            <a:endParaRPr lang="en-US" altLang="zh-CN" dirty="0"/>
          </a:p>
          <a:p>
            <a:r>
              <a:rPr lang="zh-CN" altLang="en-US" dirty="0"/>
              <a:t>「</a:t>
            </a:r>
            <a:r>
              <a:rPr lang="en-US" altLang="zh-CN" dirty="0"/>
              <a:t>BZOJ4564 Haoi2016</a:t>
            </a:r>
            <a:r>
              <a:rPr lang="zh-CN" altLang="en-US" dirty="0"/>
              <a:t>」地图 无聊的仙人掌数据结构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BZOJ4331 JSOI2012</a:t>
            </a:r>
            <a:r>
              <a:rPr lang="zh-CN" altLang="en-US" dirty="0"/>
              <a:t>」越狱老虎桥 边双树然后再怎么搞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BZOJ3887</a:t>
            </a:r>
            <a:r>
              <a:rPr lang="zh-CN" altLang="en-US" dirty="0"/>
              <a:t>」</a:t>
            </a:r>
            <a:r>
              <a:rPr lang="en-US" altLang="zh-CN" dirty="0"/>
              <a:t>Grass </a:t>
            </a:r>
            <a:r>
              <a:rPr lang="en-US" altLang="zh-CN" dirty="0" err="1"/>
              <a:t>Cownoisseur</a:t>
            </a:r>
            <a:r>
              <a:rPr lang="en-US" altLang="zh-CN" dirty="0"/>
              <a:t> </a:t>
            </a:r>
            <a:r>
              <a:rPr lang="en-US" altLang="zh-CN" dirty="0" err="1"/>
              <a:t>scc</a:t>
            </a:r>
            <a:r>
              <a:rPr lang="en-US" altLang="zh-CN" dirty="0"/>
              <a:t> </a:t>
            </a:r>
            <a:r>
              <a:rPr lang="zh-CN" altLang="en-US" dirty="0"/>
              <a:t>缩点 最长路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BZOJ3331 BeiJing2013</a:t>
            </a:r>
            <a:r>
              <a:rPr lang="zh-CN" altLang="en-US" dirty="0"/>
              <a:t>」</a:t>
            </a:r>
            <a:r>
              <a:rPr lang="en-US" altLang="zh-CN" dirty="0"/>
              <a:t>load</a:t>
            </a:r>
            <a:r>
              <a:rPr lang="zh-CN" altLang="en-US" dirty="0"/>
              <a:t>压力 圆方树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BZOJ2841 Cerc2005 POJ2942 SPOJ2878</a:t>
            </a:r>
            <a:r>
              <a:rPr lang="zh-CN" altLang="en-US" dirty="0"/>
              <a:t>」</a:t>
            </a:r>
            <a:r>
              <a:rPr lang="en-US" altLang="zh-CN" dirty="0"/>
              <a:t>Knights of the Round Table </a:t>
            </a:r>
            <a:r>
              <a:rPr lang="zh-CN" altLang="en-US" dirty="0"/>
              <a:t>点双 二分图</a:t>
            </a:r>
            <a:endParaRPr lang="en-US" altLang="zh-CN" dirty="0"/>
          </a:p>
          <a:p>
            <a:r>
              <a:rPr lang="zh-CN" altLang="en-US" dirty="0"/>
              <a:t>「</a:t>
            </a:r>
            <a:r>
              <a:rPr lang="en-US" altLang="zh-CN" dirty="0"/>
              <a:t>BZOJ2730</a:t>
            </a:r>
            <a:r>
              <a:rPr lang="zh-CN" altLang="en-US" dirty="0"/>
              <a:t>」</a:t>
            </a:r>
            <a:r>
              <a:rPr lang="en-US" altLang="zh-CN" dirty="0"/>
              <a:t>#2730. [HNOI2012</a:t>
            </a:r>
            <a:r>
              <a:rPr lang="zh-CN" altLang="en-US" dirty="0"/>
              <a:t>」矿场搭建 割点 分类讨论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HAOI2018</a:t>
            </a:r>
            <a:r>
              <a:rPr lang="zh-CN" altLang="en-US" dirty="0"/>
              <a:t>」反色游戏 割点 好像比较麻烦的消元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BZOJ2574 Poi1999</a:t>
            </a:r>
            <a:r>
              <a:rPr lang="zh-CN" altLang="en-US" dirty="0"/>
              <a:t>」</a:t>
            </a:r>
            <a:r>
              <a:rPr lang="en-US" altLang="zh-CN" dirty="0"/>
              <a:t>Store-Keeper </a:t>
            </a:r>
            <a:r>
              <a:rPr lang="zh-CN" altLang="en-US" dirty="0"/>
              <a:t>搜索 优化 点双</a:t>
            </a:r>
          </a:p>
          <a:p>
            <a:r>
              <a:rPr lang="zh-CN" altLang="en-US" dirty="0"/>
              <a:t>「</a:t>
            </a:r>
            <a:r>
              <a:rPr lang="en-US" altLang="zh-CN" dirty="0"/>
              <a:t>CF962F</a:t>
            </a:r>
            <a:r>
              <a:rPr lang="zh-CN" altLang="en-US" dirty="0"/>
              <a:t>」</a:t>
            </a:r>
            <a:r>
              <a:rPr lang="en-US" altLang="zh-CN" dirty="0"/>
              <a:t>Simple Cycles Edges </a:t>
            </a:r>
            <a:r>
              <a:rPr lang="zh-CN" altLang="en-US" dirty="0"/>
              <a:t>点双 </a:t>
            </a:r>
            <a:endParaRPr lang="en-US" altLang="zh-CN" dirty="0"/>
          </a:p>
          <a:p>
            <a:r>
              <a:rPr lang="zh-CN" altLang="en-US" dirty="0"/>
              <a:t>「</a:t>
            </a:r>
            <a:r>
              <a:rPr lang="en-US" altLang="zh-CN" dirty="0"/>
              <a:t>CF555E</a:t>
            </a:r>
            <a:r>
              <a:rPr lang="zh-CN" altLang="en-US" dirty="0"/>
              <a:t>」</a:t>
            </a:r>
            <a:r>
              <a:rPr lang="en-US" altLang="zh-CN" dirty="0"/>
              <a:t>Case of Computer Network </a:t>
            </a:r>
            <a:r>
              <a:rPr lang="zh-CN" altLang="en-US" dirty="0"/>
              <a:t>边双树 经典题</a:t>
            </a:r>
          </a:p>
          <a:p>
            <a:r>
              <a:rPr lang="en-US" altLang="zh-CN" dirty="0"/>
              <a:t>[NOIP2022] </a:t>
            </a:r>
            <a:r>
              <a:rPr lang="zh-CN" altLang="en-US" dirty="0"/>
              <a:t>建造军营 边双树 经典题</a:t>
            </a:r>
          </a:p>
          <a:p>
            <a:r>
              <a:rPr lang="en-US" altLang="zh-CN" dirty="0"/>
              <a:t>[COI2007] </a:t>
            </a:r>
            <a:r>
              <a:rPr lang="en-US" altLang="zh-CN" dirty="0" err="1"/>
              <a:t>Policija</a:t>
            </a:r>
            <a:r>
              <a:rPr lang="en-US" altLang="zh-CN" dirty="0"/>
              <a:t> </a:t>
            </a:r>
            <a:r>
              <a:rPr lang="zh-CN" altLang="en-US" dirty="0"/>
              <a:t>边双树 圆方树</a:t>
            </a:r>
          </a:p>
          <a:p>
            <a:r>
              <a:rPr lang="en-US" altLang="zh-CN" dirty="0"/>
              <a:t>[COCI2006-2007#3] BICIKLI </a:t>
            </a:r>
            <a:r>
              <a:rPr lang="zh-CN" altLang="en-US" dirty="0"/>
              <a:t>正反跑找路 缩点 </a:t>
            </a:r>
            <a:r>
              <a:rPr lang="en-US" altLang="zh-CN" dirty="0"/>
              <a:t>DAG</a:t>
            </a:r>
            <a:r>
              <a:rPr lang="zh-CN" altLang="en-US" dirty="0"/>
              <a:t>上</a:t>
            </a:r>
            <a:r>
              <a:rPr lang="en-US" altLang="zh-CN" dirty="0"/>
              <a:t>DP</a:t>
            </a:r>
          </a:p>
          <a:p>
            <a:r>
              <a:rPr lang="en-US" altLang="zh-CN" dirty="0"/>
              <a:t>[APIO2018] </a:t>
            </a:r>
            <a:r>
              <a:rPr lang="zh-CN" altLang="en-US" dirty="0"/>
              <a:t>铁人两项 圆方树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en-US" altLang="zh-CN" dirty="0"/>
              <a:t>[SDOI2018] </a:t>
            </a:r>
            <a:r>
              <a:rPr lang="zh-CN" altLang="en-US" dirty="0"/>
              <a:t>战略游戏 圆方树 虚树</a:t>
            </a:r>
          </a:p>
        </p:txBody>
      </p:sp>
    </p:spTree>
    <p:extLst>
      <p:ext uri="{BB962C8B-B14F-4D97-AF65-F5344CB8AC3E}">
        <p14:creationId xmlns:p14="http://schemas.microsoft.com/office/powerpoint/2010/main" val="395439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tarjan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表示</a:t>
            </a:r>
            <a:r>
              <a:rPr lang="en-US" altLang="zh-CN" dirty="0" err="1"/>
              <a:t>dfs</a:t>
            </a:r>
            <a:r>
              <a:rPr lang="zh-CN" altLang="en-US" dirty="0"/>
              <a:t>搜索的时间戳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子树里面的点，还有</a:t>
            </a:r>
            <a:r>
              <a:rPr lang="en-US" altLang="zh-CN" dirty="0"/>
              <a:t>u</a:t>
            </a:r>
            <a:r>
              <a:rPr lang="zh-CN" altLang="en-US" dirty="0"/>
              <a:t>子树里面的点通过一条非树边能到达的点，这些所有点的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显然一个结点的子树内结点的 </a:t>
            </a:r>
            <a:r>
              <a:rPr lang="en-US" altLang="zh-CN" dirty="0" err="1"/>
              <a:t>dfn</a:t>
            </a:r>
            <a:r>
              <a:rPr lang="en-US" altLang="zh-CN" dirty="0"/>
              <a:t> </a:t>
            </a:r>
            <a:r>
              <a:rPr lang="zh-CN" altLang="en-US" dirty="0"/>
              <a:t>都大于该结点的 </a:t>
            </a:r>
            <a:r>
              <a:rPr lang="en-US" altLang="zh-CN" dirty="0" err="1"/>
              <a:t>dfn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从根开始的一条路径上的 </a:t>
            </a:r>
            <a:r>
              <a:rPr lang="en-US" altLang="zh-CN" dirty="0" err="1"/>
              <a:t>dfn</a:t>
            </a:r>
            <a:r>
              <a:rPr lang="en-US" altLang="zh-CN" dirty="0"/>
              <a:t> </a:t>
            </a:r>
            <a:r>
              <a:rPr lang="zh-CN" altLang="en-US" dirty="0"/>
              <a:t>严格递增，</a:t>
            </a:r>
            <a:r>
              <a:rPr lang="en-US" altLang="zh-CN" dirty="0"/>
              <a:t>low </a:t>
            </a:r>
            <a:r>
              <a:rPr lang="zh-CN" altLang="en-US" dirty="0"/>
              <a:t>严格非降。</a:t>
            </a:r>
            <a:endParaRPr lang="en-US" altLang="zh-CN" dirty="0"/>
          </a:p>
          <a:p>
            <a:r>
              <a:rPr lang="zh-CN" altLang="en-US" dirty="0"/>
              <a:t>强连通分量的根</a:t>
            </a:r>
            <a:r>
              <a:rPr lang="en-US" altLang="zh-CN" dirty="0"/>
              <a:t>u</a:t>
            </a:r>
            <a:r>
              <a:rPr lang="zh-CN" altLang="en-US" dirty="0"/>
              <a:t>满足</a:t>
            </a:r>
            <a:r>
              <a:rPr lang="en-US" altLang="zh-CN" dirty="0" err="1"/>
              <a:t>dfn</a:t>
            </a:r>
            <a:r>
              <a:rPr lang="en-US" altLang="zh-CN" dirty="0"/>
              <a:t>[u]=low[u]</a:t>
            </a:r>
            <a:r>
              <a:rPr lang="zh-CN" altLang="en-US" dirty="0"/>
              <a:t>，因为它的</a:t>
            </a:r>
            <a:r>
              <a:rPr lang="en-US" altLang="zh-CN" dirty="0" err="1"/>
              <a:t>dfn</a:t>
            </a:r>
            <a:r>
              <a:rPr lang="zh-CN" altLang="en-US" dirty="0"/>
              <a:t>和</a:t>
            </a:r>
            <a:r>
              <a:rPr lang="en-US" altLang="zh-CN" dirty="0"/>
              <a:t>low</a:t>
            </a:r>
            <a:r>
              <a:rPr lang="zh-CN" altLang="en-US" dirty="0"/>
              <a:t>最小，不会被该连通分量中的其他结点所影响。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low</a:t>
            </a:r>
            <a:r>
              <a:rPr lang="zh-CN" altLang="en-US" dirty="0"/>
              <a:t>求出来后，检查当前点的</a:t>
            </a:r>
            <a:r>
              <a:rPr lang="en-US" altLang="zh-CN" dirty="0" err="1"/>
              <a:t>dfn</a:t>
            </a:r>
            <a:r>
              <a:rPr lang="zh-CN" altLang="en-US" dirty="0"/>
              <a:t>是否等于</a:t>
            </a:r>
            <a:r>
              <a:rPr lang="en-US" altLang="zh-CN" dirty="0"/>
              <a:t>low</a:t>
            </a:r>
            <a:r>
              <a:rPr lang="zh-CN" altLang="en-US" dirty="0"/>
              <a:t>，然后栈中的点构成一个强连通分量，弹栈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92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90D91-12BB-42FF-8A06-CA0F4F8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101612F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AB06-59BD-4D28-B321-AC490284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给一个多重循环，问这个循环的时间复杂度是多少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range(1,n):</a:t>
            </a:r>
          </a:p>
          <a:p>
            <a:pPr marL="0" indent="0">
              <a:buNone/>
            </a:pPr>
            <a:r>
              <a:rPr lang="en-US" altLang="zh-CN" dirty="0"/>
              <a:t>	for j in range(1,i):</a:t>
            </a:r>
          </a:p>
          <a:p>
            <a:pPr marL="0" indent="0">
              <a:buNone/>
            </a:pPr>
            <a:r>
              <a:rPr lang="en-US" altLang="zh-CN" dirty="0"/>
              <a:t>		for k in range(1,j):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dosomething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时间复杂度</a:t>
            </a:r>
            <a:r>
              <a:rPr lang="en-US" altLang="zh-CN" dirty="0"/>
              <a:t>1/6n^3</a:t>
            </a:r>
          </a:p>
          <a:p>
            <a:pPr marL="0" indent="0">
              <a:buNone/>
            </a:pPr>
            <a:r>
              <a:rPr lang="en-US" altLang="zh-CN" dirty="0"/>
              <a:t>range()</a:t>
            </a:r>
            <a:r>
              <a:rPr lang="zh-CN" altLang="en-US" dirty="0"/>
              <a:t>两端都是闭区间，参数只会有前面定义的变量，左端点还可以为</a:t>
            </a:r>
            <a:r>
              <a:rPr lang="en-US" altLang="zh-CN" dirty="0"/>
              <a:t>1</a:t>
            </a:r>
            <a:r>
              <a:rPr lang="zh-CN" altLang="en-US" dirty="0"/>
              <a:t>，右端点还可以为</a:t>
            </a:r>
            <a:r>
              <a:rPr lang="en-US" altLang="zh-CN" dirty="0"/>
              <a:t>n</a:t>
            </a:r>
          </a:p>
          <a:p>
            <a:pPr marL="0" indent="0">
              <a:buNone/>
            </a:pPr>
            <a:r>
              <a:rPr lang="zh-CN" altLang="en-US" dirty="0"/>
              <a:t>代码最多</a:t>
            </a:r>
            <a:r>
              <a:rPr lang="en-US" altLang="zh-CN" dirty="0"/>
              <a:t>20</a:t>
            </a:r>
            <a:r>
              <a:rPr lang="zh-CN" altLang="en-US" dirty="0"/>
              <a:t>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3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90D91-12BB-42FF-8A06-CA0F4F8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101612F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AB06-59BD-4D28-B321-AC490284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等价于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range(1,n) if (l&lt;=</a:t>
            </a:r>
            <a:r>
              <a:rPr lang="en-US" altLang="zh-CN" dirty="0" err="1"/>
              <a:t>i</a:t>
            </a:r>
            <a:r>
              <a:rPr lang="en-US" altLang="zh-CN" dirty="0"/>
              <a:t>&lt;=r)</a:t>
            </a:r>
          </a:p>
          <a:p>
            <a:r>
              <a:rPr lang="zh-CN" altLang="en-US" dirty="0"/>
              <a:t>所以若</a:t>
            </a:r>
            <a:r>
              <a:rPr lang="en-US" altLang="zh-CN" dirty="0"/>
              <a:t>a&lt;=b</a:t>
            </a:r>
            <a:r>
              <a:rPr lang="zh-CN" altLang="en-US" dirty="0"/>
              <a:t>就</a:t>
            </a:r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连边</a:t>
            </a:r>
            <a:endParaRPr lang="en-US" altLang="zh-CN" dirty="0"/>
          </a:p>
          <a:p>
            <a:r>
              <a:rPr lang="en-US" altLang="zh-CN" dirty="0" err="1"/>
              <a:t>scc</a:t>
            </a:r>
            <a:r>
              <a:rPr lang="zh-CN" altLang="en-US" dirty="0"/>
              <a:t>的点显然取值要一样</a:t>
            </a:r>
            <a:endParaRPr lang="en-US" altLang="zh-CN" dirty="0"/>
          </a:p>
          <a:p>
            <a:r>
              <a:rPr lang="zh-CN" altLang="en-US" dirty="0"/>
              <a:t>那么指数就是</a:t>
            </a:r>
            <a:r>
              <a:rPr lang="en-US" altLang="zh-CN" dirty="0" err="1"/>
              <a:t>scc</a:t>
            </a:r>
            <a:r>
              <a:rPr lang="zh-CN" altLang="en-US" dirty="0"/>
              <a:t>的个数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6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90D91-12BB-42FF-8A06-CA0F4F8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101612F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AB06-59BD-4D28-B321-AC490284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考虑系数，表示的应该是所有可能的取值情况占了所有情况的几分之几。</a:t>
            </a:r>
            <a:endParaRPr lang="en-US" altLang="zh-CN" dirty="0"/>
          </a:p>
          <a:p>
            <a:r>
              <a:rPr lang="zh-CN" altLang="en-US" dirty="0"/>
              <a:t>由于渐进意义下强行让所有</a:t>
            </a:r>
            <a:r>
              <a:rPr lang="en-US" altLang="zh-CN" dirty="0"/>
              <a:t>SCC</a:t>
            </a:r>
            <a:r>
              <a:rPr lang="zh-CN" altLang="en-US" dirty="0"/>
              <a:t>不同不会改变答案</a:t>
            </a:r>
            <a:endParaRPr lang="en-US" altLang="zh-CN" dirty="0"/>
          </a:p>
          <a:p>
            <a:r>
              <a:rPr lang="zh-CN" altLang="en-US" dirty="0"/>
              <a:t>于是答案就是拓扑序个数</a:t>
            </a:r>
            <a:r>
              <a:rPr lang="en-US" altLang="zh-CN" dirty="0"/>
              <a:t>/</a:t>
            </a:r>
            <a:r>
              <a:rPr lang="en-US" altLang="zh-CN" dirty="0" err="1"/>
              <a:t>sccCnt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求拓扑序个数显然直接状压</a:t>
            </a:r>
            <a:r>
              <a:rPr lang="en-US" altLang="zh-CN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20516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4926</Words>
  <Application>Microsoft Office PowerPoint</Application>
  <PresentationFormat>宽屏</PresentationFormat>
  <Paragraphs>274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7" baseType="lpstr">
      <vt:lpstr>PingFang SC</vt:lpstr>
      <vt:lpstr>等线</vt:lpstr>
      <vt:lpstr>等线 Light</vt:lpstr>
      <vt:lpstr>Arial</vt:lpstr>
      <vt:lpstr>Office 主题​​</vt:lpstr>
      <vt:lpstr>图的连通性问题</vt:lpstr>
      <vt:lpstr>dfs树</vt:lpstr>
      <vt:lpstr>强连通性</vt:lpstr>
      <vt:lpstr>强连通性</vt:lpstr>
      <vt:lpstr>强连通性</vt:lpstr>
      <vt:lpstr>强连通性</vt:lpstr>
      <vt:lpstr>Gym 101612F</vt:lpstr>
      <vt:lpstr>Gym 101612F</vt:lpstr>
      <vt:lpstr>Gym 101612F</vt:lpstr>
      <vt:lpstr>Gym 101612F</vt:lpstr>
      <vt:lpstr>强连通性</vt:lpstr>
      <vt:lpstr>强连通性</vt:lpstr>
      <vt:lpstr>NEERC-2017 Connections</vt:lpstr>
      <vt:lpstr>NEERC-2017 Connections</vt:lpstr>
      <vt:lpstr>重连通性</vt:lpstr>
      <vt:lpstr>重连通性</vt:lpstr>
      <vt:lpstr>重连通性</vt:lpstr>
      <vt:lpstr>重连通性</vt:lpstr>
      <vt:lpstr>重连通性</vt:lpstr>
      <vt:lpstr>重连通性</vt:lpstr>
      <vt:lpstr>边双树</vt:lpstr>
      <vt:lpstr>[NOIP2022] 建造军营</vt:lpstr>
      <vt:lpstr>[NOIP2022] 建造军营</vt:lpstr>
      <vt:lpstr>[NOIP2022] 建造军营</vt:lpstr>
      <vt:lpstr>[NOIP2022] 建造军营</vt:lpstr>
      <vt:lpstr>[NOIP2022] 建造军营</vt:lpstr>
      <vt:lpstr>[NOIP2022] 建造军营</vt:lpstr>
      <vt:lpstr>[NOIP2022] 建造军营</vt:lpstr>
      <vt:lpstr>重连通性</vt:lpstr>
      <vt:lpstr>重连通性</vt:lpstr>
      <vt:lpstr>广义圆方树</vt:lpstr>
      <vt:lpstr>广义圆方树</vt:lpstr>
      <vt:lpstr>广义圆方树的建立</vt:lpstr>
      <vt:lpstr>广义圆方树的性质</vt:lpstr>
      <vt:lpstr>BZOJ3331</vt:lpstr>
      <vt:lpstr>BZOJ3331</vt:lpstr>
      <vt:lpstr>CF487E</vt:lpstr>
      <vt:lpstr>CF487E</vt:lpstr>
      <vt:lpstr>CF487E</vt:lpstr>
      <vt:lpstr>点双和边双的区分</vt:lpstr>
      <vt:lpstr>CF732F</vt:lpstr>
      <vt:lpstr>CF732F</vt:lpstr>
      <vt:lpstr>CF732F</vt:lpstr>
      <vt:lpstr>CF732F</vt:lpstr>
      <vt:lpstr>CF962F</vt:lpstr>
      <vt:lpstr>CF962F</vt:lpstr>
      <vt:lpstr>CF962F</vt:lpstr>
      <vt:lpstr>CF962F</vt:lpstr>
      <vt:lpstr>「省选联考 2023」 城市建造</vt:lpstr>
      <vt:lpstr>「省选联考 2023」 城市建造</vt:lpstr>
      <vt:lpstr>「省选联考 2023」 城市建造</vt:lpstr>
      <vt:lpstr>题单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图的连通性问题</dc:title>
  <dc:creator>You Lingyun</dc:creator>
  <cp:lastModifiedBy>You Lingyun</cp:lastModifiedBy>
  <cp:revision>15</cp:revision>
  <dcterms:created xsi:type="dcterms:W3CDTF">2023-07-29T08:45:15Z</dcterms:created>
  <dcterms:modified xsi:type="dcterms:W3CDTF">2023-07-29T14:29:42Z</dcterms:modified>
</cp:coreProperties>
</file>