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EFC7-5536-40FF-8E54-08FA3019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38E5A-D733-44B4-94DB-89D4BD32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6C7F4-8AF9-4C58-98D4-D58AB72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24621-7205-4AD1-AF2C-E962657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4C0EC-4E74-4845-829A-FF8B636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6811-EDE5-47CA-AD8A-4F3943E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604AE-3477-4C3C-90EB-219872343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23A3-9F60-40A4-AD2F-FAC3D36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B2E3E-0A5F-44A6-A80C-C1D02097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88547-C6B7-451B-A84F-AE92248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8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A6D1B-5B31-41AD-A29A-8C9D1FC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96605-F172-45BA-8EBB-B4154E07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F3BD-3BCB-4845-B6EA-F77D457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8AEC-E662-4E70-A587-5927DF34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F7475-1B43-40A3-80FF-A080CCF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F207-4417-46ED-8299-F0D173AF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F2049-37A7-45EB-829D-F03D2366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59982-78CD-41D1-855A-54F1747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8D361-7FB7-4366-B3D6-1235765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1E4A9-8236-48E5-B987-C40908F0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CD77B-C3BC-4859-857A-610ED1D2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0B270-E6E4-450C-81E3-66E40CA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71D1E-B65B-453F-9380-1293FC8F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165D-3228-4E96-AFC3-C332C264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3719D-7299-436F-84E0-B210D52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D3ABB-364C-4F70-B163-1523CC43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C740F-E5DA-4736-92B1-4273D662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7389B-DBAE-4CF0-8E90-8145C82C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5F568-0927-4EC5-844E-57D84563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C3796-CD84-438B-BD06-820C8313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03390-7B87-48B1-B1E1-0F159F7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17EB-23C3-4C39-AC5A-721FA172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B1AFB-8903-404B-84BA-BB573CCF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82FE1-37B9-44BA-B8C2-9A45B07D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41147-B754-4BAD-ADC5-21E2C628A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91460-0B5B-4C0B-838A-312514F6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B2EBA-A20B-4BEE-A19F-7E4F582E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3DE7F-74E4-4FF6-98F7-7473A06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37713-794D-4119-8849-CCD49C7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548A5-4CED-4E85-9019-6E515A2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6D28CA-6F5B-408B-AD04-1164124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604D0-432E-4AB4-B46B-D06A318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79015-8D33-4024-9CE0-DC7D7C9D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3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8FB6E1-B2AB-4005-8D03-B445B092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2D143-22B2-4A1A-9051-FEE7E471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2C686-8760-446B-9E6C-6F4900B0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D881-9E8E-4204-8DE2-81F412A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9DB55-512F-4AB8-B3DD-14C94403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2CB16-128A-4ECE-9D89-091A2EF52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A9042-E276-42AD-B803-FD2F24DB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FC18C-8AB2-40B4-9CC2-FB748A90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36736-42D2-45DB-B27C-EE5B248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4A4D5-82DE-4A94-B48D-D9C0F71D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89127-E1EA-433C-9552-2D4D79DA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4A97C-7F89-4DA8-BF46-33F95857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735ED-1AE6-4011-9B2E-B5E6AD4C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0249D-77FF-480D-AAEF-D0931DA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D10E-5D14-4FD5-BDE3-93B99CB5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8C1224-C035-4C6A-8B35-CDBF71C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85951-5C38-439A-B434-2586D5F2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B7CB1-75A4-40E8-A307-4007C68B5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ABDC-DB93-435E-87B2-DB48DC5826DB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5E946-54B8-412B-BB12-9F4FB9D90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546F7-30FA-4DCE-AEAE-7B08AB9B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3601-F678-4716-983C-71004539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28DDE-C3FB-43BD-AFE4-7416B1DDB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图的连通性问题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04A50-BACF-4425-8121-2180FB975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2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NEERC-2017 Connections</a:t>
            </a:r>
            <a:endParaRPr lang="zh-CN" altLang="en-US" dirty="0"/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考虑强连通分量的</a:t>
            </a:r>
            <a:r>
              <a:rPr lang="en-US" altLang="zh-CN" dirty="0" err="1"/>
              <a:t>Kosaraju</a:t>
            </a:r>
            <a:r>
              <a:rPr lang="zh-CN" altLang="en-US" dirty="0"/>
              <a:t>算法，会发现只有正反向</a:t>
            </a:r>
            <a:r>
              <a:rPr lang="en-US" altLang="zh-CN" dirty="0" err="1"/>
              <a:t>dfs</a:t>
            </a:r>
            <a:r>
              <a:rPr lang="zh-CN" altLang="en-US" dirty="0"/>
              <a:t>的</a:t>
            </a:r>
            <a:r>
              <a:rPr lang="en-US" altLang="zh-CN" dirty="0"/>
              <a:t>2(n−1)</a:t>
            </a:r>
            <a:r>
              <a:rPr lang="zh-CN" altLang="en-US" dirty="0"/>
              <a:t>条边是有用的，符合题目中保留</a:t>
            </a:r>
            <a:r>
              <a:rPr lang="en-US" altLang="zh-CN" dirty="0"/>
              <a:t>2n</a:t>
            </a:r>
            <a:r>
              <a:rPr lang="zh-CN" altLang="en-US" dirty="0"/>
              <a:t>条边要求。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65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主要介绍无向图的双连通概念</a:t>
            </a:r>
            <a:endParaRPr lang="en-US" altLang="zh-CN" dirty="0"/>
          </a:p>
          <a:p>
            <a:r>
              <a:rPr lang="zh-CN" altLang="en-US" dirty="0"/>
              <a:t>边双连通：在一张连通的无向图中，对于两个点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，如果无论删去哪条边（只能删去一条）都不能使它们不连通，我们就说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边双连通。</a:t>
            </a:r>
            <a:endParaRPr lang="en-US" altLang="zh-CN" dirty="0"/>
          </a:p>
          <a:p>
            <a:r>
              <a:rPr lang="zh-CN" altLang="en-US" dirty="0"/>
              <a:t>点双连通：在一张连通的无向图中，对于两个点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，如果无论删去哪个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以外的点（只能删去一个）都不能使它们不连通，我们就说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点双连通。</a:t>
            </a:r>
            <a:endParaRPr lang="en-US" altLang="zh-CN" dirty="0"/>
          </a:p>
          <a:p>
            <a:r>
              <a:rPr lang="zh-CN" altLang="en-US" dirty="0"/>
              <a:t>边双连通具有传递性，点双连通不具有传递性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65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为了求边和点双连通分量，还需要介绍割点和桥的概念</a:t>
            </a:r>
            <a:endParaRPr lang="en-US" altLang="zh-CN" dirty="0"/>
          </a:p>
          <a:p>
            <a:r>
              <a:rPr lang="zh-CN" altLang="en-US" dirty="0"/>
              <a:t>割点：对于一个无向图，如果把一个点删除后这个图的极大连通分量数增加了，那么这个点就是这个图的割点</a:t>
            </a:r>
            <a:endParaRPr lang="en-US" altLang="zh-CN" dirty="0"/>
          </a:p>
          <a:p>
            <a:r>
              <a:rPr lang="zh-CN" altLang="en-US" dirty="0"/>
              <a:t>桥：对于一个无向图，如果删掉一条边后图中的极大连通分量数增加了，则称这条边为桥</a:t>
            </a:r>
          </a:p>
        </p:txBody>
      </p:sp>
    </p:spTree>
    <p:extLst>
      <p:ext uri="{BB962C8B-B14F-4D97-AF65-F5344CB8AC3E}">
        <p14:creationId xmlns:p14="http://schemas.microsoft.com/office/powerpoint/2010/main" val="38245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求割点的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这个点的</a:t>
            </a:r>
            <a:r>
              <a:rPr lang="en-US" altLang="zh-CN" dirty="0" err="1"/>
              <a:t>dfs</a:t>
            </a:r>
            <a:r>
              <a:rPr lang="zh-CN" altLang="en-US" dirty="0"/>
              <a:t>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是</a:t>
            </a:r>
            <a:r>
              <a:rPr lang="en-US" altLang="zh-CN" dirty="0" err="1"/>
              <a:t>dfs</a:t>
            </a:r>
            <a:r>
              <a:rPr lang="zh-CN" altLang="en-US" dirty="0"/>
              <a:t>树上</a:t>
            </a:r>
            <a:r>
              <a:rPr lang="en-US" altLang="zh-CN" dirty="0"/>
              <a:t>u</a:t>
            </a:r>
            <a:r>
              <a:rPr lang="zh-CN" altLang="en-US" dirty="0"/>
              <a:t>的子树内的点</a:t>
            </a:r>
            <a:r>
              <a:rPr lang="en-US" altLang="zh-CN" dirty="0"/>
              <a:t>v</a:t>
            </a:r>
            <a:r>
              <a:rPr lang="zh-CN" altLang="en-US" dirty="0"/>
              <a:t>不经过</a:t>
            </a:r>
            <a:r>
              <a:rPr lang="en-US" altLang="zh-CN" dirty="0"/>
              <a:t>(</a:t>
            </a:r>
            <a:r>
              <a:rPr lang="en-US" altLang="zh-CN" dirty="0" err="1"/>
              <a:t>v,fa</a:t>
            </a:r>
            <a:r>
              <a:rPr lang="en-US" altLang="zh-CN" dirty="0"/>
              <a:t>[v])</a:t>
            </a:r>
            <a:r>
              <a:rPr lang="zh-CN" altLang="en-US" dirty="0"/>
              <a:t>这条边可以到达的祖先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由于无向图没有横叉边，前向边又不影响答案，所以</a:t>
            </a:r>
            <a:r>
              <a:rPr lang="en-US" altLang="zh-CN" dirty="0"/>
              <a:t>low[u]</a:t>
            </a:r>
            <a:r>
              <a:rPr lang="zh-CN" altLang="en-US" dirty="0"/>
              <a:t>可以简单地递推：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一开始为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是树边，那么用</a:t>
            </a:r>
            <a:r>
              <a:rPr lang="en-US" altLang="zh-CN" dirty="0"/>
              <a:t>low[v]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v</a:t>
            </a:r>
            <a:r>
              <a:rPr lang="zh-CN" altLang="en-US" dirty="0"/>
              <a:t>已经被访问过，用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</p:txBody>
      </p:sp>
    </p:spTree>
    <p:extLst>
      <p:ext uri="{BB962C8B-B14F-4D97-AF65-F5344CB8AC3E}">
        <p14:creationId xmlns:p14="http://schemas.microsoft.com/office/powerpoint/2010/main" val="368260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求割点的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如何判断一个点是否是割点？</a:t>
            </a:r>
            <a:endParaRPr lang="en-US" altLang="zh-CN" dirty="0"/>
          </a:p>
          <a:p>
            <a:r>
              <a:rPr lang="zh-CN" altLang="en-US" dirty="0"/>
              <a:t>对于非</a:t>
            </a:r>
            <a:r>
              <a:rPr lang="en-US" altLang="zh-CN" dirty="0" err="1"/>
              <a:t>dfs</a:t>
            </a:r>
            <a:r>
              <a:rPr lang="zh-CN" altLang="en-US" dirty="0"/>
              <a:t>树根的节点，只需看是否存在一个儿子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 err="1"/>
              <a:t>u,v</a:t>
            </a:r>
            <a:r>
              <a:rPr lang="zh-CN" altLang="en-US" dirty="0"/>
              <a:t>是树边）的</a:t>
            </a:r>
            <a:r>
              <a:rPr lang="en-US" altLang="zh-CN" dirty="0"/>
              <a:t>low[v]&gt;=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，这表示把</a:t>
            </a:r>
            <a:r>
              <a:rPr lang="en-US" altLang="zh-CN" dirty="0"/>
              <a:t>u</a:t>
            </a:r>
            <a:r>
              <a:rPr lang="zh-CN" altLang="en-US" dirty="0"/>
              <a:t>割掉了之后，</a:t>
            </a:r>
            <a:r>
              <a:rPr lang="en-US" altLang="zh-CN" dirty="0"/>
              <a:t>v</a:t>
            </a:r>
            <a:r>
              <a:rPr lang="zh-CN" altLang="en-US" dirty="0"/>
              <a:t>不能连向</a:t>
            </a:r>
            <a:r>
              <a:rPr lang="en-US" altLang="zh-CN" dirty="0"/>
              <a:t>u</a:t>
            </a:r>
            <a:r>
              <a:rPr lang="zh-CN" altLang="en-US" dirty="0"/>
              <a:t>的祖先，</a:t>
            </a:r>
            <a:r>
              <a:rPr lang="en-US" altLang="zh-CN" dirty="0"/>
              <a:t>v</a:t>
            </a:r>
            <a:r>
              <a:rPr lang="zh-CN" altLang="en-US" dirty="0"/>
              <a:t>及其子树就被割下来了，</a:t>
            </a:r>
            <a:r>
              <a:rPr lang="en-US" altLang="zh-CN" dirty="0"/>
              <a:t>u</a:t>
            </a:r>
            <a:r>
              <a:rPr lang="zh-CN" altLang="en-US" dirty="0"/>
              <a:t>就是割点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dfs</a:t>
            </a:r>
            <a:r>
              <a:rPr lang="zh-CN" altLang="en-US" dirty="0"/>
              <a:t>树的根，需要检查是否有多于</a:t>
            </a:r>
            <a:r>
              <a:rPr lang="en-US" altLang="zh-CN" dirty="0"/>
              <a:t>1</a:t>
            </a:r>
            <a:r>
              <a:rPr lang="zh-CN" altLang="en-US" dirty="0"/>
              <a:t>个的儿子，如果有</a:t>
            </a:r>
            <a:r>
              <a:rPr lang="en-US" altLang="zh-CN" dirty="0"/>
              <a:t>2</a:t>
            </a:r>
            <a:r>
              <a:rPr lang="zh-CN" altLang="en-US" dirty="0"/>
              <a:t>个及以上的儿子，割掉根肯定会把图变成很多块，否则若只有一个儿子，则根不是割点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94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求桥的</a:t>
            </a:r>
            <a:r>
              <a:rPr lang="en-US" altLang="zh-CN" dirty="0" err="1"/>
              <a:t>tarjan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如何判断一条边是否是桥？</a:t>
            </a:r>
            <a:endParaRPr lang="en-US" altLang="zh-CN" dirty="0"/>
          </a:p>
          <a:p>
            <a:r>
              <a:rPr lang="zh-CN" altLang="en-US" dirty="0"/>
              <a:t>显然非</a:t>
            </a:r>
            <a:r>
              <a:rPr lang="en-US" altLang="zh-CN" dirty="0" err="1"/>
              <a:t>dfs</a:t>
            </a:r>
            <a:r>
              <a:rPr lang="zh-CN" altLang="en-US" dirty="0"/>
              <a:t>树的树边都不是桥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dfs</a:t>
            </a:r>
            <a:r>
              <a:rPr lang="zh-CN" altLang="en-US" dirty="0"/>
              <a:t>树的树边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，只需把之前的判断条件改成</a:t>
            </a:r>
            <a:r>
              <a:rPr lang="en-US" altLang="zh-CN" dirty="0"/>
              <a:t>low[v]&gt;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即可，且不需考虑根节点的特判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low[v]=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的话，割掉</a:t>
            </a:r>
            <a:r>
              <a:rPr lang="en-US" altLang="zh-CN" dirty="0"/>
              <a:t>u-v</a:t>
            </a:r>
            <a:r>
              <a:rPr lang="zh-CN" altLang="en-US" dirty="0"/>
              <a:t>这条边，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两个点仍然连通</a:t>
            </a:r>
            <a:endParaRPr lang="en-US" altLang="zh-CN" dirty="0"/>
          </a:p>
          <a:p>
            <a:r>
              <a:rPr lang="zh-CN" altLang="en-US" dirty="0"/>
              <a:t>因为这割的是边，端点是不是根节点没有关系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77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由于边双连通关系是具有自反性，传递性，对称性的，所以边双连通关系也是等价关系，可以对点集划分等价类</a:t>
            </a:r>
            <a:endParaRPr lang="en-US" altLang="zh-CN" dirty="0"/>
          </a:p>
          <a:p>
            <a:r>
              <a:rPr lang="zh-CN" altLang="en-US" dirty="0"/>
              <a:t>每个类的内容就是一个边双连通分量</a:t>
            </a:r>
            <a:endParaRPr lang="en-US" altLang="zh-CN" dirty="0"/>
          </a:p>
          <a:p>
            <a:r>
              <a:rPr lang="zh-CN" altLang="en-US" dirty="0"/>
              <a:t>求边双连通分量也很简单，就是把桥全部删掉，剩下的各个子图就是边双连通分量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8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由于点双连通关系不具有对称性，所以点双连通关系不是等价关系</a:t>
            </a:r>
            <a:endParaRPr lang="en-US" altLang="zh-CN" dirty="0"/>
          </a:p>
          <a:p>
            <a:r>
              <a:rPr lang="zh-CN" altLang="en-US" dirty="0"/>
              <a:t>但是仍然可以定义（极大）点双连通分量，并具有以下性质：</a:t>
            </a:r>
            <a:endParaRPr lang="en-US" altLang="zh-CN" dirty="0"/>
          </a:p>
          <a:p>
            <a:r>
              <a:rPr lang="zh-CN" altLang="en-US" dirty="0"/>
              <a:t>点双连通分量中没有割点</a:t>
            </a:r>
            <a:endParaRPr lang="en-US" altLang="zh-CN" dirty="0"/>
          </a:p>
          <a:p>
            <a:r>
              <a:rPr lang="zh-CN" altLang="en-US" dirty="0"/>
              <a:t>若两个极大点双连通分量有公共点，则公共点是原图的割点</a:t>
            </a:r>
            <a:endParaRPr lang="en-US" altLang="zh-CN" dirty="0"/>
          </a:p>
          <a:p>
            <a:r>
              <a:rPr lang="zh-CN" altLang="en-US" dirty="0"/>
              <a:t>割点至少属于两个极大点双连通分量，非割点只属于某一个极大点双连通分量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92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点双连通分量的求法</a:t>
            </a:r>
            <a:endParaRPr lang="en-US" altLang="zh-CN" dirty="0"/>
          </a:p>
          <a:p>
            <a:r>
              <a:rPr lang="zh-CN" altLang="en-US" dirty="0"/>
              <a:t>对于一个点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dfs</a:t>
            </a:r>
            <a:r>
              <a:rPr lang="zh-CN" altLang="en-US" dirty="0"/>
              <a:t>其邻接点，若</a:t>
            </a:r>
            <a:r>
              <a:rPr lang="en-US" altLang="zh-CN" dirty="0"/>
              <a:t>v</a:t>
            </a:r>
            <a:r>
              <a:rPr lang="zh-CN" altLang="en-US" dirty="0"/>
              <a:t>还没访问过（</a:t>
            </a:r>
            <a:r>
              <a:rPr lang="en-US" altLang="zh-CN" dirty="0" err="1"/>
              <a:t>dfs</a:t>
            </a:r>
            <a:r>
              <a:rPr lang="zh-CN" altLang="en-US" dirty="0"/>
              <a:t>树上儿子）</a:t>
            </a:r>
            <a:endParaRPr lang="en-US" altLang="zh-CN" dirty="0"/>
          </a:p>
          <a:p>
            <a:r>
              <a:rPr lang="zh-CN" altLang="en-US" dirty="0"/>
              <a:t>则把</a:t>
            </a:r>
            <a:r>
              <a:rPr lang="en-US" altLang="zh-CN" dirty="0"/>
              <a:t>v</a:t>
            </a:r>
            <a:r>
              <a:rPr lang="zh-CN" altLang="en-US" dirty="0"/>
              <a:t>入栈，再</a:t>
            </a:r>
            <a:r>
              <a:rPr lang="en-US" altLang="zh-CN" dirty="0" err="1"/>
              <a:t>dfs</a:t>
            </a:r>
            <a:r>
              <a:rPr lang="en-US" altLang="zh-CN" dirty="0"/>
              <a:t> v</a:t>
            </a:r>
            <a:r>
              <a:rPr lang="zh-CN" altLang="en-US" dirty="0"/>
              <a:t>，用栈来保存按照</a:t>
            </a:r>
            <a:r>
              <a:rPr lang="en-US" altLang="zh-CN" dirty="0" err="1"/>
              <a:t>dfn</a:t>
            </a:r>
            <a:r>
              <a:rPr lang="zh-CN" altLang="en-US" dirty="0"/>
              <a:t>排序的目前还能进入新的点双里的非割点</a:t>
            </a:r>
            <a:endParaRPr lang="en-US" altLang="zh-CN" dirty="0"/>
          </a:p>
          <a:p>
            <a:r>
              <a:rPr lang="zh-CN" altLang="en-US" dirty="0"/>
              <a:t>然后回溯时如果检查到一个儿子</a:t>
            </a:r>
            <a:r>
              <a:rPr lang="en-US" altLang="zh-CN" dirty="0"/>
              <a:t>v</a:t>
            </a:r>
            <a:r>
              <a:rPr lang="zh-CN" altLang="en-US" dirty="0"/>
              <a:t>满足</a:t>
            </a:r>
            <a:r>
              <a:rPr lang="en-US" altLang="zh-CN" dirty="0"/>
              <a:t>u</a:t>
            </a:r>
            <a:r>
              <a:rPr lang="zh-CN" altLang="en-US" dirty="0"/>
              <a:t>是割点，即</a:t>
            </a:r>
            <a:r>
              <a:rPr lang="en-US" altLang="zh-CN" dirty="0"/>
              <a:t>low[v]&gt;=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，就弹栈直到</a:t>
            </a:r>
            <a:r>
              <a:rPr lang="en-US" altLang="zh-CN" dirty="0"/>
              <a:t>v</a:t>
            </a:r>
            <a:r>
              <a:rPr lang="zh-CN" altLang="en-US" dirty="0"/>
              <a:t>被弹出，栈里面这些点和点</a:t>
            </a:r>
            <a:r>
              <a:rPr lang="en-US" altLang="zh-CN" dirty="0"/>
              <a:t>u</a:t>
            </a:r>
            <a:r>
              <a:rPr lang="zh-CN" altLang="en-US" dirty="0"/>
              <a:t>一起构成一个点双连通分量</a:t>
            </a:r>
            <a:endParaRPr lang="en-US" altLang="zh-CN" dirty="0"/>
          </a:p>
          <a:p>
            <a:r>
              <a:rPr lang="zh-CN" altLang="en-US" dirty="0"/>
              <a:t>注意两个点一条边也算一个点双（平凡的），所以最后要根据题意特判这个情况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09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给一个多重循环，问这个循环的时间复杂度是多少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range(1,n):</a:t>
            </a:r>
          </a:p>
          <a:p>
            <a:pPr marL="0" indent="0">
              <a:buNone/>
            </a:pPr>
            <a:r>
              <a:rPr lang="en-US" altLang="zh-CN" dirty="0"/>
              <a:t>	for j in range(1,i):</a:t>
            </a:r>
          </a:p>
          <a:p>
            <a:pPr marL="0" indent="0">
              <a:buNone/>
            </a:pPr>
            <a:r>
              <a:rPr lang="en-US" altLang="zh-CN" dirty="0"/>
              <a:t>		for k in range(1,j):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时间复杂度</a:t>
            </a:r>
            <a:r>
              <a:rPr lang="en-US" altLang="zh-CN" dirty="0"/>
              <a:t>1/6n^3</a:t>
            </a:r>
          </a:p>
          <a:p>
            <a:pPr marL="0" indent="0">
              <a:buNone/>
            </a:pPr>
            <a:r>
              <a:rPr lang="en-US" altLang="zh-CN" dirty="0"/>
              <a:t>range()</a:t>
            </a:r>
            <a:r>
              <a:rPr lang="zh-CN" altLang="en-US" dirty="0"/>
              <a:t>两端都是闭区间，参数只会有前面定义的变量，左端点还可以为</a:t>
            </a:r>
            <a:r>
              <a:rPr lang="en-US" altLang="zh-CN" dirty="0"/>
              <a:t>1</a:t>
            </a:r>
            <a:r>
              <a:rPr lang="zh-CN" altLang="en-US" dirty="0"/>
              <a:t>，右端点还可以为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zh-CN" altLang="en-US" dirty="0"/>
              <a:t>代码最多</a:t>
            </a:r>
            <a:r>
              <a:rPr lang="en-US" altLang="zh-CN" dirty="0"/>
              <a:t>20</a:t>
            </a:r>
            <a:r>
              <a:rPr lang="zh-CN" altLang="en-US" dirty="0"/>
              <a:t>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3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树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72961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以有向图为例</a:t>
            </a:r>
            <a:endParaRPr lang="en-US" altLang="zh-CN" dirty="0"/>
          </a:p>
          <a:p>
            <a:r>
              <a:rPr lang="zh-CN" altLang="en-US" dirty="0"/>
              <a:t>黑色边：树边</a:t>
            </a:r>
            <a:endParaRPr lang="en-US" altLang="zh-CN" dirty="0"/>
          </a:p>
          <a:p>
            <a:r>
              <a:rPr lang="zh-CN" altLang="en-US" dirty="0"/>
              <a:t>绿色边：前向边，指向</a:t>
            </a:r>
            <a:r>
              <a:rPr lang="en-US" altLang="zh-CN" dirty="0" err="1"/>
              <a:t>dfs</a:t>
            </a:r>
            <a:r>
              <a:rPr lang="zh-CN" altLang="en-US" dirty="0"/>
              <a:t>树上子树结点的边。</a:t>
            </a:r>
            <a:endParaRPr lang="en-US" altLang="zh-CN" dirty="0"/>
          </a:p>
          <a:p>
            <a:r>
              <a:rPr lang="zh-CN" altLang="en-US" dirty="0"/>
              <a:t>红色边：返祖边，指向</a:t>
            </a:r>
            <a:r>
              <a:rPr lang="en-US" altLang="zh-CN" dirty="0" err="1"/>
              <a:t>dfs</a:t>
            </a:r>
            <a:r>
              <a:rPr lang="zh-CN" altLang="en-US" dirty="0"/>
              <a:t>树上祖先结点的边。</a:t>
            </a:r>
            <a:endParaRPr lang="en-US" altLang="zh-CN" dirty="0"/>
          </a:p>
          <a:p>
            <a:r>
              <a:rPr lang="zh-CN" altLang="en-US" dirty="0"/>
              <a:t>蓝色边：横叉边，指向</a:t>
            </a:r>
            <a:r>
              <a:rPr lang="en-US" altLang="zh-CN" dirty="0" err="1"/>
              <a:t>dfs</a:t>
            </a:r>
            <a:r>
              <a:rPr lang="zh-CN" altLang="en-US" dirty="0"/>
              <a:t>树上既非子树，也非祖先结点的边</a:t>
            </a:r>
            <a:endParaRPr lang="en-US" altLang="zh-CN" dirty="0"/>
          </a:p>
          <a:p>
            <a:r>
              <a:rPr lang="zh-CN" altLang="en-US" dirty="0"/>
              <a:t>显然无向图的</a:t>
            </a:r>
            <a:r>
              <a:rPr lang="en-US" altLang="zh-CN" dirty="0" err="1"/>
              <a:t>dfs</a:t>
            </a:r>
            <a:r>
              <a:rPr lang="zh-CN" altLang="en-US" dirty="0"/>
              <a:t>树没有横叉边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AE09E-7075-4C3B-8E07-6F5E1B54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1690688"/>
            <a:ext cx="294322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等价于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range(1,n) if (l&lt;=</a:t>
            </a:r>
            <a:r>
              <a:rPr lang="en-US" altLang="zh-CN" dirty="0" err="1"/>
              <a:t>i</a:t>
            </a:r>
            <a:r>
              <a:rPr lang="en-US" altLang="zh-CN" dirty="0"/>
              <a:t>&lt;=r)</a:t>
            </a:r>
          </a:p>
          <a:p>
            <a:r>
              <a:rPr lang="zh-CN" altLang="en-US" dirty="0"/>
              <a:t>所以若</a:t>
            </a:r>
            <a:r>
              <a:rPr lang="en-US" altLang="zh-CN" dirty="0"/>
              <a:t>a&lt;=b</a:t>
            </a:r>
            <a:r>
              <a:rPr lang="zh-CN" altLang="en-US" dirty="0"/>
              <a:t>就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连边</a:t>
            </a:r>
            <a:endParaRPr lang="en-US" altLang="zh-CN" dirty="0"/>
          </a:p>
          <a:p>
            <a:r>
              <a:rPr lang="en-US" altLang="zh-CN" dirty="0" err="1"/>
              <a:t>scc</a:t>
            </a:r>
            <a:r>
              <a:rPr lang="zh-CN" altLang="en-US" dirty="0"/>
              <a:t>的点显然取值要一样</a:t>
            </a:r>
            <a:endParaRPr lang="en-US" altLang="zh-CN" dirty="0"/>
          </a:p>
          <a:p>
            <a:r>
              <a:rPr lang="zh-CN" altLang="en-US" dirty="0"/>
              <a:t>那么指数就是</a:t>
            </a:r>
            <a:r>
              <a:rPr lang="en-US" altLang="zh-CN" dirty="0" err="1"/>
              <a:t>scc</a:t>
            </a:r>
            <a:r>
              <a:rPr lang="zh-CN" altLang="en-US" dirty="0"/>
              <a:t>的个数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63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考虑系数，表示的应该是所有可能的取值情况占了所有情况的几分之几。</a:t>
            </a:r>
            <a:endParaRPr lang="en-US" altLang="zh-CN" dirty="0"/>
          </a:p>
          <a:p>
            <a:r>
              <a:rPr lang="zh-CN" altLang="en-US" dirty="0"/>
              <a:t>由于渐进意义下强行让所有</a:t>
            </a:r>
            <a:r>
              <a:rPr lang="en-US" altLang="zh-CN" dirty="0"/>
              <a:t>SCC</a:t>
            </a:r>
            <a:r>
              <a:rPr lang="zh-CN" altLang="en-US" dirty="0"/>
              <a:t>不同不会改变答案</a:t>
            </a:r>
            <a:endParaRPr lang="en-US" altLang="zh-CN" dirty="0"/>
          </a:p>
          <a:p>
            <a:r>
              <a:rPr lang="zh-CN" altLang="en-US" dirty="0"/>
              <a:t>于是答案就是拓扑序个数</a:t>
            </a:r>
            <a:r>
              <a:rPr lang="en-US" altLang="zh-CN" dirty="0"/>
              <a:t>/</a:t>
            </a:r>
            <a:r>
              <a:rPr lang="en-US" altLang="zh-CN" dirty="0" err="1"/>
              <a:t>sccCnt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求拓扑序个数显然直接状压</a:t>
            </a:r>
            <a:r>
              <a:rPr lang="en-US" altLang="zh-CN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20516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0D91-12BB-42FF-8A06-CA0F4F8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101612F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AB06-59BD-4D28-B321-AC49028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求拓扑序个数显然直接状压</a:t>
            </a:r>
            <a:r>
              <a:rPr lang="en-US" altLang="zh-CN" dirty="0"/>
              <a:t>DP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我们知道当所有儿子节点排好序的时候，父节点就排好序了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定义状态：状态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的二进制位上的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表示此点已经排好序了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son[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表示节点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可以进行转移的合法状态，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f[s]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表示状态为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的方法数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dirty="0"/>
              <a:t>转移</a:t>
            </a:r>
            <a:r>
              <a:rPr lang="en-US" altLang="zh-CN" dirty="0"/>
              <a:t>f[s|(1&lt;&lt;</a:t>
            </a:r>
            <a:r>
              <a:rPr lang="en-US" altLang="zh-CN" dirty="0" err="1"/>
              <a:t>i</a:t>
            </a:r>
            <a:r>
              <a:rPr lang="en-US" altLang="zh-CN" dirty="0"/>
              <a:t>)]+=f[s] (s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s&amp;son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]=son[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O(n2^n)</a:t>
            </a:r>
          </a:p>
        </p:txBody>
      </p:sp>
    </p:spTree>
    <p:extLst>
      <p:ext uri="{BB962C8B-B14F-4D97-AF65-F5344CB8AC3E}">
        <p14:creationId xmlns:p14="http://schemas.microsoft.com/office/powerpoint/2010/main" val="15478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611B3-3B5E-4B9D-9488-D9FA7B6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SDOI2012 </a:t>
            </a:r>
            <a:r>
              <a:rPr lang="zh-CN" altLang="en-US" dirty="0"/>
              <a:t>走迷宫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DAC3B-FC1A-4011-8DA1-B4852A0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给定一张有向图，从</a:t>
            </a:r>
            <a:r>
              <a:rPr lang="en-US" altLang="zh-CN" dirty="0"/>
              <a:t>S</a:t>
            </a:r>
            <a:r>
              <a:rPr lang="zh-CN" altLang="en-US" dirty="0"/>
              <a:t>随机游走，输出到</a:t>
            </a:r>
            <a:r>
              <a:rPr lang="en-US" altLang="zh-CN" dirty="0"/>
              <a:t>T</a:t>
            </a:r>
            <a:r>
              <a:rPr lang="zh-CN" altLang="en-US" dirty="0"/>
              <a:t>的期望步数（可能无穷大）。</a:t>
            </a:r>
          </a:p>
          <a:p>
            <a:r>
              <a:rPr lang="en-US" altLang="zh-CN" dirty="0"/>
              <a:t>n≤1e4, m≤1e6</a:t>
            </a:r>
            <a:r>
              <a:rPr lang="zh-CN" altLang="en-US" dirty="0"/>
              <a:t>，保证每个强连通分量大小≤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252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611B3-3B5E-4B9D-9488-D9FA7B6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SDOI2012 </a:t>
            </a:r>
            <a:r>
              <a:rPr lang="zh-CN" altLang="en-US" dirty="0"/>
              <a:t>走迷宫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DAC3B-FC1A-4011-8DA1-B4852A0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求出</a:t>
            </a:r>
            <a:r>
              <a:rPr lang="en-US" altLang="zh-CN" dirty="0" err="1"/>
              <a:t>scc</a:t>
            </a:r>
            <a:r>
              <a:rPr lang="zh-CN" altLang="en-US" dirty="0"/>
              <a:t>缩点</a:t>
            </a:r>
            <a:endParaRPr lang="en-US" altLang="zh-CN" dirty="0"/>
          </a:p>
          <a:p>
            <a:r>
              <a:rPr lang="en-US" altLang="zh-CN" dirty="0" err="1"/>
              <a:t>scc</a:t>
            </a:r>
            <a:r>
              <a:rPr lang="zh-CN" altLang="en-US" dirty="0"/>
              <a:t>内部高斯消元，</a:t>
            </a:r>
            <a:r>
              <a:rPr lang="en-US" altLang="zh-CN" dirty="0" err="1"/>
              <a:t>scc</a:t>
            </a:r>
            <a:r>
              <a:rPr lang="zh-CN" altLang="en-US" dirty="0"/>
              <a:t>之间可以拓扑排序</a:t>
            </a:r>
            <a:r>
              <a:rPr lang="en-US" altLang="zh-CN" dirty="0"/>
              <a:t>+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具体实现是按照强连通分量的拓扑序（缩点之后的拓扑序）倒着做，每次用高斯消元解决一个强连通分量内部的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对于当前分量</a:t>
            </a:r>
            <a:r>
              <a:rPr lang="en-US" altLang="zh-CN" dirty="0"/>
              <a:t>S</a:t>
            </a:r>
            <a:r>
              <a:rPr lang="zh-CN" altLang="en-US" dirty="0"/>
              <a:t>中的一个点</a:t>
            </a:r>
            <a:r>
              <a:rPr lang="en-US" altLang="zh-CN" dirty="0"/>
              <a:t>u</a:t>
            </a:r>
            <a:r>
              <a:rPr lang="zh-CN" altLang="en-US" dirty="0"/>
              <a:t>，我们枚举它出发的边。</a:t>
            </a:r>
            <a:endParaRPr lang="en-US" altLang="zh-CN" dirty="0"/>
          </a:p>
          <a:p>
            <a:r>
              <a:rPr lang="zh-CN" altLang="en-US" dirty="0"/>
              <a:t>如果这条边指向的</a:t>
            </a:r>
            <a:r>
              <a:rPr lang="en-US" altLang="zh-CN" dirty="0" err="1"/>
              <a:t>v∈S</a:t>
            </a:r>
            <a:r>
              <a:rPr lang="zh-CN" altLang="en-US" dirty="0"/>
              <a:t>，我们就把它加入到方程未知元里面；</a:t>
            </a:r>
            <a:endParaRPr lang="en-US" altLang="zh-CN" dirty="0"/>
          </a:p>
          <a:p>
            <a:r>
              <a:rPr lang="zh-CN" altLang="en-US" dirty="0"/>
              <a:t>否则，</a:t>
            </a:r>
            <a:r>
              <a:rPr lang="en-US" altLang="zh-CN" dirty="0"/>
              <a:t>v</a:t>
            </a:r>
            <a:r>
              <a:rPr lang="zh-CN" altLang="en-US" dirty="0"/>
              <a:t>属于的强连通分量的拓扑序一定比</a:t>
            </a:r>
            <a:r>
              <a:rPr lang="en-US" altLang="zh-CN" dirty="0"/>
              <a:t>S</a:t>
            </a:r>
            <a:r>
              <a:rPr lang="zh-CN" altLang="en-US" dirty="0"/>
              <a:t>大，</a:t>
            </a:r>
            <a:r>
              <a:rPr lang="en-US" altLang="zh-CN" dirty="0"/>
              <a:t>E(v)</a:t>
            </a:r>
            <a:r>
              <a:rPr lang="zh-CN" altLang="en-US" dirty="0"/>
              <a:t>一定已经计算好了，我们直接把</a:t>
            </a:r>
            <a:r>
              <a:rPr lang="en-US" altLang="zh-CN" dirty="0"/>
              <a:t>E(v)</a:t>
            </a:r>
            <a:r>
              <a:rPr lang="zh-CN" altLang="en-US" dirty="0"/>
              <a:t>当做常数放到等号右边。之后解这个方程组，我们就可以得到</a:t>
            </a:r>
            <a:r>
              <a:rPr lang="en-US" altLang="zh-CN" dirty="0"/>
              <a:t>S</a:t>
            </a:r>
            <a:r>
              <a:rPr lang="zh-CN" altLang="en-US" dirty="0"/>
              <a:t>中每一个点的</a:t>
            </a:r>
            <a:r>
              <a:rPr lang="en-US" altLang="zh-CN" dirty="0"/>
              <a:t>E</a:t>
            </a:r>
            <a:r>
              <a:rPr lang="zh-CN" altLang="en-US" dirty="0"/>
              <a:t>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529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611B3-3B5E-4B9D-9488-D9FA7B6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SDOI2012 </a:t>
            </a:r>
            <a:r>
              <a:rPr lang="zh-CN" altLang="en-US" dirty="0"/>
              <a:t>走迷宫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DAC3B-FC1A-4011-8DA1-B4852A0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求出</a:t>
            </a:r>
            <a:r>
              <a:rPr lang="en-US" altLang="zh-CN" dirty="0" err="1"/>
              <a:t>scc</a:t>
            </a:r>
            <a:r>
              <a:rPr lang="zh-CN" altLang="en-US" dirty="0"/>
              <a:t>缩点</a:t>
            </a:r>
            <a:endParaRPr lang="en-US" altLang="zh-CN" dirty="0"/>
          </a:p>
          <a:p>
            <a:r>
              <a:rPr lang="en-US" altLang="zh-CN" dirty="0" err="1"/>
              <a:t>scc</a:t>
            </a:r>
            <a:r>
              <a:rPr lang="zh-CN" altLang="en-US" dirty="0"/>
              <a:t>内部高斯消元，</a:t>
            </a:r>
            <a:r>
              <a:rPr lang="en-US" altLang="zh-CN" dirty="0" err="1"/>
              <a:t>scc</a:t>
            </a:r>
            <a:r>
              <a:rPr lang="zh-CN" altLang="en-US" dirty="0"/>
              <a:t>之间可以拓扑排序</a:t>
            </a:r>
            <a:r>
              <a:rPr lang="en-US" altLang="zh-CN" dirty="0"/>
              <a:t>+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具体实现是按照强连通分量的拓扑序（缩点之后的拓扑序）倒着做，每次用高斯消元解决一个强连通分量内部的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对于当前分量</a:t>
            </a:r>
            <a:r>
              <a:rPr lang="en-US" altLang="zh-CN" dirty="0"/>
              <a:t>S</a:t>
            </a:r>
            <a:r>
              <a:rPr lang="zh-CN" altLang="en-US" dirty="0"/>
              <a:t>中的一个点</a:t>
            </a:r>
            <a:r>
              <a:rPr lang="en-US" altLang="zh-CN" dirty="0"/>
              <a:t>u</a:t>
            </a:r>
            <a:r>
              <a:rPr lang="zh-CN" altLang="en-US" dirty="0"/>
              <a:t>，我们枚举它出发的边。</a:t>
            </a:r>
            <a:endParaRPr lang="en-US" altLang="zh-CN" dirty="0"/>
          </a:p>
          <a:p>
            <a:r>
              <a:rPr lang="zh-CN" altLang="en-US" dirty="0"/>
              <a:t>如果这条边指向的</a:t>
            </a:r>
            <a:r>
              <a:rPr lang="en-US" altLang="zh-CN" dirty="0" err="1"/>
              <a:t>v∈S</a:t>
            </a:r>
            <a:r>
              <a:rPr lang="zh-CN" altLang="en-US" dirty="0"/>
              <a:t>，我们就把它加入到方程未知元里面；</a:t>
            </a:r>
            <a:endParaRPr lang="en-US" altLang="zh-CN" dirty="0"/>
          </a:p>
          <a:p>
            <a:r>
              <a:rPr lang="zh-CN" altLang="en-US" dirty="0"/>
              <a:t>否则，</a:t>
            </a:r>
            <a:r>
              <a:rPr lang="en-US" altLang="zh-CN" dirty="0"/>
              <a:t>v</a:t>
            </a:r>
            <a:r>
              <a:rPr lang="zh-CN" altLang="en-US" dirty="0"/>
              <a:t>属于的强连通分量的拓扑序一定比</a:t>
            </a:r>
            <a:r>
              <a:rPr lang="en-US" altLang="zh-CN" dirty="0"/>
              <a:t>S</a:t>
            </a:r>
            <a:r>
              <a:rPr lang="zh-CN" altLang="en-US" dirty="0"/>
              <a:t>大，</a:t>
            </a:r>
            <a:r>
              <a:rPr lang="en-US" altLang="zh-CN" dirty="0"/>
              <a:t>E(v)</a:t>
            </a:r>
            <a:r>
              <a:rPr lang="zh-CN" altLang="en-US" dirty="0"/>
              <a:t>一定已经计算好了，我们直接把</a:t>
            </a:r>
            <a:r>
              <a:rPr lang="en-US" altLang="zh-CN" dirty="0"/>
              <a:t>E(v)</a:t>
            </a:r>
            <a:r>
              <a:rPr lang="zh-CN" altLang="en-US" dirty="0"/>
              <a:t>当做常数放到等号右边。之后解这个方程组，我们就可以得到</a:t>
            </a:r>
            <a:r>
              <a:rPr lang="en-US" altLang="zh-CN" dirty="0"/>
              <a:t>S</a:t>
            </a:r>
            <a:r>
              <a:rPr lang="zh-CN" altLang="en-US" dirty="0"/>
              <a:t>中每一个点的</a:t>
            </a:r>
            <a:r>
              <a:rPr lang="en-US" altLang="zh-CN" dirty="0"/>
              <a:t>E</a:t>
            </a:r>
            <a:r>
              <a:rPr lang="zh-CN" altLang="en-US" dirty="0"/>
              <a:t>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99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有向图的概念</a:t>
            </a:r>
            <a:endParaRPr lang="en-US" altLang="zh-CN" dirty="0"/>
          </a:p>
          <a:p>
            <a:r>
              <a:rPr lang="zh-CN" altLang="en-US" dirty="0"/>
              <a:t>若从</a:t>
            </a:r>
            <a:r>
              <a:rPr lang="en-US" altLang="zh-CN" dirty="0"/>
              <a:t>u</a:t>
            </a:r>
            <a:r>
              <a:rPr lang="zh-CN" altLang="en-US" dirty="0"/>
              <a:t>出发能到</a:t>
            </a:r>
            <a:r>
              <a:rPr lang="en-US" altLang="zh-CN" dirty="0"/>
              <a:t>v</a:t>
            </a:r>
            <a:r>
              <a:rPr lang="zh-CN" altLang="en-US" dirty="0"/>
              <a:t>，从</a:t>
            </a:r>
            <a:r>
              <a:rPr lang="en-US" altLang="zh-CN" dirty="0"/>
              <a:t>v</a:t>
            </a:r>
            <a:r>
              <a:rPr lang="zh-CN" altLang="en-US" dirty="0"/>
              <a:t>出发也能到</a:t>
            </a:r>
            <a:r>
              <a:rPr lang="en-US" altLang="zh-CN" dirty="0"/>
              <a:t>u</a:t>
            </a:r>
            <a:r>
              <a:rPr lang="zh-CN" altLang="en-US" dirty="0"/>
              <a:t>，则称</a:t>
            </a:r>
            <a:r>
              <a:rPr lang="en-US" altLang="zh-CN" dirty="0" err="1"/>
              <a:t>u,v</a:t>
            </a:r>
            <a:r>
              <a:rPr lang="zh-CN" altLang="en-US" dirty="0"/>
              <a:t>强连通</a:t>
            </a:r>
            <a:endParaRPr lang="en-US" altLang="zh-CN" dirty="0"/>
          </a:p>
          <a:p>
            <a:r>
              <a:rPr lang="zh-CN" altLang="en-US" dirty="0"/>
              <a:t>显然强连通这个二元关系满足传递性，自反性，对称性</a:t>
            </a:r>
            <a:endParaRPr lang="en-US" altLang="zh-CN" dirty="0"/>
          </a:p>
          <a:p>
            <a:r>
              <a:rPr lang="zh-CN" altLang="en-US" dirty="0"/>
              <a:t>所以强连通关系是一个等价关系</a:t>
            </a:r>
            <a:endParaRPr lang="en-US" altLang="zh-CN" dirty="0"/>
          </a:p>
          <a:p>
            <a:r>
              <a:rPr lang="zh-CN" altLang="en-US" dirty="0"/>
              <a:t>所以可以对点集根据强连通关系划分等价类</a:t>
            </a:r>
            <a:endParaRPr lang="en-US" altLang="zh-CN" dirty="0"/>
          </a:p>
          <a:p>
            <a:r>
              <a:rPr lang="zh-CN" altLang="en-US" dirty="0"/>
              <a:t>每一个类就叫做一个（极大）强连通分量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99342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强连通分量和</a:t>
            </a:r>
            <a:r>
              <a:rPr lang="en-US" altLang="zh-CN" dirty="0" err="1"/>
              <a:t>dfs</a:t>
            </a:r>
            <a:r>
              <a:rPr lang="zh-CN" altLang="en-US" dirty="0"/>
              <a:t>树的关系</a:t>
            </a:r>
            <a:endParaRPr lang="en-US" altLang="zh-CN" dirty="0"/>
          </a:p>
          <a:p>
            <a:r>
              <a:rPr lang="zh-CN" altLang="en-US" dirty="0"/>
              <a:t>如果点</a:t>
            </a:r>
            <a:r>
              <a:rPr lang="en-US" altLang="zh-CN" dirty="0"/>
              <a:t>u</a:t>
            </a:r>
            <a:r>
              <a:rPr lang="zh-CN" altLang="en-US" dirty="0"/>
              <a:t>是某个强连通分量在</a:t>
            </a:r>
            <a:r>
              <a:rPr lang="en-US" altLang="zh-CN" dirty="0" err="1"/>
              <a:t>dfs</a:t>
            </a:r>
            <a:r>
              <a:rPr lang="zh-CN" altLang="en-US" dirty="0"/>
              <a:t>时遇到的第一个节点</a:t>
            </a:r>
            <a:endParaRPr lang="en-US" altLang="zh-CN" dirty="0"/>
          </a:p>
          <a:p>
            <a:r>
              <a:rPr lang="zh-CN" altLang="en-US" dirty="0"/>
              <a:t>那么点</a:t>
            </a:r>
            <a:r>
              <a:rPr lang="en-US" altLang="zh-CN" dirty="0"/>
              <a:t>u</a:t>
            </a:r>
            <a:r>
              <a:rPr lang="zh-CN" altLang="en-US" dirty="0"/>
              <a:t>所在的强连通分量的其余点必定在</a:t>
            </a:r>
            <a:r>
              <a:rPr lang="en-US" altLang="zh-CN" dirty="0" err="1"/>
              <a:t>dfs</a:t>
            </a:r>
            <a:r>
              <a:rPr lang="zh-CN" altLang="en-US" dirty="0"/>
              <a:t>树上点</a:t>
            </a:r>
            <a:r>
              <a:rPr lang="en-US" altLang="zh-CN" dirty="0"/>
              <a:t>u</a:t>
            </a:r>
            <a:r>
              <a:rPr lang="zh-CN" altLang="en-US" dirty="0"/>
              <a:t>的子树当中</a:t>
            </a:r>
            <a:endParaRPr lang="en-US" altLang="zh-CN" dirty="0"/>
          </a:p>
          <a:p>
            <a:r>
              <a:rPr lang="zh-CN" altLang="en-US" dirty="0"/>
              <a:t>证明：假设有个结点</a:t>
            </a:r>
            <a:r>
              <a:rPr lang="en-US" altLang="zh-CN" dirty="0"/>
              <a:t>v</a:t>
            </a:r>
            <a:r>
              <a:rPr lang="zh-CN" altLang="en-US" dirty="0"/>
              <a:t>在该强连通分量中，但是不在以</a:t>
            </a:r>
            <a:r>
              <a:rPr lang="en-US" altLang="zh-CN" dirty="0"/>
              <a:t>u</a:t>
            </a:r>
            <a:r>
              <a:rPr lang="zh-CN" altLang="en-US" dirty="0"/>
              <a:t>为根的子树中，那么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的路径中肯定有一条离开子树的边。但是这样的边只可能是横叉边或者反祖边，然而这两条边都要求指向的结点已经被访问过了，这就和</a:t>
            </a:r>
            <a:r>
              <a:rPr lang="en-US" altLang="zh-CN" dirty="0"/>
              <a:t>u</a:t>
            </a:r>
            <a:r>
              <a:rPr lang="zh-CN" altLang="en-US" dirty="0"/>
              <a:t>是第一个访问的结点矛盾了。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u</a:t>
            </a:r>
            <a:r>
              <a:rPr lang="zh-CN" altLang="en-US" dirty="0"/>
              <a:t>叫做强连通分量的根</a:t>
            </a:r>
          </a:p>
        </p:txBody>
      </p:sp>
    </p:spTree>
    <p:extLst>
      <p:ext uri="{BB962C8B-B14F-4D97-AF65-F5344CB8AC3E}">
        <p14:creationId xmlns:p14="http://schemas.microsoft.com/office/powerpoint/2010/main" val="415750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可以递推：先把</a:t>
            </a:r>
            <a:r>
              <a:rPr lang="en-US" altLang="zh-CN" dirty="0"/>
              <a:t>u</a:t>
            </a:r>
            <a:r>
              <a:rPr lang="zh-CN" altLang="en-US" dirty="0"/>
              <a:t>入栈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的邻接点，若</a:t>
            </a:r>
            <a:r>
              <a:rPr lang="en-US" altLang="zh-CN" dirty="0"/>
              <a:t>u-&gt;v</a:t>
            </a:r>
            <a:r>
              <a:rPr lang="zh-CN" altLang="en-US" dirty="0"/>
              <a:t>是树边（</a:t>
            </a:r>
            <a:r>
              <a:rPr lang="en-US" altLang="zh-CN" dirty="0"/>
              <a:t>v</a:t>
            </a:r>
            <a:r>
              <a:rPr lang="zh-CN" altLang="en-US" dirty="0"/>
              <a:t>未被访问），那么用</a:t>
            </a:r>
            <a:r>
              <a:rPr lang="en-US" altLang="zh-CN" dirty="0"/>
              <a:t>low[v]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  <a:r>
              <a:rPr lang="zh-CN" altLang="en-US" dirty="0"/>
              <a:t>，更新是自底向上的，所以这就考虑到了</a:t>
            </a:r>
            <a:r>
              <a:rPr lang="en-US" altLang="zh-CN" dirty="0"/>
              <a:t>u</a:t>
            </a:r>
            <a:r>
              <a:rPr lang="zh-CN" altLang="en-US" dirty="0"/>
              <a:t>的子树内除了</a:t>
            </a:r>
            <a:r>
              <a:rPr lang="en-US" altLang="zh-CN" dirty="0"/>
              <a:t>u</a:t>
            </a:r>
            <a:r>
              <a:rPr lang="zh-CN" altLang="en-US" dirty="0"/>
              <a:t>以外的点，还有除了</a:t>
            </a:r>
            <a:r>
              <a:rPr lang="en-US" altLang="zh-CN" dirty="0"/>
              <a:t>u</a:t>
            </a:r>
            <a:r>
              <a:rPr lang="zh-CN" altLang="en-US" dirty="0"/>
              <a:t>以外的子树内的点通过一条非树边能到达的点，这些所有点的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u-&gt;v</a:t>
            </a:r>
            <a:r>
              <a:rPr lang="zh-CN" altLang="en-US" dirty="0"/>
              <a:t>不是树边（</a:t>
            </a:r>
            <a:r>
              <a:rPr lang="en-US" altLang="zh-CN" dirty="0"/>
              <a:t>v</a:t>
            </a:r>
            <a:r>
              <a:rPr lang="zh-CN" altLang="en-US" dirty="0"/>
              <a:t>被访问过），且</a:t>
            </a:r>
            <a:r>
              <a:rPr lang="en-US" altLang="zh-CN" dirty="0"/>
              <a:t>v</a:t>
            </a:r>
            <a:r>
              <a:rPr lang="zh-CN" altLang="en-US" dirty="0"/>
              <a:t>不在栈中，则用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更新</a:t>
            </a:r>
            <a:r>
              <a:rPr lang="en-US" altLang="zh-CN" dirty="0"/>
              <a:t>low[u]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1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表示</a:t>
            </a:r>
            <a:r>
              <a:rPr lang="en-US" altLang="zh-CN" dirty="0" err="1"/>
              <a:t>dfs</a:t>
            </a:r>
            <a:r>
              <a:rPr lang="zh-CN" altLang="en-US" dirty="0"/>
              <a:t>搜索的时间戳</a:t>
            </a:r>
            <a:endParaRPr lang="en-US" altLang="zh-CN" dirty="0"/>
          </a:p>
          <a:p>
            <a:r>
              <a:rPr lang="en-US" altLang="zh-CN" dirty="0"/>
              <a:t>low[u]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子树里面的点，还有</a:t>
            </a:r>
            <a:r>
              <a:rPr lang="en-US" altLang="zh-CN" dirty="0"/>
              <a:t>u</a:t>
            </a:r>
            <a:r>
              <a:rPr lang="zh-CN" altLang="en-US" dirty="0"/>
              <a:t>子树里面的点通过一条非树边能到达的点，这些所有点的</a:t>
            </a:r>
            <a:r>
              <a:rPr lang="en-US" altLang="zh-CN" dirty="0" err="1"/>
              <a:t>dfn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显然一个结点的子树内结点的 </a:t>
            </a:r>
            <a:r>
              <a:rPr lang="en-US" altLang="zh-CN" dirty="0" err="1"/>
              <a:t>dfn</a:t>
            </a:r>
            <a:r>
              <a:rPr lang="en-US" altLang="zh-CN" dirty="0"/>
              <a:t> </a:t>
            </a:r>
            <a:r>
              <a:rPr lang="zh-CN" altLang="en-US" dirty="0"/>
              <a:t>都大于该结点的 </a:t>
            </a:r>
            <a:r>
              <a:rPr lang="en-US" altLang="zh-CN" dirty="0" err="1"/>
              <a:t>dfn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从根开始的一条路径上的 </a:t>
            </a:r>
            <a:r>
              <a:rPr lang="en-US" altLang="zh-CN" dirty="0" err="1"/>
              <a:t>dfn</a:t>
            </a:r>
            <a:r>
              <a:rPr lang="en-US" altLang="zh-CN" dirty="0"/>
              <a:t> </a:t>
            </a:r>
            <a:r>
              <a:rPr lang="zh-CN" altLang="en-US" dirty="0"/>
              <a:t>严格递增，</a:t>
            </a:r>
            <a:r>
              <a:rPr lang="en-US" altLang="zh-CN" dirty="0"/>
              <a:t>low </a:t>
            </a:r>
            <a:r>
              <a:rPr lang="zh-CN" altLang="en-US" dirty="0"/>
              <a:t>严格非降。</a:t>
            </a:r>
            <a:endParaRPr lang="en-US" altLang="zh-CN" dirty="0"/>
          </a:p>
          <a:p>
            <a:r>
              <a:rPr lang="zh-CN" altLang="en-US" dirty="0"/>
              <a:t>强连通分量的根</a:t>
            </a:r>
            <a:r>
              <a:rPr lang="en-US" altLang="zh-CN" dirty="0"/>
              <a:t>u</a:t>
            </a:r>
            <a:r>
              <a:rPr lang="zh-CN" altLang="en-US" dirty="0"/>
              <a:t>满足</a:t>
            </a:r>
            <a:r>
              <a:rPr lang="en-US" altLang="zh-CN" dirty="0" err="1"/>
              <a:t>dfn</a:t>
            </a:r>
            <a:r>
              <a:rPr lang="en-US" altLang="zh-CN" dirty="0"/>
              <a:t>[u]=low[u]</a:t>
            </a:r>
            <a:r>
              <a:rPr lang="zh-CN" altLang="en-US" dirty="0"/>
              <a:t>，因为它的</a:t>
            </a:r>
            <a:r>
              <a:rPr lang="en-US" altLang="zh-CN" dirty="0" err="1"/>
              <a:t>dfn</a:t>
            </a:r>
            <a:r>
              <a:rPr lang="zh-CN" altLang="en-US" dirty="0"/>
              <a:t>和</a:t>
            </a:r>
            <a:r>
              <a:rPr lang="en-US" altLang="zh-CN" dirty="0"/>
              <a:t>low</a:t>
            </a:r>
            <a:r>
              <a:rPr lang="zh-CN" altLang="en-US" dirty="0"/>
              <a:t>最小，不会被该连通分量中的其他结点所影响。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low</a:t>
            </a:r>
            <a:r>
              <a:rPr lang="zh-CN" altLang="en-US" dirty="0"/>
              <a:t>求出来后，检查当前点的</a:t>
            </a:r>
            <a:r>
              <a:rPr lang="en-US" altLang="zh-CN" dirty="0" err="1"/>
              <a:t>dfn</a:t>
            </a:r>
            <a:r>
              <a:rPr lang="zh-CN" altLang="en-US" dirty="0"/>
              <a:t>是否等于</a:t>
            </a:r>
            <a:r>
              <a:rPr lang="en-US" altLang="zh-CN" dirty="0"/>
              <a:t>low</a:t>
            </a:r>
            <a:r>
              <a:rPr lang="zh-CN" altLang="en-US" dirty="0"/>
              <a:t>，然后栈中的点构成一个强连通分量，弹栈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9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求强连通分量</a:t>
            </a:r>
            <a:r>
              <a:rPr lang="en-US" altLang="zh-CN" dirty="0"/>
              <a:t>——</a:t>
            </a:r>
            <a:r>
              <a:rPr lang="en-US" altLang="zh-CN" dirty="0" err="1"/>
              <a:t>Kosaraju</a:t>
            </a:r>
            <a:endParaRPr lang="en-US" altLang="zh-CN" dirty="0"/>
          </a:p>
          <a:p>
            <a:r>
              <a:rPr lang="zh-CN" altLang="en-US" dirty="0"/>
              <a:t>思想：强连通分量的边反向了，强连通性不受影响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求反图</a:t>
            </a:r>
            <a:r>
              <a:rPr lang="en-US" altLang="zh-CN" dirty="0"/>
              <a:t>g’</a:t>
            </a:r>
            <a:r>
              <a:rPr lang="zh-CN" altLang="en-US" dirty="0"/>
              <a:t>，如果把</a:t>
            </a:r>
            <a:r>
              <a:rPr lang="en-US" altLang="zh-CN" dirty="0"/>
              <a:t>g’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分别缩点，得到</a:t>
            </a:r>
            <a:r>
              <a:rPr lang="en-US" altLang="zh-CN" dirty="0" err="1"/>
              <a:t>dag</a:t>
            </a:r>
            <a:r>
              <a:rPr lang="zh-CN" altLang="en-US" dirty="0"/>
              <a:t>，那么对缩点后的</a:t>
            </a:r>
            <a:r>
              <a:rPr lang="en-US" altLang="zh-CN" dirty="0"/>
              <a:t>g’</a:t>
            </a:r>
            <a:r>
              <a:rPr lang="zh-CN" altLang="en-US" dirty="0"/>
              <a:t>的</a:t>
            </a:r>
            <a:r>
              <a:rPr lang="en-US" altLang="zh-CN" dirty="0" err="1"/>
              <a:t>dag</a:t>
            </a:r>
            <a:r>
              <a:rPr lang="zh-CN" altLang="en-US" dirty="0"/>
              <a:t>拓扑排序之后，用这个顺序在缩点后的</a:t>
            </a:r>
            <a:r>
              <a:rPr lang="en-US" altLang="zh-CN" dirty="0"/>
              <a:t>g</a:t>
            </a:r>
            <a:r>
              <a:rPr lang="zh-CN" altLang="en-US" dirty="0"/>
              <a:t>上面</a:t>
            </a:r>
            <a:r>
              <a:rPr lang="en-US" altLang="zh-CN" dirty="0" err="1"/>
              <a:t>dfs</a:t>
            </a:r>
            <a:r>
              <a:rPr lang="zh-CN" altLang="en-US" dirty="0"/>
              <a:t>，就可以一个个地取出强连通分量了</a:t>
            </a:r>
            <a:endParaRPr lang="en-US" altLang="zh-CN" dirty="0"/>
          </a:p>
          <a:p>
            <a:r>
              <a:rPr lang="zh-CN" altLang="en-US" dirty="0"/>
              <a:t>逆后序遍历</a:t>
            </a:r>
            <a:r>
              <a:rPr lang="en-US" altLang="zh-CN" dirty="0"/>
              <a:t>g’</a:t>
            </a:r>
            <a:r>
              <a:rPr lang="zh-CN" altLang="en-US" dirty="0"/>
              <a:t>，当</a:t>
            </a:r>
            <a:r>
              <a:rPr lang="en-US" altLang="zh-CN" dirty="0"/>
              <a:t>g’</a:t>
            </a:r>
            <a:r>
              <a:rPr lang="zh-CN" altLang="en-US" dirty="0"/>
              <a:t>为</a:t>
            </a:r>
            <a:r>
              <a:rPr lang="en-US" altLang="zh-CN" dirty="0" err="1"/>
              <a:t>dag</a:t>
            </a:r>
            <a:r>
              <a:rPr lang="zh-CN" altLang="en-US" dirty="0"/>
              <a:t>时，逆后序得到的顺序和拓扑排序相同</a:t>
            </a:r>
            <a:endParaRPr lang="en-US" altLang="zh-CN" dirty="0"/>
          </a:p>
          <a:p>
            <a:r>
              <a:rPr lang="zh-CN" altLang="en-US" dirty="0"/>
              <a:t>然后用这个顺序去</a:t>
            </a:r>
            <a:r>
              <a:rPr lang="en-US" altLang="zh-CN" dirty="0" err="1"/>
              <a:t>dfs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，能走到的点就是一个连通块</a:t>
            </a:r>
            <a:endParaRPr lang="en-US" altLang="zh-CN" dirty="0"/>
          </a:p>
          <a:p>
            <a:r>
              <a:rPr lang="zh-CN" altLang="en-US" dirty="0"/>
              <a:t>也可以后序遍历</a:t>
            </a:r>
            <a:r>
              <a:rPr lang="en-US" altLang="zh-CN" dirty="0"/>
              <a:t>g</a:t>
            </a:r>
            <a:r>
              <a:rPr lang="zh-CN" altLang="en-US" dirty="0"/>
              <a:t>，用这个顺序在</a:t>
            </a:r>
            <a:r>
              <a:rPr lang="en-US" altLang="zh-CN" dirty="0"/>
              <a:t>g’</a:t>
            </a:r>
            <a:r>
              <a:rPr lang="zh-CN" altLang="en-US" dirty="0"/>
              <a:t>上</a:t>
            </a:r>
            <a:r>
              <a:rPr lang="en-US" altLang="zh-CN" dirty="0" err="1"/>
              <a:t>dfs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4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强连通性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49D4716-3646-2ECC-0D13-10BD37B1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360" y="1"/>
            <a:ext cx="6206639" cy="6858000"/>
          </a:xfrm>
          <a:prstGeom prst="rect">
            <a:avLst/>
          </a:prstGeom>
        </p:spPr>
      </p:pic>
      <p:sp>
        <p:nvSpPr>
          <p:cNvPr id="5" name="AutoShape 2" descr="DFS 生成树">
            <a:extLst>
              <a:ext uri="{FF2B5EF4-FFF2-40B4-BE49-F238E27FC236}">
                <a16:creationId xmlns:a16="http://schemas.microsoft.com/office/drawing/2014/main" id="{66D112F6-832F-8180-97E2-B9A9A7FB54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8199" y="1825625"/>
            <a:ext cx="5147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逆后序遍历为什么是拓扑序？</a:t>
            </a:r>
            <a:endParaRPr lang="en-US" altLang="zh-CN" dirty="0"/>
          </a:p>
          <a:p>
            <a:r>
              <a:rPr lang="zh-CN" altLang="en-US" dirty="0"/>
              <a:t>后序就是顶点遍历完成的顺序</a:t>
            </a:r>
            <a:endParaRPr lang="en-US" altLang="zh-CN" dirty="0"/>
          </a:p>
          <a:p>
            <a:r>
              <a:rPr lang="zh-CN" altLang="en-US" dirty="0"/>
              <a:t>逆后序就是把后序倒过来</a:t>
            </a:r>
            <a:endParaRPr lang="en-US" altLang="zh-CN" dirty="0"/>
          </a:p>
          <a:p>
            <a:r>
              <a:rPr lang="zh-CN" altLang="en-US" dirty="0"/>
              <a:t>换句话说，逆后序越靠前的，顶点遍历完成就越晚</a:t>
            </a:r>
            <a:endParaRPr lang="en-US" altLang="zh-CN" dirty="0"/>
          </a:p>
          <a:p>
            <a:r>
              <a:rPr lang="zh-CN" altLang="en-US" dirty="0"/>
              <a:t>如果有一条有向边</a:t>
            </a:r>
            <a:r>
              <a:rPr lang="en-US" altLang="zh-CN" dirty="0"/>
              <a:t>u-&gt;v</a:t>
            </a:r>
            <a:r>
              <a:rPr lang="zh-CN" altLang="en-US" dirty="0"/>
              <a:t>，那么</a:t>
            </a:r>
            <a:r>
              <a:rPr lang="en-US" altLang="zh-CN" dirty="0"/>
              <a:t>v</a:t>
            </a:r>
            <a:r>
              <a:rPr lang="zh-CN" altLang="en-US" dirty="0"/>
              <a:t>的遍历完成早于</a:t>
            </a:r>
            <a:r>
              <a:rPr lang="en-US" altLang="zh-CN" dirty="0"/>
              <a:t>u</a:t>
            </a:r>
            <a:r>
              <a:rPr lang="zh-CN" altLang="en-US" dirty="0"/>
              <a:t>，所以遍历完成最晚的点没有入度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52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C533-83A6-41B9-9D76-BC3EE4B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NEERC-2017 Connections</a:t>
            </a:r>
            <a:endParaRPr lang="zh-CN" altLang="en-US" dirty="0"/>
          </a:p>
        </p:txBody>
      </p:sp>
      <p:sp>
        <p:nvSpPr>
          <p:cNvPr id="4" name="AutoShape 2" descr="DFS 生成树">
            <a:extLst>
              <a:ext uri="{FF2B5EF4-FFF2-40B4-BE49-F238E27FC236}">
                <a16:creationId xmlns:a16="http://schemas.microsoft.com/office/drawing/2014/main" id="{5F4499F5-71E0-495E-A352-743EA1A3BFB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条边的强连通有向图</a:t>
            </a:r>
            <a:endParaRPr lang="en-US" altLang="zh-CN" dirty="0"/>
          </a:p>
          <a:p>
            <a:r>
              <a:rPr lang="zh-CN" altLang="en-US" dirty="0"/>
              <a:t>问如何删</a:t>
            </a:r>
            <a:r>
              <a:rPr lang="en-US" altLang="zh-CN" dirty="0"/>
              <a:t>m-2n</a:t>
            </a:r>
            <a:r>
              <a:rPr lang="zh-CN" altLang="en-US" dirty="0"/>
              <a:t>条边，使得剩下的图还是一个强连通图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4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2400</Words>
  <Application>Microsoft Office PowerPoint</Application>
  <PresentationFormat>宽屏</PresentationFormat>
  <Paragraphs>144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PingFang SC</vt:lpstr>
      <vt:lpstr>等线</vt:lpstr>
      <vt:lpstr>等线 Light</vt:lpstr>
      <vt:lpstr>Arial</vt:lpstr>
      <vt:lpstr>Office 主题​​</vt:lpstr>
      <vt:lpstr>图的连通性问题</vt:lpstr>
      <vt:lpstr>dfs树</vt:lpstr>
      <vt:lpstr>强连通性</vt:lpstr>
      <vt:lpstr>强连通性</vt:lpstr>
      <vt:lpstr>强连通性</vt:lpstr>
      <vt:lpstr>强连通性</vt:lpstr>
      <vt:lpstr>强连通性</vt:lpstr>
      <vt:lpstr>强连通性</vt:lpstr>
      <vt:lpstr>NEERC-2017 Connections</vt:lpstr>
      <vt:lpstr>NEERC-2017 Connections</vt:lpstr>
      <vt:lpstr>重连通性</vt:lpstr>
      <vt:lpstr>重连通性</vt:lpstr>
      <vt:lpstr>重连通性</vt:lpstr>
      <vt:lpstr>重连通性</vt:lpstr>
      <vt:lpstr>重连通性</vt:lpstr>
      <vt:lpstr>重连通性</vt:lpstr>
      <vt:lpstr>重连通性</vt:lpstr>
      <vt:lpstr>重连通性</vt:lpstr>
      <vt:lpstr>Gym 101612F</vt:lpstr>
      <vt:lpstr>Gym 101612F</vt:lpstr>
      <vt:lpstr>Gym 101612F</vt:lpstr>
      <vt:lpstr>Gym 101612F</vt:lpstr>
      <vt:lpstr>SDOI2012 走迷宫</vt:lpstr>
      <vt:lpstr>SDOI2012 走迷宫</vt:lpstr>
      <vt:lpstr>SDOI2012 走迷宫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图的连通性问题</dc:title>
  <dc:creator>You Lingyun</dc:creator>
  <cp:lastModifiedBy>You Lingyun</cp:lastModifiedBy>
  <cp:revision>16</cp:revision>
  <dcterms:created xsi:type="dcterms:W3CDTF">2021-10-18T02:51:16Z</dcterms:created>
  <dcterms:modified xsi:type="dcterms:W3CDTF">2023-01-26T03:14:00Z</dcterms:modified>
</cp:coreProperties>
</file>