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7" r:id="rId3"/>
    <p:sldId id="33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60" r:id="rId19"/>
    <p:sldId id="361" r:id="rId20"/>
    <p:sldId id="362" r:id="rId21"/>
    <p:sldId id="358" r:id="rId22"/>
    <p:sldId id="359" r:id="rId23"/>
    <p:sldId id="363" r:id="rId24"/>
    <p:sldId id="364" r:id="rId25"/>
    <p:sldId id="353" r:id="rId26"/>
    <p:sldId id="354" r:id="rId27"/>
    <p:sldId id="355" r:id="rId28"/>
    <p:sldId id="356" r:id="rId29"/>
    <p:sldId id="357" r:id="rId30"/>
    <p:sldId id="263" r:id="rId31"/>
    <p:sldId id="265" r:id="rId32"/>
    <p:sldId id="266" r:id="rId33"/>
    <p:sldId id="267" r:id="rId34"/>
    <p:sldId id="269" r:id="rId35"/>
    <p:sldId id="270" r:id="rId36"/>
    <p:sldId id="271" r:id="rId37"/>
    <p:sldId id="272" r:id="rId38"/>
    <p:sldId id="273" r:id="rId39"/>
    <p:sldId id="27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F99B1-093F-9D49-4926-478961B18E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E6F134-B346-987A-758E-31AD5C58A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81C704-0D30-0212-7550-0B56AF541904}"/>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5" name="页脚占位符 4">
            <a:extLst>
              <a:ext uri="{FF2B5EF4-FFF2-40B4-BE49-F238E27FC236}">
                <a16:creationId xmlns:a16="http://schemas.microsoft.com/office/drawing/2014/main" id="{E0C8806F-651F-EE69-BE52-237750DEC4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FDFEAC-2FEB-9069-2E69-BC403E762987}"/>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1660290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EE448-A251-FDD8-B2FF-5E82F1FA0D7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C005DBF-8E9F-8DE1-2C5E-A1F7CC8281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0A6C2B-F2A6-C866-4E4F-2D7C9E3CEF09}"/>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5" name="页脚占位符 4">
            <a:extLst>
              <a:ext uri="{FF2B5EF4-FFF2-40B4-BE49-F238E27FC236}">
                <a16:creationId xmlns:a16="http://schemas.microsoft.com/office/drawing/2014/main" id="{8B72555E-D7C6-96C2-97E3-1EAE03C720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707B93-CAF0-2865-38E9-BE3DD9878952}"/>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137245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CEC944-83AE-D36C-C8A5-82FC07DA88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8DA507-C787-F753-E8EC-0D47BDB04B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12D3B0-189A-BA40-3113-97A1992C8613}"/>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5" name="页脚占位符 4">
            <a:extLst>
              <a:ext uri="{FF2B5EF4-FFF2-40B4-BE49-F238E27FC236}">
                <a16:creationId xmlns:a16="http://schemas.microsoft.com/office/drawing/2014/main" id="{2C576445-CEAE-478F-76F2-2A2E4CCD9B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A13218-D5FC-FD0B-D2D4-CE5708E97F30}"/>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318812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E3705-6924-6D6C-AED9-4F82D486A2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C1AF24-9309-F1D0-6BFB-3AC102CB65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AC6F1B-5683-5066-4F0A-0C45B9E65947}"/>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5" name="页脚占位符 4">
            <a:extLst>
              <a:ext uri="{FF2B5EF4-FFF2-40B4-BE49-F238E27FC236}">
                <a16:creationId xmlns:a16="http://schemas.microsoft.com/office/drawing/2014/main" id="{C0C972C2-08E1-57B5-098B-F1388196A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EF548C-263B-B5A7-8AF3-A81107E66E0E}"/>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104079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477ED-7909-40A0-AE3D-8D050715D5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496293-A1A2-42D4-DC62-DE8C0B466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0E961A-7389-CEC1-5768-B4F62F89C231}"/>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5" name="页脚占位符 4">
            <a:extLst>
              <a:ext uri="{FF2B5EF4-FFF2-40B4-BE49-F238E27FC236}">
                <a16:creationId xmlns:a16="http://schemas.microsoft.com/office/drawing/2014/main" id="{C98D0220-B9A6-8244-A422-47C1368721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A2823D-F432-A968-42A1-FD4F7A4117E6}"/>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178174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660CD-3819-6880-C25F-3B21541D0E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D7E0A9-FAF8-8E6B-E8DD-029CAAD8133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036CB4-FC6A-F406-50EC-664BE3D629D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7C0663-E6CC-D72D-F38D-3025AC6C59EB}"/>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6" name="页脚占位符 5">
            <a:extLst>
              <a:ext uri="{FF2B5EF4-FFF2-40B4-BE49-F238E27FC236}">
                <a16:creationId xmlns:a16="http://schemas.microsoft.com/office/drawing/2014/main" id="{2E26EFC0-F8D6-A020-E898-D84B38110F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2C83FE-DDFB-735A-31D2-CAFD74D5A103}"/>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131074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146A1-E651-2407-E44A-620762D4E6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54E4AC-BC06-6F39-BF83-6F76AA526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7BB6E62-BB71-498A-51A9-064A05DC2F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EEBBF8-0732-5360-3D0C-4BDE43CFA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3081732-4FA2-3793-A9A0-FF9FC872B68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38D381A-E2E0-9320-6951-8E6A23A6C21A}"/>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8" name="页脚占位符 7">
            <a:extLst>
              <a:ext uri="{FF2B5EF4-FFF2-40B4-BE49-F238E27FC236}">
                <a16:creationId xmlns:a16="http://schemas.microsoft.com/office/drawing/2014/main" id="{F372CE8D-944D-6229-A969-DBE300FFE6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3039CD-7E07-0D7B-F43A-32404811F778}"/>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99115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D367F-15F9-C828-6EA3-6D486B892B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6CA741-DE03-E260-5970-92E439BC4340}"/>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4" name="页脚占位符 3">
            <a:extLst>
              <a:ext uri="{FF2B5EF4-FFF2-40B4-BE49-F238E27FC236}">
                <a16:creationId xmlns:a16="http://schemas.microsoft.com/office/drawing/2014/main" id="{FF2F065E-C27D-2253-2BE1-D1765F96DA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671DC1-5863-817E-FFE9-F53F127B8C98}"/>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364653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211F6C-371F-75DE-9F43-A293B39395F8}"/>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3" name="页脚占位符 2">
            <a:extLst>
              <a:ext uri="{FF2B5EF4-FFF2-40B4-BE49-F238E27FC236}">
                <a16:creationId xmlns:a16="http://schemas.microsoft.com/office/drawing/2014/main" id="{FE14C052-CA76-65E0-9D34-3DD0630AE2B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FD4613-01D9-A3BA-84E5-12BD61E00143}"/>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223410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21F5B-ADAB-21F7-D641-1ADD1F8328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F365CD-4A2C-220D-663D-824A099DD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5745E5D-01A8-55C2-D03E-A89CC7F59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2C5B5A-CFA6-F38A-2291-D0880F063D69}"/>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6" name="页脚占位符 5">
            <a:extLst>
              <a:ext uri="{FF2B5EF4-FFF2-40B4-BE49-F238E27FC236}">
                <a16:creationId xmlns:a16="http://schemas.microsoft.com/office/drawing/2014/main" id="{327878F5-FD4E-59FC-0343-A4F0E1D125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3F7517-7D4A-B801-EBAF-BBD69705EE3C}"/>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878301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B7F5F-0DDB-D39A-B84D-7122122E16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DDD3C9-9FED-1098-7D69-6FD169E5E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ACEE45F-D347-E8BF-E088-8D787B47F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F7AC2E-4D87-39A1-B888-45F4B5487264}"/>
              </a:ext>
            </a:extLst>
          </p:cNvPr>
          <p:cNvSpPr>
            <a:spLocks noGrp="1"/>
          </p:cNvSpPr>
          <p:nvPr>
            <p:ph type="dt" sz="half" idx="10"/>
          </p:nvPr>
        </p:nvSpPr>
        <p:spPr/>
        <p:txBody>
          <a:bodyPr/>
          <a:lstStyle/>
          <a:p>
            <a:fld id="{611AC607-80FD-4FA2-A0E6-455BED0C98F4}" type="datetimeFigureOut">
              <a:rPr lang="zh-CN" altLang="en-US" smtClean="0"/>
              <a:t>2022/12/17</a:t>
            </a:fld>
            <a:endParaRPr lang="zh-CN" altLang="en-US"/>
          </a:p>
        </p:txBody>
      </p:sp>
      <p:sp>
        <p:nvSpPr>
          <p:cNvPr id="6" name="页脚占位符 5">
            <a:extLst>
              <a:ext uri="{FF2B5EF4-FFF2-40B4-BE49-F238E27FC236}">
                <a16:creationId xmlns:a16="http://schemas.microsoft.com/office/drawing/2014/main" id="{7D8B65FA-7879-303A-27E5-470C7057B5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8737E7-BF6B-957A-4DD1-48808CD52A49}"/>
              </a:ext>
            </a:extLst>
          </p:cNvPr>
          <p:cNvSpPr>
            <a:spLocks noGrp="1"/>
          </p:cNvSpPr>
          <p:nvPr>
            <p:ph type="sldNum" sz="quarter" idx="12"/>
          </p:nvPr>
        </p:nvSpPr>
        <p:spPr/>
        <p:txBody>
          <a:body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346199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AC469B-698A-AFE1-24E4-6F4F62C93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A3A58F-01A1-A726-5D30-9D2F340EC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68077-7D5F-05FD-A11A-49E8F149B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AC607-80FD-4FA2-A0E6-455BED0C98F4}" type="datetimeFigureOut">
              <a:rPr lang="zh-CN" altLang="en-US" smtClean="0"/>
              <a:t>2022/12/17</a:t>
            </a:fld>
            <a:endParaRPr lang="zh-CN" altLang="en-US"/>
          </a:p>
        </p:txBody>
      </p:sp>
      <p:sp>
        <p:nvSpPr>
          <p:cNvPr id="5" name="页脚占位符 4">
            <a:extLst>
              <a:ext uri="{FF2B5EF4-FFF2-40B4-BE49-F238E27FC236}">
                <a16:creationId xmlns:a16="http://schemas.microsoft.com/office/drawing/2014/main" id="{914940C4-618E-71EE-BC67-45F0A2AFB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0E137A-E8C7-B9DA-9AA3-37287A1F0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F1A72-C39B-4D27-BCE4-6AA10B0EEABF}" type="slidenum">
              <a:rPr lang="zh-CN" altLang="en-US" smtClean="0"/>
              <a:t>‹#›</a:t>
            </a:fld>
            <a:endParaRPr lang="zh-CN" altLang="en-US"/>
          </a:p>
        </p:txBody>
      </p:sp>
    </p:spTree>
    <p:extLst>
      <p:ext uri="{BB962C8B-B14F-4D97-AF65-F5344CB8AC3E}">
        <p14:creationId xmlns:p14="http://schemas.microsoft.com/office/powerpoint/2010/main" val="2162053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CE3-0794-1006-FE5C-302846ACC578}"/>
              </a:ext>
            </a:extLst>
          </p:cNvPr>
          <p:cNvSpPr>
            <a:spLocks noGrp="1"/>
          </p:cNvSpPr>
          <p:nvPr>
            <p:ph type="ctrTitle"/>
          </p:nvPr>
        </p:nvSpPr>
        <p:spPr/>
        <p:txBody>
          <a:bodyPr/>
          <a:lstStyle/>
          <a:p>
            <a:r>
              <a:rPr lang="zh-CN" altLang="en-US" dirty="0"/>
              <a:t>图论各种定理</a:t>
            </a:r>
          </a:p>
        </p:txBody>
      </p:sp>
      <p:sp>
        <p:nvSpPr>
          <p:cNvPr id="3" name="副标题 2">
            <a:extLst>
              <a:ext uri="{FF2B5EF4-FFF2-40B4-BE49-F238E27FC236}">
                <a16:creationId xmlns:a16="http://schemas.microsoft.com/office/drawing/2014/main" id="{FFC0C32E-7135-6D4A-3EF8-35B760D790C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7517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540C0-2D2D-49AE-B33E-00A421DA5221}"/>
              </a:ext>
            </a:extLst>
          </p:cNvPr>
          <p:cNvSpPr>
            <a:spLocks noGrp="1"/>
          </p:cNvSpPr>
          <p:nvPr>
            <p:ph type="title"/>
          </p:nvPr>
        </p:nvSpPr>
        <p:spPr/>
        <p:txBody>
          <a:bodyPr/>
          <a:lstStyle/>
          <a:p>
            <a:r>
              <a:rPr lang="en-US" altLang="zh-CN" dirty="0" err="1"/>
              <a:t>Menger</a:t>
            </a:r>
            <a:r>
              <a:rPr lang="zh-CN" altLang="en-US" dirty="0"/>
              <a:t>定理</a:t>
            </a:r>
          </a:p>
        </p:txBody>
      </p:sp>
      <p:sp>
        <p:nvSpPr>
          <p:cNvPr id="3" name="内容占位符 2">
            <a:extLst>
              <a:ext uri="{FF2B5EF4-FFF2-40B4-BE49-F238E27FC236}">
                <a16:creationId xmlns:a16="http://schemas.microsoft.com/office/drawing/2014/main" id="{0C4A0752-23F5-452A-87F1-F6F1C8DB1CD2}"/>
              </a:ext>
            </a:extLst>
          </p:cNvPr>
          <p:cNvSpPr>
            <a:spLocks noGrp="1"/>
          </p:cNvSpPr>
          <p:nvPr>
            <p:ph idx="1"/>
          </p:nvPr>
        </p:nvSpPr>
        <p:spPr/>
        <p:txBody>
          <a:bodyPr/>
          <a:lstStyle/>
          <a:p>
            <a:r>
              <a:rPr lang="zh-CN" altLang="en-US" dirty="0"/>
              <a:t>点形式</a:t>
            </a:r>
            <a:endParaRPr lang="en-US" altLang="zh-CN" dirty="0"/>
          </a:p>
          <a:p>
            <a:r>
              <a:rPr lang="en-US" altLang="zh-CN" dirty="0" err="1"/>
              <a:t>x,y</a:t>
            </a:r>
            <a:r>
              <a:rPr lang="zh-CN" altLang="en-US" dirty="0"/>
              <a:t>是图中不相邻的两个顶点</a:t>
            </a:r>
            <a:endParaRPr lang="en-US" altLang="zh-CN" dirty="0"/>
          </a:p>
          <a:p>
            <a:r>
              <a:rPr lang="en-US" altLang="zh-CN" dirty="0"/>
              <a:t>P</a:t>
            </a:r>
            <a:r>
              <a:rPr lang="zh-CN" altLang="en-US" dirty="0"/>
              <a:t>是从</a:t>
            </a:r>
            <a:r>
              <a:rPr lang="en-US" altLang="zh-CN" dirty="0"/>
              <a:t>x</a:t>
            </a:r>
            <a:r>
              <a:rPr lang="zh-CN" altLang="en-US" dirty="0"/>
              <a:t>到</a:t>
            </a:r>
            <a:r>
              <a:rPr lang="en-US" altLang="zh-CN" dirty="0"/>
              <a:t>y</a:t>
            </a:r>
            <a:r>
              <a:rPr lang="zh-CN" altLang="en-US" dirty="0"/>
              <a:t>的一些路径的集合</a:t>
            </a:r>
            <a:endParaRPr lang="en-US" altLang="zh-CN" dirty="0"/>
          </a:p>
          <a:p>
            <a:r>
              <a:rPr lang="zh-CN" altLang="en-US" dirty="0"/>
              <a:t>若</a:t>
            </a:r>
            <a:r>
              <a:rPr lang="en-US" altLang="zh-CN" dirty="0"/>
              <a:t>P</a:t>
            </a:r>
            <a:r>
              <a:rPr lang="zh-CN" altLang="en-US" dirty="0"/>
              <a:t>中任意两个路径</a:t>
            </a:r>
            <a:r>
              <a:rPr lang="en-US" altLang="zh-CN" dirty="0"/>
              <a:t>pi</a:t>
            </a:r>
            <a:r>
              <a:rPr lang="zh-CN" altLang="en-US" dirty="0"/>
              <a:t>和</a:t>
            </a:r>
            <a:r>
              <a:rPr lang="en-US" altLang="zh-CN" dirty="0" err="1"/>
              <a:t>pj</a:t>
            </a:r>
            <a:r>
              <a:rPr lang="zh-CN" altLang="en-US" dirty="0"/>
              <a:t>满足除了</a:t>
            </a:r>
            <a:r>
              <a:rPr lang="en-US" altLang="zh-CN" dirty="0" err="1"/>
              <a:t>x,y</a:t>
            </a:r>
            <a:r>
              <a:rPr lang="zh-CN" altLang="en-US" dirty="0"/>
              <a:t>以外的点没有交集，则称</a:t>
            </a:r>
            <a:r>
              <a:rPr lang="en-US" altLang="zh-CN" dirty="0"/>
              <a:t>P</a:t>
            </a:r>
            <a:r>
              <a:rPr lang="zh-CN" altLang="en-US" dirty="0"/>
              <a:t>是内部点不交的</a:t>
            </a:r>
            <a:r>
              <a:rPr lang="en-US" altLang="zh-CN" dirty="0"/>
              <a:t>(</a:t>
            </a:r>
            <a:r>
              <a:rPr lang="en-US" altLang="zh-CN" dirty="0" err="1"/>
              <a:t>x,y</a:t>
            </a:r>
            <a:r>
              <a:rPr lang="en-US" altLang="zh-CN" dirty="0"/>
              <a:t>)</a:t>
            </a:r>
            <a:r>
              <a:rPr lang="zh-CN" altLang="en-US" dirty="0"/>
              <a:t>路径集合</a:t>
            </a:r>
            <a:endParaRPr lang="en-US" altLang="zh-CN" dirty="0"/>
          </a:p>
          <a:p>
            <a:r>
              <a:rPr lang="zh-CN" altLang="en-US" dirty="0"/>
              <a:t>设</a:t>
            </a:r>
            <a:r>
              <a:rPr lang="en-US" altLang="zh-CN" dirty="0"/>
              <a:t>f(</a:t>
            </a:r>
            <a:r>
              <a:rPr lang="en-US" altLang="zh-CN" dirty="0" err="1"/>
              <a:t>x,y</a:t>
            </a:r>
            <a:r>
              <a:rPr lang="en-US" altLang="zh-CN" dirty="0"/>
              <a:t>)</a:t>
            </a:r>
            <a:r>
              <a:rPr lang="zh-CN" altLang="en-US" dirty="0"/>
              <a:t>表示</a:t>
            </a:r>
            <a:r>
              <a:rPr lang="en-US" altLang="zh-CN" dirty="0"/>
              <a:t>|P|</a:t>
            </a:r>
            <a:r>
              <a:rPr lang="zh-CN" altLang="en-US" dirty="0"/>
              <a:t>的最大值</a:t>
            </a:r>
            <a:endParaRPr lang="en-US" altLang="zh-CN" dirty="0"/>
          </a:p>
          <a:p>
            <a:r>
              <a:rPr lang="zh-CN" altLang="en-US" dirty="0"/>
              <a:t>设</a:t>
            </a:r>
            <a:r>
              <a:rPr lang="en-US" altLang="zh-CN" dirty="0"/>
              <a:t>g(</a:t>
            </a:r>
            <a:r>
              <a:rPr lang="en-US" altLang="zh-CN" dirty="0" err="1"/>
              <a:t>x,y</a:t>
            </a:r>
            <a:r>
              <a:rPr lang="en-US" altLang="zh-CN" dirty="0"/>
              <a:t>)</a:t>
            </a:r>
            <a:r>
              <a:rPr lang="zh-CN" altLang="en-US" dirty="0"/>
              <a:t>表示让</a:t>
            </a:r>
            <a:r>
              <a:rPr lang="en-US" altLang="zh-CN" dirty="0" err="1"/>
              <a:t>x,y</a:t>
            </a:r>
            <a:r>
              <a:rPr lang="zh-CN" altLang="en-US" dirty="0"/>
              <a:t>不连通，需要至少删几个点</a:t>
            </a:r>
            <a:endParaRPr lang="en-US" altLang="zh-CN" dirty="0"/>
          </a:p>
          <a:p>
            <a:r>
              <a:rPr lang="en-US" altLang="zh-CN" dirty="0" err="1"/>
              <a:t>Menger</a:t>
            </a:r>
            <a:r>
              <a:rPr lang="zh-CN" altLang="en-US" dirty="0"/>
              <a:t>定理的点形式说的是对于任意的</a:t>
            </a:r>
            <a:r>
              <a:rPr lang="en-US" altLang="zh-CN" dirty="0" err="1"/>
              <a:t>x,y</a:t>
            </a:r>
            <a:r>
              <a:rPr lang="zh-CN" altLang="en-US" dirty="0"/>
              <a:t>，</a:t>
            </a:r>
            <a:r>
              <a:rPr lang="en-US" altLang="zh-CN" dirty="0"/>
              <a:t>f(</a:t>
            </a:r>
            <a:r>
              <a:rPr lang="en-US" altLang="zh-CN" dirty="0" err="1"/>
              <a:t>x,y</a:t>
            </a:r>
            <a:r>
              <a:rPr lang="en-US" altLang="zh-CN" dirty="0"/>
              <a:t>)=g(</a:t>
            </a:r>
            <a:r>
              <a:rPr lang="en-US" altLang="zh-CN" dirty="0" err="1"/>
              <a:t>x,y</a:t>
            </a:r>
            <a:r>
              <a:rPr lang="en-US" altLang="zh-CN" dirty="0"/>
              <a:t>)</a:t>
            </a:r>
            <a:endParaRPr lang="zh-CN" altLang="en-US" dirty="0"/>
          </a:p>
        </p:txBody>
      </p:sp>
    </p:spTree>
    <p:extLst>
      <p:ext uri="{BB962C8B-B14F-4D97-AF65-F5344CB8AC3E}">
        <p14:creationId xmlns:p14="http://schemas.microsoft.com/office/powerpoint/2010/main" val="233067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540C0-2D2D-49AE-B33E-00A421DA5221}"/>
              </a:ext>
            </a:extLst>
          </p:cNvPr>
          <p:cNvSpPr>
            <a:spLocks noGrp="1"/>
          </p:cNvSpPr>
          <p:nvPr>
            <p:ph type="title"/>
          </p:nvPr>
        </p:nvSpPr>
        <p:spPr/>
        <p:txBody>
          <a:bodyPr/>
          <a:lstStyle/>
          <a:p>
            <a:r>
              <a:rPr lang="en-US" altLang="zh-CN" dirty="0" err="1"/>
              <a:t>Menger</a:t>
            </a:r>
            <a:r>
              <a:rPr lang="zh-CN" altLang="en-US" dirty="0"/>
              <a:t>定理</a:t>
            </a:r>
          </a:p>
        </p:txBody>
      </p:sp>
      <p:sp>
        <p:nvSpPr>
          <p:cNvPr id="3" name="内容占位符 2">
            <a:extLst>
              <a:ext uri="{FF2B5EF4-FFF2-40B4-BE49-F238E27FC236}">
                <a16:creationId xmlns:a16="http://schemas.microsoft.com/office/drawing/2014/main" id="{0C4A0752-23F5-452A-87F1-F6F1C8DB1CD2}"/>
              </a:ext>
            </a:extLst>
          </p:cNvPr>
          <p:cNvSpPr>
            <a:spLocks noGrp="1"/>
          </p:cNvSpPr>
          <p:nvPr>
            <p:ph idx="1"/>
          </p:nvPr>
        </p:nvSpPr>
        <p:spPr/>
        <p:txBody>
          <a:bodyPr/>
          <a:lstStyle/>
          <a:p>
            <a:r>
              <a:rPr lang="zh-CN" altLang="en-US" dirty="0"/>
              <a:t>用网络流，把一个点拆成出点和入点，从而把内部点不交转化成边不交，把删点转化成删边</a:t>
            </a:r>
            <a:endParaRPr lang="en-US" altLang="zh-CN" dirty="0"/>
          </a:p>
          <a:p>
            <a:r>
              <a:rPr lang="zh-CN" altLang="en-US" dirty="0"/>
              <a:t>由于边形式的</a:t>
            </a:r>
            <a:r>
              <a:rPr lang="en-US" altLang="zh-CN" dirty="0" err="1"/>
              <a:t>Menger</a:t>
            </a:r>
            <a:r>
              <a:rPr lang="zh-CN" altLang="en-US" dirty="0"/>
              <a:t>定理已证，所以点形式的</a:t>
            </a:r>
            <a:r>
              <a:rPr lang="en-US" altLang="zh-CN" dirty="0" err="1"/>
              <a:t>Menger</a:t>
            </a:r>
            <a:r>
              <a:rPr lang="zh-CN" altLang="en-US" dirty="0"/>
              <a:t>定理可以立刻得到</a:t>
            </a:r>
            <a:endParaRPr lang="en-US" altLang="zh-CN" dirty="0"/>
          </a:p>
        </p:txBody>
      </p:sp>
    </p:spTree>
    <p:extLst>
      <p:ext uri="{BB962C8B-B14F-4D97-AF65-F5344CB8AC3E}">
        <p14:creationId xmlns:p14="http://schemas.microsoft.com/office/powerpoint/2010/main" val="246232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73B3C-491D-45C2-96D1-976D0419D22D}"/>
              </a:ext>
            </a:extLst>
          </p:cNvPr>
          <p:cNvSpPr>
            <a:spLocks noGrp="1"/>
          </p:cNvSpPr>
          <p:nvPr>
            <p:ph type="title"/>
          </p:nvPr>
        </p:nvSpPr>
        <p:spPr/>
        <p:txBody>
          <a:bodyPr/>
          <a:lstStyle/>
          <a:p>
            <a:r>
              <a:rPr lang="en-US" altLang="zh-CN" dirty="0"/>
              <a:t>Hall</a:t>
            </a:r>
            <a:r>
              <a:rPr lang="zh-CN" altLang="en-US" dirty="0"/>
              <a:t>定理</a:t>
            </a:r>
          </a:p>
        </p:txBody>
      </p:sp>
      <p:sp>
        <p:nvSpPr>
          <p:cNvPr id="3" name="内容占位符 2">
            <a:extLst>
              <a:ext uri="{FF2B5EF4-FFF2-40B4-BE49-F238E27FC236}">
                <a16:creationId xmlns:a16="http://schemas.microsoft.com/office/drawing/2014/main" id="{60DB9E3F-0B5D-4021-AA72-8BE3DBDC0049}"/>
              </a:ext>
            </a:extLst>
          </p:cNvPr>
          <p:cNvSpPr>
            <a:spLocks noGrp="1"/>
          </p:cNvSpPr>
          <p:nvPr>
            <p:ph idx="1"/>
          </p:nvPr>
        </p:nvSpPr>
        <p:spPr/>
        <p:txBody>
          <a:bodyPr/>
          <a:lstStyle/>
          <a:p>
            <a:r>
              <a:rPr lang="zh-CN" altLang="en-US" dirty="0"/>
              <a:t>对于二分图</a:t>
            </a:r>
            <a:r>
              <a:rPr lang="en-US" altLang="zh-CN" dirty="0"/>
              <a:t>G=&lt;V1,V2,E&gt;</a:t>
            </a:r>
            <a:r>
              <a:rPr lang="zh-CN" altLang="en-US" dirty="0"/>
              <a:t>，不妨设</a:t>
            </a:r>
            <a:r>
              <a:rPr lang="en-US" altLang="zh-CN" dirty="0"/>
              <a:t>|V1|&lt;=|V2|</a:t>
            </a:r>
          </a:p>
          <a:p>
            <a:r>
              <a:rPr lang="en-US" altLang="zh-CN" dirty="0"/>
              <a:t>M</a:t>
            </a:r>
            <a:r>
              <a:rPr lang="zh-CN" altLang="en-US" dirty="0"/>
              <a:t>为</a:t>
            </a:r>
            <a:r>
              <a:rPr lang="en-US" altLang="zh-CN" dirty="0"/>
              <a:t>G</a:t>
            </a:r>
            <a:r>
              <a:rPr lang="zh-CN" altLang="en-US" dirty="0"/>
              <a:t>中一个最大匹配并且</a:t>
            </a:r>
            <a:r>
              <a:rPr lang="en-US" altLang="zh-CN" dirty="0"/>
              <a:t>|M|=|V1|</a:t>
            </a:r>
            <a:r>
              <a:rPr lang="zh-CN" altLang="en-US" dirty="0"/>
              <a:t>，则称</a:t>
            </a:r>
            <a:r>
              <a:rPr lang="en-US" altLang="zh-CN" dirty="0"/>
              <a:t>M</a:t>
            </a:r>
            <a:r>
              <a:rPr lang="zh-CN" altLang="en-US" dirty="0"/>
              <a:t>是一个完备匹配</a:t>
            </a:r>
            <a:endParaRPr lang="en-US" altLang="zh-CN" dirty="0"/>
          </a:p>
          <a:p>
            <a:r>
              <a:rPr lang="zh-CN" altLang="en-US" dirty="0"/>
              <a:t>所谓匹配指的是选一个边集使得边与边之间没有公共点</a:t>
            </a:r>
            <a:endParaRPr lang="en-US" altLang="zh-CN" dirty="0"/>
          </a:p>
          <a:p>
            <a:r>
              <a:rPr lang="en-US" altLang="zh-CN" dirty="0"/>
              <a:t>Hall</a:t>
            </a:r>
            <a:r>
              <a:rPr lang="zh-CN" altLang="en-US" dirty="0"/>
              <a:t>定理说的是若存在相异性条件，则</a:t>
            </a:r>
            <a:r>
              <a:rPr lang="en-US" altLang="zh-CN" dirty="0"/>
              <a:t>G</a:t>
            </a:r>
            <a:r>
              <a:rPr lang="zh-CN" altLang="en-US" dirty="0"/>
              <a:t>有完备匹配</a:t>
            </a:r>
            <a:endParaRPr lang="en-US" altLang="zh-CN" dirty="0"/>
          </a:p>
          <a:p>
            <a:r>
              <a:rPr lang="zh-CN" altLang="en-US" dirty="0"/>
              <a:t>相异性条件指的是对于任意的</a:t>
            </a:r>
            <a:r>
              <a:rPr lang="en-US" altLang="zh-CN" dirty="0"/>
              <a:t>S</a:t>
            </a:r>
            <a:r>
              <a:rPr lang="zh-CN" altLang="en-US" dirty="0"/>
              <a:t>，</a:t>
            </a:r>
            <a:r>
              <a:rPr lang="en-US" altLang="zh-CN" dirty="0"/>
              <a:t>S</a:t>
            </a:r>
            <a:r>
              <a:rPr lang="zh-CN" altLang="en-US" dirty="0"/>
              <a:t>是</a:t>
            </a:r>
            <a:r>
              <a:rPr lang="en-US" altLang="zh-CN" dirty="0"/>
              <a:t>V1</a:t>
            </a:r>
            <a:r>
              <a:rPr lang="zh-CN" altLang="en-US" dirty="0"/>
              <a:t>的子集，都有</a:t>
            </a:r>
            <a:r>
              <a:rPr lang="en-US" altLang="zh-CN" dirty="0"/>
              <a:t>|S|&lt;=|N(S)|</a:t>
            </a:r>
          </a:p>
          <a:p>
            <a:r>
              <a:rPr lang="zh-CN" altLang="en-US" dirty="0"/>
              <a:t>其中，</a:t>
            </a:r>
            <a:r>
              <a:rPr lang="en-US" altLang="zh-CN" dirty="0"/>
              <a:t>N(S)</a:t>
            </a:r>
            <a:r>
              <a:rPr lang="zh-CN" altLang="en-US" dirty="0"/>
              <a:t>是</a:t>
            </a:r>
            <a:r>
              <a:rPr lang="en-US" altLang="zh-CN" dirty="0"/>
              <a:t>S</a:t>
            </a:r>
            <a:r>
              <a:rPr lang="zh-CN" altLang="en-US" dirty="0"/>
              <a:t>的邻域，即</a:t>
            </a:r>
            <a:r>
              <a:rPr lang="en-US" altLang="zh-CN" dirty="0"/>
              <a:t>S</a:t>
            </a:r>
            <a:r>
              <a:rPr lang="zh-CN" altLang="en-US" dirty="0"/>
              <a:t>中所有节点的邻接点的并集</a:t>
            </a:r>
            <a:endParaRPr lang="en-US" altLang="zh-CN" dirty="0"/>
          </a:p>
        </p:txBody>
      </p:sp>
    </p:spTree>
    <p:extLst>
      <p:ext uri="{BB962C8B-B14F-4D97-AF65-F5344CB8AC3E}">
        <p14:creationId xmlns:p14="http://schemas.microsoft.com/office/powerpoint/2010/main" val="279653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73B3C-491D-45C2-96D1-976D0419D22D}"/>
              </a:ext>
            </a:extLst>
          </p:cNvPr>
          <p:cNvSpPr>
            <a:spLocks noGrp="1"/>
          </p:cNvSpPr>
          <p:nvPr>
            <p:ph type="title"/>
          </p:nvPr>
        </p:nvSpPr>
        <p:spPr/>
        <p:txBody>
          <a:bodyPr/>
          <a:lstStyle/>
          <a:p>
            <a:r>
              <a:rPr lang="en-US" altLang="zh-CN" dirty="0"/>
              <a:t>Hall</a:t>
            </a:r>
            <a:r>
              <a:rPr lang="zh-CN" altLang="en-US" dirty="0"/>
              <a:t>定理</a:t>
            </a:r>
          </a:p>
        </p:txBody>
      </p:sp>
      <p:sp>
        <p:nvSpPr>
          <p:cNvPr id="3" name="内容占位符 2">
            <a:extLst>
              <a:ext uri="{FF2B5EF4-FFF2-40B4-BE49-F238E27FC236}">
                <a16:creationId xmlns:a16="http://schemas.microsoft.com/office/drawing/2014/main" id="{60DB9E3F-0B5D-4021-AA72-8BE3DBDC0049}"/>
              </a:ext>
            </a:extLst>
          </p:cNvPr>
          <p:cNvSpPr>
            <a:spLocks noGrp="1"/>
          </p:cNvSpPr>
          <p:nvPr>
            <p:ph idx="1"/>
          </p:nvPr>
        </p:nvSpPr>
        <p:spPr/>
        <p:txBody>
          <a:bodyPr/>
          <a:lstStyle/>
          <a:p>
            <a:r>
              <a:rPr lang="en-US" altLang="zh-CN" dirty="0"/>
              <a:t>Hall</a:t>
            </a:r>
            <a:r>
              <a:rPr lang="zh-CN" altLang="en-US" dirty="0"/>
              <a:t>定理说的是若存在相异性条件，则</a:t>
            </a:r>
            <a:r>
              <a:rPr lang="en-US" altLang="zh-CN" dirty="0"/>
              <a:t>G</a:t>
            </a:r>
            <a:r>
              <a:rPr lang="zh-CN" altLang="en-US" dirty="0"/>
              <a:t>有完备匹配</a:t>
            </a:r>
            <a:endParaRPr lang="en-US" altLang="zh-CN" dirty="0"/>
          </a:p>
          <a:p>
            <a:r>
              <a:rPr lang="zh-CN" altLang="en-US" dirty="0"/>
              <a:t>相异性条件指的是对于任意的</a:t>
            </a:r>
            <a:r>
              <a:rPr lang="en-US" altLang="zh-CN" dirty="0"/>
              <a:t>S</a:t>
            </a:r>
            <a:r>
              <a:rPr lang="zh-CN" altLang="en-US" dirty="0"/>
              <a:t>，</a:t>
            </a:r>
            <a:r>
              <a:rPr lang="en-US" altLang="zh-CN" dirty="0"/>
              <a:t>S</a:t>
            </a:r>
            <a:r>
              <a:rPr lang="zh-CN" altLang="en-US" dirty="0"/>
              <a:t>是</a:t>
            </a:r>
            <a:r>
              <a:rPr lang="en-US" altLang="zh-CN" dirty="0"/>
              <a:t>V1</a:t>
            </a:r>
            <a:r>
              <a:rPr lang="zh-CN" altLang="en-US" dirty="0"/>
              <a:t>的子集，都有</a:t>
            </a:r>
            <a:r>
              <a:rPr lang="en-US" altLang="zh-CN" dirty="0"/>
              <a:t>|S|&lt;=|N(S)|</a:t>
            </a:r>
          </a:p>
          <a:p>
            <a:r>
              <a:rPr lang="zh-CN" altLang="en-US" dirty="0"/>
              <a:t>其中，</a:t>
            </a:r>
            <a:r>
              <a:rPr lang="en-US" altLang="zh-CN" dirty="0"/>
              <a:t>N(S)</a:t>
            </a:r>
            <a:r>
              <a:rPr lang="zh-CN" altLang="en-US" dirty="0"/>
              <a:t>是</a:t>
            </a:r>
            <a:r>
              <a:rPr lang="en-US" altLang="zh-CN" dirty="0"/>
              <a:t>S</a:t>
            </a:r>
            <a:r>
              <a:rPr lang="zh-CN" altLang="en-US" dirty="0"/>
              <a:t>的邻域，即</a:t>
            </a:r>
            <a:r>
              <a:rPr lang="en-US" altLang="zh-CN" dirty="0"/>
              <a:t>S</a:t>
            </a:r>
            <a:r>
              <a:rPr lang="zh-CN" altLang="en-US" dirty="0"/>
              <a:t>中所有节点的邻接点的并集</a:t>
            </a:r>
            <a:endParaRPr lang="en-US" altLang="zh-CN" dirty="0"/>
          </a:p>
          <a:p>
            <a:r>
              <a:rPr lang="zh-CN" altLang="en-US" dirty="0"/>
              <a:t>另外，</a:t>
            </a:r>
            <a:r>
              <a:rPr lang="en-US" altLang="zh-CN" dirty="0"/>
              <a:t>t-</a:t>
            </a:r>
            <a:r>
              <a:rPr lang="zh-CN" altLang="en-US" dirty="0"/>
              <a:t>条件是更强的条件，指的是</a:t>
            </a:r>
            <a:r>
              <a:rPr lang="en-US" altLang="zh-CN" dirty="0"/>
              <a:t>V1</a:t>
            </a:r>
            <a:r>
              <a:rPr lang="zh-CN" altLang="en-US" dirty="0"/>
              <a:t>中每个顶点至少关联</a:t>
            </a:r>
            <a:r>
              <a:rPr lang="en-US" altLang="zh-CN" dirty="0"/>
              <a:t>t(t&gt;=1)</a:t>
            </a:r>
            <a:r>
              <a:rPr lang="zh-CN" altLang="en-US" dirty="0"/>
              <a:t>条边，</a:t>
            </a:r>
            <a:r>
              <a:rPr lang="en-US" altLang="zh-CN" dirty="0"/>
              <a:t>V2</a:t>
            </a:r>
            <a:r>
              <a:rPr lang="zh-CN" altLang="en-US" dirty="0"/>
              <a:t>中每个顶点至多关联</a:t>
            </a:r>
            <a:r>
              <a:rPr lang="en-US" altLang="zh-CN" dirty="0"/>
              <a:t>t</a:t>
            </a:r>
            <a:r>
              <a:rPr lang="zh-CN" altLang="en-US" dirty="0"/>
              <a:t>条边</a:t>
            </a:r>
            <a:endParaRPr lang="en-US" altLang="zh-CN" dirty="0"/>
          </a:p>
          <a:p>
            <a:r>
              <a:rPr lang="zh-CN" altLang="en-US" dirty="0"/>
              <a:t>若满足</a:t>
            </a:r>
            <a:r>
              <a:rPr lang="en-US" altLang="zh-CN" dirty="0"/>
              <a:t>t-</a:t>
            </a:r>
            <a:r>
              <a:rPr lang="zh-CN" altLang="en-US" dirty="0"/>
              <a:t>条件，则</a:t>
            </a:r>
            <a:r>
              <a:rPr lang="en-US" altLang="zh-CN" dirty="0"/>
              <a:t>V1</a:t>
            </a:r>
            <a:r>
              <a:rPr lang="zh-CN" altLang="en-US" dirty="0"/>
              <a:t>中任意</a:t>
            </a:r>
            <a:r>
              <a:rPr lang="en-US" altLang="zh-CN" dirty="0"/>
              <a:t>k</a:t>
            </a:r>
            <a:r>
              <a:rPr lang="zh-CN" altLang="en-US" dirty="0"/>
              <a:t>个顶点至少关联</a:t>
            </a:r>
            <a:r>
              <a:rPr lang="en-US" altLang="zh-CN" dirty="0"/>
              <a:t>kt</a:t>
            </a:r>
            <a:r>
              <a:rPr lang="zh-CN" altLang="en-US" dirty="0"/>
              <a:t>条边，至少关联</a:t>
            </a:r>
            <a:r>
              <a:rPr lang="en-US" altLang="zh-CN" dirty="0"/>
              <a:t>V2</a:t>
            </a:r>
            <a:r>
              <a:rPr lang="zh-CN" altLang="en-US" dirty="0"/>
              <a:t>中</a:t>
            </a:r>
            <a:r>
              <a:rPr lang="en-US" altLang="zh-CN" dirty="0"/>
              <a:t>k</a:t>
            </a:r>
            <a:r>
              <a:rPr lang="zh-CN" altLang="en-US" dirty="0"/>
              <a:t>个顶点，这说明满足相异性条件</a:t>
            </a:r>
            <a:endParaRPr lang="en-US" altLang="zh-CN" dirty="0"/>
          </a:p>
          <a:p>
            <a:r>
              <a:rPr lang="zh-CN" altLang="en-US" dirty="0"/>
              <a:t>注意满足相异性条件不一定满足</a:t>
            </a:r>
            <a:r>
              <a:rPr lang="en-US" altLang="zh-CN" dirty="0"/>
              <a:t>t-</a:t>
            </a:r>
            <a:r>
              <a:rPr lang="zh-CN" altLang="en-US" dirty="0"/>
              <a:t>条件</a:t>
            </a:r>
            <a:endParaRPr lang="en-US" altLang="zh-CN" dirty="0"/>
          </a:p>
          <a:p>
            <a:endParaRPr lang="en-US" altLang="zh-CN" dirty="0"/>
          </a:p>
        </p:txBody>
      </p:sp>
    </p:spTree>
    <p:extLst>
      <p:ext uri="{BB962C8B-B14F-4D97-AF65-F5344CB8AC3E}">
        <p14:creationId xmlns:p14="http://schemas.microsoft.com/office/powerpoint/2010/main" val="155170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73B3C-491D-45C2-96D1-976D0419D22D}"/>
              </a:ext>
            </a:extLst>
          </p:cNvPr>
          <p:cNvSpPr>
            <a:spLocks noGrp="1"/>
          </p:cNvSpPr>
          <p:nvPr>
            <p:ph type="title"/>
          </p:nvPr>
        </p:nvSpPr>
        <p:spPr/>
        <p:txBody>
          <a:bodyPr/>
          <a:lstStyle/>
          <a:p>
            <a:r>
              <a:rPr lang="en-US" altLang="zh-CN" dirty="0"/>
              <a:t>Hall</a:t>
            </a:r>
            <a:r>
              <a:rPr lang="zh-CN" altLang="en-US" dirty="0"/>
              <a:t>定理</a:t>
            </a:r>
          </a:p>
        </p:txBody>
      </p:sp>
      <p:sp>
        <p:nvSpPr>
          <p:cNvPr id="3" name="内容占位符 2">
            <a:extLst>
              <a:ext uri="{FF2B5EF4-FFF2-40B4-BE49-F238E27FC236}">
                <a16:creationId xmlns:a16="http://schemas.microsoft.com/office/drawing/2014/main" id="{60DB9E3F-0B5D-4021-AA72-8BE3DBDC0049}"/>
              </a:ext>
            </a:extLst>
          </p:cNvPr>
          <p:cNvSpPr>
            <a:spLocks noGrp="1"/>
          </p:cNvSpPr>
          <p:nvPr>
            <p:ph idx="1"/>
          </p:nvPr>
        </p:nvSpPr>
        <p:spPr/>
        <p:txBody>
          <a:bodyPr>
            <a:normAutofit/>
          </a:bodyPr>
          <a:lstStyle/>
          <a:p>
            <a:r>
              <a:rPr lang="zh-CN" altLang="en-US" dirty="0"/>
              <a:t>证明：有完备匹配</a:t>
            </a:r>
            <a:r>
              <a:rPr lang="en-US" altLang="zh-CN" dirty="0">
                <a:sym typeface="Wingdings" panose="05000000000000000000" pitchFamily="2" charset="2"/>
              </a:rPr>
              <a:t>&lt;=&gt;|S|&lt;=|N(S)|</a:t>
            </a:r>
          </a:p>
          <a:p>
            <a:r>
              <a:rPr lang="en-US" altLang="zh-CN" dirty="0">
                <a:sym typeface="Wingdings" panose="05000000000000000000" pitchFamily="2" charset="2"/>
              </a:rPr>
              <a:t>=&gt;:</a:t>
            </a:r>
            <a:r>
              <a:rPr lang="zh-CN" altLang="en-US" dirty="0">
                <a:sym typeface="Wingdings" panose="05000000000000000000" pitchFamily="2" charset="2"/>
              </a:rPr>
              <a:t>设</a:t>
            </a:r>
            <a:r>
              <a:rPr lang="en-US" altLang="zh-CN" dirty="0">
                <a:sym typeface="Wingdings" panose="05000000000000000000" pitchFamily="2" charset="2"/>
              </a:rPr>
              <a:t>M</a:t>
            </a:r>
            <a:r>
              <a:rPr lang="zh-CN" altLang="en-US" dirty="0">
                <a:sym typeface="Wingdings" panose="05000000000000000000" pitchFamily="2" charset="2"/>
              </a:rPr>
              <a:t>是完备匹配，并设</a:t>
            </a:r>
            <a:r>
              <a:rPr lang="en-US" altLang="zh-CN" dirty="0">
                <a:sym typeface="Wingdings" panose="05000000000000000000" pitchFamily="2" charset="2"/>
              </a:rPr>
              <a:t>S</a:t>
            </a:r>
            <a:r>
              <a:rPr lang="zh-CN" altLang="en-US" dirty="0">
                <a:sym typeface="Wingdings" panose="05000000000000000000" pitchFamily="2" charset="2"/>
              </a:rPr>
              <a:t>是</a:t>
            </a:r>
            <a:r>
              <a:rPr lang="en-US" altLang="zh-CN" dirty="0">
                <a:sym typeface="Wingdings" panose="05000000000000000000" pitchFamily="2" charset="2"/>
              </a:rPr>
              <a:t>V1</a:t>
            </a:r>
            <a:r>
              <a:rPr lang="zh-CN" altLang="en-US" dirty="0">
                <a:sym typeface="Wingdings" panose="05000000000000000000" pitchFamily="2" charset="2"/>
              </a:rPr>
              <a:t>的子集。由于</a:t>
            </a:r>
            <a:r>
              <a:rPr lang="en-US" altLang="zh-CN" dirty="0">
                <a:sym typeface="Wingdings" panose="05000000000000000000" pitchFamily="2" charset="2"/>
              </a:rPr>
              <a:t>M</a:t>
            </a:r>
            <a:r>
              <a:rPr lang="zh-CN" altLang="en-US" dirty="0">
                <a:sym typeface="Wingdings" panose="05000000000000000000" pitchFamily="2" charset="2"/>
              </a:rPr>
              <a:t>将</a:t>
            </a:r>
            <a:r>
              <a:rPr lang="en-US" altLang="zh-CN" dirty="0">
                <a:sym typeface="Wingdings" panose="05000000000000000000" pitchFamily="2" charset="2"/>
              </a:rPr>
              <a:t>S</a:t>
            </a:r>
            <a:r>
              <a:rPr lang="zh-CN" altLang="en-US" dirty="0">
                <a:sym typeface="Wingdings" panose="05000000000000000000" pitchFamily="2" charset="2"/>
              </a:rPr>
              <a:t>中每个顶点与</a:t>
            </a:r>
            <a:r>
              <a:rPr lang="en-US" altLang="zh-CN" dirty="0">
                <a:sym typeface="Wingdings" panose="05000000000000000000" pitchFamily="2" charset="2"/>
              </a:rPr>
              <a:t>N(S)</a:t>
            </a:r>
            <a:r>
              <a:rPr lang="zh-CN" altLang="en-US" dirty="0">
                <a:sym typeface="Wingdings" panose="05000000000000000000" pitchFamily="2" charset="2"/>
              </a:rPr>
              <a:t>做匹配，所以有</a:t>
            </a:r>
            <a:r>
              <a:rPr lang="en-US" altLang="zh-CN" dirty="0">
                <a:sym typeface="Wingdings" panose="05000000000000000000" pitchFamily="2" charset="2"/>
              </a:rPr>
              <a:t>|S|&lt;=|N(S)|</a:t>
            </a:r>
            <a:r>
              <a:rPr lang="zh-CN" altLang="en-US" dirty="0">
                <a:sym typeface="Wingdings" panose="05000000000000000000" pitchFamily="2" charset="2"/>
              </a:rPr>
              <a:t>。</a:t>
            </a:r>
            <a:endParaRPr lang="en-US" altLang="zh-CN" dirty="0">
              <a:sym typeface="Wingdings" panose="05000000000000000000" pitchFamily="2" charset="2"/>
            </a:endParaRPr>
          </a:p>
        </p:txBody>
      </p:sp>
    </p:spTree>
    <p:extLst>
      <p:ext uri="{BB962C8B-B14F-4D97-AF65-F5344CB8AC3E}">
        <p14:creationId xmlns:p14="http://schemas.microsoft.com/office/powerpoint/2010/main" val="136873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73B3C-491D-45C2-96D1-976D0419D22D}"/>
              </a:ext>
            </a:extLst>
          </p:cNvPr>
          <p:cNvSpPr>
            <a:spLocks noGrp="1"/>
          </p:cNvSpPr>
          <p:nvPr>
            <p:ph type="title"/>
          </p:nvPr>
        </p:nvSpPr>
        <p:spPr/>
        <p:txBody>
          <a:bodyPr/>
          <a:lstStyle/>
          <a:p>
            <a:r>
              <a:rPr lang="en-US" altLang="zh-CN" dirty="0"/>
              <a:t>Hall</a:t>
            </a:r>
            <a:r>
              <a:rPr lang="zh-CN" altLang="en-US" dirty="0"/>
              <a:t>定理</a:t>
            </a:r>
          </a:p>
        </p:txBody>
      </p:sp>
      <p:sp>
        <p:nvSpPr>
          <p:cNvPr id="3" name="内容占位符 2">
            <a:extLst>
              <a:ext uri="{FF2B5EF4-FFF2-40B4-BE49-F238E27FC236}">
                <a16:creationId xmlns:a16="http://schemas.microsoft.com/office/drawing/2014/main" id="{60DB9E3F-0B5D-4021-AA72-8BE3DBDC0049}"/>
              </a:ext>
            </a:extLst>
          </p:cNvPr>
          <p:cNvSpPr>
            <a:spLocks noGrp="1"/>
          </p:cNvSpPr>
          <p:nvPr>
            <p:ph idx="1"/>
          </p:nvPr>
        </p:nvSpPr>
        <p:spPr/>
        <p:txBody>
          <a:bodyPr>
            <a:normAutofit/>
          </a:bodyPr>
          <a:lstStyle/>
          <a:p>
            <a:r>
              <a:rPr lang="zh-CN" altLang="en-US" dirty="0"/>
              <a:t>证明：有完备匹配</a:t>
            </a:r>
            <a:r>
              <a:rPr lang="en-US" altLang="zh-CN" dirty="0">
                <a:sym typeface="Wingdings" panose="05000000000000000000" pitchFamily="2" charset="2"/>
              </a:rPr>
              <a:t>&lt;=&gt;|S|&lt;=|N(S)|</a:t>
            </a:r>
          </a:p>
          <a:p>
            <a:r>
              <a:rPr lang="en-US" altLang="zh-CN" dirty="0">
                <a:sym typeface="Wingdings" panose="05000000000000000000" pitchFamily="2" charset="2"/>
              </a:rPr>
              <a:t>&lt;=:</a:t>
            </a:r>
            <a:r>
              <a:rPr lang="zh-CN" altLang="en-US" dirty="0">
                <a:sym typeface="Wingdings" panose="05000000000000000000" pitchFamily="2" charset="2"/>
              </a:rPr>
              <a:t>令</a:t>
            </a:r>
            <a:r>
              <a:rPr lang="en-US" altLang="zh-CN" dirty="0">
                <a:sym typeface="Wingdings" panose="05000000000000000000" pitchFamily="2" charset="2"/>
              </a:rPr>
              <a:t>M</a:t>
            </a:r>
            <a:r>
              <a:rPr lang="zh-CN" altLang="en-US" dirty="0">
                <a:sym typeface="Wingdings" panose="05000000000000000000" pitchFamily="2" charset="2"/>
              </a:rPr>
              <a:t>是最大匹配。只需证明</a:t>
            </a:r>
            <a:r>
              <a:rPr lang="en-US" altLang="zh-CN" dirty="0">
                <a:sym typeface="Wingdings" panose="05000000000000000000" pitchFamily="2" charset="2"/>
              </a:rPr>
              <a:t>|M|&gt;=|V1|</a:t>
            </a:r>
            <a:r>
              <a:rPr lang="zh-CN" altLang="en-US" dirty="0">
                <a:sym typeface="Wingdings" panose="05000000000000000000" pitchFamily="2" charset="2"/>
              </a:rPr>
              <a:t>。把这个二分图</a:t>
            </a:r>
            <a:r>
              <a:rPr lang="en-US" altLang="zh-CN" dirty="0">
                <a:sym typeface="Wingdings" panose="05000000000000000000" pitchFamily="2" charset="2"/>
              </a:rPr>
              <a:t>G</a:t>
            </a:r>
            <a:r>
              <a:rPr lang="zh-CN" altLang="en-US" dirty="0">
                <a:sym typeface="Wingdings" panose="05000000000000000000" pitchFamily="2" charset="2"/>
              </a:rPr>
              <a:t>定向，边方向从</a:t>
            </a:r>
            <a:r>
              <a:rPr lang="en-US" altLang="zh-CN" dirty="0">
                <a:sym typeface="Wingdings" panose="05000000000000000000" pitchFamily="2" charset="2"/>
              </a:rPr>
              <a:t>V1</a:t>
            </a:r>
            <a:r>
              <a:rPr lang="zh-CN" altLang="en-US" dirty="0">
                <a:sym typeface="Wingdings" panose="05000000000000000000" pitchFamily="2" charset="2"/>
              </a:rPr>
              <a:t>到</a:t>
            </a:r>
            <a:r>
              <a:rPr lang="en-US" altLang="zh-CN" dirty="0">
                <a:sym typeface="Wingdings" panose="05000000000000000000" pitchFamily="2" charset="2"/>
              </a:rPr>
              <a:t>V2</a:t>
            </a:r>
            <a:r>
              <a:rPr lang="zh-CN" altLang="en-US" dirty="0">
                <a:sym typeface="Wingdings" panose="05000000000000000000" pitchFamily="2" charset="2"/>
              </a:rPr>
              <a:t>。然后新增源点</a:t>
            </a:r>
            <a:r>
              <a:rPr lang="en-US" altLang="zh-CN" dirty="0">
                <a:sym typeface="Wingdings" panose="05000000000000000000" pitchFamily="2" charset="2"/>
              </a:rPr>
              <a:t>s</a:t>
            </a:r>
            <a:r>
              <a:rPr lang="zh-CN" altLang="en-US" dirty="0">
                <a:sym typeface="Wingdings" panose="05000000000000000000" pitchFamily="2" charset="2"/>
              </a:rPr>
              <a:t>汇点</a:t>
            </a:r>
            <a:r>
              <a:rPr lang="en-US" altLang="zh-CN" dirty="0">
                <a:sym typeface="Wingdings" panose="05000000000000000000" pitchFamily="2" charset="2"/>
              </a:rPr>
              <a:t>t</a:t>
            </a:r>
            <a:r>
              <a:rPr lang="zh-CN" altLang="en-US" dirty="0">
                <a:sym typeface="Wingdings" panose="05000000000000000000" pitchFamily="2" charset="2"/>
              </a:rPr>
              <a:t>。因此，这个新图的内部点不交的</a:t>
            </a:r>
            <a:r>
              <a:rPr lang="en-US" altLang="zh-CN" dirty="0">
                <a:sym typeface="Wingdings" panose="05000000000000000000" pitchFamily="2" charset="2"/>
              </a:rPr>
              <a:t>(</a:t>
            </a:r>
            <a:r>
              <a:rPr lang="en-US" altLang="zh-CN" dirty="0" err="1">
                <a:sym typeface="Wingdings" panose="05000000000000000000" pitchFamily="2" charset="2"/>
              </a:rPr>
              <a:t>s,t</a:t>
            </a:r>
            <a:r>
              <a:rPr lang="en-US" altLang="zh-CN" dirty="0">
                <a:sym typeface="Wingdings" panose="05000000000000000000" pitchFamily="2" charset="2"/>
              </a:rPr>
              <a:t>)</a:t>
            </a:r>
            <a:r>
              <a:rPr lang="zh-CN" altLang="en-US" dirty="0">
                <a:sym typeface="Wingdings" panose="05000000000000000000" pitchFamily="2" charset="2"/>
              </a:rPr>
              <a:t>路径的最大条数为</a:t>
            </a:r>
            <a:r>
              <a:rPr lang="en-US" altLang="zh-CN" dirty="0">
                <a:sym typeface="Wingdings" panose="05000000000000000000" pitchFamily="2" charset="2"/>
              </a:rPr>
              <a:t>|M|</a:t>
            </a:r>
            <a:r>
              <a:rPr lang="zh-CN" altLang="en-US" dirty="0">
                <a:sym typeface="Wingdings" panose="05000000000000000000" pitchFamily="2" charset="2"/>
              </a:rPr>
              <a:t>（内部点不交的</a:t>
            </a:r>
            <a:r>
              <a:rPr lang="en-US" altLang="zh-CN" dirty="0">
                <a:sym typeface="Wingdings" panose="05000000000000000000" pitchFamily="2" charset="2"/>
              </a:rPr>
              <a:t>(</a:t>
            </a:r>
            <a:r>
              <a:rPr lang="en-US" altLang="zh-CN" dirty="0" err="1">
                <a:sym typeface="Wingdings" panose="05000000000000000000" pitchFamily="2" charset="2"/>
              </a:rPr>
              <a:t>s,t</a:t>
            </a:r>
            <a:r>
              <a:rPr lang="en-US" altLang="zh-CN" dirty="0">
                <a:sym typeface="Wingdings" panose="05000000000000000000" pitchFamily="2" charset="2"/>
              </a:rPr>
              <a:t>)</a:t>
            </a:r>
            <a:r>
              <a:rPr lang="zh-CN" altLang="en-US" dirty="0">
                <a:sym typeface="Wingdings" panose="05000000000000000000" pitchFamily="2" charset="2"/>
              </a:rPr>
              <a:t>路径和匹配一一对应）。由点形式的</a:t>
            </a:r>
            <a:r>
              <a:rPr lang="en-US" altLang="zh-CN" dirty="0" err="1">
                <a:sym typeface="Wingdings" panose="05000000000000000000" pitchFamily="2" charset="2"/>
              </a:rPr>
              <a:t>Menger</a:t>
            </a:r>
            <a:r>
              <a:rPr lang="zh-CN" altLang="en-US" dirty="0">
                <a:sym typeface="Wingdings" panose="05000000000000000000" pitchFamily="2" charset="2"/>
              </a:rPr>
              <a:t>定理，令</a:t>
            </a:r>
            <a:r>
              <a:rPr lang="en-US" altLang="zh-CN" dirty="0">
                <a:sym typeface="Wingdings" panose="05000000000000000000" pitchFamily="2" charset="2"/>
              </a:rPr>
              <a:t>T</a:t>
            </a:r>
            <a:r>
              <a:rPr lang="zh-CN" altLang="en-US" dirty="0">
                <a:sym typeface="Wingdings" panose="05000000000000000000" pitchFamily="2" charset="2"/>
              </a:rPr>
              <a:t>是删点使得</a:t>
            </a:r>
            <a:r>
              <a:rPr lang="en-US" altLang="zh-CN" dirty="0" err="1">
                <a:sym typeface="Wingdings" panose="05000000000000000000" pitchFamily="2" charset="2"/>
              </a:rPr>
              <a:t>s,t</a:t>
            </a:r>
            <a:r>
              <a:rPr lang="zh-CN" altLang="en-US" dirty="0">
                <a:sym typeface="Wingdings" panose="05000000000000000000" pitchFamily="2" charset="2"/>
              </a:rPr>
              <a:t>不连通的最小点集，</a:t>
            </a:r>
            <a:r>
              <a:rPr lang="en-US" altLang="zh-CN" dirty="0">
                <a:sym typeface="Wingdings" panose="05000000000000000000" pitchFamily="2" charset="2"/>
              </a:rPr>
              <a:t>|M|=f(</a:t>
            </a:r>
            <a:r>
              <a:rPr lang="en-US" altLang="zh-CN" dirty="0" err="1">
                <a:sym typeface="Wingdings" panose="05000000000000000000" pitchFamily="2" charset="2"/>
              </a:rPr>
              <a:t>x,y</a:t>
            </a:r>
            <a:r>
              <a:rPr lang="en-US" altLang="zh-CN" dirty="0">
                <a:sym typeface="Wingdings" panose="05000000000000000000" pitchFamily="2" charset="2"/>
              </a:rPr>
              <a:t>)=g(</a:t>
            </a:r>
            <a:r>
              <a:rPr lang="en-US" altLang="zh-CN" dirty="0" err="1">
                <a:sym typeface="Wingdings" panose="05000000000000000000" pitchFamily="2" charset="2"/>
              </a:rPr>
              <a:t>x,y</a:t>
            </a:r>
            <a:r>
              <a:rPr lang="en-US" altLang="zh-CN" dirty="0">
                <a:sym typeface="Wingdings" panose="05000000000000000000" pitchFamily="2" charset="2"/>
              </a:rPr>
              <a:t>)=|T|</a:t>
            </a:r>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令</a:t>
            </a:r>
            <a:r>
              <a:rPr lang="en-US" altLang="zh-CN" dirty="0">
                <a:sym typeface="Wingdings" panose="05000000000000000000" pitchFamily="2" charset="2"/>
              </a:rPr>
              <a:t>T1</a:t>
            </a:r>
            <a:r>
              <a:rPr lang="zh-CN" altLang="en-US" dirty="0">
                <a:sym typeface="Wingdings" panose="05000000000000000000" pitchFamily="2" charset="2"/>
              </a:rPr>
              <a:t>是</a:t>
            </a:r>
            <a:r>
              <a:rPr lang="en-US" altLang="zh-CN" dirty="0">
                <a:sym typeface="Wingdings" panose="05000000000000000000" pitchFamily="2" charset="2"/>
              </a:rPr>
              <a:t>T</a:t>
            </a:r>
            <a:r>
              <a:rPr lang="zh-CN" altLang="en-US" dirty="0">
                <a:sym typeface="Wingdings" panose="05000000000000000000" pitchFamily="2" charset="2"/>
              </a:rPr>
              <a:t>和</a:t>
            </a:r>
            <a:r>
              <a:rPr lang="en-US" altLang="zh-CN" dirty="0">
                <a:sym typeface="Wingdings" panose="05000000000000000000" pitchFamily="2" charset="2"/>
              </a:rPr>
              <a:t>V1</a:t>
            </a:r>
            <a:r>
              <a:rPr lang="zh-CN" altLang="en-US" dirty="0">
                <a:sym typeface="Wingdings" panose="05000000000000000000" pitchFamily="2" charset="2"/>
              </a:rPr>
              <a:t>的交集，</a:t>
            </a:r>
            <a:r>
              <a:rPr lang="en-US" altLang="zh-CN" dirty="0">
                <a:sym typeface="Wingdings" panose="05000000000000000000" pitchFamily="2" charset="2"/>
              </a:rPr>
              <a:t>T2</a:t>
            </a:r>
            <a:r>
              <a:rPr lang="zh-CN" altLang="en-US" dirty="0">
                <a:sym typeface="Wingdings" panose="05000000000000000000" pitchFamily="2" charset="2"/>
              </a:rPr>
              <a:t>是</a:t>
            </a:r>
            <a:r>
              <a:rPr lang="en-US" altLang="zh-CN" dirty="0">
                <a:sym typeface="Wingdings" panose="05000000000000000000" pitchFamily="2" charset="2"/>
              </a:rPr>
              <a:t>T</a:t>
            </a:r>
            <a:r>
              <a:rPr lang="zh-CN" altLang="en-US" dirty="0">
                <a:sym typeface="Wingdings" panose="05000000000000000000" pitchFamily="2" charset="2"/>
              </a:rPr>
              <a:t>和</a:t>
            </a:r>
            <a:r>
              <a:rPr lang="en-US" altLang="zh-CN" dirty="0">
                <a:sym typeface="Wingdings" panose="05000000000000000000" pitchFamily="2" charset="2"/>
              </a:rPr>
              <a:t>V2</a:t>
            </a:r>
            <a:r>
              <a:rPr lang="zh-CN" altLang="en-US" dirty="0">
                <a:sym typeface="Wingdings" panose="05000000000000000000" pitchFamily="2" charset="2"/>
              </a:rPr>
              <a:t>的交集，</a:t>
            </a:r>
            <a:r>
              <a:rPr lang="en-US" altLang="zh-CN" dirty="0">
                <a:sym typeface="Wingdings" panose="05000000000000000000" pitchFamily="2" charset="2"/>
              </a:rPr>
              <a:t>N(V1-T)</a:t>
            </a:r>
            <a:r>
              <a:rPr lang="zh-CN" altLang="en-US" dirty="0">
                <a:sym typeface="Wingdings" panose="05000000000000000000" pitchFamily="2" charset="2"/>
              </a:rPr>
              <a:t>是</a:t>
            </a:r>
            <a:r>
              <a:rPr lang="en-US" altLang="zh-CN" dirty="0">
                <a:sym typeface="Wingdings" panose="05000000000000000000" pitchFamily="2" charset="2"/>
              </a:rPr>
              <a:t>T2</a:t>
            </a:r>
            <a:r>
              <a:rPr lang="zh-CN" altLang="en-US" dirty="0">
                <a:sym typeface="Wingdings" panose="05000000000000000000" pitchFamily="2" charset="2"/>
              </a:rPr>
              <a:t>的子集（因为</a:t>
            </a:r>
            <a:r>
              <a:rPr lang="en-US" altLang="zh-CN" dirty="0">
                <a:sym typeface="Wingdings" panose="05000000000000000000" pitchFamily="2" charset="2"/>
              </a:rPr>
              <a:t>V1-T</a:t>
            </a:r>
            <a:r>
              <a:rPr lang="zh-CN" altLang="en-US" dirty="0">
                <a:sym typeface="Wingdings" panose="05000000000000000000" pitchFamily="2" charset="2"/>
              </a:rPr>
              <a:t>表示</a:t>
            </a:r>
            <a:r>
              <a:rPr lang="en-US" altLang="zh-CN" dirty="0">
                <a:sym typeface="Wingdings" panose="05000000000000000000" pitchFamily="2" charset="2"/>
              </a:rPr>
              <a:t>V1</a:t>
            </a:r>
            <a:r>
              <a:rPr lang="zh-CN" altLang="en-US" dirty="0">
                <a:sym typeface="Wingdings" panose="05000000000000000000" pitchFamily="2" charset="2"/>
              </a:rPr>
              <a:t>这边没删的点，在</a:t>
            </a:r>
            <a:r>
              <a:rPr lang="en-US" altLang="zh-CN" dirty="0">
                <a:sym typeface="Wingdings" panose="05000000000000000000" pitchFamily="2" charset="2"/>
              </a:rPr>
              <a:t>V2</a:t>
            </a:r>
            <a:r>
              <a:rPr lang="zh-CN" altLang="en-US" dirty="0">
                <a:sym typeface="Wingdings" panose="05000000000000000000" pitchFamily="2" charset="2"/>
              </a:rPr>
              <a:t>的邻接点就必须删掉不然</a:t>
            </a:r>
            <a:r>
              <a:rPr lang="en-US" altLang="zh-CN" dirty="0" err="1">
                <a:sym typeface="Wingdings" panose="05000000000000000000" pitchFamily="2" charset="2"/>
              </a:rPr>
              <a:t>s,t</a:t>
            </a:r>
            <a:r>
              <a:rPr lang="zh-CN" altLang="en-US" dirty="0">
                <a:sym typeface="Wingdings" panose="05000000000000000000" pitchFamily="2" charset="2"/>
              </a:rPr>
              <a:t>连通），再加上</a:t>
            </a:r>
            <a:r>
              <a:rPr lang="en-US" altLang="zh-CN" dirty="0">
                <a:sym typeface="Wingdings" panose="05000000000000000000" pitchFamily="2" charset="2"/>
              </a:rPr>
              <a:t>|N(S)|&gt;=|S|</a:t>
            </a:r>
            <a:r>
              <a:rPr lang="zh-CN" altLang="en-US" dirty="0">
                <a:sym typeface="Wingdings" panose="05000000000000000000" pitchFamily="2" charset="2"/>
              </a:rPr>
              <a:t>，所以</a:t>
            </a:r>
            <a:r>
              <a:rPr lang="en-US" altLang="zh-CN" dirty="0">
                <a:sym typeface="Wingdings" panose="05000000000000000000" pitchFamily="2" charset="2"/>
              </a:rPr>
              <a:t>|M|=|T|=|T1|+|T2|&gt;=|T1|+|N(V1-T)|&gt;=|T1|+|V1-T1|=|V1|</a:t>
            </a:r>
          </a:p>
        </p:txBody>
      </p:sp>
    </p:spTree>
    <p:extLst>
      <p:ext uri="{BB962C8B-B14F-4D97-AF65-F5344CB8AC3E}">
        <p14:creationId xmlns:p14="http://schemas.microsoft.com/office/powerpoint/2010/main" val="427864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6E1BA-5E2B-4D40-B55A-FA7461823878}"/>
              </a:ext>
            </a:extLst>
          </p:cNvPr>
          <p:cNvSpPr>
            <a:spLocks noGrp="1"/>
          </p:cNvSpPr>
          <p:nvPr>
            <p:ph type="title"/>
          </p:nvPr>
        </p:nvSpPr>
        <p:spPr/>
        <p:txBody>
          <a:bodyPr/>
          <a:lstStyle/>
          <a:p>
            <a:r>
              <a:rPr lang="zh-CN" altLang="en-US" dirty="0"/>
              <a:t>柯尼希定理</a:t>
            </a:r>
          </a:p>
        </p:txBody>
      </p:sp>
      <p:sp>
        <p:nvSpPr>
          <p:cNvPr id="3" name="内容占位符 2">
            <a:extLst>
              <a:ext uri="{FF2B5EF4-FFF2-40B4-BE49-F238E27FC236}">
                <a16:creationId xmlns:a16="http://schemas.microsoft.com/office/drawing/2014/main" id="{EB99C4C5-BDA8-49AF-A775-48713295FB65}"/>
              </a:ext>
            </a:extLst>
          </p:cNvPr>
          <p:cNvSpPr>
            <a:spLocks noGrp="1"/>
          </p:cNvSpPr>
          <p:nvPr>
            <p:ph idx="1"/>
          </p:nvPr>
        </p:nvSpPr>
        <p:spPr/>
        <p:txBody>
          <a:bodyPr/>
          <a:lstStyle/>
          <a:p>
            <a:r>
              <a:rPr lang="en-US" altLang="zh-CN" dirty="0"/>
              <a:t>G=&lt;V,E&gt;</a:t>
            </a:r>
            <a:r>
              <a:rPr lang="zh-CN" altLang="en-US" dirty="0"/>
              <a:t>，若</a:t>
            </a:r>
            <a:r>
              <a:rPr lang="en-US" altLang="zh-CN" dirty="0"/>
              <a:t>E</a:t>
            </a:r>
            <a:r>
              <a:rPr lang="zh-CN" altLang="en-US" dirty="0"/>
              <a:t>中每条边都与一个集合</a:t>
            </a:r>
            <a:r>
              <a:rPr lang="en-US" altLang="zh-CN" dirty="0"/>
              <a:t>S</a:t>
            </a:r>
            <a:r>
              <a:rPr lang="zh-CN" altLang="en-US" dirty="0"/>
              <a:t>的某个点关联，则称</a:t>
            </a:r>
            <a:r>
              <a:rPr lang="en-US" altLang="zh-CN" dirty="0"/>
              <a:t>S</a:t>
            </a:r>
            <a:r>
              <a:rPr lang="zh-CN" altLang="en-US" dirty="0"/>
              <a:t>是</a:t>
            </a:r>
            <a:r>
              <a:rPr lang="en-US" altLang="zh-CN" dirty="0"/>
              <a:t>G</a:t>
            </a:r>
            <a:r>
              <a:rPr lang="zh-CN" altLang="en-US" dirty="0"/>
              <a:t>的点覆盖。根据</a:t>
            </a:r>
            <a:r>
              <a:rPr lang="en-US" altLang="zh-CN" dirty="0"/>
              <a:t>|S|</a:t>
            </a:r>
            <a:r>
              <a:rPr lang="zh-CN" altLang="en-US" dirty="0"/>
              <a:t>的大小可定义最小点覆盖。</a:t>
            </a:r>
            <a:endParaRPr lang="en-US" altLang="zh-CN" dirty="0"/>
          </a:p>
          <a:p>
            <a:r>
              <a:rPr lang="zh-CN" altLang="en-US" dirty="0"/>
              <a:t>把</a:t>
            </a:r>
            <a:r>
              <a:rPr lang="en-US" altLang="zh-CN" dirty="0"/>
              <a:t>G</a:t>
            </a:r>
            <a:r>
              <a:rPr lang="zh-CN" altLang="en-US" dirty="0"/>
              <a:t>的最小点覆盖集的大小记作</a:t>
            </a:r>
            <a:r>
              <a:rPr lang="en-US" altLang="zh-CN" dirty="0"/>
              <a:t>\beta(G)</a:t>
            </a:r>
          </a:p>
          <a:p>
            <a:r>
              <a:rPr lang="zh-CN" altLang="en-US" dirty="0"/>
              <a:t>把</a:t>
            </a:r>
            <a:r>
              <a:rPr lang="en-US" altLang="zh-CN" dirty="0"/>
              <a:t>G</a:t>
            </a:r>
            <a:r>
              <a:rPr lang="zh-CN" altLang="en-US" dirty="0"/>
              <a:t>的最大匹配的边数记作</a:t>
            </a:r>
            <a:r>
              <a:rPr lang="en-US" altLang="zh-CN" dirty="0"/>
              <a:t>\alpha’(G)</a:t>
            </a:r>
          </a:p>
          <a:p>
            <a:r>
              <a:rPr lang="zh-CN" altLang="en-US" dirty="0"/>
              <a:t>设</a:t>
            </a:r>
            <a:r>
              <a:rPr lang="en-US" altLang="zh-CN" dirty="0"/>
              <a:t>G</a:t>
            </a:r>
            <a:r>
              <a:rPr lang="zh-CN" altLang="en-US" dirty="0"/>
              <a:t>是任意的一个没有自环的图，由于匹配的边可以选一个点加入到点覆盖集中，所以有</a:t>
            </a:r>
            <a:r>
              <a:rPr lang="en-US" altLang="zh-CN" dirty="0"/>
              <a:t>\alpha’(G)&lt;=\beta(G)</a:t>
            </a:r>
          </a:p>
          <a:p>
            <a:r>
              <a:rPr lang="zh-CN" altLang="en-US" dirty="0"/>
              <a:t>柯尼希定理说的是，对于任意二分图</a:t>
            </a:r>
            <a:r>
              <a:rPr lang="en-US" altLang="zh-CN" dirty="0"/>
              <a:t>G</a:t>
            </a:r>
            <a:r>
              <a:rPr lang="zh-CN" altLang="en-US" dirty="0"/>
              <a:t>，有</a:t>
            </a:r>
            <a:r>
              <a:rPr lang="en-US" altLang="zh-CN" dirty="0"/>
              <a:t>\alpha’(G)=\beta(G)</a:t>
            </a:r>
          </a:p>
          <a:p>
            <a:pPr marL="0" indent="0">
              <a:buNone/>
            </a:pPr>
            <a:endParaRPr lang="zh-CN" altLang="en-US" dirty="0"/>
          </a:p>
        </p:txBody>
      </p:sp>
    </p:spTree>
    <p:extLst>
      <p:ext uri="{BB962C8B-B14F-4D97-AF65-F5344CB8AC3E}">
        <p14:creationId xmlns:p14="http://schemas.microsoft.com/office/powerpoint/2010/main" val="69613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6E1BA-5E2B-4D40-B55A-FA7461823878}"/>
              </a:ext>
            </a:extLst>
          </p:cNvPr>
          <p:cNvSpPr>
            <a:spLocks noGrp="1"/>
          </p:cNvSpPr>
          <p:nvPr>
            <p:ph type="title"/>
          </p:nvPr>
        </p:nvSpPr>
        <p:spPr/>
        <p:txBody>
          <a:bodyPr/>
          <a:lstStyle/>
          <a:p>
            <a:r>
              <a:rPr lang="zh-CN" altLang="en-US" dirty="0"/>
              <a:t>柯尼希定理</a:t>
            </a:r>
          </a:p>
        </p:txBody>
      </p:sp>
      <p:sp>
        <p:nvSpPr>
          <p:cNvPr id="3" name="内容占位符 2">
            <a:extLst>
              <a:ext uri="{FF2B5EF4-FFF2-40B4-BE49-F238E27FC236}">
                <a16:creationId xmlns:a16="http://schemas.microsoft.com/office/drawing/2014/main" id="{EB99C4C5-BDA8-49AF-A775-48713295FB65}"/>
              </a:ext>
            </a:extLst>
          </p:cNvPr>
          <p:cNvSpPr>
            <a:spLocks noGrp="1"/>
          </p:cNvSpPr>
          <p:nvPr>
            <p:ph idx="1"/>
          </p:nvPr>
        </p:nvSpPr>
        <p:spPr/>
        <p:txBody>
          <a:bodyPr/>
          <a:lstStyle/>
          <a:p>
            <a:r>
              <a:rPr lang="zh-CN" altLang="en-US" dirty="0"/>
              <a:t>只需证明</a:t>
            </a:r>
            <a:r>
              <a:rPr lang="en-US" altLang="zh-CN" dirty="0"/>
              <a:t>\alpha’(G)&gt;=\beta(G)</a:t>
            </a:r>
          </a:p>
          <a:p>
            <a:r>
              <a:rPr lang="zh-CN" altLang="en-US" dirty="0"/>
              <a:t>利用</a:t>
            </a:r>
            <a:r>
              <a:rPr lang="en-US" altLang="zh-CN" dirty="0" err="1"/>
              <a:t>Menger</a:t>
            </a:r>
            <a:r>
              <a:rPr lang="zh-CN" altLang="en-US" dirty="0"/>
              <a:t>定理做类似</a:t>
            </a:r>
            <a:r>
              <a:rPr lang="en-US" altLang="zh-CN" dirty="0"/>
              <a:t>Hall</a:t>
            </a:r>
            <a:r>
              <a:rPr lang="zh-CN" altLang="en-US" dirty="0"/>
              <a:t>定理的证明可以立即得到</a:t>
            </a:r>
            <a:endParaRPr lang="en-US" altLang="zh-CN" dirty="0"/>
          </a:p>
          <a:p>
            <a:r>
              <a:rPr lang="zh-CN" altLang="en-US" dirty="0"/>
              <a:t>其中，</a:t>
            </a:r>
            <a:r>
              <a:rPr lang="en-US" altLang="zh-CN" dirty="0"/>
              <a:t>\alpha’(G)=|M|</a:t>
            </a:r>
            <a:r>
              <a:rPr lang="zh-CN" altLang="en-US" dirty="0"/>
              <a:t>，</a:t>
            </a:r>
            <a:r>
              <a:rPr lang="en-US" altLang="zh-CN" dirty="0"/>
              <a:t>\beta(G)=|T|</a:t>
            </a:r>
          </a:p>
          <a:p>
            <a:r>
              <a:rPr lang="zh-CN" altLang="en-US" dirty="0"/>
              <a:t>事实上，这些定理都可以独立证明，但是互相推一起证出来</a:t>
            </a:r>
            <a:r>
              <a:rPr lang="zh-CN" altLang="en-US"/>
              <a:t>比较简单</a:t>
            </a:r>
            <a:endParaRPr lang="zh-CN" altLang="en-US" dirty="0"/>
          </a:p>
        </p:txBody>
      </p:sp>
    </p:spTree>
    <p:extLst>
      <p:ext uri="{BB962C8B-B14F-4D97-AF65-F5344CB8AC3E}">
        <p14:creationId xmlns:p14="http://schemas.microsoft.com/office/powerpoint/2010/main" val="1419616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6E1BA-5E2B-4D40-B55A-FA7461823878}"/>
              </a:ext>
            </a:extLst>
          </p:cNvPr>
          <p:cNvSpPr>
            <a:spLocks noGrp="1"/>
          </p:cNvSpPr>
          <p:nvPr>
            <p:ph type="title"/>
          </p:nvPr>
        </p:nvSpPr>
        <p:spPr/>
        <p:txBody>
          <a:bodyPr/>
          <a:lstStyle/>
          <a:p>
            <a:r>
              <a:rPr lang="zh-CN" altLang="en-US" dirty="0"/>
              <a:t>柯尼希定理</a:t>
            </a:r>
          </a:p>
        </p:txBody>
      </p:sp>
      <p:sp>
        <p:nvSpPr>
          <p:cNvPr id="3" name="内容占位符 2">
            <a:extLst>
              <a:ext uri="{FF2B5EF4-FFF2-40B4-BE49-F238E27FC236}">
                <a16:creationId xmlns:a16="http://schemas.microsoft.com/office/drawing/2014/main" id="{EB99C4C5-BDA8-49AF-A775-48713295FB65}"/>
              </a:ext>
            </a:extLst>
          </p:cNvPr>
          <p:cNvSpPr>
            <a:spLocks noGrp="1"/>
          </p:cNvSpPr>
          <p:nvPr>
            <p:ph idx="1"/>
          </p:nvPr>
        </p:nvSpPr>
        <p:spPr/>
        <p:txBody>
          <a:bodyPr/>
          <a:lstStyle/>
          <a:p>
            <a:r>
              <a:rPr lang="zh-CN" altLang="en-US" dirty="0"/>
              <a:t>推论是</a:t>
            </a:r>
            <a:endParaRPr lang="en-US" altLang="zh-CN" dirty="0"/>
          </a:p>
          <a:p>
            <a:r>
              <a:rPr lang="zh-CN" altLang="en-US" dirty="0"/>
              <a:t>二分图最大独立集</a:t>
            </a:r>
            <a:r>
              <a:rPr lang="en-US" altLang="zh-CN" dirty="0"/>
              <a:t>=</a:t>
            </a:r>
            <a:r>
              <a:rPr lang="zh-CN" altLang="en-US" dirty="0"/>
              <a:t>所有点数</a:t>
            </a:r>
            <a:r>
              <a:rPr lang="en-US" altLang="zh-CN" dirty="0"/>
              <a:t>-</a:t>
            </a:r>
            <a:r>
              <a:rPr lang="zh-CN" altLang="en-US" dirty="0"/>
              <a:t>最小点覆盖</a:t>
            </a:r>
            <a:endParaRPr lang="en-US" altLang="zh-CN" dirty="0"/>
          </a:p>
          <a:p>
            <a:r>
              <a:rPr lang="zh-CN" altLang="en-US" dirty="0"/>
              <a:t>假设其他点有边相连则这条边就没有被点覆盖</a:t>
            </a:r>
            <a:endParaRPr lang="en-US" altLang="zh-CN" dirty="0"/>
          </a:p>
          <a:p>
            <a:r>
              <a:rPr lang="zh-CN" altLang="en-US" dirty="0"/>
              <a:t>所以点覆盖的补集就是独立集</a:t>
            </a:r>
            <a:endParaRPr lang="en-US" altLang="zh-CN" dirty="0"/>
          </a:p>
          <a:p>
            <a:endParaRPr lang="en-US" altLang="zh-CN" dirty="0"/>
          </a:p>
          <a:p>
            <a:r>
              <a:rPr lang="zh-CN" altLang="en-US" dirty="0"/>
              <a:t>二分图的最大团</a:t>
            </a:r>
            <a:r>
              <a:rPr lang="en-US" altLang="zh-CN" dirty="0"/>
              <a:t>=</a:t>
            </a:r>
            <a:r>
              <a:rPr lang="zh-CN" altLang="en-US" dirty="0"/>
              <a:t>补图的最大独立集</a:t>
            </a:r>
            <a:endParaRPr lang="en-US" altLang="zh-CN" dirty="0"/>
          </a:p>
          <a:p>
            <a:r>
              <a:rPr lang="zh-CN" altLang="en-US" dirty="0"/>
              <a:t>因为最大独立集是两两不相邻，所以最大独立集的补图两两相邻。</a:t>
            </a:r>
          </a:p>
        </p:txBody>
      </p:sp>
    </p:spTree>
    <p:extLst>
      <p:ext uri="{BB962C8B-B14F-4D97-AF65-F5344CB8AC3E}">
        <p14:creationId xmlns:p14="http://schemas.microsoft.com/office/powerpoint/2010/main" val="615240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6E1BA-5E2B-4D40-B55A-FA7461823878}"/>
              </a:ext>
            </a:extLst>
          </p:cNvPr>
          <p:cNvSpPr>
            <a:spLocks noGrp="1"/>
          </p:cNvSpPr>
          <p:nvPr>
            <p:ph type="title"/>
          </p:nvPr>
        </p:nvSpPr>
        <p:spPr/>
        <p:txBody>
          <a:bodyPr/>
          <a:lstStyle/>
          <a:p>
            <a:r>
              <a:rPr lang="zh-CN" altLang="en-US" dirty="0"/>
              <a:t>柯尼希定理</a:t>
            </a:r>
          </a:p>
        </p:txBody>
      </p:sp>
      <p:sp>
        <p:nvSpPr>
          <p:cNvPr id="3" name="内容占位符 2">
            <a:extLst>
              <a:ext uri="{FF2B5EF4-FFF2-40B4-BE49-F238E27FC236}">
                <a16:creationId xmlns:a16="http://schemas.microsoft.com/office/drawing/2014/main" id="{EB99C4C5-BDA8-49AF-A775-48713295FB65}"/>
              </a:ext>
            </a:extLst>
          </p:cNvPr>
          <p:cNvSpPr>
            <a:spLocks noGrp="1"/>
          </p:cNvSpPr>
          <p:nvPr>
            <p:ph idx="1"/>
          </p:nvPr>
        </p:nvSpPr>
        <p:spPr/>
        <p:txBody>
          <a:bodyPr/>
          <a:lstStyle/>
          <a:p>
            <a:r>
              <a:rPr lang="zh-CN" altLang="en-US" dirty="0"/>
              <a:t>推论是</a:t>
            </a:r>
            <a:endParaRPr lang="en-US" altLang="zh-CN" dirty="0"/>
          </a:p>
          <a:p>
            <a:r>
              <a:rPr lang="en-US" altLang="zh-CN" dirty="0"/>
              <a:t>n</a:t>
            </a:r>
            <a:r>
              <a:rPr lang="zh-CN" altLang="en-US" dirty="0"/>
              <a:t>个点</a:t>
            </a:r>
            <a:r>
              <a:rPr lang="en-US" altLang="zh-CN" dirty="0"/>
              <a:t>DAG</a:t>
            </a:r>
            <a:r>
              <a:rPr lang="zh-CN" altLang="en-US" dirty="0"/>
              <a:t>的最小链覆盖（不相交）</a:t>
            </a:r>
            <a:r>
              <a:rPr lang="en-US" altLang="zh-CN" dirty="0"/>
              <a:t>=n-</a:t>
            </a:r>
            <a:r>
              <a:rPr lang="zh-CN" altLang="en-US" dirty="0"/>
              <a:t>二分图最大匹配</a:t>
            </a:r>
            <a:endParaRPr lang="en-US" altLang="zh-CN" dirty="0"/>
          </a:p>
          <a:p>
            <a:r>
              <a:rPr lang="en-US" altLang="zh-CN" dirty="0"/>
              <a:t>DAG</a:t>
            </a:r>
            <a:r>
              <a:rPr lang="zh-CN" altLang="en-US" dirty="0"/>
              <a:t>建二分图方法是把一个点拆成出点和入点</a:t>
            </a:r>
            <a:endParaRPr lang="en-US" altLang="zh-CN" dirty="0"/>
          </a:p>
          <a:p>
            <a:r>
              <a:rPr lang="zh-CN" altLang="en-US" dirty="0"/>
              <a:t>一开始每个点都是独立的为一条路径，总共有</a:t>
            </a:r>
            <a:r>
              <a:rPr lang="en-US" altLang="zh-CN" dirty="0"/>
              <a:t>n</a:t>
            </a:r>
            <a:r>
              <a:rPr lang="zh-CN" altLang="en-US" dirty="0"/>
              <a:t>条不相交路径。我们每次在二分图里找一条匹配边就相当于把两条路径合成了一条路径，也就相当于路径数减少了</a:t>
            </a:r>
            <a:r>
              <a:rPr lang="en-US" altLang="zh-CN" dirty="0"/>
              <a:t>1</a:t>
            </a:r>
            <a:r>
              <a:rPr lang="zh-CN" altLang="en-US" dirty="0"/>
              <a:t>。所以找到了几条匹配边，路径数就减少了多少。所以有最小路径覆盖</a:t>
            </a:r>
            <a:r>
              <a:rPr lang="en-US" altLang="zh-CN" dirty="0"/>
              <a:t>=</a:t>
            </a:r>
            <a:r>
              <a:rPr lang="zh-CN" altLang="en-US" dirty="0"/>
              <a:t>原图的结点数</a:t>
            </a:r>
            <a:r>
              <a:rPr lang="en-US" altLang="zh-CN" dirty="0"/>
              <a:t>-</a:t>
            </a:r>
            <a:r>
              <a:rPr lang="zh-CN" altLang="en-US" dirty="0"/>
              <a:t>新图的最大匹配数。</a:t>
            </a:r>
          </a:p>
        </p:txBody>
      </p:sp>
    </p:spTree>
    <p:extLst>
      <p:ext uri="{BB962C8B-B14F-4D97-AF65-F5344CB8AC3E}">
        <p14:creationId xmlns:p14="http://schemas.microsoft.com/office/powerpoint/2010/main" val="311348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DD4B2-660A-4E92-9709-81FD4DB88D27}"/>
              </a:ext>
            </a:extLst>
          </p:cNvPr>
          <p:cNvSpPr>
            <a:spLocks noGrp="1"/>
          </p:cNvSpPr>
          <p:nvPr>
            <p:ph type="title"/>
          </p:nvPr>
        </p:nvSpPr>
        <p:spPr/>
        <p:txBody>
          <a:bodyPr/>
          <a:lstStyle/>
          <a:p>
            <a:r>
              <a:rPr lang="zh-CN" altLang="en-US" dirty="0"/>
              <a:t>最大流最小割定理</a:t>
            </a:r>
          </a:p>
        </p:txBody>
      </p:sp>
      <p:sp>
        <p:nvSpPr>
          <p:cNvPr id="3" name="内容占位符 2">
            <a:extLst>
              <a:ext uri="{FF2B5EF4-FFF2-40B4-BE49-F238E27FC236}">
                <a16:creationId xmlns:a16="http://schemas.microsoft.com/office/drawing/2014/main" id="{31A1752E-725B-48B7-AF50-13F8D31ACB74}"/>
              </a:ext>
            </a:extLst>
          </p:cNvPr>
          <p:cNvSpPr>
            <a:spLocks noGrp="1"/>
          </p:cNvSpPr>
          <p:nvPr>
            <p:ph idx="1"/>
          </p:nvPr>
        </p:nvSpPr>
        <p:spPr/>
        <p:txBody>
          <a:bodyPr/>
          <a:lstStyle/>
          <a:p>
            <a:r>
              <a:rPr lang="zh-CN" altLang="en-US" dirty="0"/>
              <a:t>从直观上理解，每一个</a:t>
            </a:r>
            <a:r>
              <a:rPr lang="en-US" altLang="zh-CN" dirty="0"/>
              <a:t>cut</a:t>
            </a:r>
            <a:r>
              <a:rPr lang="zh-CN" altLang="en-US" dirty="0"/>
              <a:t>相当于水管网络的一个截面，从</a:t>
            </a:r>
            <a:r>
              <a:rPr lang="en-US" altLang="zh-CN" dirty="0"/>
              <a:t>source</a:t>
            </a:r>
            <a:r>
              <a:rPr lang="zh-CN" altLang="en-US" dirty="0"/>
              <a:t>到</a:t>
            </a:r>
            <a:r>
              <a:rPr lang="en-US" altLang="zh-CN" dirty="0"/>
              <a:t>sink</a:t>
            </a:r>
            <a:r>
              <a:rPr lang="zh-CN" altLang="en-US" dirty="0"/>
              <a:t>的全部流量都要通过这个截面才能从一端到另一端。因此，任意截面的流量是总流量的上界。</a:t>
            </a:r>
            <a:endParaRPr lang="en-US" altLang="zh-CN" dirty="0"/>
          </a:p>
          <a:p>
            <a:r>
              <a:rPr lang="zh-CN" altLang="en-US" dirty="0"/>
              <a:t>从线性规划的角度来看，最大流和最小割是对偶问题，因此最大流等于最小割。</a:t>
            </a:r>
          </a:p>
        </p:txBody>
      </p:sp>
    </p:spTree>
    <p:extLst>
      <p:ext uri="{BB962C8B-B14F-4D97-AF65-F5344CB8AC3E}">
        <p14:creationId xmlns:p14="http://schemas.microsoft.com/office/powerpoint/2010/main" val="14431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6E1BA-5E2B-4D40-B55A-FA7461823878}"/>
              </a:ext>
            </a:extLst>
          </p:cNvPr>
          <p:cNvSpPr>
            <a:spLocks noGrp="1"/>
          </p:cNvSpPr>
          <p:nvPr>
            <p:ph type="title"/>
          </p:nvPr>
        </p:nvSpPr>
        <p:spPr/>
        <p:txBody>
          <a:bodyPr/>
          <a:lstStyle/>
          <a:p>
            <a:r>
              <a:rPr lang="zh-CN" altLang="en-US" dirty="0"/>
              <a:t>柯尼希定理</a:t>
            </a:r>
          </a:p>
        </p:txBody>
      </p:sp>
      <p:sp>
        <p:nvSpPr>
          <p:cNvPr id="3" name="内容占位符 2">
            <a:extLst>
              <a:ext uri="{FF2B5EF4-FFF2-40B4-BE49-F238E27FC236}">
                <a16:creationId xmlns:a16="http://schemas.microsoft.com/office/drawing/2014/main" id="{EB99C4C5-BDA8-49AF-A775-48713295FB65}"/>
              </a:ext>
            </a:extLst>
          </p:cNvPr>
          <p:cNvSpPr>
            <a:spLocks noGrp="1"/>
          </p:cNvSpPr>
          <p:nvPr>
            <p:ph idx="1"/>
          </p:nvPr>
        </p:nvSpPr>
        <p:spPr/>
        <p:txBody>
          <a:bodyPr/>
          <a:lstStyle/>
          <a:p>
            <a:r>
              <a:rPr lang="zh-CN" altLang="en-US" dirty="0"/>
              <a:t>推论是</a:t>
            </a:r>
            <a:endParaRPr lang="en-US" altLang="zh-CN" dirty="0"/>
          </a:p>
          <a:p>
            <a:r>
              <a:rPr lang="en-US" altLang="zh-CN" dirty="0"/>
              <a:t>n</a:t>
            </a:r>
            <a:r>
              <a:rPr lang="zh-CN" altLang="en-US" dirty="0"/>
              <a:t>个点</a:t>
            </a:r>
            <a:r>
              <a:rPr lang="en-US" altLang="zh-CN" dirty="0"/>
              <a:t>DAG</a:t>
            </a:r>
            <a:r>
              <a:rPr lang="zh-CN" altLang="en-US" dirty="0"/>
              <a:t>的最小链覆盖（相交）</a:t>
            </a:r>
            <a:r>
              <a:rPr lang="en-US" altLang="zh-CN" dirty="0"/>
              <a:t>=n-</a:t>
            </a:r>
            <a:r>
              <a:rPr lang="zh-CN" altLang="en-US" dirty="0"/>
              <a:t>二分图最大匹配</a:t>
            </a:r>
            <a:endParaRPr lang="en-US" altLang="zh-CN" dirty="0"/>
          </a:p>
          <a:p>
            <a:r>
              <a:rPr lang="en-US" altLang="zh-CN" dirty="0"/>
              <a:t>DAG</a:t>
            </a:r>
            <a:r>
              <a:rPr lang="zh-CN" altLang="en-US" dirty="0"/>
              <a:t>建二分图方法是先求</a:t>
            </a:r>
            <a:r>
              <a:rPr lang="en-US" altLang="zh-CN" dirty="0"/>
              <a:t>DAG</a:t>
            </a:r>
            <a:r>
              <a:rPr lang="zh-CN" altLang="en-US" dirty="0"/>
              <a:t>传递闭包</a:t>
            </a:r>
            <a:endParaRPr lang="en-US" altLang="zh-CN" dirty="0"/>
          </a:p>
          <a:p>
            <a:r>
              <a:rPr lang="zh-CN" altLang="en-US" dirty="0"/>
              <a:t>再把一个点拆成出点和入点</a:t>
            </a:r>
            <a:endParaRPr lang="en-US" altLang="zh-CN" dirty="0"/>
          </a:p>
          <a:p>
            <a:r>
              <a:rPr lang="zh-CN" altLang="en-US" dirty="0"/>
              <a:t>为了连通两个点，某条路径可能经过其它路径的中间点。比如</a:t>
            </a:r>
            <a:r>
              <a:rPr lang="en-US" altLang="zh-CN" dirty="0"/>
              <a:t>1-&gt;3-&gt;4</a:t>
            </a:r>
            <a:r>
              <a:rPr lang="zh-CN" altLang="en-US" dirty="0"/>
              <a:t>，</a:t>
            </a:r>
            <a:r>
              <a:rPr lang="en-US" altLang="zh-CN" dirty="0"/>
              <a:t>2-&gt;4-&gt;5</a:t>
            </a:r>
            <a:r>
              <a:rPr lang="zh-CN" altLang="en-US" dirty="0"/>
              <a:t>。但是如果两个点</a:t>
            </a:r>
            <a:r>
              <a:rPr lang="en-US" altLang="zh-CN" dirty="0"/>
              <a:t>a</a:t>
            </a:r>
            <a:r>
              <a:rPr lang="zh-CN" altLang="en-US" dirty="0"/>
              <a:t>和</a:t>
            </a:r>
            <a:r>
              <a:rPr lang="en-US" altLang="zh-CN" dirty="0"/>
              <a:t>b</a:t>
            </a:r>
            <a:r>
              <a:rPr lang="zh-CN" altLang="en-US" dirty="0"/>
              <a:t>是连通的，只不过中间需要经过其它的点，那么可以在这两个点之间加边，那么</a:t>
            </a:r>
            <a:r>
              <a:rPr lang="en-US" altLang="zh-CN" dirty="0"/>
              <a:t>a</a:t>
            </a:r>
            <a:r>
              <a:rPr lang="zh-CN" altLang="en-US" dirty="0"/>
              <a:t>就可以直达</a:t>
            </a:r>
            <a:r>
              <a:rPr lang="en-US" altLang="zh-CN" dirty="0"/>
              <a:t>b</a:t>
            </a:r>
            <a:r>
              <a:rPr lang="zh-CN" altLang="en-US" dirty="0"/>
              <a:t>，不必经过中点的，那么就转化成了最小不相交路径覆盖。</a:t>
            </a:r>
            <a:endParaRPr lang="en-US" altLang="zh-CN" dirty="0"/>
          </a:p>
        </p:txBody>
      </p:sp>
    </p:spTree>
    <p:extLst>
      <p:ext uri="{BB962C8B-B14F-4D97-AF65-F5344CB8AC3E}">
        <p14:creationId xmlns:p14="http://schemas.microsoft.com/office/powerpoint/2010/main" val="2272973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6E1BA-5E2B-4D40-B55A-FA7461823878}"/>
              </a:ext>
            </a:extLst>
          </p:cNvPr>
          <p:cNvSpPr>
            <a:spLocks noGrp="1"/>
          </p:cNvSpPr>
          <p:nvPr>
            <p:ph type="title"/>
          </p:nvPr>
        </p:nvSpPr>
        <p:spPr/>
        <p:txBody>
          <a:bodyPr/>
          <a:lstStyle/>
          <a:p>
            <a:r>
              <a:rPr lang="en-US" altLang="zh-CN" dirty="0"/>
              <a:t>Dilworth</a:t>
            </a:r>
            <a:r>
              <a:rPr lang="zh-CN" altLang="en-US" dirty="0"/>
              <a:t>定理</a:t>
            </a:r>
          </a:p>
        </p:txBody>
      </p:sp>
      <p:sp>
        <p:nvSpPr>
          <p:cNvPr id="3" name="内容占位符 2">
            <a:extLst>
              <a:ext uri="{FF2B5EF4-FFF2-40B4-BE49-F238E27FC236}">
                <a16:creationId xmlns:a16="http://schemas.microsoft.com/office/drawing/2014/main" id="{EB99C4C5-BDA8-49AF-A775-48713295FB65}"/>
              </a:ext>
            </a:extLst>
          </p:cNvPr>
          <p:cNvSpPr>
            <a:spLocks noGrp="1"/>
          </p:cNvSpPr>
          <p:nvPr>
            <p:ph idx="1"/>
          </p:nvPr>
        </p:nvSpPr>
        <p:spPr/>
        <p:txBody>
          <a:bodyPr/>
          <a:lstStyle/>
          <a:p>
            <a:r>
              <a:rPr lang="en-US" altLang="zh-CN" dirty="0"/>
              <a:t>DAG </a:t>
            </a:r>
            <a:r>
              <a:rPr lang="zh-CN" altLang="en-US" dirty="0"/>
              <a:t>的最长反链大小等于最小链覆盖个数。</a:t>
            </a:r>
            <a:endParaRPr lang="en-US" altLang="zh-CN" dirty="0"/>
          </a:p>
          <a:p>
            <a:r>
              <a:rPr lang="en-US" altLang="zh-CN" dirty="0"/>
              <a:t>DAG </a:t>
            </a:r>
            <a:r>
              <a:rPr lang="zh-CN" altLang="en-US" dirty="0"/>
              <a:t>的最长链大小等于最小反链划分个数。</a:t>
            </a:r>
          </a:p>
          <a:p>
            <a:r>
              <a:rPr lang="zh-CN" altLang="en-US" dirty="0"/>
              <a:t>反链是指图中的一个点的集合，使得集合内点两两不可达；链覆盖是指用若干条可以相交的链覆盖图中所有的点。</a:t>
            </a:r>
          </a:p>
        </p:txBody>
      </p:sp>
    </p:spTree>
    <p:extLst>
      <p:ext uri="{BB962C8B-B14F-4D97-AF65-F5344CB8AC3E}">
        <p14:creationId xmlns:p14="http://schemas.microsoft.com/office/powerpoint/2010/main" val="12084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6E1BA-5E2B-4D40-B55A-FA7461823878}"/>
              </a:ext>
            </a:extLst>
          </p:cNvPr>
          <p:cNvSpPr>
            <a:spLocks noGrp="1"/>
          </p:cNvSpPr>
          <p:nvPr>
            <p:ph type="title"/>
          </p:nvPr>
        </p:nvSpPr>
        <p:spPr/>
        <p:txBody>
          <a:bodyPr/>
          <a:lstStyle/>
          <a:p>
            <a:r>
              <a:rPr lang="en-US" altLang="zh-CN" dirty="0"/>
              <a:t>Dilworth</a:t>
            </a:r>
            <a:r>
              <a:rPr lang="zh-CN" altLang="en-US" dirty="0"/>
              <a:t>定理</a:t>
            </a:r>
          </a:p>
        </p:txBody>
      </p:sp>
      <p:sp>
        <p:nvSpPr>
          <p:cNvPr id="3" name="内容占位符 2">
            <a:extLst>
              <a:ext uri="{FF2B5EF4-FFF2-40B4-BE49-F238E27FC236}">
                <a16:creationId xmlns:a16="http://schemas.microsoft.com/office/drawing/2014/main" id="{EB99C4C5-BDA8-49AF-A775-48713295FB65}"/>
              </a:ext>
            </a:extLst>
          </p:cNvPr>
          <p:cNvSpPr>
            <a:spLocks noGrp="1"/>
          </p:cNvSpPr>
          <p:nvPr>
            <p:ph idx="1"/>
          </p:nvPr>
        </p:nvSpPr>
        <p:spPr/>
        <p:txBody>
          <a:bodyPr>
            <a:normAutofit/>
          </a:bodyPr>
          <a:lstStyle/>
          <a:p>
            <a:r>
              <a:rPr lang="zh-CN" altLang="en-US" dirty="0"/>
              <a:t>设最小链覆盖需要 </a:t>
            </a:r>
            <a:r>
              <a:rPr lang="en-US" altLang="zh-CN" dirty="0"/>
              <a:t>n </a:t>
            </a:r>
            <a:r>
              <a:rPr lang="zh-CN" altLang="en-US" dirty="0"/>
              <a:t>个链，那么最大反链的大小不会超过 </a:t>
            </a:r>
            <a:r>
              <a:rPr lang="en-US" altLang="zh-CN" dirty="0"/>
              <a:t>n , </a:t>
            </a:r>
            <a:r>
              <a:rPr lang="zh-CN" altLang="en-US" dirty="0"/>
              <a:t>因为每条链最多选择一个元素。</a:t>
            </a:r>
            <a:endParaRPr lang="en-US" altLang="zh-CN" dirty="0"/>
          </a:p>
          <a:p>
            <a:r>
              <a:rPr lang="zh-CN" altLang="en-US" dirty="0"/>
              <a:t>由前面讲的可以知道 </a:t>
            </a:r>
            <a:r>
              <a:rPr lang="en-US" altLang="zh-CN" dirty="0"/>
              <a:t>DAG </a:t>
            </a:r>
            <a:r>
              <a:rPr lang="zh-CN" altLang="en-US" dirty="0"/>
              <a:t>的可相交最小路径覆盖是先传递闭包，再转化成二分图，之后 </a:t>
            </a:r>
            <a:r>
              <a:rPr lang="en-US" altLang="zh-CN" dirty="0"/>
              <a:t>DAG </a:t>
            </a:r>
            <a:r>
              <a:rPr lang="zh-CN" altLang="en-US" dirty="0"/>
              <a:t>的最小链覆盖</a:t>
            </a:r>
            <a:r>
              <a:rPr lang="en-US" altLang="zh-CN" dirty="0"/>
              <a:t>= |V|− </a:t>
            </a:r>
            <a:r>
              <a:rPr lang="zh-CN" altLang="en-US" dirty="0"/>
              <a:t>转化后二分图的最大匹配。</a:t>
            </a:r>
            <a:endParaRPr lang="en-US" altLang="zh-CN" dirty="0"/>
          </a:p>
          <a:p>
            <a:r>
              <a:rPr lang="zh-CN" altLang="en-US" dirty="0"/>
              <a:t>又因为转化后二分图的独立集肯定是原</a:t>
            </a:r>
            <a:r>
              <a:rPr lang="en-US" altLang="zh-CN" dirty="0"/>
              <a:t>DAG</a:t>
            </a:r>
            <a:r>
              <a:rPr lang="zh-CN" altLang="en-US" dirty="0"/>
              <a:t>的反链（因为已经传递闭包过了，二分图中独立集互相不可到达，故在 </a:t>
            </a:r>
            <a:r>
              <a:rPr lang="en-US" altLang="zh-CN" dirty="0"/>
              <a:t>DAG </a:t>
            </a:r>
            <a:r>
              <a:rPr lang="zh-CN" altLang="en-US" dirty="0"/>
              <a:t>中必定也互相不可到达），又因为证明了最大独立集</a:t>
            </a:r>
            <a:r>
              <a:rPr lang="en-US" altLang="zh-CN" dirty="0"/>
              <a:t>=|V|− </a:t>
            </a:r>
            <a:r>
              <a:rPr lang="zh-CN" altLang="en-US" dirty="0"/>
              <a:t>最大匹配。</a:t>
            </a:r>
          </a:p>
          <a:p>
            <a:r>
              <a:rPr lang="zh-CN" altLang="en-US" dirty="0"/>
              <a:t>所以 偏序集的最小链覆盖</a:t>
            </a:r>
            <a:r>
              <a:rPr lang="en-US" altLang="zh-CN" dirty="0"/>
              <a:t>=</a:t>
            </a:r>
            <a:r>
              <a:rPr lang="zh-CN" altLang="en-US" dirty="0"/>
              <a:t>最大反链。当然这个地方最大独立集还要再说清楚一点。</a:t>
            </a:r>
          </a:p>
        </p:txBody>
      </p:sp>
    </p:spTree>
    <p:extLst>
      <p:ext uri="{BB962C8B-B14F-4D97-AF65-F5344CB8AC3E}">
        <p14:creationId xmlns:p14="http://schemas.microsoft.com/office/powerpoint/2010/main" val="257545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6E1BA-5E2B-4D40-B55A-FA7461823878}"/>
              </a:ext>
            </a:extLst>
          </p:cNvPr>
          <p:cNvSpPr>
            <a:spLocks noGrp="1"/>
          </p:cNvSpPr>
          <p:nvPr>
            <p:ph type="title"/>
          </p:nvPr>
        </p:nvSpPr>
        <p:spPr/>
        <p:txBody>
          <a:bodyPr/>
          <a:lstStyle/>
          <a:p>
            <a:r>
              <a:rPr lang="en-US" altLang="zh-CN" dirty="0"/>
              <a:t>Dilworth</a:t>
            </a:r>
            <a:r>
              <a:rPr lang="zh-CN" altLang="en-US" dirty="0"/>
              <a:t>定理</a:t>
            </a:r>
          </a:p>
        </p:txBody>
      </p:sp>
      <p:sp>
        <p:nvSpPr>
          <p:cNvPr id="3" name="内容占位符 2">
            <a:extLst>
              <a:ext uri="{FF2B5EF4-FFF2-40B4-BE49-F238E27FC236}">
                <a16:creationId xmlns:a16="http://schemas.microsoft.com/office/drawing/2014/main" id="{EB99C4C5-BDA8-49AF-A775-48713295FB65}"/>
              </a:ext>
            </a:extLst>
          </p:cNvPr>
          <p:cNvSpPr>
            <a:spLocks noGrp="1"/>
          </p:cNvSpPr>
          <p:nvPr>
            <p:ph idx="1"/>
          </p:nvPr>
        </p:nvSpPr>
        <p:spPr/>
        <p:txBody>
          <a:bodyPr>
            <a:normAutofit/>
          </a:bodyPr>
          <a:lstStyle/>
          <a:p>
            <a:r>
              <a:rPr lang="zh-CN" altLang="en-US" dirty="0"/>
              <a:t>对偶问题“最长链大小等于最小反链划分个数”</a:t>
            </a:r>
            <a:endParaRPr lang="en-US" altLang="zh-CN" dirty="0"/>
          </a:p>
          <a:p>
            <a:r>
              <a:rPr lang="zh-CN" altLang="en-US" dirty="0"/>
              <a:t>只需要考虑二分图的补图即可</a:t>
            </a:r>
          </a:p>
        </p:txBody>
      </p:sp>
    </p:spTree>
    <p:extLst>
      <p:ext uri="{BB962C8B-B14F-4D97-AF65-F5344CB8AC3E}">
        <p14:creationId xmlns:p14="http://schemas.microsoft.com/office/powerpoint/2010/main" val="3346535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6E1BA-5E2B-4D40-B55A-FA7461823878}"/>
              </a:ext>
            </a:extLst>
          </p:cNvPr>
          <p:cNvSpPr>
            <a:spLocks noGrp="1"/>
          </p:cNvSpPr>
          <p:nvPr>
            <p:ph type="title"/>
          </p:nvPr>
        </p:nvSpPr>
        <p:spPr/>
        <p:txBody>
          <a:bodyPr/>
          <a:lstStyle/>
          <a:p>
            <a:r>
              <a:rPr lang="en-US" altLang="zh-CN" dirty="0"/>
              <a:t>Dilworth</a:t>
            </a:r>
            <a:r>
              <a:rPr lang="zh-CN" altLang="en-US" dirty="0"/>
              <a:t>定理</a:t>
            </a:r>
          </a:p>
        </p:txBody>
      </p:sp>
      <p:sp>
        <p:nvSpPr>
          <p:cNvPr id="3" name="内容占位符 2">
            <a:extLst>
              <a:ext uri="{FF2B5EF4-FFF2-40B4-BE49-F238E27FC236}">
                <a16:creationId xmlns:a16="http://schemas.microsoft.com/office/drawing/2014/main" id="{EB99C4C5-BDA8-49AF-A775-48713295FB65}"/>
              </a:ext>
            </a:extLst>
          </p:cNvPr>
          <p:cNvSpPr>
            <a:spLocks noGrp="1"/>
          </p:cNvSpPr>
          <p:nvPr>
            <p:ph idx="1"/>
          </p:nvPr>
        </p:nvSpPr>
        <p:spPr/>
        <p:txBody>
          <a:bodyPr>
            <a:normAutofit/>
          </a:bodyPr>
          <a:lstStyle/>
          <a:p>
            <a:r>
              <a:rPr lang="zh-CN" altLang="en-US" dirty="0"/>
              <a:t>推论</a:t>
            </a:r>
            <a:endParaRPr lang="en-US" altLang="zh-CN" dirty="0"/>
          </a:p>
          <a:p>
            <a:r>
              <a:rPr lang="zh-CN" altLang="en-US" dirty="0"/>
              <a:t>对于一个</a:t>
            </a:r>
            <a:r>
              <a:rPr lang="en-US" altLang="zh-CN" dirty="0"/>
              <a:t>mn+1</a:t>
            </a:r>
            <a:r>
              <a:rPr lang="zh-CN" altLang="en-US" dirty="0"/>
              <a:t>个点的</a:t>
            </a:r>
            <a:r>
              <a:rPr lang="en-US" altLang="zh-CN" dirty="0"/>
              <a:t>DAG</a:t>
            </a:r>
            <a:r>
              <a:rPr lang="zh-CN" altLang="en-US" dirty="0"/>
              <a:t>来说，要么有一个长为</a:t>
            </a:r>
            <a:r>
              <a:rPr lang="en-US" altLang="zh-CN" dirty="0"/>
              <a:t>m+1</a:t>
            </a:r>
            <a:r>
              <a:rPr lang="zh-CN" altLang="en-US" dirty="0"/>
              <a:t>的链，要么有一个大小为</a:t>
            </a:r>
            <a:r>
              <a:rPr lang="en-US" altLang="zh-CN" dirty="0"/>
              <a:t>n+1</a:t>
            </a:r>
            <a:r>
              <a:rPr lang="zh-CN" altLang="en-US" dirty="0"/>
              <a:t>的反链</a:t>
            </a:r>
            <a:endParaRPr lang="en-US" altLang="zh-CN" dirty="0"/>
          </a:p>
          <a:p>
            <a:r>
              <a:rPr lang="zh-CN" altLang="en-US" dirty="0"/>
              <a:t>反证法，如果都没有，那说明最长链为</a:t>
            </a:r>
            <a:r>
              <a:rPr lang="en-US" altLang="zh-CN" dirty="0"/>
              <a:t>m</a:t>
            </a:r>
            <a:r>
              <a:rPr lang="zh-CN" altLang="en-US" dirty="0"/>
              <a:t>，最长反链为</a:t>
            </a:r>
            <a:r>
              <a:rPr lang="en-US" altLang="zh-CN" dirty="0"/>
              <a:t>n</a:t>
            </a:r>
            <a:r>
              <a:rPr lang="zh-CN" altLang="en-US" dirty="0"/>
              <a:t>，元素最多</a:t>
            </a:r>
            <a:r>
              <a:rPr lang="en-US" altLang="zh-CN" dirty="0" err="1"/>
              <a:t>mn</a:t>
            </a:r>
            <a:r>
              <a:rPr lang="zh-CN" altLang="en-US" dirty="0"/>
              <a:t>个</a:t>
            </a:r>
          </a:p>
        </p:txBody>
      </p:sp>
    </p:spTree>
    <p:extLst>
      <p:ext uri="{BB962C8B-B14F-4D97-AF65-F5344CB8AC3E}">
        <p14:creationId xmlns:p14="http://schemas.microsoft.com/office/powerpoint/2010/main" val="967675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912DD-92D7-4C8D-93B5-2E054F9ADEA6}"/>
              </a:ext>
            </a:extLst>
          </p:cNvPr>
          <p:cNvSpPr>
            <a:spLocks noGrp="1"/>
          </p:cNvSpPr>
          <p:nvPr>
            <p:ph type="title"/>
          </p:nvPr>
        </p:nvSpPr>
        <p:spPr/>
        <p:txBody>
          <a:bodyPr/>
          <a:lstStyle/>
          <a:p>
            <a:r>
              <a:rPr lang="en-US" altLang="zh-CN" dirty="0" err="1"/>
              <a:t>Vizing</a:t>
            </a:r>
            <a:r>
              <a:rPr lang="zh-CN" altLang="en-US" dirty="0"/>
              <a:t>定理</a:t>
            </a:r>
          </a:p>
        </p:txBody>
      </p:sp>
      <p:sp>
        <p:nvSpPr>
          <p:cNvPr id="3" name="内容占位符 2">
            <a:extLst>
              <a:ext uri="{FF2B5EF4-FFF2-40B4-BE49-F238E27FC236}">
                <a16:creationId xmlns:a16="http://schemas.microsoft.com/office/drawing/2014/main" id="{C0114F92-2E88-4FAD-94F8-954DE7EE0E45}"/>
              </a:ext>
            </a:extLst>
          </p:cNvPr>
          <p:cNvSpPr>
            <a:spLocks noGrp="1"/>
          </p:cNvSpPr>
          <p:nvPr>
            <p:ph idx="1"/>
          </p:nvPr>
        </p:nvSpPr>
        <p:spPr/>
        <p:txBody>
          <a:bodyPr/>
          <a:lstStyle/>
          <a:p>
            <a:r>
              <a:rPr lang="zh-CN" altLang="en-US" dirty="0"/>
              <a:t>定义</a:t>
            </a:r>
            <a:r>
              <a:rPr lang="en-US" altLang="zh-CN" dirty="0"/>
              <a:t>\delta(G)</a:t>
            </a:r>
            <a:r>
              <a:rPr lang="zh-CN" altLang="en-US" dirty="0"/>
              <a:t>表示图</a:t>
            </a:r>
            <a:r>
              <a:rPr lang="en-US" altLang="zh-CN" dirty="0"/>
              <a:t>G</a:t>
            </a:r>
            <a:r>
              <a:rPr lang="zh-CN" altLang="en-US" dirty="0"/>
              <a:t>的点的最大度数</a:t>
            </a:r>
            <a:endParaRPr lang="en-US" altLang="zh-CN" dirty="0"/>
          </a:p>
          <a:p>
            <a:r>
              <a:rPr lang="zh-CN" altLang="en-US" dirty="0"/>
              <a:t>边色数问题指的是对图</a:t>
            </a:r>
            <a:r>
              <a:rPr lang="en-US" altLang="zh-CN" dirty="0"/>
              <a:t>G</a:t>
            </a:r>
            <a:r>
              <a:rPr lang="zh-CN" altLang="en-US" dirty="0"/>
              <a:t>的每条边涂上一种颜色，使得有公共点的边涂不同的颜色，若能用</a:t>
            </a:r>
            <a:r>
              <a:rPr lang="en-US" altLang="zh-CN" dirty="0"/>
              <a:t>k</a:t>
            </a:r>
            <a:r>
              <a:rPr lang="zh-CN" altLang="en-US" dirty="0"/>
              <a:t>种颜色给</a:t>
            </a:r>
            <a:r>
              <a:rPr lang="en-US" altLang="zh-CN" dirty="0"/>
              <a:t>G</a:t>
            </a:r>
            <a:r>
              <a:rPr lang="zh-CN" altLang="en-US" dirty="0"/>
              <a:t>的边着色就称对</a:t>
            </a:r>
            <a:r>
              <a:rPr lang="en-US" altLang="zh-CN" dirty="0"/>
              <a:t>G</a:t>
            </a:r>
            <a:r>
              <a:rPr lang="zh-CN" altLang="en-US" dirty="0"/>
              <a:t>的边进行了</a:t>
            </a:r>
            <a:r>
              <a:rPr lang="en-US" altLang="zh-CN" dirty="0"/>
              <a:t>k</a:t>
            </a:r>
            <a:r>
              <a:rPr lang="zh-CN" altLang="en-US" dirty="0"/>
              <a:t>着色，或称</a:t>
            </a:r>
            <a:r>
              <a:rPr lang="en-US" altLang="zh-CN" dirty="0"/>
              <a:t>G</a:t>
            </a:r>
            <a:r>
              <a:rPr lang="zh-CN" altLang="en-US" dirty="0"/>
              <a:t>是</a:t>
            </a:r>
            <a:r>
              <a:rPr lang="en-US" altLang="zh-CN" dirty="0"/>
              <a:t>k-</a:t>
            </a:r>
            <a:r>
              <a:rPr lang="zh-CN" altLang="en-US" dirty="0"/>
              <a:t>边可着色的。若</a:t>
            </a:r>
            <a:r>
              <a:rPr lang="en-US" altLang="zh-CN" dirty="0"/>
              <a:t>G</a:t>
            </a:r>
            <a:r>
              <a:rPr lang="zh-CN" altLang="en-US" dirty="0"/>
              <a:t>是</a:t>
            </a:r>
            <a:r>
              <a:rPr lang="en-US" altLang="zh-CN" dirty="0"/>
              <a:t>k-</a:t>
            </a:r>
            <a:r>
              <a:rPr lang="zh-CN" altLang="en-US" dirty="0"/>
              <a:t>边可着色，而不是</a:t>
            </a:r>
            <a:r>
              <a:rPr lang="en-US" altLang="zh-CN" dirty="0"/>
              <a:t>(k-1)-</a:t>
            </a:r>
            <a:r>
              <a:rPr lang="zh-CN" altLang="en-US" dirty="0"/>
              <a:t>边可着色的，就称</a:t>
            </a:r>
            <a:r>
              <a:rPr lang="en-US" altLang="zh-CN" dirty="0"/>
              <a:t>k</a:t>
            </a:r>
            <a:r>
              <a:rPr lang="zh-CN" altLang="en-US" dirty="0"/>
              <a:t>是</a:t>
            </a:r>
            <a:r>
              <a:rPr lang="en-US" altLang="zh-CN" dirty="0"/>
              <a:t>G</a:t>
            </a:r>
            <a:r>
              <a:rPr lang="zh-CN" altLang="en-US" dirty="0"/>
              <a:t>的边色数。记作</a:t>
            </a:r>
            <a:r>
              <a:rPr lang="en-US" altLang="zh-CN" dirty="0"/>
              <a:t>f(G)</a:t>
            </a:r>
          </a:p>
          <a:p>
            <a:r>
              <a:rPr lang="en-US" altLang="zh-CN" dirty="0" err="1"/>
              <a:t>Vizing</a:t>
            </a:r>
            <a:r>
              <a:rPr lang="zh-CN" altLang="en-US" dirty="0"/>
              <a:t>定理：设</a:t>
            </a:r>
            <a:r>
              <a:rPr lang="en-US" altLang="zh-CN" dirty="0"/>
              <a:t>G</a:t>
            </a:r>
            <a:r>
              <a:rPr lang="zh-CN" altLang="en-US" dirty="0"/>
              <a:t>是简单图，则</a:t>
            </a:r>
            <a:r>
              <a:rPr lang="en-US" altLang="zh-CN" dirty="0"/>
              <a:t>\delta(G)&lt;=f(G)&lt;= \delta(G)+1</a:t>
            </a:r>
          </a:p>
          <a:p>
            <a:r>
              <a:rPr lang="zh-CN" altLang="en-US" dirty="0"/>
              <a:t>证明略。</a:t>
            </a:r>
            <a:endParaRPr lang="en-US" altLang="zh-CN" dirty="0"/>
          </a:p>
          <a:p>
            <a:endParaRPr lang="zh-CN" altLang="en-US" dirty="0"/>
          </a:p>
        </p:txBody>
      </p:sp>
    </p:spTree>
    <p:extLst>
      <p:ext uri="{BB962C8B-B14F-4D97-AF65-F5344CB8AC3E}">
        <p14:creationId xmlns:p14="http://schemas.microsoft.com/office/powerpoint/2010/main" val="174160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912DD-92D7-4C8D-93B5-2E054F9ADEA6}"/>
              </a:ext>
            </a:extLst>
          </p:cNvPr>
          <p:cNvSpPr>
            <a:spLocks noGrp="1"/>
          </p:cNvSpPr>
          <p:nvPr>
            <p:ph type="title"/>
          </p:nvPr>
        </p:nvSpPr>
        <p:spPr/>
        <p:txBody>
          <a:bodyPr/>
          <a:lstStyle/>
          <a:p>
            <a:r>
              <a:rPr lang="en-US" altLang="zh-CN" dirty="0" err="1"/>
              <a:t>Vizing</a:t>
            </a:r>
            <a:r>
              <a:rPr lang="zh-CN" altLang="en-US" dirty="0"/>
              <a:t>定理</a:t>
            </a:r>
          </a:p>
        </p:txBody>
      </p:sp>
      <p:sp>
        <p:nvSpPr>
          <p:cNvPr id="3" name="内容占位符 2">
            <a:extLst>
              <a:ext uri="{FF2B5EF4-FFF2-40B4-BE49-F238E27FC236}">
                <a16:creationId xmlns:a16="http://schemas.microsoft.com/office/drawing/2014/main" id="{C0114F92-2E88-4FAD-94F8-954DE7EE0E45}"/>
              </a:ext>
            </a:extLst>
          </p:cNvPr>
          <p:cNvSpPr>
            <a:spLocks noGrp="1"/>
          </p:cNvSpPr>
          <p:nvPr>
            <p:ph idx="1"/>
          </p:nvPr>
        </p:nvSpPr>
        <p:spPr/>
        <p:txBody>
          <a:bodyPr/>
          <a:lstStyle/>
          <a:p>
            <a:r>
              <a:rPr lang="zh-CN" altLang="en-US" dirty="0"/>
              <a:t>对于二分图，这个问题有比较好的结果：</a:t>
            </a:r>
            <a:r>
              <a:rPr lang="en-US" altLang="zh-CN" dirty="0"/>
              <a:t>f(G)=\delta(G)</a:t>
            </a:r>
          </a:p>
          <a:p>
            <a:r>
              <a:rPr lang="zh-CN" altLang="en-US" dirty="0"/>
              <a:t>设</a:t>
            </a:r>
            <a:r>
              <a:rPr lang="en-US" altLang="zh-CN" dirty="0"/>
              <a:t>d(u)=\delta</a:t>
            </a:r>
            <a:r>
              <a:rPr lang="zh-CN" altLang="en-US" dirty="0"/>
              <a:t>，所以给与</a:t>
            </a:r>
            <a:r>
              <a:rPr lang="en-US" altLang="zh-CN" dirty="0"/>
              <a:t>u</a:t>
            </a:r>
            <a:r>
              <a:rPr lang="zh-CN" altLang="en-US" dirty="0"/>
              <a:t>关联的边着色至少要</a:t>
            </a:r>
            <a:r>
              <a:rPr lang="en-US" altLang="zh-CN" dirty="0"/>
              <a:t>\delta</a:t>
            </a:r>
            <a:r>
              <a:rPr lang="zh-CN" altLang="en-US" dirty="0"/>
              <a:t>种颜色</a:t>
            </a:r>
            <a:endParaRPr lang="en-US" altLang="zh-CN" dirty="0"/>
          </a:p>
          <a:p>
            <a:r>
              <a:rPr lang="zh-CN" altLang="en-US" dirty="0"/>
              <a:t>所以</a:t>
            </a:r>
            <a:r>
              <a:rPr lang="en-US" altLang="zh-CN" dirty="0"/>
              <a:t>f(G)&gt;=\delta</a:t>
            </a:r>
            <a:r>
              <a:rPr lang="zh-CN" altLang="en-US" dirty="0"/>
              <a:t>，只需证</a:t>
            </a:r>
            <a:r>
              <a:rPr lang="en-US" altLang="zh-CN" dirty="0"/>
              <a:t>f(G)&lt;=\delta</a:t>
            </a:r>
            <a:r>
              <a:rPr lang="zh-CN" altLang="en-US" dirty="0"/>
              <a:t>，对边数</a:t>
            </a:r>
            <a:r>
              <a:rPr lang="en-US" altLang="zh-CN" dirty="0"/>
              <a:t>m</a:t>
            </a:r>
            <a:r>
              <a:rPr lang="zh-CN" altLang="en-US" dirty="0"/>
              <a:t>归纳</a:t>
            </a:r>
            <a:endParaRPr lang="en-US" altLang="zh-CN" dirty="0"/>
          </a:p>
          <a:p>
            <a:r>
              <a:rPr lang="en-US" altLang="zh-CN" dirty="0"/>
              <a:t>m=0</a:t>
            </a:r>
            <a:r>
              <a:rPr lang="zh-CN" altLang="en-US" dirty="0"/>
              <a:t>时，</a:t>
            </a:r>
            <a:r>
              <a:rPr lang="en-US" altLang="zh-CN" dirty="0"/>
              <a:t>f(G)=\delta=0</a:t>
            </a:r>
          </a:p>
          <a:p>
            <a:r>
              <a:rPr lang="zh-CN" altLang="en-US" dirty="0"/>
              <a:t>设当</a:t>
            </a:r>
            <a:r>
              <a:rPr lang="en-US" altLang="zh-CN" dirty="0"/>
              <a:t>m=k</a:t>
            </a:r>
            <a:r>
              <a:rPr lang="zh-CN" altLang="en-US" dirty="0"/>
              <a:t>时结论成立，当</a:t>
            </a:r>
            <a:r>
              <a:rPr lang="en-US" altLang="zh-CN" dirty="0"/>
              <a:t>m=k+1</a:t>
            </a:r>
            <a:r>
              <a:rPr lang="zh-CN" altLang="en-US" dirty="0"/>
              <a:t>时，设</a:t>
            </a:r>
            <a:r>
              <a:rPr lang="en-US" altLang="zh-CN" dirty="0"/>
              <a:t>e=(</a:t>
            </a:r>
            <a:r>
              <a:rPr lang="en-US" altLang="zh-CN" dirty="0" err="1"/>
              <a:t>u,v</a:t>
            </a:r>
            <a:r>
              <a:rPr lang="en-US" altLang="zh-CN" dirty="0"/>
              <a:t>)</a:t>
            </a:r>
            <a:r>
              <a:rPr lang="zh-CN" altLang="en-US" dirty="0"/>
              <a:t>是</a:t>
            </a:r>
            <a:r>
              <a:rPr lang="en-US" altLang="zh-CN" dirty="0"/>
              <a:t>G</a:t>
            </a:r>
            <a:r>
              <a:rPr lang="zh-CN" altLang="en-US" dirty="0"/>
              <a:t>中一条边。令</a:t>
            </a:r>
            <a:r>
              <a:rPr lang="en-US" altLang="zh-CN" dirty="0"/>
              <a:t>G1=G-e</a:t>
            </a:r>
            <a:r>
              <a:rPr lang="zh-CN" altLang="en-US" dirty="0"/>
              <a:t>。对</a:t>
            </a:r>
            <a:r>
              <a:rPr lang="en-US" altLang="zh-CN" dirty="0"/>
              <a:t>G1</a:t>
            </a:r>
            <a:r>
              <a:rPr lang="zh-CN" altLang="en-US" dirty="0"/>
              <a:t>染色，</a:t>
            </a:r>
            <a:r>
              <a:rPr lang="en-US" altLang="zh-CN" dirty="0"/>
              <a:t>f(G1)&lt;=\delta(G1)&lt;=\delta(G)=\delta</a:t>
            </a:r>
            <a:r>
              <a:rPr lang="zh-CN" altLang="en-US" dirty="0"/>
              <a:t>。因而</a:t>
            </a:r>
            <a:r>
              <a:rPr lang="en-US" altLang="zh-CN" dirty="0"/>
              <a:t>G1</a:t>
            </a:r>
            <a:r>
              <a:rPr lang="zh-CN" altLang="en-US" dirty="0"/>
              <a:t>存在边的</a:t>
            </a:r>
            <a:r>
              <a:rPr lang="en-US" altLang="zh-CN" dirty="0"/>
              <a:t>\delta</a:t>
            </a:r>
            <a:r>
              <a:rPr lang="zh-CN" altLang="en-US" dirty="0"/>
              <a:t>染色。由于在</a:t>
            </a:r>
            <a:r>
              <a:rPr lang="en-US" altLang="zh-CN" dirty="0"/>
              <a:t>G1</a:t>
            </a:r>
            <a:r>
              <a:rPr lang="zh-CN" altLang="en-US" dirty="0"/>
              <a:t>中，</a:t>
            </a:r>
            <a:r>
              <a:rPr lang="en-US" altLang="zh-CN" dirty="0" err="1"/>
              <a:t>u,v</a:t>
            </a:r>
            <a:r>
              <a:rPr lang="zh-CN" altLang="en-US" dirty="0"/>
              <a:t>的度数</a:t>
            </a:r>
            <a:r>
              <a:rPr lang="en-US" altLang="zh-CN" dirty="0"/>
              <a:t>&lt;\delta</a:t>
            </a:r>
            <a:r>
              <a:rPr lang="zh-CN" altLang="en-US" dirty="0"/>
              <a:t>，所以在对</a:t>
            </a:r>
            <a:r>
              <a:rPr lang="en-US" altLang="zh-CN" dirty="0"/>
              <a:t>G1</a:t>
            </a:r>
            <a:r>
              <a:rPr lang="zh-CN" altLang="en-US" dirty="0"/>
              <a:t>的边进行</a:t>
            </a:r>
            <a:r>
              <a:rPr lang="en-US" altLang="zh-CN" dirty="0"/>
              <a:t>\delta</a:t>
            </a:r>
            <a:r>
              <a:rPr lang="zh-CN" altLang="en-US" dirty="0"/>
              <a:t>染色时，至少有一种颜色不出现在</a:t>
            </a:r>
            <a:r>
              <a:rPr lang="en-US" altLang="zh-CN" dirty="0"/>
              <a:t>u</a:t>
            </a:r>
            <a:r>
              <a:rPr lang="zh-CN" altLang="en-US" dirty="0"/>
              <a:t>关联的边，也至少有一种颜色不出现</a:t>
            </a:r>
            <a:r>
              <a:rPr lang="en-US" altLang="zh-CN" dirty="0"/>
              <a:t>v</a:t>
            </a:r>
            <a:r>
              <a:rPr lang="zh-CN" altLang="en-US" dirty="0"/>
              <a:t>关联的边</a:t>
            </a:r>
          </a:p>
        </p:txBody>
      </p:sp>
    </p:spTree>
    <p:extLst>
      <p:ext uri="{BB962C8B-B14F-4D97-AF65-F5344CB8AC3E}">
        <p14:creationId xmlns:p14="http://schemas.microsoft.com/office/powerpoint/2010/main" val="135163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912DD-92D7-4C8D-93B5-2E054F9ADEA6}"/>
              </a:ext>
            </a:extLst>
          </p:cNvPr>
          <p:cNvSpPr>
            <a:spLocks noGrp="1"/>
          </p:cNvSpPr>
          <p:nvPr>
            <p:ph type="title"/>
          </p:nvPr>
        </p:nvSpPr>
        <p:spPr/>
        <p:txBody>
          <a:bodyPr/>
          <a:lstStyle/>
          <a:p>
            <a:r>
              <a:rPr lang="en-US" altLang="zh-CN" dirty="0" err="1"/>
              <a:t>Vizing</a:t>
            </a:r>
            <a:r>
              <a:rPr lang="zh-CN" altLang="en-US" dirty="0"/>
              <a:t>定理</a:t>
            </a:r>
          </a:p>
        </p:txBody>
      </p:sp>
      <p:sp>
        <p:nvSpPr>
          <p:cNvPr id="3" name="内容占位符 2">
            <a:extLst>
              <a:ext uri="{FF2B5EF4-FFF2-40B4-BE49-F238E27FC236}">
                <a16:creationId xmlns:a16="http://schemas.microsoft.com/office/drawing/2014/main" id="{C0114F92-2E88-4FAD-94F8-954DE7EE0E45}"/>
              </a:ext>
            </a:extLst>
          </p:cNvPr>
          <p:cNvSpPr>
            <a:spLocks noGrp="1"/>
          </p:cNvSpPr>
          <p:nvPr>
            <p:ph idx="1"/>
          </p:nvPr>
        </p:nvSpPr>
        <p:spPr/>
        <p:txBody>
          <a:bodyPr/>
          <a:lstStyle/>
          <a:p>
            <a:r>
              <a:rPr lang="zh-CN" altLang="en-US" dirty="0"/>
              <a:t>如果这两种颜色是一种颜色，那么直接对</a:t>
            </a:r>
            <a:r>
              <a:rPr lang="en-US" altLang="zh-CN" dirty="0"/>
              <a:t>e</a:t>
            </a:r>
            <a:r>
              <a:rPr lang="zh-CN" altLang="en-US" dirty="0"/>
              <a:t>染这种颜色，就完成了对</a:t>
            </a:r>
            <a:r>
              <a:rPr lang="en-US" altLang="zh-CN" dirty="0"/>
              <a:t>G</a:t>
            </a:r>
            <a:r>
              <a:rPr lang="zh-CN" altLang="en-US" dirty="0"/>
              <a:t>的</a:t>
            </a:r>
            <a:r>
              <a:rPr lang="en-US" altLang="zh-CN" dirty="0"/>
              <a:t>\delta</a:t>
            </a:r>
            <a:r>
              <a:rPr lang="zh-CN" altLang="en-US" dirty="0"/>
              <a:t>染色，因此</a:t>
            </a:r>
            <a:r>
              <a:rPr lang="en-US" altLang="zh-CN" dirty="0"/>
              <a:t>f(G)&lt;=\delta</a:t>
            </a:r>
            <a:r>
              <a:rPr lang="zh-CN" altLang="en-US" dirty="0"/>
              <a:t>得证</a:t>
            </a:r>
            <a:endParaRPr lang="en-US" altLang="zh-CN" dirty="0"/>
          </a:p>
          <a:p>
            <a:r>
              <a:rPr lang="zh-CN" altLang="en-US" dirty="0"/>
              <a:t>如果是两种不同的颜色，那么不出现在</a:t>
            </a:r>
            <a:r>
              <a:rPr lang="en-US" altLang="zh-CN" dirty="0"/>
              <a:t>u</a:t>
            </a:r>
            <a:r>
              <a:rPr lang="zh-CN" altLang="en-US" dirty="0"/>
              <a:t>的颜色都出现在</a:t>
            </a:r>
            <a:r>
              <a:rPr lang="en-US" altLang="zh-CN" dirty="0"/>
              <a:t>v</a:t>
            </a:r>
            <a:r>
              <a:rPr lang="zh-CN" altLang="en-US" dirty="0"/>
              <a:t>，不出现在</a:t>
            </a:r>
            <a:r>
              <a:rPr lang="en-US" altLang="zh-CN" dirty="0"/>
              <a:t>v</a:t>
            </a:r>
            <a:r>
              <a:rPr lang="zh-CN" altLang="en-US" dirty="0"/>
              <a:t>的颜色都出现在</a:t>
            </a:r>
            <a:r>
              <a:rPr lang="en-US" altLang="zh-CN" dirty="0"/>
              <a:t>u</a:t>
            </a:r>
            <a:r>
              <a:rPr lang="zh-CN" altLang="en-US" dirty="0"/>
              <a:t>。设</a:t>
            </a:r>
            <a:r>
              <a:rPr lang="en-US" altLang="zh-CN" dirty="0"/>
              <a:t>\gamma</a:t>
            </a:r>
            <a:r>
              <a:rPr lang="zh-CN" altLang="en-US" dirty="0"/>
              <a:t>不出现在</a:t>
            </a:r>
            <a:r>
              <a:rPr lang="en-US" altLang="zh-CN" dirty="0"/>
              <a:t>u</a:t>
            </a:r>
            <a:r>
              <a:rPr lang="zh-CN" altLang="en-US" dirty="0"/>
              <a:t>，则</a:t>
            </a:r>
            <a:r>
              <a:rPr lang="en-US" altLang="zh-CN" dirty="0"/>
              <a:t>\gamma</a:t>
            </a:r>
            <a:r>
              <a:rPr lang="zh-CN" altLang="en-US" dirty="0"/>
              <a:t>出现在</a:t>
            </a:r>
            <a:r>
              <a:rPr lang="en-US" altLang="zh-CN" dirty="0"/>
              <a:t>v</a:t>
            </a:r>
            <a:r>
              <a:rPr lang="zh-CN" altLang="en-US" dirty="0"/>
              <a:t>，同理，</a:t>
            </a:r>
            <a:r>
              <a:rPr lang="en-US" altLang="zh-CN" dirty="0"/>
              <a:t>\beta</a:t>
            </a:r>
            <a:r>
              <a:rPr lang="zh-CN" altLang="en-US" dirty="0"/>
              <a:t>不出现在</a:t>
            </a:r>
            <a:r>
              <a:rPr lang="en-US" altLang="zh-CN" dirty="0"/>
              <a:t>v</a:t>
            </a:r>
            <a:r>
              <a:rPr lang="zh-CN" altLang="en-US" dirty="0"/>
              <a:t>，出现在</a:t>
            </a:r>
            <a:r>
              <a:rPr lang="en-US" altLang="zh-CN" dirty="0"/>
              <a:t>u</a:t>
            </a:r>
            <a:endParaRPr lang="zh-CN" altLang="en-US" dirty="0"/>
          </a:p>
        </p:txBody>
      </p:sp>
      <p:pic>
        <p:nvPicPr>
          <p:cNvPr id="5" name="图片 4">
            <a:extLst>
              <a:ext uri="{FF2B5EF4-FFF2-40B4-BE49-F238E27FC236}">
                <a16:creationId xmlns:a16="http://schemas.microsoft.com/office/drawing/2014/main" id="{16A1E63B-14CA-4AF0-B4F4-736AA8D4DD0B}"/>
              </a:ext>
            </a:extLst>
          </p:cNvPr>
          <p:cNvPicPr>
            <a:picLocks noChangeAspect="1"/>
          </p:cNvPicPr>
          <p:nvPr/>
        </p:nvPicPr>
        <p:blipFill>
          <a:blip r:embed="rId2"/>
          <a:stretch>
            <a:fillRect/>
          </a:stretch>
        </p:blipFill>
        <p:spPr>
          <a:xfrm>
            <a:off x="7910283" y="4060836"/>
            <a:ext cx="3443517" cy="2116127"/>
          </a:xfrm>
          <a:prstGeom prst="rect">
            <a:avLst/>
          </a:prstGeom>
        </p:spPr>
      </p:pic>
    </p:spTree>
    <p:extLst>
      <p:ext uri="{BB962C8B-B14F-4D97-AF65-F5344CB8AC3E}">
        <p14:creationId xmlns:p14="http://schemas.microsoft.com/office/powerpoint/2010/main" val="3787578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912DD-92D7-4C8D-93B5-2E054F9ADEA6}"/>
              </a:ext>
            </a:extLst>
          </p:cNvPr>
          <p:cNvSpPr>
            <a:spLocks noGrp="1"/>
          </p:cNvSpPr>
          <p:nvPr>
            <p:ph type="title"/>
          </p:nvPr>
        </p:nvSpPr>
        <p:spPr/>
        <p:txBody>
          <a:bodyPr/>
          <a:lstStyle/>
          <a:p>
            <a:r>
              <a:rPr lang="en-US" altLang="zh-CN" dirty="0" err="1"/>
              <a:t>Vizing</a:t>
            </a:r>
            <a:r>
              <a:rPr lang="zh-CN" altLang="en-US" dirty="0"/>
              <a:t>定理</a:t>
            </a:r>
          </a:p>
        </p:txBody>
      </p:sp>
      <p:sp>
        <p:nvSpPr>
          <p:cNvPr id="3" name="内容占位符 2">
            <a:extLst>
              <a:ext uri="{FF2B5EF4-FFF2-40B4-BE49-F238E27FC236}">
                <a16:creationId xmlns:a16="http://schemas.microsoft.com/office/drawing/2014/main" id="{C0114F92-2E88-4FAD-94F8-954DE7EE0E45}"/>
              </a:ext>
            </a:extLst>
          </p:cNvPr>
          <p:cNvSpPr>
            <a:spLocks noGrp="1"/>
          </p:cNvSpPr>
          <p:nvPr>
            <p:ph idx="1"/>
          </p:nvPr>
        </p:nvSpPr>
        <p:spPr/>
        <p:txBody>
          <a:bodyPr/>
          <a:lstStyle/>
          <a:p>
            <a:r>
              <a:rPr lang="zh-CN" altLang="en-US" dirty="0"/>
              <a:t>把</a:t>
            </a:r>
            <a:r>
              <a:rPr lang="en-US" altLang="zh-CN" dirty="0"/>
              <a:t>G1</a:t>
            </a:r>
            <a:r>
              <a:rPr lang="zh-CN" altLang="en-US" dirty="0"/>
              <a:t>中涂</a:t>
            </a:r>
            <a:r>
              <a:rPr lang="en-US" altLang="zh-CN" dirty="0"/>
              <a:t>\beta</a:t>
            </a:r>
            <a:r>
              <a:rPr lang="zh-CN" altLang="en-US" dirty="0"/>
              <a:t>或</a:t>
            </a:r>
            <a:r>
              <a:rPr lang="en-US" altLang="zh-CN" dirty="0"/>
              <a:t>\gamma</a:t>
            </a:r>
            <a:r>
              <a:rPr lang="zh-CN" altLang="en-US" dirty="0"/>
              <a:t>的边找到，并且设</a:t>
            </a:r>
            <a:r>
              <a:rPr lang="en-US" altLang="zh-CN" dirty="0"/>
              <a:t>G1’</a:t>
            </a:r>
            <a:r>
              <a:rPr lang="zh-CN" altLang="en-US" dirty="0"/>
              <a:t>为这些边的导出子图，并且设</a:t>
            </a:r>
            <a:r>
              <a:rPr lang="en-US" altLang="zh-CN" dirty="0"/>
              <a:t>H(v)</a:t>
            </a:r>
            <a:r>
              <a:rPr lang="zh-CN" altLang="en-US" dirty="0"/>
              <a:t>是</a:t>
            </a:r>
            <a:r>
              <a:rPr lang="en-US" altLang="zh-CN" dirty="0"/>
              <a:t>G1’</a:t>
            </a:r>
            <a:r>
              <a:rPr lang="zh-CN" altLang="en-US" dirty="0"/>
              <a:t>中含顶点</a:t>
            </a:r>
            <a:r>
              <a:rPr lang="en-US" altLang="zh-CN" dirty="0"/>
              <a:t>v</a:t>
            </a:r>
            <a:r>
              <a:rPr lang="zh-CN" altLang="en-US" dirty="0"/>
              <a:t>的极大连通子图</a:t>
            </a:r>
            <a:endParaRPr lang="en-US" altLang="zh-CN" dirty="0"/>
          </a:p>
          <a:p>
            <a:r>
              <a:rPr lang="zh-CN" altLang="en-US" dirty="0"/>
              <a:t>下面证明</a:t>
            </a:r>
            <a:r>
              <a:rPr lang="en-US" altLang="zh-CN" dirty="0"/>
              <a:t>u</a:t>
            </a:r>
            <a:r>
              <a:rPr lang="zh-CN" altLang="en-US" dirty="0"/>
              <a:t>不在</a:t>
            </a:r>
            <a:r>
              <a:rPr lang="en-US" altLang="zh-CN" dirty="0"/>
              <a:t>H(v)</a:t>
            </a:r>
            <a:r>
              <a:rPr lang="zh-CN" altLang="en-US" dirty="0"/>
              <a:t>中，即</a:t>
            </a:r>
            <a:r>
              <a:rPr lang="en-US" altLang="zh-CN" dirty="0"/>
              <a:t>u</a:t>
            </a:r>
            <a:r>
              <a:rPr lang="zh-CN" altLang="en-US" dirty="0"/>
              <a:t>和</a:t>
            </a:r>
            <a:r>
              <a:rPr lang="en-US" altLang="zh-CN" dirty="0"/>
              <a:t>v</a:t>
            </a:r>
            <a:r>
              <a:rPr lang="zh-CN" altLang="en-US" dirty="0"/>
              <a:t>在</a:t>
            </a:r>
            <a:r>
              <a:rPr lang="en-US" altLang="zh-CN" dirty="0"/>
              <a:t>G1’</a:t>
            </a:r>
            <a:r>
              <a:rPr lang="zh-CN" altLang="en-US" dirty="0"/>
              <a:t>中不连通</a:t>
            </a:r>
            <a:endParaRPr lang="en-US" altLang="zh-CN" dirty="0"/>
          </a:p>
          <a:p>
            <a:r>
              <a:rPr lang="zh-CN" altLang="en-US" dirty="0"/>
              <a:t>反证法，</a:t>
            </a:r>
            <a:r>
              <a:rPr lang="en-US" altLang="zh-CN" dirty="0" err="1"/>
              <a:t>u,v</a:t>
            </a:r>
            <a:r>
              <a:rPr lang="zh-CN" altLang="en-US" dirty="0"/>
              <a:t>连通，因而存在</a:t>
            </a:r>
            <a:r>
              <a:rPr lang="en-US" altLang="zh-CN" dirty="0"/>
              <a:t>u</a:t>
            </a:r>
            <a:r>
              <a:rPr lang="zh-CN" altLang="en-US" dirty="0"/>
              <a:t>到</a:t>
            </a:r>
            <a:r>
              <a:rPr lang="en-US" altLang="zh-CN" dirty="0"/>
              <a:t>v</a:t>
            </a:r>
            <a:r>
              <a:rPr lang="zh-CN" altLang="en-US" dirty="0"/>
              <a:t>的路径</a:t>
            </a:r>
            <a:r>
              <a:rPr lang="en-US" altLang="zh-CN" dirty="0"/>
              <a:t>P1</a:t>
            </a:r>
            <a:r>
              <a:rPr lang="zh-CN" altLang="en-US" dirty="0"/>
              <a:t>，由于</a:t>
            </a:r>
            <a:r>
              <a:rPr lang="en-US" altLang="zh-CN" dirty="0" err="1"/>
              <a:t>u,v</a:t>
            </a:r>
            <a:r>
              <a:rPr lang="zh-CN" altLang="en-US" dirty="0"/>
              <a:t>分属左、右部，所以</a:t>
            </a:r>
            <a:r>
              <a:rPr lang="en-US" altLang="zh-CN" dirty="0"/>
              <a:t>|P1|</a:t>
            </a:r>
            <a:r>
              <a:rPr lang="zh-CN" altLang="en-US" dirty="0"/>
              <a:t>为奇数。于是</a:t>
            </a:r>
            <a:r>
              <a:rPr lang="en-US" altLang="zh-CN" dirty="0"/>
              <a:t>\gamma</a:t>
            </a:r>
            <a:r>
              <a:rPr lang="zh-CN" altLang="en-US" dirty="0"/>
              <a:t>既出现在</a:t>
            </a:r>
            <a:r>
              <a:rPr lang="en-US" altLang="zh-CN" dirty="0"/>
              <a:t>v</a:t>
            </a:r>
            <a:r>
              <a:rPr lang="zh-CN" altLang="en-US" dirty="0"/>
              <a:t>也出现在</a:t>
            </a:r>
            <a:r>
              <a:rPr lang="en-US" altLang="zh-CN" dirty="0"/>
              <a:t>u</a:t>
            </a:r>
            <a:r>
              <a:rPr lang="zh-CN" altLang="en-US" dirty="0"/>
              <a:t>，矛盾</a:t>
            </a:r>
            <a:endParaRPr lang="en-US" altLang="zh-CN" dirty="0"/>
          </a:p>
        </p:txBody>
      </p:sp>
      <p:pic>
        <p:nvPicPr>
          <p:cNvPr id="6" name="图片 5">
            <a:extLst>
              <a:ext uri="{FF2B5EF4-FFF2-40B4-BE49-F238E27FC236}">
                <a16:creationId xmlns:a16="http://schemas.microsoft.com/office/drawing/2014/main" id="{1376ADF7-4300-4F6B-8AC2-5D75399CE33E}"/>
              </a:ext>
            </a:extLst>
          </p:cNvPr>
          <p:cNvPicPr>
            <a:picLocks noChangeAspect="1"/>
          </p:cNvPicPr>
          <p:nvPr/>
        </p:nvPicPr>
        <p:blipFill>
          <a:blip r:embed="rId2"/>
          <a:stretch>
            <a:fillRect/>
          </a:stretch>
        </p:blipFill>
        <p:spPr>
          <a:xfrm>
            <a:off x="7720369" y="4203032"/>
            <a:ext cx="3633432" cy="1973931"/>
          </a:xfrm>
          <a:prstGeom prst="rect">
            <a:avLst/>
          </a:prstGeom>
        </p:spPr>
      </p:pic>
    </p:spTree>
    <p:extLst>
      <p:ext uri="{BB962C8B-B14F-4D97-AF65-F5344CB8AC3E}">
        <p14:creationId xmlns:p14="http://schemas.microsoft.com/office/powerpoint/2010/main" val="3597725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912DD-92D7-4C8D-93B5-2E054F9ADEA6}"/>
              </a:ext>
            </a:extLst>
          </p:cNvPr>
          <p:cNvSpPr>
            <a:spLocks noGrp="1"/>
          </p:cNvSpPr>
          <p:nvPr>
            <p:ph type="title"/>
          </p:nvPr>
        </p:nvSpPr>
        <p:spPr/>
        <p:txBody>
          <a:bodyPr/>
          <a:lstStyle/>
          <a:p>
            <a:r>
              <a:rPr lang="en-US" altLang="zh-CN" dirty="0" err="1"/>
              <a:t>Vizing</a:t>
            </a:r>
            <a:r>
              <a:rPr lang="zh-CN" altLang="en-US" dirty="0"/>
              <a:t>定理</a:t>
            </a:r>
          </a:p>
        </p:txBody>
      </p:sp>
      <p:sp>
        <p:nvSpPr>
          <p:cNvPr id="3" name="内容占位符 2">
            <a:extLst>
              <a:ext uri="{FF2B5EF4-FFF2-40B4-BE49-F238E27FC236}">
                <a16:creationId xmlns:a16="http://schemas.microsoft.com/office/drawing/2014/main" id="{C0114F92-2E88-4FAD-94F8-954DE7EE0E45}"/>
              </a:ext>
            </a:extLst>
          </p:cNvPr>
          <p:cNvSpPr>
            <a:spLocks noGrp="1"/>
          </p:cNvSpPr>
          <p:nvPr>
            <p:ph idx="1"/>
          </p:nvPr>
        </p:nvSpPr>
        <p:spPr/>
        <p:txBody>
          <a:bodyPr/>
          <a:lstStyle/>
          <a:p>
            <a:r>
              <a:rPr lang="zh-CN" altLang="en-US" dirty="0"/>
              <a:t>由于</a:t>
            </a:r>
            <a:r>
              <a:rPr lang="en-US" altLang="zh-CN" dirty="0"/>
              <a:t>u</a:t>
            </a:r>
            <a:r>
              <a:rPr lang="zh-CN" altLang="en-US" dirty="0"/>
              <a:t>不在</a:t>
            </a:r>
            <a:r>
              <a:rPr lang="en-US" altLang="zh-CN" dirty="0"/>
              <a:t>H(v)</a:t>
            </a:r>
            <a:r>
              <a:rPr lang="zh-CN" altLang="en-US" dirty="0"/>
              <a:t>中，所以可以将</a:t>
            </a:r>
            <a:r>
              <a:rPr lang="en-US" altLang="zh-CN" dirty="0"/>
              <a:t>H(v)</a:t>
            </a:r>
            <a:r>
              <a:rPr lang="zh-CN" altLang="en-US" dirty="0"/>
              <a:t>中边的颜色</a:t>
            </a:r>
            <a:r>
              <a:rPr lang="en-US" altLang="zh-CN" dirty="0"/>
              <a:t>\gamma</a:t>
            </a:r>
            <a:r>
              <a:rPr lang="zh-CN" altLang="en-US" dirty="0"/>
              <a:t>和</a:t>
            </a:r>
            <a:r>
              <a:rPr lang="en-US" altLang="zh-CN" dirty="0"/>
              <a:t>\beta</a:t>
            </a:r>
            <a:r>
              <a:rPr lang="zh-CN" altLang="en-US" dirty="0"/>
              <a:t>互换，腾出</a:t>
            </a:r>
            <a:r>
              <a:rPr lang="en-US" altLang="zh-CN" dirty="0"/>
              <a:t>\gamma</a:t>
            </a:r>
            <a:r>
              <a:rPr lang="zh-CN" altLang="en-US" dirty="0"/>
              <a:t>来给边</a:t>
            </a:r>
            <a:r>
              <a:rPr lang="en-US" altLang="zh-CN" dirty="0"/>
              <a:t>e=(</a:t>
            </a:r>
            <a:r>
              <a:rPr lang="en-US" altLang="zh-CN" dirty="0" err="1"/>
              <a:t>u,v</a:t>
            </a:r>
            <a:r>
              <a:rPr lang="en-US" altLang="zh-CN" dirty="0"/>
              <a:t>)</a:t>
            </a:r>
            <a:r>
              <a:rPr lang="zh-CN" altLang="en-US" dirty="0"/>
              <a:t>涂色，这就完成了对</a:t>
            </a:r>
            <a:r>
              <a:rPr lang="en-US" altLang="zh-CN" dirty="0"/>
              <a:t>G</a:t>
            </a:r>
            <a:r>
              <a:rPr lang="zh-CN" altLang="en-US" dirty="0"/>
              <a:t>的边的</a:t>
            </a:r>
            <a:r>
              <a:rPr lang="en-US" altLang="zh-CN" dirty="0"/>
              <a:t>\delta</a:t>
            </a:r>
            <a:r>
              <a:rPr lang="zh-CN" altLang="en-US" dirty="0"/>
              <a:t>着色，所以</a:t>
            </a:r>
            <a:r>
              <a:rPr lang="en-US" altLang="zh-CN" dirty="0"/>
              <a:t>f(G)=\delta(G)</a:t>
            </a:r>
          </a:p>
        </p:txBody>
      </p:sp>
      <p:pic>
        <p:nvPicPr>
          <p:cNvPr id="5" name="图片 4">
            <a:extLst>
              <a:ext uri="{FF2B5EF4-FFF2-40B4-BE49-F238E27FC236}">
                <a16:creationId xmlns:a16="http://schemas.microsoft.com/office/drawing/2014/main" id="{339104FC-E4A6-41E5-9592-DA762D5DBD7E}"/>
              </a:ext>
            </a:extLst>
          </p:cNvPr>
          <p:cNvPicPr>
            <a:picLocks noChangeAspect="1"/>
          </p:cNvPicPr>
          <p:nvPr/>
        </p:nvPicPr>
        <p:blipFill>
          <a:blip r:embed="rId2"/>
          <a:stretch>
            <a:fillRect/>
          </a:stretch>
        </p:blipFill>
        <p:spPr>
          <a:xfrm>
            <a:off x="5938969" y="2855496"/>
            <a:ext cx="5414831" cy="3321468"/>
          </a:xfrm>
          <a:prstGeom prst="rect">
            <a:avLst/>
          </a:prstGeom>
        </p:spPr>
      </p:pic>
    </p:spTree>
    <p:extLst>
      <p:ext uri="{BB962C8B-B14F-4D97-AF65-F5344CB8AC3E}">
        <p14:creationId xmlns:p14="http://schemas.microsoft.com/office/powerpoint/2010/main" val="201222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DD4B2-660A-4E92-9709-81FD4DB88D27}"/>
              </a:ext>
            </a:extLst>
          </p:cNvPr>
          <p:cNvSpPr>
            <a:spLocks noGrp="1"/>
          </p:cNvSpPr>
          <p:nvPr>
            <p:ph type="title"/>
          </p:nvPr>
        </p:nvSpPr>
        <p:spPr/>
        <p:txBody>
          <a:bodyPr/>
          <a:lstStyle/>
          <a:p>
            <a:r>
              <a:rPr lang="zh-CN" altLang="en-US" dirty="0"/>
              <a:t>最大流最小割定理</a:t>
            </a:r>
          </a:p>
        </p:txBody>
      </p:sp>
      <p:sp>
        <p:nvSpPr>
          <p:cNvPr id="3" name="内容占位符 2">
            <a:extLst>
              <a:ext uri="{FF2B5EF4-FFF2-40B4-BE49-F238E27FC236}">
                <a16:creationId xmlns:a16="http://schemas.microsoft.com/office/drawing/2014/main" id="{31A1752E-725B-48B7-AF50-13F8D31ACB74}"/>
              </a:ext>
            </a:extLst>
          </p:cNvPr>
          <p:cNvSpPr>
            <a:spLocks noGrp="1"/>
          </p:cNvSpPr>
          <p:nvPr>
            <p:ph idx="1"/>
          </p:nvPr>
        </p:nvSpPr>
        <p:spPr/>
        <p:txBody>
          <a:bodyPr/>
          <a:lstStyle/>
          <a:p>
            <a:r>
              <a:rPr lang="en-US" altLang="zh-CN" dirty="0"/>
              <a:t>x_{</a:t>
            </a:r>
            <a:r>
              <a:rPr lang="en-US" altLang="zh-CN" dirty="0" err="1"/>
              <a:t>ij</a:t>
            </a:r>
            <a:r>
              <a:rPr lang="en-US" altLang="zh-CN" dirty="0"/>
              <a:t>}</a:t>
            </a:r>
            <a:r>
              <a:rPr lang="zh-CN" altLang="en-US" dirty="0"/>
              <a:t>表示</a:t>
            </a:r>
            <a:r>
              <a:rPr lang="en-US" altLang="zh-CN" dirty="0" err="1"/>
              <a:t>i</a:t>
            </a:r>
            <a:r>
              <a:rPr lang="zh-CN" altLang="en-US" dirty="0"/>
              <a:t>到</a:t>
            </a:r>
            <a:r>
              <a:rPr lang="en-US" altLang="zh-CN" dirty="0"/>
              <a:t>j</a:t>
            </a:r>
            <a:r>
              <a:rPr lang="zh-CN" altLang="en-US" dirty="0"/>
              <a:t>的流量</a:t>
            </a:r>
            <a:endParaRPr lang="en-US" altLang="zh-CN" dirty="0"/>
          </a:p>
          <a:p>
            <a:r>
              <a:rPr lang="en-US" altLang="zh-CN" dirty="0"/>
              <a:t>c_{</a:t>
            </a:r>
            <a:r>
              <a:rPr lang="en-US" altLang="zh-CN" dirty="0" err="1"/>
              <a:t>ij</a:t>
            </a:r>
            <a:r>
              <a:rPr lang="en-US" altLang="zh-CN" dirty="0"/>
              <a:t>}</a:t>
            </a:r>
            <a:r>
              <a:rPr lang="zh-CN" altLang="en-US" dirty="0"/>
              <a:t>表示</a:t>
            </a:r>
            <a:r>
              <a:rPr lang="en-US" altLang="zh-CN" dirty="0" err="1"/>
              <a:t>i</a:t>
            </a:r>
            <a:r>
              <a:rPr lang="zh-CN" altLang="en-US" dirty="0"/>
              <a:t>到</a:t>
            </a:r>
            <a:r>
              <a:rPr lang="en-US" altLang="zh-CN" dirty="0"/>
              <a:t>j</a:t>
            </a:r>
            <a:r>
              <a:rPr lang="zh-CN" altLang="en-US" dirty="0"/>
              <a:t>的容量</a:t>
            </a:r>
            <a:endParaRPr lang="en-US" altLang="zh-CN" dirty="0"/>
          </a:p>
          <a:p>
            <a:r>
              <a:rPr lang="en-US" altLang="zh-CN" dirty="0"/>
              <a:t>max \</a:t>
            </a:r>
            <a:r>
              <a:rPr lang="en-US" altLang="zh-CN" dirty="0" err="1"/>
              <a:t>sum_i</a:t>
            </a:r>
            <a:r>
              <a:rPr lang="en-US" altLang="zh-CN" dirty="0"/>
              <a:t> x_{</a:t>
            </a:r>
            <a:r>
              <a:rPr lang="en-US" altLang="zh-CN" dirty="0" err="1"/>
              <a:t>si</a:t>
            </a:r>
            <a:r>
              <a:rPr lang="en-US" altLang="zh-CN" dirty="0"/>
              <a:t>}</a:t>
            </a:r>
          </a:p>
          <a:p>
            <a:r>
              <a:rPr lang="zh-CN" altLang="en-US" dirty="0"/>
              <a:t>对于任意</a:t>
            </a:r>
            <a:r>
              <a:rPr lang="en-US" altLang="zh-CN" dirty="0" err="1"/>
              <a:t>i</a:t>
            </a:r>
            <a:r>
              <a:rPr lang="en-US" altLang="zh-CN" dirty="0"/>
              <a:t>!=</a:t>
            </a:r>
            <a:r>
              <a:rPr lang="en-US" altLang="zh-CN" dirty="0" err="1"/>
              <a:t>s,t</a:t>
            </a:r>
            <a:r>
              <a:rPr lang="zh-CN" altLang="en-US" dirty="0"/>
              <a:t>，</a:t>
            </a:r>
            <a:r>
              <a:rPr lang="en-US" altLang="zh-CN" dirty="0"/>
              <a:t>\</a:t>
            </a:r>
            <a:r>
              <a:rPr lang="en-US" altLang="zh-CN" dirty="0" err="1"/>
              <a:t>sum_j</a:t>
            </a:r>
            <a:r>
              <a:rPr lang="en-US" altLang="zh-CN" dirty="0"/>
              <a:t> x_{</a:t>
            </a:r>
            <a:r>
              <a:rPr lang="en-US" altLang="zh-CN" dirty="0" err="1"/>
              <a:t>ij</a:t>
            </a:r>
            <a:r>
              <a:rPr lang="en-US" altLang="zh-CN" dirty="0"/>
              <a:t>} = \</a:t>
            </a:r>
            <a:r>
              <a:rPr lang="en-US" altLang="zh-CN" dirty="0" err="1"/>
              <a:t>sum_j</a:t>
            </a:r>
            <a:r>
              <a:rPr lang="zh-CN" altLang="en-US" dirty="0"/>
              <a:t> </a:t>
            </a:r>
            <a:r>
              <a:rPr lang="en-US" altLang="zh-CN" dirty="0"/>
              <a:t>x_{ji}</a:t>
            </a:r>
          </a:p>
          <a:p>
            <a:r>
              <a:rPr lang="en-US" altLang="zh-CN" dirty="0"/>
              <a:t>0&lt;=x_{</a:t>
            </a:r>
            <a:r>
              <a:rPr lang="en-US" altLang="zh-CN" dirty="0" err="1"/>
              <a:t>ij</a:t>
            </a:r>
            <a:r>
              <a:rPr lang="en-US" altLang="zh-CN" dirty="0"/>
              <a:t>}&lt;=c_{</a:t>
            </a:r>
            <a:r>
              <a:rPr lang="en-US" altLang="zh-CN" dirty="0" err="1"/>
              <a:t>ij</a:t>
            </a:r>
            <a:r>
              <a:rPr lang="en-US" altLang="zh-CN" dirty="0"/>
              <a:t>}</a:t>
            </a:r>
          </a:p>
          <a:p>
            <a:endParaRPr lang="zh-CN" altLang="en-US" dirty="0"/>
          </a:p>
        </p:txBody>
      </p:sp>
    </p:spTree>
    <p:extLst>
      <p:ext uri="{BB962C8B-B14F-4D97-AF65-F5344CB8AC3E}">
        <p14:creationId xmlns:p14="http://schemas.microsoft.com/office/powerpoint/2010/main" val="1919870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BB07-9070-40E6-A6D7-8DD81EBC42BC}"/>
              </a:ext>
            </a:extLst>
          </p:cNvPr>
          <p:cNvSpPr>
            <a:spLocks noGrp="1"/>
          </p:cNvSpPr>
          <p:nvPr>
            <p:ph type="title"/>
          </p:nvPr>
        </p:nvSpPr>
        <p:spPr/>
        <p:txBody>
          <a:bodyPr/>
          <a:lstStyle/>
          <a:p>
            <a:r>
              <a:rPr lang="en-US" altLang="zh-CN" dirty="0"/>
              <a:t>LGV</a:t>
            </a:r>
            <a:r>
              <a:rPr lang="zh-CN" altLang="en-US" dirty="0"/>
              <a:t>引理</a:t>
            </a:r>
          </a:p>
        </p:txBody>
      </p:sp>
      <p:sp>
        <p:nvSpPr>
          <p:cNvPr id="3" name="内容占位符 2">
            <a:extLst>
              <a:ext uri="{FF2B5EF4-FFF2-40B4-BE49-F238E27FC236}">
                <a16:creationId xmlns:a16="http://schemas.microsoft.com/office/drawing/2014/main" id="{4C49B43E-13EA-43E9-966B-0A98C9649101}"/>
              </a:ext>
            </a:extLst>
          </p:cNvPr>
          <p:cNvSpPr>
            <a:spLocks noGrp="1"/>
          </p:cNvSpPr>
          <p:nvPr>
            <p:ph idx="1"/>
          </p:nvPr>
        </p:nvSpPr>
        <p:spPr/>
        <p:txBody>
          <a:bodyPr/>
          <a:lstStyle/>
          <a:p>
            <a:r>
              <a:rPr lang="en-US" altLang="zh-CN" dirty="0"/>
              <a:t>DAG</a:t>
            </a:r>
            <a:r>
              <a:rPr lang="zh-CN" altLang="en-US" dirty="0"/>
              <a:t>，</a:t>
            </a:r>
            <a:r>
              <a:rPr lang="en-US" altLang="zh-CN" dirty="0"/>
              <a:t>n</a:t>
            </a:r>
            <a:r>
              <a:rPr lang="zh-CN" altLang="en-US" dirty="0"/>
              <a:t>个起点，</a:t>
            </a:r>
            <a:r>
              <a:rPr lang="en-US" altLang="zh-CN" dirty="0"/>
              <a:t>n</a:t>
            </a:r>
            <a:r>
              <a:rPr lang="zh-CN" altLang="en-US" dirty="0"/>
              <a:t>个终点，形成</a:t>
            </a:r>
            <a:r>
              <a:rPr lang="en-US" altLang="zh-CN" dirty="0"/>
              <a:t>n</a:t>
            </a:r>
            <a:r>
              <a:rPr lang="zh-CN" altLang="en-US" dirty="0"/>
              <a:t>条路径</a:t>
            </a:r>
            <a:endParaRPr lang="en-US" altLang="zh-CN" dirty="0"/>
          </a:p>
          <a:p>
            <a:r>
              <a:rPr lang="zh-CN" altLang="en-US" dirty="0"/>
              <a:t>求所有</a:t>
            </a:r>
            <a:r>
              <a:rPr lang="en-US" altLang="zh-CN" dirty="0"/>
              <a:t>n</a:t>
            </a:r>
            <a:r>
              <a:rPr lang="zh-CN" altLang="en-US" dirty="0"/>
              <a:t>条不相交路径的权值积的</a:t>
            </a:r>
            <a:r>
              <a:rPr lang="zh-CN" altLang="en-US" dirty="0">
                <a:solidFill>
                  <a:srgbClr val="FF0000"/>
                </a:solidFill>
              </a:rPr>
              <a:t>带符号</a:t>
            </a:r>
            <a:r>
              <a:rPr lang="zh-CN" altLang="en-US" dirty="0"/>
              <a:t>和</a:t>
            </a:r>
            <a:endParaRPr lang="en-US" altLang="zh-CN" dirty="0"/>
          </a:p>
          <a:p>
            <a:endParaRPr lang="zh-CN" altLang="en-US" dirty="0"/>
          </a:p>
        </p:txBody>
      </p:sp>
      <p:pic>
        <p:nvPicPr>
          <p:cNvPr id="5" name="图片 4">
            <a:extLst>
              <a:ext uri="{FF2B5EF4-FFF2-40B4-BE49-F238E27FC236}">
                <a16:creationId xmlns:a16="http://schemas.microsoft.com/office/drawing/2014/main" id="{8C584BB3-1C36-4311-B171-550FDF63D444}"/>
              </a:ext>
            </a:extLst>
          </p:cNvPr>
          <p:cNvPicPr>
            <a:picLocks noChangeAspect="1"/>
          </p:cNvPicPr>
          <p:nvPr/>
        </p:nvPicPr>
        <p:blipFill>
          <a:blip r:embed="rId2"/>
          <a:stretch>
            <a:fillRect/>
          </a:stretch>
        </p:blipFill>
        <p:spPr>
          <a:xfrm>
            <a:off x="838200" y="2778326"/>
            <a:ext cx="5010849" cy="1667108"/>
          </a:xfrm>
          <a:prstGeom prst="rect">
            <a:avLst/>
          </a:prstGeom>
        </p:spPr>
      </p:pic>
      <p:pic>
        <p:nvPicPr>
          <p:cNvPr id="7" name="图片 6">
            <a:extLst>
              <a:ext uri="{FF2B5EF4-FFF2-40B4-BE49-F238E27FC236}">
                <a16:creationId xmlns:a16="http://schemas.microsoft.com/office/drawing/2014/main" id="{B13AFB37-DF03-441B-A151-91ADE053784F}"/>
              </a:ext>
            </a:extLst>
          </p:cNvPr>
          <p:cNvPicPr>
            <a:picLocks noChangeAspect="1"/>
          </p:cNvPicPr>
          <p:nvPr/>
        </p:nvPicPr>
        <p:blipFill>
          <a:blip r:embed="rId3"/>
          <a:stretch>
            <a:fillRect/>
          </a:stretch>
        </p:blipFill>
        <p:spPr>
          <a:xfrm>
            <a:off x="6103049" y="2819315"/>
            <a:ext cx="2200582" cy="609685"/>
          </a:xfrm>
          <a:prstGeom prst="rect">
            <a:avLst/>
          </a:prstGeom>
        </p:spPr>
      </p:pic>
      <p:pic>
        <p:nvPicPr>
          <p:cNvPr id="9" name="图片 8">
            <a:extLst>
              <a:ext uri="{FF2B5EF4-FFF2-40B4-BE49-F238E27FC236}">
                <a16:creationId xmlns:a16="http://schemas.microsoft.com/office/drawing/2014/main" id="{355876AD-C11D-411C-913B-EFF1312812CD}"/>
              </a:ext>
            </a:extLst>
          </p:cNvPr>
          <p:cNvPicPr>
            <a:picLocks noChangeAspect="1"/>
          </p:cNvPicPr>
          <p:nvPr/>
        </p:nvPicPr>
        <p:blipFill>
          <a:blip r:embed="rId4"/>
          <a:stretch>
            <a:fillRect/>
          </a:stretch>
        </p:blipFill>
        <p:spPr>
          <a:xfrm>
            <a:off x="5849049" y="3440406"/>
            <a:ext cx="6220693" cy="342948"/>
          </a:xfrm>
          <a:prstGeom prst="rect">
            <a:avLst/>
          </a:prstGeom>
        </p:spPr>
      </p:pic>
      <p:pic>
        <p:nvPicPr>
          <p:cNvPr id="11" name="图片 10">
            <a:extLst>
              <a:ext uri="{FF2B5EF4-FFF2-40B4-BE49-F238E27FC236}">
                <a16:creationId xmlns:a16="http://schemas.microsoft.com/office/drawing/2014/main" id="{A4902D2B-2791-4842-AF06-B777A72EE2A8}"/>
              </a:ext>
            </a:extLst>
          </p:cNvPr>
          <p:cNvPicPr>
            <a:picLocks noChangeAspect="1"/>
          </p:cNvPicPr>
          <p:nvPr/>
        </p:nvPicPr>
        <p:blipFill>
          <a:blip r:embed="rId5"/>
          <a:stretch>
            <a:fillRect/>
          </a:stretch>
        </p:blipFill>
        <p:spPr>
          <a:xfrm>
            <a:off x="866779" y="4750001"/>
            <a:ext cx="4982270" cy="828791"/>
          </a:xfrm>
          <a:prstGeom prst="rect">
            <a:avLst/>
          </a:prstGeom>
        </p:spPr>
      </p:pic>
      <p:pic>
        <p:nvPicPr>
          <p:cNvPr id="13" name="图片 12">
            <a:extLst>
              <a:ext uri="{FF2B5EF4-FFF2-40B4-BE49-F238E27FC236}">
                <a16:creationId xmlns:a16="http://schemas.microsoft.com/office/drawing/2014/main" id="{6DA9DE43-BE2D-4E86-B92C-8CDF1BE74D78}"/>
              </a:ext>
            </a:extLst>
          </p:cNvPr>
          <p:cNvPicPr>
            <a:picLocks noChangeAspect="1"/>
          </p:cNvPicPr>
          <p:nvPr/>
        </p:nvPicPr>
        <p:blipFill>
          <a:blip r:embed="rId6"/>
          <a:stretch>
            <a:fillRect/>
          </a:stretch>
        </p:blipFill>
        <p:spPr>
          <a:xfrm>
            <a:off x="5848315" y="4907461"/>
            <a:ext cx="2753109" cy="400106"/>
          </a:xfrm>
          <a:prstGeom prst="rect">
            <a:avLst/>
          </a:prstGeom>
        </p:spPr>
      </p:pic>
    </p:spTree>
    <p:extLst>
      <p:ext uri="{BB962C8B-B14F-4D97-AF65-F5344CB8AC3E}">
        <p14:creationId xmlns:p14="http://schemas.microsoft.com/office/powerpoint/2010/main" val="2342726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BB07-9070-40E6-A6D7-8DD81EBC42BC}"/>
              </a:ext>
            </a:extLst>
          </p:cNvPr>
          <p:cNvSpPr>
            <a:spLocks noGrp="1"/>
          </p:cNvSpPr>
          <p:nvPr>
            <p:ph type="title"/>
          </p:nvPr>
        </p:nvSpPr>
        <p:spPr/>
        <p:txBody>
          <a:bodyPr/>
          <a:lstStyle/>
          <a:p>
            <a:r>
              <a:rPr lang="en-US" altLang="zh-CN" dirty="0"/>
              <a:t>LGV</a:t>
            </a:r>
            <a:r>
              <a:rPr lang="zh-CN" altLang="en-US" dirty="0"/>
              <a:t>引理</a:t>
            </a:r>
          </a:p>
        </p:txBody>
      </p:sp>
      <p:sp>
        <p:nvSpPr>
          <p:cNvPr id="3" name="内容占位符 2">
            <a:extLst>
              <a:ext uri="{FF2B5EF4-FFF2-40B4-BE49-F238E27FC236}">
                <a16:creationId xmlns:a16="http://schemas.microsoft.com/office/drawing/2014/main" id="{4C49B43E-13EA-43E9-966B-0A98C9649101}"/>
              </a:ext>
            </a:extLst>
          </p:cNvPr>
          <p:cNvSpPr>
            <a:spLocks noGrp="1"/>
          </p:cNvSpPr>
          <p:nvPr>
            <p:ph idx="1"/>
          </p:nvPr>
        </p:nvSpPr>
        <p:spPr/>
        <p:txBody>
          <a:bodyPr/>
          <a:lstStyle/>
          <a:p>
            <a:r>
              <a:rPr lang="zh-CN" altLang="en-US" dirty="0"/>
              <a:t>应用</a:t>
            </a:r>
            <a:endParaRPr lang="en-US" altLang="zh-CN" dirty="0"/>
          </a:p>
          <a:p>
            <a:r>
              <a:rPr lang="zh-CN" altLang="en-US" dirty="0"/>
              <a:t>在特殊图（如网格图）上求</a:t>
            </a:r>
            <a:r>
              <a:rPr lang="en-US" altLang="zh-CN" dirty="0"/>
              <a:t>n</a:t>
            </a:r>
            <a:r>
              <a:rPr lang="zh-CN" altLang="en-US" dirty="0"/>
              <a:t>个起点，</a:t>
            </a:r>
            <a:r>
              <a:rPr lang="en-US" altLang="zh-CN" dirty="0"/>
              <a:t>n</a:t>
            </a:r>
            <a:r>
              <a:rPr lang="zh-CN" altLang="en-US" dirty="0"/>
              <a:t>个终点，</a:t>
            </a:r>
            <a:r>
              <a:rPr lang="en-US" altLang="zh-CN" dirty="0"/>
              <a:t>n</a:t>
            </a:r>
            <a:r>
              <a:rPr lang="zh-CN" altLang="en-US" dirty="0"/>
              <a:t>条不相交路径的方案数</a:t>
            </a:r>
            <a:endParaRPr lang="en-US" altLang="zh-CN" dirty="0"/>
          </a:p>
          <a:p>
            <a:r>
              <a:rPr lang="zh-CN" altLang="en-US" dirty="0"/>
              <a:t>方案数的处理：把边权全部设为</a:t>
            </a:r>
            <a:r>
              <a:rPr lang="en-US" altLang="zh-CN" dirty="0"/>
              <a:t>1</a:t>
            </a:r>
          </a:p>
          <a:p>
            <a:r>
              <a:rPr lang="zh-CN" altLang="en-US" dirty="0"/>
              <a:t>可以发现网格图上要这</a:t>
            </a:r>
            <a:r>
              <a:rPr lang="en-US" altLang="zh-CN" dirty="0"/>
              <a:t>n</a:t>
            </a:r>
            <a:r>
              <a:rPr lang="zh-CN" altLang="en-US" dirty="0"/>
              <a:t>条路径不相交，那么</a:t>
            </a:r>
            <a:r>
              <a:rPr lang="en-US" altLang="zh-CN" dirty="0"/>
              <a:t>ai</a:t>
            </a:r>
            <a:r>
              <a:rPr lang="zh-CN" altLang="en-US" dirty="0"/>
              <a:t>一定对应</a:t>
            </a:r>
            <a:r>
              <a:rPr lang="en-US" altLang="zh-CN" dirty="0"/>
              <a:t>bi</a:t>
            </a:r>
            <a:r>
              <a:rPr lang="zh-CN" altLang="en-US" dirty="0"/>
              <a:t>，符号也是正的</a:t>
            </a:r>
            <a:endParaRPr lang="en-US" altLang="zh-CN" dirty="0"/>
          </a:p>
          <a:p>
            <a:r>
              <a:rPr lang="zh-CN" altLang="en-US" dirty="0"/>
              <a:t>其他的那些匹配方案都会让路径相交，也不会对答案有贡献</a:t>
            </a:r>
            <a:endParaRPr lang="en-US" altLang="zh-CN" dirty="0"/>
          </a:p>
          <a:p>
            <a:r>
              <a:rPr lang="zh-CN" altLang="en-US" dirty="0"/>
              <a:t>所以直接求行列式就可以了</a:t>
            </a:r>
          </a:p>
        </p:txBody>
      </p:sp>
    </p:spTree>
    <p:extLst>
      <p:ext uri="{BB962C8B-B14F-4D97-AF65-F5344CB8AC3E}">
        <p14:creationId xmlns:p14="http://schemas.microsoft.com/office/powerpoint/2010/main" val="1081327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BB07-9070-40E6-A6D7-8DD81EBC42BC}"/>
              </a:ext>
            </a:extLst>
          </p:cNvPr>
          <p:cNvSpPr>
            <a:spLocks noGrp="1"/>
          </p:cNvSpPr>
          <p:nvPr>
            <p:ph type="title"/>
          </p:nvPr>
        </p:nvSpPr>
        <p:spPr/>
        <p:txBody>
          <a:bodyPr/>
          <a:lstStyle/>
          <a:p>
            <a:r>
              <a:rPr lang="en-US" altLang="zh-CN" dirty="0"/>
              <a:t>LGV</a:t>
            </a:r>
            <a:r>
              <a:rPr lang="zh-CN" altLang="en-US" dirty="0"/>
              <a:t>引理</a:t>
            </a:r>
          </a:p>
        </p:txBody>
      </p:sp>
      <p:sp>
        <p:nvSpPr>
          <p:cNvPr id="3" name="内容占位符 2">
            <a:extLst>
              <a:ext uri="{FF2B5EF4-FFF2-40B4-BE49-F238E27FC236}">
                <a16:creationId xmlns:a16="http://schemas.microsoft.com/office/drawing/2014/main" id="{4C49B43E-13EA-43E9-966B-0A98C9649101}"/>
              </a:ext>
            </a:extLst>
          </p:cNvPr>
          <p:cNvSpPr>
            <a:spLocks noGrp="1"/>
          </p:cNvSpPr>
          <p:nvPr>
            <p:ph idx="1"/>
          </p:nvPr>
        </p:nvSpPr>
        <p:spPr/>
        <p:txBody>
          <a:bodyPr>
            <a:normAutofit/>
          </a:bodyPr>
          <a:lstStyle/>
          <a:p>
            <a:r>
              <a:rPr lang="zh-CN" altLang="en-US" dirty="0"/>
              <a:t>应用</a:t>
            </a:r>
            <a:endParaRPr lang="en-US" altLang="zh-CN" dirty="0"/>
          </a:p>
          <a:p>
            <a:r>
              <a:rPr lang="zh-CN" altLang="en-US" dirty="0"/>
              <a:t>配合</a:t>
            </a:r>
            <a:r>
              <a:rPr lang="en-US" altLang="zh-CN" dirty="0" err="1"/>
              <a:t>Menger</a:t>
            </a:r>
            <a:r>
              <a:rPr lang="zh-CN" altLang="en-US" dirty="0"/>
              <a:t>定理的点形式</a:t>
            </a:r>
            <a:endParaRPr lang="en-US" altLang="zh-CN" dirty="0"/>
          </a:p>
          <a:p>
            <a:r>
              <a:rPr lang="en-US" altLang="zh-CN" dirty="0" err="1"/>
              <a:t>x,y</a:t>
            </a:r>
            <a:r>
              <a:rPr lang="zh-CN" altLang="en-US" dirty="0"/>
              <a:t>是图中不相邻的两个顶点，</a:t>
            </a:r>
            <a:r>
              <a:rPr lang="en-US" altLang="zh-CN" dirty="0"/>
              <a:t>P</a:t>
            </a:r>
            <a:r>
              <a:rPr lang="zh-CN" altLang="en-US" dirty="0"/>
              <a:t>是从</a:t>
            </a:r>
            <a:r>
              <a:rPr lang="en-US" altLang="zh-CN" dirty="0"/>
              <a:t>x</a:t>
            </a:r>
            <a:r>
              <a:rPr lang="zh-CN" altLang="en-US" dirty="0"/>
              <a:t>到</a:t>
            </a:r>
            <a:r>
              <a:rPr lang="en-US" altLang="zh-CN" dirty="0"/>
              <a:t>y</a:t>
            </a:r>
            <a:r>
              <a:rPr lang="zh-CN" altLang="en-US" dirty="0"/>
              <a:t>的一些路径的集合</a:t>
            </a:r>
            <a:endParaRPr lang="en-US" altLang="zh-CN" dirty="0"/>
          </a:p>
          <a:p>
            <a:r>
              <a:rPr lang="zh-CN" altLang="en-US" dirty="0"/>
              <a:t>若</a:t>
            </a:r>
            <a:r>
              <a:rPr lang="en-US" altLang="zh-CN" dirty="0"/>
              <a:t>P</a:t>
            </a:r>
            <a:r>
              <a:rPr lang="zh-CN" altLang="en-US" dirty="0"/>
              <a:t>中任意两个路径</a:t>
            </a:r>
            <a:r>
              <a:rPr lang="en-US" altLang="zh-CN" dirty="0"/>
              <a:t>pi</a:t>
            </a:r>
            <a:r>
              <a:rPr lang="zh-CN" altLang="en-US" dirty="0"/>
              <a:t>和</a:t>
            </a:r>
            <a:r>
              <a:rPr lang="en-US" altLang="zh-CN" dirty="0" err="1"/>
              <a:t>pj</a:t>
            </a:r>
            <a:r>
              <a:rPr lang="zh-CN" altLang="en-US" dirty="0"/>
              <a:t>满足除了</a:t>
            </a:r>
            <a:r>
              <a:rPr lang="en-US" altLang="zh-CN" dirty="0" err="1"/>
              <a:t>x,y</a:t>
            </a:r>
            <a:r>
              <a:rPr lang="zh-CN" altLang="en-US" dirty="0"/>
              <a:t>以外的点没有交集，则称</a:t>
            </a:r>
            <a:r>
              <a:rPr lang="en-US" altLang="zh-CN" dirty="0"/>
              <a:t>P</a:t>
            </a:r>
            <a:r>
              <a:rPr lang="zh-CN" altLang="en-US" dirty="0"/>
              <a:t>是内部点不交的</a:t>
            </a:r>
            <a:r>
              <a:rPr lang="en-US" altLang="zh-CN" dirty="0"/>
              <a:t>(</a:t>
            </a:r>
            <a:r>
              <a:rPr lang="en-US" altLang="zh-CN" dirty="0" err="1"/>
              <a:t>x,y</a:t>
            </a:r>
            <a:r>
              <a:rPr lang="en-US" altLang="zh-CN" dirty="0"/>
              <a:t>)</a:t>
            </a:r>
            <a:r>
              <a:rPr lang="zh-CN" altLang="en-US" dirty="0"/>
              <a:t>路径集合</a:t>
            </a:r>
            <a:endParaRPr lang="en-US" altLang="zh-CN" dirty="0"/>
          </a:p>
          <a:p>
            <a:r>
              <a:rPr lang="zh-CN" altLang="en-US" dirty="0"/>
              <a:t>设</a:t>
            </a:r>
            <a:r>
              <a:rPr lang="en-US" altLang="zh-CN" dirty="0"/>
              <a:t>f(</a:t>
            </a:r>
            <a:r>
              <a:rPr lang="en-US" altLang="zh-CN" dirty="0" err="1"/>
              <a:t>x,y</a:t>
            </a:r>
            <a:r>
              <a:rPr lang="en-US" altLang="zh-CN" dirty="0"/>
              <a:t>)</a:t>
            </a:r>
            <a:r>
              <a:rPr lang="zh-CN" altLang="en-US" dirty="0"/>
              <a:t>表示</a:t>
            </a:r>
            <a:r>
              <a:rPr lang="en-US" altLang="zh-CN" dirty="0"/>
              <a:t>|P|</a:t>
            </a:r>
            <a:r>
              <a:rPr lang="zh-CN" altLang="en-US" dirty="0"/>
              <a:t>的最大值</a:t>
            </a:r>
            <a:endParaRPr lang="en-US" altLang="zh-CN" dirty="0"/>
          </a:p>
          <a:p>
            <a:r>
              <a:rPr lang="zh-CN" altLang="en-US" dirty="0"/>
              <a:t>设</a:t>
            </a:r>
            <a:r>
              <a:rPr lang="en-US" altLang="zh-CN" dirty="0"/>
              <a:t>g(</a:t>
            </a:r>
            <a:r>
              <a:rPr lang="en-US" altLang="zh-CN" dirty="0" err="1"/>
              <a:t>x,y</a:t>
            </a:r>
            <a:r>
              <a:rPr lang="en-US" altLang="zh-CN" dirty="0"/>
              <a:t>)</a:t>
            </a:r>
            <a:r>
              <a:rPr lang="zh-CN" altLang="en-US" dirty="0"/>
              <a:t>表示让</a:t>
            </a:r>
            <a:r>
              <a:rPr lang="en-US" altLang="zh-CN" dirty="0" err="1"/>
              <a:t>x,y</a:t>
            </a:r>
            <a:r>
              <a:rPr lang="zh-CN" altLang="en-US" dirty="0"/>
              <a:t>不连通，需要至少删几个点</a:t>
            </a:r>
            <a:endParaRPr lang="en-US" altLang="zh-CN" dirty="0"/>
          </a:p>
          <a:p>
            <a:r>
              <a:rPr lang="en-US" altLang="zh-CN" dirty="0" err="1"/>
              <a:t>Menger</a:t>
            </a:r>
            <a:r>
              <a:rPr lang="zh-CN" altLang="en-US" dirty="0"/>
              <a:t>定理的点形式说的是对于任意的</a:t>
            </a:r>
            <a:r>
              <a:rPr lang="en-US" altLang="zh-CN" dirty="0" err="1"/>
              <a:t>x,y</a:t>
            </a:r>
            <a:r>
              <a:rPr lang="zh-CN" altLang="en-US" dirty="0"/>
              <a:t>，</a:t>
            </a:r>
            <a:r>
              <a:rPr lang="en-US" altLang="zh-CN" dirty="0"/>
              <a:t>f(</a:t>
            </a:r>
            <a:r>
              <a:rPr lang="en-US" altLang="zh-CN" dirty="0" err="1"/>
              <a:t>x,y</a:t>
            </a:r>
            <a:r>
              <a:rPr lang="en-US" altLang="zh-CN" dirty="0"/>
              <a:t>)=g(</a:t>
            </a:r>
            <a:r>
              <a:rPr lang="en-US" altLang="zh-CN" dirty="0" err="1"/>
              <a:t>x,y</a:t>
            </a:r>
            <a:r>
              <a:rPr lang="en-US" altLang="zh-CN" dirty="0"/>
              <a:t>)</a:t>
            </a:r>
            <a:endParaRPr lang="zh-CN" altLang="en-US" dirty="0"/>
          </a:p>
        </p:txBody>
      </p:sp>
    </p:spTree>
    <p:extLst>
      <p:ext uri="{BB962C8B-B14F-4D97-AF65-F5344CB8AC3E}">
        <p14:creationId xmlns:p14="http://schemas.microsoft.com/office/powerpoint/2010/main" val="3646264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BB07-9070-40E6-A6D7-8DD81EBC42BC}"/>
              </a:ext>
            </a:extLst>
          </p:cNvPr>
          <p:cNvSpPr>
            <a:spLocks noGrp="1"/>
          </p:cNvSpPr>
          <p:nvPr>
            <p:ph type="title"/>
          </p:nvPr>
        </p:nvSpPr>
        <p:spPr/>
        <p:txBody>
          <a:bodyPr/>
          <a:lstStyle/>
          <a:p>
            <a:r>
              <a:rPr lang="en-US" altLang="zh-CN" dirty="0"/>
              <a:t>LGV</a:t>
            </a:r>
            <a:r>
              <a:rPr lang="zh-CN" altLang="en-US" dirty="0"/>
              <a:t>引理</a:t>
            </a:r>
          </a:p>
        </p:txBody>
      </p:sp>
      <p:sp>
        <p:nvSpPr>
          <p:cNvPr id="3" name="内容占位符 2">
            <a:extLst>
              <a:ext uri="{FF2B5EF4-FFF2-40B4-BE49-F238E27FC236}">
                <a16:creationId xmlns:a16="http://schemas.microsoft.com/office/drawing/2014/main" id="{4C49B43E-13EA-43E9-966B-0A98C9649101}"/>
              </a:ext>
            </a:extLst>
          </p:cNvPr>
          <p:cNvSpPr>
            <a:spLocks noGrp="1"/>
          </p:cNvSpPr>
          <p:nvPr>
            <p:ph idx="1"/>
          </p:nvPr>
        </p:nvSpPr>
        <p:spPr/>
        <p:txBody>
          <a:bodyPr>
            <a:normAutofit/>
          </a:bodyPr>
          <a:lstStyle/>
          <a:p>
            <a:r>
              <a:rPr lang="zh-CN" altLang="en-US" dirty="0"/>
              <a:t>应用</a:t>
            </a:r>
            <a:endParaRPr lang="en-US" altLang="zh-CN" dirty="0"/>
          </a:p>
          <a:p>
            <a:r>
              <a:rPr lang="zh-CN" altLang="en-US" dirty="0"/>
              <a:t>配合</a:t>
            </a:r>
            <a:r>
              <a:rPr lang="en-US" altLang="zh-CN" dirty="0" err="1"/>
              <a:t>Menger</a:t>
            </a:r>
            <a:r>
              <a:rPr lang="zh-CN" altLang="en-US" dirty="0"/>
              <a:t>定理的点形式</a:t>
            </a:r>
            <a:endParaRPr lang="en-US" altLang="zh-CN" dirty="0"/>
          </a:p>
          <a:p>
            <a:r>
              <a:rPr lang="zh-CN" altLang="en-US" dirty="0"/>
              <a:t>考虑</a:t>
            </a:r>
            <a:r>
              <a:rPr lang="en-US" altLang="zh-CN" dirty="0"/>
              <a:t>DAG</a:t>
            </a:r>
            <a:r>
              <a:rPr lang="zh-CN" altLang="en-US" dirty="0"/>
              <a:t>上有</a:t>
            </a:r>
            <a:r>
              <a:rPr lang="en-US" altLang="zh-CN" dirty="0"/>
              <a:t>A</a:t>
            </a:r>
            <a:r>
              <a:rPr lang="zh-CN" altLang="en-US" dirty="0"/>
              <a:t>，</a:t>
            </a:r>
            <a:r>
              <a:rPr lang="en-US" altLang="zh-CN" dirty="0"/>
              <a:t>B</a:t>
            </a:r>
            <a:r>
              <a:rPr lang="zh-CN" altLang="en-US" dirty="0"/>
              <a:t>两个点集，现在问最少删多少个点，使得</a:t>
            </a:r>
            <a:r>
              <a:rPr lang="en-US" altLang="zh-CN" dirty="0"/>
              <a:t>A</a:t>
            </a:r>
            <a:r>
              <a:rPr lang="zh-CN" altLang="en-US" dirty="0"/>
              <a:t>，</a:t>
            </a:r>
            <a:r>
              <a:rPr lang="en-US" altLang="zh-CN" dirty="0"/>
              <a:t>B</a:t>
            </a:r>
            <a:r>
              <a:rPr lang="zh-CN" altLang="en-US" dirty="0"/>
              <a:t>两个点集之间不连通？</a:t>
            </a:r>
            <a:endParaRPr lang="en-US" altLang="zh-CN" dirty="0"/>
          </a:p>
          <a:p>
            <a:r>
              <a:rPr lang="zh-CN" altLang="en-US" dirty="0"/>
              <a:t>新建源汇点，</a:t>
            </a:r>
            <a:r>
              <a:rPr lang="en-US" altLang="zh-CN" dirty="0"/>
              <a:t>S</a:t>
            </a:r>
            <a:r>
              <a:rPr lang="zh-CN" altLang="en-US" dirty="0"/>
              <a:t>向</a:t>
            </a:r>
            <a:r>
              <a:rPr lang="en-US" altLang="zh-CN" dirty="0"/>
              <a:t>A</a:t>
            </a:r>
            <a:r>
              <a:rPr lang="zh-CN" altLang="en-US" dirty="0"/>
              <a:t>连边，</a:t>
            </a:r>
            <a:r>
              <a:rPr lang="en-US" altLang="zh-CN" dirty="0"/>
              <a:t>B</a:t>
            </a:r>
            <a:r>
              <a:rPr lang="zh-CN" altLang="en-US" dirty="0"/>
              <a:t>向</a:t>
            </a:r>
            <a:r>
              <a:rPr lang="en-US" altLang="zh-CN" dirty="0"/>
              <a:t>T</a:t>
            </a:r>
            <a:r>
              <a:rPr lang="zh-CN" altLang="en-US" dirty="0"/>
              <a:t>连边，并利用</a:t>
            </a:r>
            <a:r>
              <a:rPr lang="en-US" altLang="zh-CN" dirty="0" err="1"/>
              <a:t>Menger</a:t>
            </a:r>
            <a:r>
              <a:rPr lang="zh-CN" altLang="en-US" dirty="0"/>
              <a:t>定理</a:t>
            </a:r>
            <a:endParaRPr lang="en-US" altLang="zh-CN" dirty="0"/>
          </a:p>
          <a:p>
            <a:r>
              <a:rPr lang="zh-CN" altLang="en-US" dirty="0"/>
              <a:t>问题转化成问</a:t>
            </a:r>
            <a:r>
              <a:rPr lang="en-US" altLang="zh-CN" dirty="0"/>
              <a:t>S</a:t>
            </a:r>
            <a:r>
              <a:rPr lang="zh-CN" altLang="en-US" dirty="0"/>
              <a:t>和</a:t>
            </a:r>
            <a:r>
              <a:rPr lang="en-US" altLang="zh-CN" dirty="0"/>
              <a:t>T</a:t>
            </a:r>
            <a:r>
              <a:rPr lang="zh-CN" altLang="en-US" dirty="0"/>
              <a:t>之间最多有多少条内部点不交的路径</a:t>
            </a:r>
          </a:p>
        </p:txBody>
      </p:sp>
    </p:spTree>
    <p:extLst>
      <p:ext uri="{BB962C8B-B14F-4D97-AF65-F5344CB8AC3E}">
        <p14:creationId xmlns:p14="http://schemas.microsoft.com/office/powerpoint/2010/main" val="3141256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BB07-9070-40E6-A6D7-8DD81EBC42BC}"/>
              </a:ext>
            </a:extLst>
          </p:cNvPr>
          <p:cNvSpPr>
            <a:spLocks noGrp="1"/>
          </p:cNvSpPr>
          <p:nvPr>
            <p:ph type="title"/>
          </p:nvPr>
        </p:nvSpPr>
        <p:spPr/>
        <p:txBody>
          <a:bodyPr/>
          <a:lstStyle/>
          <a:p>
            <a:r>
              <a:rPr lang="en-US" altLang="zh-CN" dirty="0"/>
              <a:t>LGV</a:t>
            </a:r>
            <a:r>
              <a:rPr lang="zh-CN" altLang="en-US" dirty="0"/>
              <a:t>引理</a:t>
            </a:r>
          </a:p>
        </p:txBody>
      </p:sp>
      <p:sp>
        <p:nvSpPr>
          <p:cNvPr id="3" name="内容占位符 2">
            <a:extLst>
              <a:ext uri="{FF2B5EF4-FFF2-40B4-BE49-F238E27FC236}">
                <a16:creationId xmlns:a16="http://schemas.microsoft.com/office/drawing/2014/main" id="{4C49B43E-13EA-43E9-966B-0A98C9649101}"/>
              </a:ext>
            </a:extLst>
          </p:cNvPr>
          <p:cNvSpPr>
            <a:spLocks noGrp="1"/>
          </p:cNvSpPr>
          <p:nvPr>
            <p:ph idx="1"/>
          </p:nvPr>
        </p:nvSpPr>
        <p:spPr/>
        <p:txBody>
          <a:bodyPr>
            <a:normAutofit/>
          </a:bodyPr>
          <a:lstStyle/>
          <a:p>
            <a:r>
              <a:rPr lang="zh-CN" altLang="en-US" dirty="0"/>
              <a:t>应用</a:t>
            </a:r>
            <a:endParaRPr lang="en-US" altLang="zh-CN" dirty="0"/>
          </a:p>
          <a:p>
            <a:r>
              <a:rPr lang="zh-CN" altLang="en-US" dirty="0"/>
              <a:t>配合</a:t>
            </a:r>
            <a:r>
              <a:rPr lang="en-US" altLang="zh-CN" dirty="0" err="1"/>
              <a:t>Menger</a:t>
            </a:r>
            <a:r>
              <a:rPr lang="zh-CN" altLang="en-US" dirty="0"/>
              <a:t>定理的点形式</a:t>
            </a:r>
            <a:endParaRPr lang="en-US" altLang="zh-CN" dirty="0"/>
          </a:p>
          <a:p>
            <a:r>
              <a:rPr lang="zh-CN" altLang="en-US" dirty="0"/>
              <a:t>由</a:t>
            </a:r>
            <a:r>
              <a:rPr lang="en-US" altLang="zh-CN" dirty="0"/>
              <a:t>LGV</a:t>
            </a:r>
            <a:r>
              <a:rPr lang="zh-CN" altLang="en-US" dirty="0"/>
              <a:t>引理，在取定</a:t>
            </a:r>
            <a:r>
              <a:rPr lang="en-US" altLang="zh-CN" dirty="0"/>
              <a:t>n</a:t>
            </a:r>
            <a:r>
              <a:rPr lang="zh-CN" altLang="en-US" dirty="0"/>
              <a:t>个起点和终点后，我们可以算所有</a:t>
            </a:r>
            <a:r>
              <a:rPr lang="en-US" altLang="zh-CN" dirty="0"/>
              <a:t>n</a:t>
            </a:r>
            <a:r>
              <a:rPr lang="zh-CN" altLang="en-US" dirty="0"/>
              <a:t>条不相交路径的权值积的带符号和</a:t>
            </a:r>
          </a:p>
          <a:p>
            <a:r>
              <a:rPr lang="zh-CN" altLang="en-US" dirty="0"/>
              <a:t>但是现在我们想求的是最大的不相交路径的条数</a:t>
            </a:r>
            <a:endParaRPr lang="en-US" altLang="zh-CN" dirty="0"/>
          </a:p>
          <a:p>
            <a:r>
              <a:rPr lang="zh-CN" altLang="en-US" dirty="0"/>
              <a:t>所以可以转判定性问题，如果我们取定了</a:t>
            </a:r>
            <a:r>
              <a:rPr lang="en-US" altLang="zh-CN" dirty="0"/>
              <a:t>n</a:t>
            </a:r>
            <a:r>
              <a:rPr lang="zh-CN" altLang="en-US" dirty="0"/>
              <a:t>和</a:t>
            </a:r>
            <a:r>
              <a:rPr lang="en-US" altLang="zh-CN" dirty="0"/>
              <a:t>n</a:t>
            </a:r>
            <a:r>
              <a:rPr lang="zh-CN" altLang="en-US" dirty="0"/>
              <a:t>个起点和终点后，所有</a:t>
            </a:r>
            <a:r>
              <a:rPr lang="en-US" altLang="zh-CN" dirty="0"/>
              <a:t>n</a:t>
            </a:r>
            <a:r>
              <a:rPr lang="zh-CN" altLang="en-US" dirty="0"/>
              <a:t>条不相交路径的权值积的带符号和不为</a:t>
            </a:r>
            <a:r>
              <a:rPr lang="en-US" altLang="zh-CN" dirty="0"/>
              <a:t>0</a:t>
            </a:r>
            <a:r>
              <a:rPr lang="zh-CN" altLang="en-US" dirty="0"/>
              <a:t>，那就说明不相交路径的条数至少为</a:t>
            </a:r>
            <a:r>
              <a:rPr lang="en-US" altLang="zh-CN" dirty="0"/>
              <a:t>n</a:t>
            </a:r>
          </a:p>
        </p:txBody>
      </p:sp>
    </p:spTree>
    <p:extLst>
      <p:ext uri="{BB962C8B-B14F-4D97-AF65-F5344CB8AC3E}">
        <p14:creationId xmlns:p14="http://schemas.microsoft.com/office/powerpoint/2010/main" val="750965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BB07-9070-40E6-A6D7-8DD81EBC42BC}"/>
              </a:ext>
            </a:extLst>
          </p:cNvPr>
          <p:cNvSpPr>
            <a:spLocks noGrp="1"/>
          </p:cNvSpPr>
          <p:nvPr>
            <p:ph type="title"/>
          </p:nvPr>
        </p:nvSpPr>
        <p:spPr/>
        <p:txBody>
          <a:bodyPr/>
          <a:lstStyle/>
          <a:p>
            <a:r>
              <a:rPr lang="en-US" altLang="zh-CN" dirty="0"/>
              <a:t>LGV</a:t>
            </a:r>
            <a:r>
              <a:rPr lang="zh-CN" altLang="en-US" dirty="0"/>
              <a:t>引理</a:t>
            </a:r>
          </a:p>
        </p:txBody>
      </p:sp>
      <p:sp>
        <p:nvSpPr>
          <p:cNvPr id="3" name="内容占位符 2">
            <a:extLst>
              <a:ext uri="{FF2B5EF4-FFF2-40B4-BE49-F238E27FC236}">
                <a16:creationId xmlns:a16="http://schemas.microsoft.com/office/drawing/2014/main" id="{4C49B43E-13EA-43E9-966B-0A98C9649101}"/>
              </a:ext>
            </a:extLst>
          </p:cNvPr>
          <p:cNvSpPr>
            <a:spLocks noGrp="1"/>
          </p:cNvSpPr>
          <p:nvPr>
            <p:ph idx="1"/>
          </p:nvPr>
        </p:nvSpPr>
        <p:spPr/>
        <p:txBody>
          <a:bodyPr>
            <a:normAutofit/>
          </a:bodyPr>
          <a:lstStyle/>
          <a:p>
            <a:r>
              <a:rPr lang="zh-CN" altLang="en-US" dirty="0"/>
              <a:t>应用</a:t>
            </a:r>
            <a:endParaRPr lang="en-US" altLang="zh-CN" dirty="0"/>
          </a:p>
          <a:p>
            <a:r>
              <a:rPr lang="zh-CN" altLang="en-US" dirty="0"/>
              <a:t>配合</a:t>
            </a:r>
            <a:r>
              <a:rPr lang="en-US" altLang="zh-CN" dirty="0" err="1"/>
              <a:t>Menger</a:t>
            </a:r>
            <a:r>
              <a:rPr lang="zh-CN" altLang="en-US" dirty="0"/>
              <a:t>定理的点形式</a:t>
            </a:r>
            <a:endParaRPr lang="en-US" altLang="zh-CN" dirty="0"/>
          </a:p>
          <a:p>
            <a:r>
              <a:rPr lang="zh-CN" altLang="en-US" dirty="0"/>
              <a:t>还有一个问题是这是带符号和，所以有可能有不相交路径，但是路径权值的带符号和为</a:t>
            </a:r>
            <a:r>
              <a:rPr lang="en-US" altLang="zh-CN" dirty="0"/>
              <a:t>0</a:t>
            </a:r>
          </a:p>
          <a:p>
            <a:r>
              <a:rPr lang="zh-CN" altLang="en-US" dirty="0"/>
              <a:t>可以给每条边一个随机数，由于路径不会包含超过</a:t>
            </a:r>
            <a:r>
              <a:rPr lang="en-US" altLang="zh-CN" dirty="0"/>
              <a:t>n</a:t>
            </a:r>
            <a:r>
              <a:rPr lang="zh-CN" altLang="en-US" dirty="0"/>
              <a:t>条边，由</a:t>
            </a:r>
            <a:r>
              <a:rPr lang="en-US" altLang="zh-CN" dirty="0"/>
              <a:t>Schwartz–Zippel</a:t>
            </a:r>
            <a:r>
              <a:rPr lang="zh-CN" altLang="en-US" dirty="0"/>
              <a:t>引理，为</a:t>
            </a:r>
            <a:r>
              <a:rPr lang="en-US" altLang="zh-CN" dirty="0"/>
              <a:t>0</a:t>
            </a:r>
            <a:r>
              <a:rPr lang="zh-CN" altLang="en-US" dirty="0"/>
              <a:t>的概率是</a:t>
            </a:r>
            <a:r>
              <a:rPr lang="en-US" altLang="zh-CN" dirty="0"/>
              <a:t>n/p</a:t>
            </a:r>
            <a:r>
              <a:rPr lang="zh-CN" altLang="en-US" dirty="0"/>
              <a:t>的，所以基本上不会为</a:t>
            </a:r>
            <a:r>
              <a:rPr lang="en-US" altLang="zh-CN" dirty="0"/>
              <a:t>0</a:t>
            </a:r>
          </a:p>
          <a:p>
            <a:endParaRPr lang="en-US" altLang="zh-CN" dirty="0"/>
          </a:p>
        </p:txBody>
      </p:sp>
    </p:spTree>
    <p:extLst>
      <p:ext uri="{BB962C8B-B14F-4D97-AF65-F5344CB8AC3E}">
        <p14:creationId xmlns:p14="http://schemas.microsoft.com/office/powerpoint/2010/main" val="1753328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BB07-9070-40E6-A6D7-8DD81EBC42BC}"/>
              </a:ext>
            </a:extLst>
          </p:cNvPr>
          <p:cNvSpPr>
            <a:spLocks noGrp="1"/>
          </p:cNvSpPr>
          <p:nvPr>
            <p:ph type="title"/>
          </p:nvPr>
        </p:nvSpPr>
        <p:spPr/>
        <p:txBody>
          <a:bodyPr/>
          <a:lstStyle/>
          <a:p>
            <a:r>
              <a:rPr lang="en-US" altLang="zh-CN" dirty="0"/>
              <a:t>LGV</a:t>
            </a:r>
            <a:r>
              <a:rPr lang="zh-CN" altLang="en-US" dirty="0"/>
              <a:t>引理</a:t>
            </a:r>
          </a:p>
        </p:txBody>
      </p:sp>
      <p:sp>
        <p:nvSpPr>
          <p:cNvPr id="3" name="内容占位符 2">
            <a:extLst>
              <a:ext uri="{FF2B5EF4-FFF2-40B4-BE49-F238E27FC236}">
                <a16:creationId xmlns:a16="http://schemas.microsoft.com/office/drawing/2014/main" id="{4C49B43E-13EA-43E9-966B-0A98C9649101}"/>
              </a:ext>
            </a:extLst>
          </p:cNvPr>
          <p:cNvSpPr>
            <a:spLocks noGrp="1"/>
          </p:cNvSpPr>
          <p:nvPr>
            <p:ph idx="1"/>
          </p:nvPr>
        </p:nvSpPr>
        <p:spPr/>
        <p:txBody>
          <a:bodyPr>
            <a:normAutofit/>
          </a:bodyPr>
          <a:lstStyle/>
          <a:p>
            <a:r>
              <a:rPr lang="zh-CN" altLang="en-US" dirty="0"/>
              <a:t>应用</a:t>
            </a:r>
            <a:endParaRPr lang="en-US" altLang="zh-CN" dirty="0"/>
          </a:p>
          <a:p>
            <a:r>
              <a:rPr lang="zh-CN" altLang="en-US" dirty="0"/>
              <a:t>配合</a:t>
            </a:r>
            <a:r>
              <a:rPr lang="en-US" altLang="zh-CN" dirty="0" err="1"/>
              <a:t>Menger</a:t>
            </a:r>
            <a:r>
              <a:rPr lang="zh-CN" altLang="en-US" dirty="0"/>
              <a:t>定理的点形式</a:t>
            </a:r>
            <a:endParaRPr lang="en-US" altLang="zh-CN" dirty="0"/>
          </a:p>
          <a:p>
            <a:r>
              <a:rPr lang="zh-CN" altLang="en-US" dirty="0"/>
              <a:t>所以我们可以先把矩阵</a:t>
            </a:r>
            <a:r>
              <a:rPr lang="en-US" altLang="zh-CN" dirty="0"/>
              <a:t>M</a:t>
            </a:r>
            <a:r>
              <a:rPr lang="zh-CN" altLang="en-US" dirty="0"/>
              <a:t>写出来（</a:t>
            </a:r>
            <a:r>
              <a:rPr lang="en-US" altLang="zh-CN" dirty="0" err="1"/>
              <a:t>M</a:t>
            </a:r>
            <a:r>
              <a:rPr lang="en-US" altLang="zh-CN" baseline="-25000" dirty="0" err="1"/>
              <a:t>ij</a:t>
            </a:r>
            <a:r>
              <a:rPr lang="zh-CN" altLang="en-US" dirty="0"/>
              <a:t>表示从</a:t>
            </a:r>
            <a:r>
              <a:rPr lang="en-US" altLang="zh-CN" dirty="0"/>
              <a:t>A</a:t>
            </a:r>
            <a:r>
              <a:rPr lang="zh-CN" altLang="en-US" dirty="0"/>
              <a:t>集合的第</a:t>
            </a:r>
            <a:r>
              <a:rPr lang="en-US" altLang="zh-CN" dirty="0" err="1"/>
              <a:t>i</a:t>
            </a:r>
            <a:r>
              <a:rPr lang="zh-CN" altLang="en-US" dirty="0"/>
              <a:t>个点到</a:t>
            </a:r>
            <a:r>
              <a:rPr lang="en-US" altLang="zh-CN" dirty="0"/>
              <a:t>B</a:t>
            </a:r>
            <a:r>
              <a:rPr lang="zh-CN" altLang="en-US" dirty="0"/>
              <a:t>集合的第</a:t>
            </a:r>
            <a:r>
              <a:rPr lang="en-US" altLang="zh-CN" dirty="0"/>
              <a:t>j</a:t>
            </a:r>
            <a:r>
              <a:rPr lang="zh-CN" altLang="en-US" dirty="0"/>
              <a:t>个点的所有路径权值的和），问题就变成在矩阵</a:t>
            </a:r>
            <a:r>
              <a:rPr lang="en-US" altLang="zh-CN" dirty="0"/>
              <a:t>M</a:t>
            </a:r>
            <a:r>
              <a:rPr lang="zh-CN" altLang="en-US" dirty="0"/>
              <a:t>中找一个不为</a:t>
            </a:r>
            <a:r>
              <a:rPr lang="en-US" altLang="zh-CN" dirty="0"/>
              <a:t>0</a:t>
            </a:r>
            <a:r>
              <a:rPr lang="zh-CN" altLang="en-US" dirty="0"/>
              <a:t>的</a:t>
            </a:r>
            <a:r>
              <a:rPr lang="en-US" altLang="zh-CN" dirty="0"/>
              <a:t>k</a:t>
            </a:r>
            <a:r>
              <a:rPr lang="zh-CN" altLang="en-US" dirty="0"/>
              <a:t>阶子式且使得</a:t>
            </a:r>
            <a:r>
              <a:rPr lang="en-US" altLang="zh-CN" dirty="0"/>
              <a:t>k</a:t>
            </a:r>
            <a:r>
              <a:rPr lang="zh-CN" altLang="en-US" dirty="0"/>
              <a:t>最大</a:t>
            </a:r>
            <a:endParaRPr lang="en-US" altLang="zh-CN" dirty="0"/>
          </a:p>
          <a:p>
            <a:r>
              <a:rPr lang="zh-CN" altLang="en-US" dirty="0"/>
              <a:t>这就是求矩阵</a:t>
            </a:r>
            <a:r>
              <a:rPr lang="en-US" altLang="zh-CN" dirty="0"/>
              <a:t>M</a:t>
            </a:r>
            <a:r>
              <a:rPr lang="zh-CN" altLang="en-US" dirty="0"/>
              <a:t>的秩</a:t>
            </a:r>
            <a:endParaRPr lang="en-US" altLang="zh-CN" dirty="0"/>
          </a:p>
          <a:p>
            <a:endParaRPr lang="en-US" altLang="zh-CN" dirty="0"/>
          </a:p>
        </p:txBody>
      </p:sp>
    </p:spTree>
    <p:extLst>
      <p:ext uri="{BB962C8B-B14F-4D97-AF65-F5344CB8AC3E}">
        <p14:creationId xmlns:p14="http://schemas.microsoft.com/office/powerpoint/2010/main" val="1577066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BB07-9070-40E6-A6D7-8DD81EBC42BC}"/>
              </a:ext>
            </a:extLst>
          </p:cNvPr>
          <p:cNvSpPr>
            <a:spLocks noGrp="1"/>
          </p:cNvSpPr>
          <p:nvPr>
            <p:ph type="title"/>
          </p:nvPr>
        </p:nvSpPr>
        <p:spPr/>
        <p:txBody>
          <a:bodyPr/>
          <a:lstStyle/>
          <a:p>
            <a:r>
              <a:rPr lang="en-US" altLang="zh-CN" dirty="0"/>
              <a:t>LGV</a:t>
            </a:r>
            <a:r>
              <a:rPr lang="zh-CN" altLang="en-US" dirty="0"/>
              <a:t>引理</a:t>
            </a:r>
          </a:p>
        </p:txBody>
      </p:sp>
      <p:sp>
        <p:nvSpPr>
          <p:cNvPr id="3" name="内容占位符 2">
            <a:extLst>
              <a:ext uri="{FF2B5EF4-FFF2-40B4-BE49-F238E27FC236}">
                <a16:creationId xmlns:a16="http://schemas.microsoft.com/office/drawing/2014/main" id="{4C49B43E-13EA-43E9-966B-0A98C9649101}"/>
              </a:ext>
            </a:extLst>
          </p:cNvPr>
          <p:cNvSpPr>
            <a:spLocks noGrp="1"/>
          </p:cNvSpPr>
          <p:nvPr>
            <p:ph idx="1"/>
          </p:nvPr>
        </p:nvSpPr>
        <p:spPr/>
        <p:txBody>
          <a:bodyPr>
            <a:normAutofit/>
          </a:bodyPr>
          <a:lstStyle/>
          <a:p>
            <a:r>
              <a:rPr lang="zh-CN" altLang="en-US" dirty="0"/>
              <a:t>应用</a:t>
            </a:r>
            <a:endParaRPr lang="en-US" altLang="zh-CN" dirty="0"/>
          </a:p>
          <a:p>
            <a:r>
              <a:rPr lang="zh-CN" altLang="en-US" dirty="0"/>
              <a:t>配合</a:t>
            </a:r>
            <a:r>
              <a:rPr lang="en-US" altLang="zh-CN" dirty="0" err="1"/>
              <a:t>Menger</a:t>
            </a:r>
            <a:r>
              <a:rPr lang="zh-CN" altLang="en-US" dirty="0"/>
              <a:t>定理的点形式</a:t>
            </a:r>
            <a:endParaRPr lang="en-US" altLang="zh-CN" dirty="0"/>
          </a:p>
          <a:p>
            <a:r>
              <a:rPr lang="zh-CN" altLang="en-US" dirty="0"/>
              <a:t>由于</a:t>
            </a:r>
            <a:r>
              <a:rPr lang="en-US" altLang="zh-CN" dirty="0" err="1"/>
              <a:t>Menger</a:t>
            </a:r>
            <a:r>
              <a:rPr lang="zh-CN" altLang="en-US" dirty="0"/>
              <a:t>定理和最大流最小割定理有关系</a:t>
            </a:r>
            <a:endParaRPr lang="en-US" altLang="zh-CN" dirty="0"/>
          </a:p>
          <a:p>
            <a:r>
              <a:rPr lang="zh-CN" altLang="en-US" dirty="0"/>
              <a:t>所以一些特殊图的最大流也可以转化成</a:t>
            </a:r>
            <a:r>
              <a:rPr lang="en-US" altLang="zh-CN" dirty="0" err="1"/>
              <a:t>Menger</a:t>
            </a:r>
            <a:r>
              <a:rPr lang="zh-CN" altLang="en-US" dirty="0"/>
              <a:t>定理的点形式然后用上述方法计算</a:t>
            </a:r>
            <a:endParaRPr lang="en-US" altLang="zh-CN" dirty="0"/>
          </a:p>
        </p:txBody>
      </p:sp>
    </p:spTree>
    <p:extLst>
      <p:ext uri="{BB962C8B-B14F-4D97-AF65-F5344CB8AC3E}">
        <p14:creationId xmlns:p14="http://schemas.microsoft.com/office/powerpoint/2010/main" val="1822576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BB07-9070-40E6-A6D7-8DD81EBC42BC}"/>
              </a:ext>
            </a:extLst>
          </p:cNvPr>
          <p:cNvSpPr>
            <a:spLocks noGrp="1"/>
          </p:cNvSpPr>
          <p:nvPr>
            <p:ph type="title"/>
          </p:nvPr>
        </p:nvSpPr>
        <p:spPr/>
        <p:txBody>
          <a:bodyPr/>
          <a:lstStyle/>
          <a:p>
            <a:r>
              <a:rPr lang="en-US" altLang="zh-CN" dirty="0"/>
              <a:t>LGV</a:t>
            </a:r>
            <a:r>
              <a:rPr lang="zh-CN" altLang="en-US" dirty="0"/>
              <a:t>引理</a:t>
            </a:r>
          </a:p>
        </p:txBody>
      </p:sp>
      <p:sp>
        <p:nvSpPr>
          <p:cNvPr id="3" name="内容占位符 2">
            <a:extLst>
              <a:ext uri="{FF2B5EF4-FFF2-40B4-BE49-F238E27FC236}">
                <a16:creationId xmlns:a16="http://schemas.microsoft.com/office/drawing/2014/main" id="{4C49B43E-13EA-43E9-966B-0A98C9649101}"/>
              </a:ext>
            </a:extLst>
          </p:cNvPr>
          <p:cNvSpPr>
            <a:spLocks noGrp="1"/>
          </p:cNvSpPr>
          <p:nvPr>
            <p:ph idx="1"/>
          </p:nvPr>
        </p:nvSpPr>
        <p:spPr/>
        <p:txBody>
          <a:bodyPr>
            <a:normAutofit/>
          </a:bodyPr>
          <a:lstStyle/>
          <a:p>
            <a:r>
              <a:rPr lang="zh-CN" altLang="en-US" dirty="0"/>
              <a:t>应用</a:t>
            </a:r>
            <a:endParaRPr lang="en-US" altLang="zh-CN" dirty="0"/>
          </a:p>
          <a:p>
            <a:r>
              <a:rPr lang="zh-CN" altLang="en-US" dirty="0"/>
              <a:t>配合</a:t>
            </a:r>
            <a:r>
              <a:rPr lang="en-US" altLang="zh-CN" dirty="0" err="1"/>
              <a:t>Menger</a:t>
            </a:r>
            <a:r>
              <a:rPr lang="zh-CN" altLang="en-US" dirty="0"/>
              <a:t>定理的点形式</a:t>
            </a:r>
            <a:endParaRPr lang="en-US" altLang="zh-CN" dirty="0"/>
          </a:p>
          <a:p>
            <a:r>
              <a:rPr lang="zh-CN" altLang="en-US" dirty="0"/>
              <a:t>例如一个</a:t>
            </a:r>
            <a:r>
              <a:rPr lang="en-US" altLang="zh-CN" dirty="0"/>
              <a:t>DAG</a:t>
            </a:r>
            <a:r>
              <a:rPr lang="zh-CN" altLang="en-US" dirty="0"/>
              <a:t>，有源汇点</a:t>
            </a:r>
            <a:r>
              <a:rPr lang="en-US" altLang="zh-CN" dirty="0" err="1"/>
              <a:t>s,t</a:t>
            </a:r>
            <a:r>
              <a:rPr lang="zh-CN" altLang="en-US" dirty="0"/>
              <a:t>，容量全为</a:t>
            </a:r>
            <a:r>
              <a:rPr lang="en-US" altLang="zh-CN" dirty="0"/>
              <a:t>1</a:t>
            </a:r>
            <a:r>
              <a:rPr lang="zh-CN" altLang="en-US" dirty="0"/>
              <a:t>，求最大流</a:t>
            </a:r>
            <a:endParaRPr lang="en-US" altLang="zh-CN" dirty="0"/>
          </a:p>
          <a:p>
            <a:r>
              <a:rPr lang="zh-CN" altLang="en-US" dirty="0"/>
              <a:t>把边看成点，容量为</a:t>
            </a:r>
            <a:r>
              <a:rPr lang="en-US" altLang="zh-CN" dirty="0"/>
              <a:t>1</a:t>
            </a:r>
            <a:r>
              <a:rPr lang="zh-CN" altLang="en-US" dirty="0"/>
              <a:t>相当于点不交</a:t>
            </a:r>
            <a:endParaRPr lang="en-US" altLang="zh-CN" dirty="0"/>
          </a:p>
          <a:p>
            <a:r>
              <a:rPr lang="zh-CN" altLang="en-US" dirty="0"/>
              <a:t>假设</a:t>
            </a:r>
            <a:r>
              <a:rPr lang="en-US" altLang="zh-CN" dirty="0"/>
              <a:t>s</a:t>
            </a:r>
            <a:r>
              <a:rPr lang="zh-CN" altLang="en-US" dirty="0"/>
              <a:t>出去了</a:t>
            </a:r>
            <a:r>
              <a:rPr lang="en-US" altLang="zh-CN" dirty="0"/>
              <a:t>n</a:t>
            </a:r>
            <a:r>
              <a:rPr lang="zh-CN" altLang="en-US" dirty="0"/>
              <a:t>条边，</a:t>
            </a:r>
            <a:r>
              <a:rPr lang="en-US" altLang="zh-CN" dirty="0"/>
              <a:t>m</a:t>
            </a:r>
            <a:r>
              <a:rPr lang="zh-CN" altLang="en-US" dirty="0"/>
              <a:t>条边到</a:t>
            </a:r>
            <a:r>
              <a:rPr lang="en-US" altLang="zh-CN" dirty="0"/>
              <a:t>t</a:t>
            </a:r>
            <a:r>
              <a:rPr lang="zh-CN" altLang="en-US" dirty="0"/>
              <a:t>，那么列出矩阵</a:t>
            </a:r>
            <a:r>
              <a:rPr lang="en-US" altLang="zh-CN" dirty="0"/>
              <a:t>M</a:t>
            </a:r>
            <a:r>
              <a:rPr lang="zh-CN" altLang="en-US" dirty="0"/>
              <a:t>，</a:t>
            </a:r>
            <a:r>
              <a:rPr lang="en-US" altLang="zh-CN" dirty="0"/>
              <a:t> </a:t>
            </a:r>
            <a:r>
              <a:rPr lang="en-US" altLang="zh-CN" dirty="0" err="1"/>
              <a:t>M</a:t>
            </a:r>
            <a:r>
              <a:rPr lang="en-US" altLang="zh-CN" baseline="-25000" dirty="0" err="1"/>
              <a:t>ij</a:t>
            </a:r>
            <a:r>
              <a:rPr lang="zh-CN" altLang="en-US" dirty="0"/>
              <a:t>表示所有从</a:t>
            </a:r>
            <a:r>
              <a:rPr lang="en-US" altLang="zh-CN" dirty="0"/>
              <a:t>s</a:t>
            </a:r>
            <a:r>
              <a:rPr lang="zh-CN" altLang="en-US" dirty="0"/>
              <a:t>到</a:t>
            </a:r>
            <a:r>
              <a:rPr lang="en-US" altLang="zh-CN" dirty="0"/>
              <a:t>t</a:t>
            </a:r>
            <a:r>
              <a:rPr lang="zh-CN" altLang="en-US" dirty="0"/>
              <a:t>的有向路径</a:t>
            </a:r>
            <a:r>
              <a:rPr lang="en-US" altLang="zh-CN" dirty="0"/>
              <a:t>P</a:t>
            </a:r>
            <a:r>
              <a:rPr lang="zh-CN" altLang="en-US" dirty="0"/>
              <a:t>中，满足源点的第</a:t>
            </a:r>
            <a:r>
              <a:rPr lang="en-US" altLang="zh-CN" dirty="0" err="1"/>
              <a:t>i</a:t>
            </a:r>
            <a:r>
              <a:rPr lang="zh-CN" altLang="en-US" dirty="0"/>
              <a:t>条出边到汇点的第</a:t>
            </a:r>
            <a:r>
              <a:rPr lang="en-US" altLang="zh-CN" dirty="0"/>
              <a:t>j</a:t>
            </a:r>
            <a:r>
              <a:rPr lang="zh-CN" altLang="en-US" dirty="0"/>
              <a:t>条入边都在路径</a:t>
            </a:r>
            <a:r>
              <a:rPr lang="en-US" altLang="zh-CN" dirty="0"/>
              <a:t>P</a:t>
            </a:r>
            <a:r>
              <a:rPr lang="zh-CN" altLang="en-US" dirty="0"/>
              <a:t>上的，路径</a:t>
            </a:r>
            <a:r>
              <a:rPr lang="en-US" altLang="zh-CN" dirty="0"/>
              <a:t>P</a:t>
            </a:r>
            <a:r>
              <a:rPr lang="zh-CN" altLang="en-US" dirty="0"/>
              <a:t>的权值和（注意要预先为每条边分配随机权值）。</a:t>
            </a:r>
            <a:endParaRPr lang="en-US" altLang="zh-CN" dirty="0"/>
          </a:p>
          <a:p>
            <a:r>
              <a:rPr lang="zh-CN" altLang="en-US" dirty="0"/>
              <a:t>然后计算</a:t>
            </a:r>
            <a:r>
              <a:rPr lang="en-US" altLang="zh-CN" dirty="0"/>
              <a:t>M</a:t>
            </a:r>
            <a:r>
              <a:rPr lang="zh-CN" altLang="en-US" dirty="0"/>
              <a:t>的秩即为答案。</a:t>
            </a:r>
            <a:endParaRPr lang="en-US" altLang="zh-CN" dirty="0"/>
          </a:p>
        </p:txBody>
      </p:sp>
    </p:spTree>
    <p:extLst>
      <p:ext uri="{BB962C8B-B14F-4D97-AF65-F5344CB8AC3E}">
        <p14:creationId xmlns:p14="http://schemas.microsoft.com/office/powerpoint/2010/main" val="3198201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FBB07-9070-40E6-A6D7-8DD81EBC42BC}"/>
              </a:ext>
            </a:extLst>
          </p:cNvPr>
          <p:cNvSpPr>
            <a:spLocks noGrp="1"/>
          </p:cNvSpPr>
          <p:nvPr>
            <p:ph type="title"/>
          </p:nvPr>
        </p:nvSpPr>
        <p:spPr/>
        <p:txBody>
          <a:bodyPr/>
          <a:lstStyle/>
          <a:p>
            <a:r>
              <a:rPr lang="en-US" altLang="zh-CN" dirty="0"/>
              <a:t>LGV</a:t>
            </a:r>
            <a:r>
              <a:rPr lang="zh-CN" altLang="en-US" dirty="0"/>
              <a:t>引理</a:t>
            </a:r>
          </a:p>
        </p:txBody>
      </p:sp>
      <p:sp>
        <p:nvSpPr>
          <p:cNvPr id="3" name="内容占位符 2">
            <a:extLst>
              <a:ext uri="{FF2B5EF4-FFF2-40B4-BE49-F238E27FC236}">
                <a16:creationId xmlns:a16="http://schemas.microsoft.com/office/drawing/2014/main" id="{4C49B43E-13EA-43E9-966B-0A98C9649101}"/>
              </a:ext>
            </a:extLst>
          </p:cNvPr>
          <p:cNvSpPr>
            <a:spLocks noGrp="1"/>
          </p:cNvSpPr>
          <p:nvPr>
            <p:ph idx="1"/>
          </p:nvPr>
        </p:nvSpPr>
        <p:spPr/>
        <p:txBody>
          <a:bodyPr>
            <a:normAutofit/>
          </a:bodyPr>
          <a:lstStyle/>
          <a:p>
            <a:r>
              <a:rPr lang="zh-CN" altLang="en-US" dirty="0"/>
              <a:t>应用</a:t>
            </a:r>
            <a:endParaRPr lang="en-US" altLang="zh-CN" dirty="0"/>
          </a:p>
          <a:p>
            <a:r>
              <a:rPr lang="zh-CN" altLang="en-US" dirty="0"/>
              <a:t>配合</a:t>
            </a:r>
            <a:r>
              <a:rPr lang="en-US" altLang="zh-CN" dirty="0" err="1"/>
              <a:t>Menger</a:t>
            </a:r>
            <a:r>
              <a:rPr lang="zh-CN" altLang="en-US" dirty="0"/>
              <a:t>定理的点形式</a:t>
            </a:r>
            <a:endParaRPr lang="en-US" altLang="zh-CN" dirty="0"/>
          </a:p>
          <a:p>
            <a:r>
              <a:rPr lang="zh-CN" altLang="en-US" dirty="0"/>
              <a:t>和一般的最大流算法相比，有什么优势？</a:t>
            </a:r>
            <a:endParaRPr lang="en-US" altLang="zh-CN" dirty="0"/>
          </a:p>
          <a:p>
            <a:r>
              <a:rPr lang="en-US" altLang="zh-CN" dirty="0" err="1"/>
              <a:t>dinic</a:t>
            </a:r>
            <a:r>
              <a:rPr lang="zh-CN" altLang="en-US" dirty="0"/>
              <a:t>复杂度</a:t>
            </a:r>
            <a:r>
              <a:rPr lang="en-US" altLang="zh-CN" dirty="0"/>
              <a:t>O(n^(2/3)*m)</a:t>
            </a:r>
          </a:p>
          <a:p>
            <a:r>
              <a:rPr lang="en-US" altLang="zh-CN" dirty="0"/>
              <a:t>LGV</a:t>
            </a:r>
            <a:r>
              <a:rPr lang="zh-CN" altLang="en-US" dirty="0"/>
              <a:t>复杂度</a:t>
            </a:r>
            <a:r>
              <a:rPr lang="en-US" altLang="zh-CN" dirty="0"/>
              <a:t>O(max(|S|,|T|)^3)</a:t>
            </a:r>
            <a:r>
              <a:rPr lang="zh-CN" altLang="en-US" dirty="0"/>
              <a:t>（没算预处理矩阵</a:t>
            </a:r>
            <a:r>
              <a:rPr lang="en-US" altLang="zh-CN" dirty="0"/>
              <a:t>M</a:t>
            </a:r>
            <a:r>
              <a:rPr lang="zh-CN" altLang="en-US" dirty="0"/>
              <a:t>的复杂度）</a:t>
            </a:r>
            <a:endParaRPr lang="en-US" altLang="zh-CN" dirty="0"/>
          </a:p>
          <a:p>
            <a:r>
              <a:rPr lang="zh-CN" altLang="en-US" dirty="0"/>
              <a:t>所以一般也只会在分层图上出这种题，首先层数多了之后，</a:t>
            </a:r>
            <a:r>
              <a:rPr lang="en-US" altLang="zh-CN" dirty="0"/>
              <a:t> max(|S|,|T|)</a:t>
            </a:r>
            <a:r>
              <a:rPr lang="zh-CN" altLang="en-US" dirty="0"/>
              <a:t>远小于</a:t>
            </a:r>
            <a:r>
              <a:rPr lang="en-US" altLang="zh-CN" dirty="0"/>
              <a:t>n</a:t>
            </a:r>
            <a:r>
              <a:rPr lang="zh-CN" altLang="en-US" dirty="0"/>
              <a:t>，其次分层图好算</a:t>
            </a:r>
            <a:r>
              <a:rPr lang="en-US" altLang="zh-CN" dirty="0" err="1"/>
              <a:t>M</a:t>
            </a:r>
            <a:r>
              <a:rPr lang="en-US" altLang="zh-CN" baseline="-25000" dirty="0" err="1"/>
              <a:t>ij</a:t>
            </a:r>
            <a:r>
              <a:rPr lang="zh-CN" altLang="en-US" dirty="0"/>
              <a:t>（也支持动态修改）</a:t>
            </a:r>
            <a:endParaRPr lang="en-US" altLang="zh-CN" dirty="0"/>
          </a:p>
        </p:txBody>
      </p:sp>
    </p:spTree>
    <p:extLst>
      <p:ext uri="{BB962C8B-B14F-4D97-AF65-F5344CB8AC3E}">
        <p14:creationId xmlns:p14="http://schemas.microsoft.com/office/powerpoint/2010/main" val="9704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DD4B2-660A-4E92-9709-81FD4DB88D27}"/>
              </a:ext>
            </a:extLst>
          </p:cNvPr>
          <p:cNvSpPr>
            <a:spLocks noGrp="1"/>
          </p:cNvSpPr>
          <p:nvPr>
            <p:ph type="title"/>
          </p:nvPr>
        </p:nvSpPr>
        <p:spPr/>
        <p:txBody>
          <a:bodyPr/>
          <a:lstStyle/>
          <a:p>
            <a:r>
              <a:rPr lang="zh-CN" altLang="en-US" dirty="0"/>
              <a:t>最大流最小割定理</a:t>
            </a:r>
          </a:p>
        </p:txBody>
      </p:sp>
      <p:sp>
        <p:nvSpPr>
          <p:cNvPr id="3" name="内容占位符 2">
            <a:extLst>
              <a:ext uri="{FF2B5EF4-FFF2-40B4-BE49-F238E27FC236}">
                <a16:creationId xmlns:a16="http://schemas.microsoft.com/office/drawing/2014/main" id="{31A1752E-725B-48B7-AF50-13F8D31ACB74}"/>
              </a:ext>
            </a:extLst>
          </p:cNvPr>
          <p:cNvSpPr>
            <a:spLocks noGrp="1"/>
          </p:cNvSpPr>
          <p:nvPr>
            <p:ph idx="1"/>
          </p:nvPr>
        </p:nvSpPr>
        <p:spPr/>
        <p:txBody>
          <a:bodyPr/>
          <a:lstStyle/>
          <a:p>
            <a:r>
              <a:rPr lang="en-US" altLang="zh-CN" dirty="0"/>
              <a:t>flow=\</a:t>
            </a:r>
            <a:r>
              <a:rPr lang="en-US" altLang="zh-CN" dirty="0" err="1"/>
              <a:t>sum_j</a:t>
            </a:r>
            <a:r>
              <a:rPr lang="en-US" altLang="zh-CN" dirty="0"/>
              <a:t> x_{</a:t>
            </a:r>
            <a:r>
              <a:rPr lang="en-US" altLang="zh-CN" dirty="0" err="1"/>
              <a:t>sj</a:t>
            </a:r>
            <a:r>
              <a:rPr lang="en-US" altLang="zh-CN" dirty="0"/>
              <a:t>}=\</a:t>
            </a:r>
            <a:r>
              <a:rPr lang="en-US" altLang="zh-CN" dirty="0" err="1"/>
              <a:t>sum_j</a:t>
            </a:r>
            <a:r>
              <a:rPr lang="en-US" altLang="zh-CN" dirty="0"/>
              <a:t> x_{</a:t>
            </a:r>
            <a:r>
              <a:rPr lang="en-US" altLang="zh-CN" dirty="0" err="1"/>
              <a:t>sj</a:t>
            </a:r>
            <a:r>
              <a:rPr lang="en-US" altLang="zh-CN" dirty="0"/>
              <a:t>}–\</a:t>
            </a:r>
            <a:r>
              <a:rPr lang="en-US" altLang="zh-CN" dirty="0" err="1"/>
              <a:t>sum_j</a:t>
            </a:r>
            <a:r>
              <a:rPr lang="en-US" altLang="zh-CN" dirty="0"/>
              <a:t> x_{</a:t>
            </a:r>
            <a:r>
              <a:rPr lang="en-US" altLang="zh-CN" dirty="0" err="1"/>
              <a:t>js</a:t>
            </a:r>
            <a:r>
              <a:rPr lang="en-US" altLang="zh-CN" dirty="0"/>
              <a:t>}</a:t>
            </a:r>
          </a:p>
          <a:p>
            <a:r>
              <a:rPr lang="en-US" altLang="zh-CN" dirty="0"/>
              <a:t>=\sum_{</a:t>
            </a:r>
            <a:r>
              <a:rPr lang="en-US" altLang="zh-CN" dirty="0" err="1"/>
              <a:t>i</a:t>
            </a:r>
            <a:r>
              <a:rPr lang="en-US" altLang="zh-CN" dirty="0"/>
              <a:t> \in S}(\</a:t>
            </a:r>
            <a:r>
              <a:rPr lang="en-US" altLang="zh-CN" dirty="0" err="1"/>
              <a:t>sum_j</a:t>
            </a:r>
            <a:r>
              <a:rPr lang="en-US" altLang="zh-CN" dirty="0"/>
              <a:t> x_{</a:t>
            </a:r>
            <a:r>
              <a:rPr lang="en-US" altLang="zh-CN" dirty="0" err="1"/>
              <a:t>ij</a:t>
            </a:r>
            <a:r>
              <a:rPr lang="en-US" altLang="zh-CN" dirty="0"/>
              <a:t>}–\</a:t>
            </a:r>
            <a:r>
              <a:rPr lang="en-US" altLang="zh-CN" dirty="0" err="1"/>
              <a:t>sum_j</a:t>
            </a:r>
            <a:r>
              <a:rPr lang="en-US" altLang="zh-CN" dirty="0"/>
              <a:t> x_{ji})</a:t>
            </a:r>
          </a:p>
          <a:p>
            <a:r>
              <a:rPr lang="en-US" altLang="zh-CN" dirty="0"/>
              <a:t>=\sum_{</a:t>
            </a:r>
            <a:r>
              <a:rPr lang="en-US" altLang="zh-CN" dirty="0" err="1"/>
              <a:t>i</a:t>
            </a:r>
            <a:r>
              <a:rPr lang="en-US" altLang="zh-CN" dirty="0"/>
              <a:t> \in S}(\sum_{j \in S} x_{</a:t>
            </a:r>
            <a:r>
              <a:rPr lang="en-US" altLang="zh-CN" dirty="0" err="1"/>
              <a:t>ij</a:t>
            </a:r>
            <a:r>
              <a:rPr lang="en-US" altLang="zh-CN" dirty="0"/>
              <a:t>}+\sum_{j \in T} x_{</a:t>
            </a:r>
            <a:r>
              <a:rPr lang="en-US" altLang="zh-CN" dirty="0" err="1"/>
              <a:t>ij</a:t>
            </a:r>
            <a:r>
              <a:rPr lang="en-US" altLang="zh-CN" dirty="0"/>
              <a:t>}–\sum_{j \in S} x_{ji}-\sum_{j \in T} x_{ji})</a:t>
            </a:r>
          </a:p>
          <a:p>
            <a:r>
              <a:rPr lang="en-US" altLang="zh-CN" dirty="0"/>
              <a:t>=\sum_{</a:t>
            </a:r>
            <a:r>
              <a:rPr lang="en-US" altLang="zh-CN" dirty="0" err="1"/>
              <a:t>i</a:t>
            </a:r>
            <a:r>
              <a:rPr lang="en-US" altLang="zh-CN" dirty="0"/>
              <a:t> \in S}\sum_{j \in S}(x_{</a:t>
            </a:r>
            <a:r>
              <a:rPr lang="en-US" altLang="zh-CN" dirty="0" err="1"/>
              <a:t>ij</a:t>
            </a:r>
            <a:r>
              <a:rPr lang="en-US" altLang="zh-CN" dirty="0"/>
              <a:t>}-x_{ji})+\sum_{</a:t>
            </a:r>
            <a:r>
              <a:rPr lang="en-US" altLang="zh-CN" dirty="0" err="1"/>
              <a:t>i</a:t>
            </a:r>
            <a:r>
              <a:rPr lang="en-US" altLang="zh-CN" dirty="0"/>
              <a:t> \in S}\sum_{j \in T}(x_{</a:t>
            </a:r>
            <a:r>
              <a:rPr lang="en-US" altLang="zh-CN" dirty="0" err="1"/>
              <a:t>ij</a:t>
            </a:r>
            <a:r>
              <a:rPr lang="en-US" altLang="zh-CN" dirty="0"/>
              <a:t>}-x_{ji})</a:t>
            </a:r>
          </a:p>
          <a:p>
            <a:r>
              <a:rPr lang="en-US" altLang="zh-CN" dirty="0"/>
              <a:t>=\sum_{</a:t>
            </a:r>
            <a:r>
              <a:rPr lang="en-US" altLang="zh-CN" dirty="0" err="1"/>
              <a:t>i</a:t>
            </a:r>
            <a:r>
              <a:rPr lang="en-US" altLang="zh-CN" dirty="0"/>
              <a:t> \in S}\sum_{j \in T}(x_{</a:t>
            </a:r>
            <a:r>
              <a:rPr lang="en-US" altLang="zh-CN" dirty="0" err="1"/>
              <a:t>ij</a:t>
            </a:r>
            <a:r>
              <a:rPr lang="en-US" altLang="zh-CN" dirty="0"/>
              <a:t>}-x_{ji})</a:t>
            </a:r>
          </a:p>
          <a:p>
            <a:r>
              <a:rPr lang="en-US" altLang="zh-CN" dirty="0"/>
              <a:t>&lt;=\sum_{</a:t>
            </a:r>
            <a:r>
              <a:rPr lang="en-US" altLang="zh-CN" dirty="0" err="1"/>
              <a:t>i</a:t>
            </a:r>
            <a:r>
              <a:rPr lang="en-US" altLang="zh-CN" dirty="0"/>
              <a:t> \in S}\sum_{j \in T}x_{</a:t>
            </a:r>
            <a:r>
              <a:rPr lang="en-US" altLang="zh-CN" dirty="0" err="1"/>
              <a:t>ij</a:t>
            </a:r>
            <a:r>
              <a:rPr lang="en-US" altLang="zh-CN" dirty="0"/>
              <a:t>}</a:t>
            </a:r>
          </a:p>
          <a:p>
            <a:r>
              <a:rPr lang="en-US" altLang="zh-CN" dirty="0"/>
              <a:t>&lt;=\sum_{</a:t>
            </a:r>
            <a:r>
              <a:rPr lang="en-US" altLang="zh-CN" dirty="0" err="1"/>
              <a:t>i</a:t>
            </a:r>
            <a:r>
              <a:rPr lang="en-US" altLang="zh-CN" dirty="0"/>
              <a:t> \in S}\sum_{j \in T}c_{</a:t>
            </a:r>
            <a:r>
              <a:rPr lang="en-US" altLang="zh-CN" dirty="0" err="1"/>
              <a:t>ij</a:t>
            </a:r>
            <a:r>
              <a:rPr lang="en-US" altLang="zh-CN" dirty="0"/>
              <a:t>}=cut(S,T)</a:t>
            </a:r>
          </a:p>
          <a:p>
            <a:endParaRPr lang="en-US" altLang="zh-CN" dirty="0"/>
          </a:p>
        </p:txBody>
      </p:sp>
    </p:spTree>
    <p:extLst>
      <p:ext uri="{BB962C8B-B14F-4D97-AF65-F5344CB8AC3E}">
        <p14:creationId xmlns:p14="http://schemas.microsoft.com/office/powerpoint/2010/main" val="335794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DD4B2-660A-4E92-9709-81FD4DB88D27}"/>
              </a:ext>
            </a:extLst>
          </p:cNvPr>
          <p:cNvSpPr>
            <a:spLocks noGrp="1"/>
          </p:cNvSpPr>
          <p:nvPr>
            <p:ph type="title"/>
          </p:nvPr>
        </p:nvSpPr>
        <p:spPr/>
        <p:txBody>
          <a:bodyPr/>
          <a:lstStyle/>
          <a:p>
            <a:r>
              <a:rPr lang="zh-CN" altLang="en-US" dirty="0"/>
              <a:t>最大流最小割定理</a:t>
            </a:r>
          </a:p>
        </p:txBody>
      </p:sp>
      <p:sp>
        <p:nvSpPr>
          <p:cNvPr id="3" name="内容占位符 2">
            <a:extLst>
              <a:ext uri="{FF2B5EF4-FFF2-40B4-BE49-F238E27FC236}">
                <a16:creationId xmlns:a16="http://schemas.microsoft.com/office/drawing/2014/main" id="{31A1752E-725B-48B7-AF50-13F8D31ACB74}"/>
              </a:ext>
            </a:extLst>
          </p:cNvPr>
          <p:cNvSpPr>
            <a:spLocks noGrp="1"/>
          </p:cNvSpPr>
          <p:nvPr>
            <p:ph idx="1"/>
          </p:nvPr>
        </p:nvSpPr>
        <p:spPr/>
        <p:txBody>
          <a:bodyPr/>
          <a:lstStyle/>
          <a:p>
            <a:r>
              <a:rPr lang="en-US" altLang="zh-CN" dirty="0"/>
              <a:t>flow=cut(S,T)</a:t>
            </a:r>
          </a:p>
          <a:p>
            <a:r>
              <a:rPr lang="en-US" altLang="zh-CN" dirty="0"/>
              <a:t>=&gt;flow</a:t>
            </a:r>
            <a:r>
              <a:rPr lang="zh-CN" altLang="en-US" dirty="0"/>
              <a:t>是最大流，</a:t>
            </a:r>
            <a:r>
              <a:rPr lang="en-US" altLang="zh-CN" dirty="0"/>
              <a:t>cut</a:t>
            </a:r>
            <a:r>
              <a:rPr lang="zh-CN" altLang="en-US" dirty="0"/>
              <a:t>是最小割</a:t>
            </a:r>
            <a:endParaRPr lang="en-US" altLang="zh-CN" dirty="0"/>
          </a:p>
          <a:p>
            <a:r>
              <a:rPr lang="zh-CN" altLang="en-US" dirty="0"/>
              <a:t>这一个显然</a:t>
            </a:r>
            <a:endParaRPr lang="en-US" altLang="zh-CN" dirty="0"/>
          </a:p>
          <a:p>
            <a:endParaRPr lang="en-US" altLang="zh-CN" dirty="0"/>
          </a:p>
          <a:p>
            <a:r>
              <a:rPr lang="en-US" altLang="zh-CN" dirty="0"/>
              <a:t>flow</a:t>
            </a:r>
            <a:r>
              <a:rPr lang="zh-CN" altLang="en-US" dirty="0"/>
              <a:t>是最大流，</a:t>
            </a:r>
            <a:r>
              <a:rPr lang="en-US" altLang="zh-CN" dirty="0"/>
              <a:t>cut</a:t>
            </a:r>
            <a:r>
              <a:rPr lang="zh-CN" altLang="en-US" dirty="0"/>
              <a:t>是最小割</a:t>
            </a:r>
            <a:endParaRPr lang="en-US" altLang="zh-CN" dirty="0"/>
          </a:p>
          <a:p>
            <a:r>
              <a:rPr lang="en-US" altLang="zh-CN" dirty="0"/>
              <a:t>=&gt;flow=cut(S,T)</a:t>
            </a:r>
          </a:p>
          <a:p>
            <a:r>
              <a:rPr lang="zh-CN" altLang="en-US" dirty="0"/>
              <a:t>证明：需要引入残留网络</a:t>
            </a:r>
            <a:endParaRPr lang="en-US" altLang="zh-CN" dirty="0"/>
          </a:p>
        </p:txBody>
      </p:sp>
    </p:spTree>
    <p:extLst>
      <p:ext uri="{BB962C8B-B14F-4D97-AF65-F5344CB8AC3E}">
        <p14:creationId xmlns:p14="http://schemas.microsoft.com/office/powerpoint/2010/main" val="19286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DD4B2-660A-4E92-9709-81FD4DB88D27}"/>
              </a:ext>
            </a:extLst>
          </p:cNvPr>
          <p:cNvSpPr>
            <a:spLocks noGrp="1"/>
          </p:cNvSpPr>
          <p:nvPr>
            <p:ph type="title"/>
          </p:nvPr>
        </p:nvSpPr>
        <p:spPr/>
        <p:txBody>
          <a:bodyPr/>
          <a:lstStyle/>
          <a:p>
            <a:r>
              <a:rPr lang="zh-CN" altLang="en-US" dirty="0"/>
              <a:t>最大流最小割定理</a:t>
            </a:r>
          </a:p>
        </p:txBody>
      </p:sp>
      <p:sp>
        <p:nvSpPr>
          <p:cNvPr id="3" name="内容占位符 2">
            <a:extLst>
              <a:ext uri="{FF2B5EF4-FFF2-40B4-BE49-F238E27FC236}">
                <a16:creationId xmlns:a16="http://schemas.microsoft.com/office/drawing/2014/main" id="{31A1752E-725B-48B7-AF50-13F8D31ACB74}"/>
              </a:ext>
            </a:extLst>
          </p:cNvPr>
          <p:cNvSpPr>
            <a:spLocks noGrp="1"/>
          </p:cNvSpPr>
          <p:nvPr>
            <p:ph idx="1"/>
          </p:nvPr>
        </p:nvSpPr>
        <p:spPr/>
        <p:txBody>
          <a:bodyPr/>
          <a:lstStyle/>
          <a:p>
            <a:r>
              <a:rPr lang="zh-CN" altLang="en-US" dirty="0"/>
              <a:t>证明：需要引入残留网络</a:t>
            </a:r>
            <a:endParaRPr lang="en-US" altLang="zh-CN" dirty="0"/>
          </a:p>
          <a:p>
            <a:r>
              <a:rPr lang="zh-CN" altLang="en-US" dirty="0"/>
              <a:t>残留网络就是对原图重新设置流量</a:t>
            </a:r>
            <a:endParaRPr lang="en-US" altLang="zh-CN" dirty="0"/>
          </a:p>
          <a:p>
            <a:r>
              <a:rPr lang="zh-CN" altLang="en-US" dirty="0"/>
              <a:t>若</a:t>
            </a:r>
            <a:r>
              <a:rPr lang="en-US" altLang="zh-CN" dirty="0"/>
              <a:t>flow</a:t>
            </a:r>
            <a:r>
              <a:rPr lang="zh-CN" altLang="en-US" dirty="0"/>
              <a:t>中</a:t>
            </a:r>
            <a:r>
              <a:rPr lang="en-US" altLang="zh-CN" dirty="0" err="1"/>
              <a:t>i</a:t>
            </a:r>
            <a:r>
              <a:rPr lang="zh-CN" altLang="en-US" dirty="0"/>
              <a:t>到</a:t>
            </a:r>
            <a:r>
              <a:rPr lang="en-US" altLang="zh-CN" dirty="0"/>
              <a:t>j</a:t>
            </a:r>
            <a:r>
              <a:rPr lang="zh-CN" altLang="en-US" dirty="0"/>
              <a:t>上的流量为</a:t>
            </a:r>
            <a:r>
              <a:rPr lang="en-US" altLang="zh-CN" dirty="0"/>
              <a:t>x_{</a:t>
            </a:r>
            <a:r>
              <a:rPr lang="en-US" altLang="zh-CN" dirty="0" err="1"/>
              <a:t>ij</a:t>
            </a:r>
            <a:r>
              <a:rPr lang="en-US" altLang="zh-CN" dirty="0"/>
              <a:t>}</a:t>
            </a:r>
          </a:p>
          <a:p>
            <a:r>
              <a:rPr lang="zh-CN" altLang="en-US" dirty="0"/>
              <a:t>那么残留网络的</a:t>
            </a:r>
            <a:r>
              <a:rPr lang="en-US" altLang="zh-CN" dirty="0"/>
              <a:t>c’_{</a:t>
            </a:r>
            <a:r>
              <a:rPr lang="en-US" altLang="zh-CN" dirty="0" err="1"/>
              <a:t>ij</a:t>
            </a:r>
            <a:r>
              <a:rPr lang="en-US" altLang="zh-CN" dirty="0"/>
              <a:t>}=c_{</a:t>
            </a:r>
            <a:r>
              <a:rPr lang="en-US" altLang="zh-CN" dirty="0" err="1"/>
              <a:t>ij</a:t>
            </a:r>
            <a:r>
              <a:rPr lang="en-US" altLang="zh-CN" dirty="0"/>
              <a:t>}-x_{</a:t>
            </a:r>
            <a:r>
              <a:rPr lang="en-US" altLang="zh-CN" dirty="0" err="1"/>
              <a:t>ij</a:t>
            </a:r>
            <a:r>
              <a:rPr lang="en-US" altLang="zh-CN" dirty="0"/>
              <a:t>}</a:t>
            </a:r>
          </a:p>
          <a:p>
            <a:r>
              <a:rPr lang="zh-CN" altLang="en-US" dirty="0"/>
              <a:t>另外</a:t>
            </a:r>
            <a:r>
              <a:rPr lang="en-US" altLang="zh-CN" dirty="0"/>
              <a:t>c’_{ji}=x_{</a:t>
            </a:r>
            <a:r>
              <a:rPr lang="en-US" altLang="zh-CN" dirty="0" err="1"/>
              <a:t>ij</a:t>
            </a:r>
            <a:r>
              <a:rPr lang="en-US" altLang="zh-CN" dirty="0"/>
              <a:t>}</a:t>
            </a:r>
          </a:p>
        </p:txBody>
      </p:sp>
    </p:spTree>
    <p:extLst>
      <p:ext uri="{BB962C8B-B14F-4D97-AF65-F5344CB8AC3E}">
        <p14:creationId xmlns:p14="http://schemas.microsoft.com/office/powerpoint/2010/main" val="241489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DD4B2-660A-4E92-9709-81FD4DB88D27}"/>
              </a:ext>
            </a:extLst>
          </p:cNvPr>
          <p:cNvSpPr>
            <a:spLocks noGrp="1"/>
          </p:cNvSpPr>
          <p:nvPr>
            <p:ph type="title"/>
          </p:nvPr>
        </p:nvSpPr>
        <p:spPr/>
        <p:txBody>
          <a:bodyPr/>
          <a:lstStyle/>
          <a:p>
            <a:r>
              <a:rPr lang="zh-CN" altLang="en-US" dirty="0"/>
              <a:t>最大流最小割定理</a:t>
            </a:r>
          </a:p>
        </p:txBody>
      </p:sp>
      <p:sp>
        <p:nvSpPr>
          <p:cNvPr id="3" name="内容占位符 2">
            <a:extLst>
              <a:ext uri="{FF2B5EF4-FFF2-40B4-BE49-F238E27FC236}">
                <a16:creationId xmlns:a16="http://schemas.microsoft.com/office/drawing/2014/main" id="{31A1752E-725B-48B7-AF50-13F8D31ACB74}"/>
              </a:ext>
            </a:extLst>
          </p:cNvPr>
          <p:cNvSpPr>
            <a:spLocks noGrp="1"/>
          </p:cNvSpPr>
          <p:nvPr>
            <p:ph idx="1"/>
          </p:nvPr>
        </p:nvSpPr>
        <p:spPr/>
        <p:txBody>
          <a:bodyPr/>
          <a:lstStyle/>
          <a:p>
            <a:r>
              <a:rPr lang="zh-CN" altLang="en-US" dirty="0"/>
              <a:t>由于</a:t>
            </a:r>
            <a:r>
              <a:rPr lang="en-US" altLang="zh-CN" dirty="0"/>
              <a:t>flow</a:t>
            </a:r>
            <a:r>
              <a:rPr lang="zh-CN" altLang="en-US" dirty="0"/>
              <a:t>是最大流，所以残留网络中</a:t>
            </a:r>
            <a:r>
              <a:rPr lang="en-US" altLang="zh-CN" dirty="0"/>
              <a:t>s</a:t>
            </a:r>
            <a:r>
              <a:rPr lang="zh-CN" altLang="en-US" dirty="0"/>
              <a:t>到</a:t>
            </a:r>
            <a:r>
              <a:rPr lang="en-US" altLang="zh-CN" dirty="0"/>
              <a:t>t</a:t>
            </a:r>
            <a:r>
              <a:rPr lang="zh-CN" altLang="en-US" dirty="0"/>
              <a:t>不存在流量了</a:t>
            </a:r>
            <a:endParaRPr lang="en-US" altLang="zh-CN" dirty="0"/>
          </a:p>
          <a:p>
            <a:r>
              <a:rPr lang="zh-CN" altLang="en-US" dirty="0"/>
              <a:t>假设把</a:t>
            </a:r>
            <a:r>
              <a:rPr lang="en-US" altLang="zh-CN" dirty="0"/>
              <a:t>c’_{</a:t>
            </a:r>
            <a:r>
              <a:rPr lang="en-US" altLang="zh-CN" dirty="0" err="1"/>
              <a:t>ij</a:t>
            </a:r>
            <a:r>
              <a:rPr lang="en-US" altLang="zh-CN" dirty="0"/>
              <a:t>}=0</a:t>
            </a:r>
            <a:r>
              <a:rPr lang="zh-CN" altLang="en-US" dirty="0"/>
              <a:t>的边删掉，那么</a:t>
            </a:r>
            <a:r>
              <a:rPr lang="en-US" altLang="zh-CN" dirty="0"/>
              <a:t>s</a:t>
            </a:r>
            <a:r>
              <a:rPr lang="zh-CN" altLang="en-US" dirty="0"/>
              <a:t>和</a:t>
            </a:r>
            <a:r>
              <a:rPr lang="en-US" altLang="zh-CN" dirty="0"/>
              <a:t>t</a:t>
            </a:r>
            <a:r>
              <a:rPr lang="zh-CN" altLang="en-US" dirty="0"/>
              <a:t>不连通</a:t>
            </a:r>
            <a:endParaRPr lang="en-US" altLang="zh-CN" dirty="0"/>
          </a:p>
          <a:p>
            <a:r>
              <a:rPr lang="zh-CN" altLang="en-US" dirty="0"/>
              <a:t>定义</a:t>
            </a:r>
            <a:r>
              <a:rPr lang="en-US" altLang="zh-CN" dirty="0"/>
              <a:t>S</a:t>
            </a:r>
            <a:r>
              <a:rPr lang="zh-CN" altLang="en-US" dirty="0"/>
              <a:t>集合为：当前残留网络中</a:t>
            </a:r>
            <a:r>
              <a:rPr lang="en-US" altLang="zh-CN" dirty="0"/>
              <a:t>s</a:t>
            </a:r>
            <a:r>
              <a:rPr lang="zh-CN" altLang="en-US" dirty="0"/>
              <a:t>能够到达的点。同时定义</a:t>
            </a:r>
            <a:r>
              <a:rPr lang="en-US" altLang="zh-CN" dirty="0"/>
              <a:t>T=V-S</a:t>
            </a:r>
            <a:r>
              <a:rPr lang="zh-CN" altLang="en-US" dirty="0"/>
              <a:t>。</a:t>
            </a:r>
            <a:endParaRPr lang="en-US" altLang="zh-CN" dirty="0"/>
          </a:p>
          <a:p>
            <a:r>
              <a:rPr lang="zh-CN" altLang="en-US" dirty="0"/>
              <a:t>此时</a:t>
            </a:r>
            <a:r>
              <a:rPr lang="en-US" altLang="zh-CN" dirty="0"/>
              <a:t>(S,T)</a:t>
            </a:r>
            <a:r>
              <a:rPr lang="zh-CN" altLang="en-US" dirty="0"/>
              <a:t>构成一个割</a:t>
            </a:r>
            <a:r>
              <a:rPr lang="en-US" altLang="zh-CN" dirty="0"/>
              <a:t>(S,T)</a:t>
            </a:r>
            <a:r>
              <a:rPr lang="zh-CN" altLang="en-US" dirty="0"/>
              <a:t>。</a:t>
            </a:r>
            <a:endParaRPr lang="en-US" altLang="zh-CN" dirty="0"/>
          </a:p>
          <a:p>
            <a:r>
              <a:rPr lang="zh-CN" altLang="en-US" dirty="0"/>
              <a:t>对于任意的</a:t>
            </a:r>
            <a:r>
              <a:rPr lang="en-US" altLang="zh-CN" dirty="0" err="1"/>
              <a:t>u∈S,v∈T</a:t>
            </a:r>
            <a:r>
              <a:rPr lang="zh-CN" altLang="en-US" dirty="0"/>
              <a:t>，有</a:t>
            </a:r>
            <a:r>
              <a:rPr lang="en-US" altLang="zh-CN" dirty="0"/>
              <a:t>x_{</a:t>
            </a:r>
            <a:r>
              <a:rPr lang="en-US" altLang="zh-CN" dirty="0" err="1"/>
              <a:t>uv</a:t>
            </a:r>
            <a:r>
              <a:rPr lang="en-US" altLang="zh-CN" dirty="0"/>
              <a:t>}=c_{</a:t>
            </a:r>
            <a:r>
              <a:rPr lang="en-US" altLang="zh-CN" dirty="0" err="1"/>
              <a:t>uv</a:t>
            </a:r>
            <a:r>
              <a:rPr lang="en-US" altLang="zh-CN" dirty="0"/>
              <a:t>}</a:t>
            </a:r>
            <a:r>
              <a:rPr lang="zh-CN" altLang="en-US" dirty="0"/>
              <a:t>。所以</a:t>
            </a:r>
            <a:r>
              <a:rPr lang="en-US" altLang="zh-CN" dirty="0"/>
              <a:t>flow=cut(S,T)</a:t>
            </a:r>
            <a:r>
              <a:rPr lang="zh-CN" altLang="en-US" dirty="0"/>
              <a:t>。</a:t>
            </a:r>
            <a:endParaRPr lang="en-US" altLang="zh-CN" dirty="0"/>
          </a:p>
          <a:p>
            <a:r>
              <a:rPr lang="zh-CN" altLang="en-US" dirty="0"/>
              <a:t>若</a:t>
            </a:r>
            <a:r>
              <a:rPr lang="en-US" altLang="zh-CN" dirty="0"/>
              <a:t>x_{</a:t>
            </a:r>
            <a:r>
              <a:rPr lang="en-US" altLang="zh-CN" dirty="0" err="1"/>
              <a:t>uv</a:t>
            </a:r>
            <a:r>
              <a:rPr lang="en-US" altLang="zh-CN" dirty="0"/>
              <a:t>}&lt;c_{</a:t>
            </a:r>
            <a:r>
              <a:rPr lang="en-US" altLang="zh-CN" dirty="0" err="1"/>
              <a:t>uv</a:t>
            </a:r>
            <a:r>
              <a:rPr lang="en-US" altLang="zh-CN" dirty="0"/>
              <a:t>} </a:t>
            </a:r>
            <a:r>
              <a:rPr lang="zh-CN" altLang="en-US" dirty="0"/>
              <a:t>，则有</a:t>
            </a:r>
            <a:r>
              <a:rPr lang="en-US" altLang="zh-CN" dirty="0"/>
              <a:t>x’_{</a:t>
            </a:r>
            <a:r>
              <a:rPr lang="en-US" altLang="zh-CN" dirty="0" err="1"/>
              <a:t>uv</a:t>
            </a:r>
            <a:r>
              <a:rPr lang="en-US" altLang="zh-CN" dirty="0"/>
              <a:t>}&gt;0</a:t>
            </a:r>
            <a:r>
              <a:rPr lang="zh-CN" altLang="en-US" dirty="0"/>
              <a:t>，</a:t>
            </a:r>
            <a:r>
              <a:rPr lang="en-US" altLang="zh-CN" dirty="0"/>
              <a:t>s</a:t>
            </a:r>
            <a:r>
              <a:rPr lang="zh-CN" altLang="en-US" dirty="0"/>
              <a:t>可以到达</a:t>
            </a:r>
            <a:r>
              <a:rPr lang="en-US" altLang="zh-CN" dirty="0"/>
              <a:t>v</a:t>
            </a:r>
            <a:r>
              <a:rPr lang="zh-CN" altLang="en-US" dirty="0"/>
              <a:t>，与</a:t>
            </a:r>
            <a:r>
              <a:rPr lang="en-US" altLang="zh-CN" dirty="0"/>
              <a:t>v</a:t>
            </a:r>
            <a:r>
              <a:rPr lang="zh-CN" altLang="en-US" dirty="0"/>
              <a:t>属于</a:t>
            </a:r>
            <a:r>
              <a:rPr lang="en-US" altLang="zh-CN" dirty="0"/>
              <a:t>T</a:t>
            </a:r>
            <a:r>
              <a:rPr lang="zh-CN" altLang="en-US" dirty="0"/>
              <a:t>矛盾。</a:t>
            </a:r>
            <a:endParaRPr lang="en-US" altLang="zh-CN" dirty="0"/>
          </a:p>
        </p:txBody>
      </p:sp>
    </p:spTree>
    <p:extLst>
      <p:ext uri="{BB962C8B-B14F-4D97-AF65-F5344CB8AC3E}">
        <p14:creationId xmlns:p14="http://schemas.microsoft.com/office/powerpoint/2010/main" val="188919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540C0-2D2D-49AE-B33E-00A421DA5221}"/>
              </a:ext>
            </a:extLst>
          </p:cNvPr>
          <p:cNvSpPr>
            <a:spLocks noGrp="1"/>
          </p:cNvSpPr>
          <p:nvPr>
            <p:ph type="title"/>
          </p:nvPr>
        </p:nvSpPr>
        <p:spPr/>
        <p:txBody>
          <a:bodyPr/>
          <a:lstStyle/>
          <a:p>
            <a:r>
              <a:rPr lang="en-US" altLang="zh-CN" dirty="0" err="1"/>
              <a:t>Menger</a:t>
            </a:r>
            <a:r>
              <a:rPr lang="zh-CN" altLang="en-US" dirty="0"/>
              <a:t>定理</a:t>
            </a:r>
          </a:p>
        </p:txBody>
      </p:sp>
      <p:sp>
        <p:nvSpPr>
          <p:cNvPr id="3" name="内容占位符 2">
            <a:extLst>
              <a:ext uri="{FF2B5EF4-FFF2-40B4-BE49-F238E27FC236}">
                <a16:creationId xmlns:a16="http://schemas.microsoft.com/office/drawing/2014/main" id="{0C4A0752-23F5-452A-87F1-F6F1C8DB1CD2}"/>
              </a:ext>
            </a:extLst>
          </p:cNvPr>
          <p:cNvSpPr>
            <a:spLocks noGrp="1"/>
          </p:cNvSpPr>
          <p:nvPr>
            <p:ph idx="1"/>
          </p:nvPr>
        </p:nvSpPr>
        <p:spPr/>
        <p:txBody>
          <a:bodyPr/>
          <a:lstStyle/>
          <a:p>
            <a:r>
              <a:rPr lang="zh-CN" altLang="en-US" dirty="0"/>
              <a:t>边形式</a:t>
            </a:r>
            <a:endParaRPr lang="en-US" altLang="zh-CN" dirty="0"/>
          </a:p>
          <a:p>
            <a:r>
              <a:rPr lang="en-US" altLang="zh-CN" dirty="0" err="1"/>
              <a:t>x,y</a:t>
            </a:r>
            <a:r>
              <a:rPr lang="zh-CN" altLang="en-US" dirty="0"/>
              <a:t>是图中不同的两个顶点</a:t>
            </a:r>
            <a:endParaRPr lang="en-US" altLang="zh-CN" dirty="0"/>
          </a:p>
          <a:p>
            <a:r>
              <a:rPr lang="en-US" altLang="zh-CN" dirty="0"/>
              <a:t>P</a:t>
            </a:r>
            <a:r>
              <a:rPr lang="zh-CN" altLang="en-US" dirty="0"/>
              <a:t>是从</a:t>
            </a:r>
            <a:r>
              <a:rPr lang="en-US" altLang="zh-CN" dirty="0"/>
              <a:t>x</a:t>
            </a:r>
            <a:r>
              <a:rPr lang="zh-CN" altLang="en-US" dirty="0"/>
              <a:t>到</a:t>
            </a:r>
            <a:r>
              <a:rPr lang="en-US" altLang="zh-CN" dirty="0"/>
              <a:t>y</a:t>
            </a:r>
            <a:r>
              <a:rPr lang="zh-CN" altLang="en-US" dirty="0"/>
              <a:t>的一些路径的集合</a:t>
            </a:r>
            <a:endParaRPr lang="en-US" altLang="zh-CN" dirty="0"/>
          </a:p>
          <a:p>
            <a:r>
              <a:rPr lang="zh-CN" altLang="en-US" dirty="0"/>
              <a:t>若</a:t>
            </a:r>
            <a:r>
              <a:rPr lang="en-US" altLang="zh-CN" dirty="0"/>
              <a:t>P</a:t>
            </a:r>
            <a:r>
              <a:rPr lang="zh-CN" altLang="en-US" dirty="0"/>
              <a:t>中任意两个路径</a:t>
            </a:r>
            <a:r>
              <a:rPr lang="en-US" altLang="zh-CN" dirty="0"/>
              <a:t>pi</a:t>
            </a:r>
            <a:r>
              <a:rPr lang="zh-CN" altLang="en-US" dirty="0"/>
              <a:t>和</a:t>
            </a:r>
            <a:r>
              <a:rPr lang="en-US" altLang="zh-CN" dirty="0" err="1"/>
              <a:t>pj</a:t>
            </a:r>
            <a:r>
              <a:rPr lang="zh-CN" altLang="en-US" dirty="0"/>
              <a:t>满足边没有交集，则称</a:t>
            </a:r>
            <a:r>
              <a:rPr lang="en-US" altLang="zh-CN" dirty="0"/>
              <a:t>P</a:t>
            </a:r>
            <a:r>
              <a:rPr lang="zh-CN" altLang="en-US" dirty="0"/>
              <a:t>是边不交的</a:t>
            </a:r>
            <a:r>
              <a:rPr lang="en-US" altLang="zh-CN" dirty="0"/>
              <a:t>(</a:t>
            </a:r>
            <a:r>
              <a:rPr lang="en-US" altLang="zh-CN" dirty="0" err="1"/>
              <a:t>x,y</a:t>
            </a:r>
            <a:r>
              <a:rPr lang="en-US" altLang="zh-CN" dirty="0"/>
              <a:t>)</a:t>
            </a:r>
            <a:r>
              <a:rPr lang="zh-CN" altLang="en-US" dirty="0"/>
              <a:t>路径集合</a:t>
            </a:r>
            <a:endParaRPr lang="en-US" altLang="zh-CN" dirty="0"/>
          </a:p>
          <a:p>
            <a:r>
              <a:rPr lang="zh-CN" altLang="en-US" dirty="0"/>
              <a:t>设</a:t>
            </a:r>
            <a:r>
              <a:rPr lang="en-US" altLang="zh-CN" dirty="0"/>
              <a:t>f(</a:t>
            </a:r>
            <a:r>
              <a:rPr lang="en-US" altLang="zh-CN" dirty="0" err="1"/>
              <a:t>x,y</a:t>
            </a:r>
            <a:r>
              <a:rPr lang="en-US" altLang="zh-CN" dirty="0"/>
              <a:t>)</a:t>
            </a:r>
            <a:r>
              <a:rPr lang="zh-CN" altLang="en-US" dirty="0"/>
              <a:t>表示</a:t>
            </a:r>
            <a:r>
              <a:rPr lang="en-US" altLang="zh-CN" dirty="0"/>
              <a:t>|P|</a:t>
            </a:r>
            <a:r>
              <a:rPr lang="zh-CN" altLang="en-US" dirty="0"/>
              <a:t>的最大值</a:t>
            </a:r>
            <a:endParaRPr lang="en-US" altLang="zh-CN" dirty="0"/>
          </a:p>
          <a:p>
            <a:r>
              <a:rPr lang="zh-CN" altLang="en-US" dirty="0"/>
              <a:t>设</a:t>
            </a:r>
            <a:r>
              <a:rPr lang="en-US" altLang="zh-CN" dirty="0"/>
              <a:t>g(</a:t>
            </a:r>
            <a:r>
              <a:rPr lang="en-US" altLang="zh-CN" dirty="0" err="1"/>
              <a:t>x,y</a:t>
            </a:r>
            <a:r>
              <a:rPr lang="en-US" altLang="zh-CN" dirty="0"/>
              <a:t>)</a:t>
            </a:r>
            <a:r>
              <a:rPr lang="zh-CN" altLang="en-US" dirty="0"/>
              <a:t>表示让</a:t>
            </a:r>
            <a:r>
              <a:rPr lang="en-US" altLang="zh-CN" dirty="0" err="1"/>
              <a:t>x,y</a:t>
            </a:r>
            <a:r>
              <a:rPr lang="zh-CN" altLang="en-US" dirty="0"/>
              <a:t>不连通，需要至少删几条边</a:t>
            </a:r>
            <a:endParaRPr lang="en-US" altLang="zh-CN" dirty="0"/>
          </a:p>
          <a:p>
            <a:r>
              <a:rPr lang="en-US" altLang="zh-CN" dirty="0" err="1"/>
              <a:t>Menger</a:t>
            </a:r>
            <a:r>
              <a:rPr lang="zh-CN" altLang="en-US" dirty="0"/>
              <a:t>定理的边形式说的是对于任意的</a:t>
            </a:r>
            <a:r>
              <a:rPr lang="en-US" altLang="zh-CN" dirty="0" err="1"/>
              <a:t>x,y</a:t>
            </a:r>
            <a:r>
              <a:rPr lang="zh-CN" altLang="en-US" dirty="0"/>
              <a:t>，</a:t>
            </a:r>
            <a:r>
              <a:rPr lang="en-US" altLang="zh-CN" dirty="0"/>
              <a:t>f(</a:t>
            </a:r>
            <a:r>
              <a:rPr lang="en-US" altLang="zh-CN" dirty="0" err="1"/>
              <a:t>x,y</a:t>
            </a:r>
            <a:r>
              <a:rPr lang="en-US" altLang="zh-CN" dirty="0"/>
              <a:t>)=g(</a:t>
            </a:r>
            <a:r>
              <a:rPr lang="en-US" altLang="zh-CN" dirty="0" err="1"/>
              <a:t>x,y</a:t>
            </a:r>
            <a:r>
              <a:rPr lang="en-US" altLang="zh-CN" dirty="0"/>
              <a:t>)</a:t>
            </a:r>
            <a:endParaRPr lang="zh-CN" altLang="en-US" dirty="0"/>
          </a:p>
        </p:txBody>
      </p:sp>
    </p:spTree>
    <p:extLst>
      <p:ext uri="{BB962C8B-B14F-4D97-AF65-F5344CB8AC3E}">
        <p14:creationId xmlns:p14="http://schemas.microsoft.com/office/powerpoint/2010/main" val="176336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540C0-2D2D-49AE-B33E-00A421DA5221}"/>
              </a:ext>
            </a:extLst>
          </p:cNvPr>
          <p:cNvSpPr>
            <a:spLocks noGrp="1"/>
          </p:cNvSpPr>
          <p:nvPr>
            <p:ph type="title"/>
          </p:nvPr>
        </p:nvSpPr>
        <p:spPr/>
        <p:txBody>
          <a:bodyPr/>
          <a:lstStyle/>
          <a:p>
            <a:r>
              <a:rPr lang="en-US" altLang="zh-CN" dirty="0" err="1"/>
              <a:t>Menger</a:t>
            </a:r>
            <a:r>
              <a:rPr lang="zh-CN" altLang="en-US" dirty="0"/>
              <a:t>定理</a:t>
            </a:r>
          </a:p>
        </p:txBody>
      </p:sp>
      <p:sp>
        <p:nvSpPr>
          <p:cNvPr id="3" name="内容占位符 2">
            <a:extLst>
              <a:ext uri="{FF2B5EF4-FFF2-40B4-BE49-F238E27FC236}">
                <a16:creationId xmlns:a16="http://schemas.microsoft.com/office/drawing/2014/main" id="{0C4A0752-23F5-452A-87F1-F6F1C8DB1CD2}"/>
              </a:ext>
            </a:extLst>
          </p:cNvPr>
          <p:cNvSpPr>
            <a:spLocks noGrp="1"/>
          </p:cNvSpPr>
          <p:nvPr>
            <p:ph idx="1"/>
          </p:nvPr>
        </p:nvSpPr>
        <p:spPr/>
        <p:txBody>
          <a:bodyPr/>
          <a:lstStyle/>
          <a:p>
            <a:r>
              <a:rPr lang="zh-CN" altLang="en-US" dirty="0"/>
              <a:t>用网络流，</a:t>
            </a:r>
            <a:r>
              <a:rPr lang="en-US" altLang="zh-CN" dirty="0"/>
              <a:t>f(</a:t>
            </a:r>
            <a:r>
              <a:rPr lang="en-US" altLang="zh-CN" dirty="0" err="1"/>
              <a:t>x,y</a:t>
            </a:r>
            <a:r>
              <a:rPr lang="en-US" altLang="zh-CN" dirty="0"/>
              <a:t>)=maxflow</a:t>
            </a:r>
            <a:r>
              <a:rPr lang="zh-CN" altLang="en-US" dirty="0"/>
              <a:t>，</a:t>
            </a:r>
            <a:r>
              <a:rPr lang="en-US" altLang="zh-CN" dirty="0"/>
              <a:t>g(</a:t>
            </a:r>
            <a:r>
              <a:rPr lang="en-US" altLang="zh-CN" dirty="0" err="1"/>
              <a:t>x,y</a:t>
            </a:r>
            <a:r>
              <a:rPr lang="en-US" altLang="zh-CN" dirty="0"/>
              <a:t>)=</a:t>
            </a:r>
            <a:r>
              <a:rPr lang="en-US" altLang="zh-CN" dirty="0" err="1"/>
              <a:t>mincut</a:t>
            </a:r>
            <a:endParaRPr lang="en-US" altLang="zh-CN" dirty="0"/>
          </a:p>
          <a:p>
            <a:r>
              <a:rPr lang="zh-CN" altLang="en-US" dirty="0"/>
              <a:t>所以</a:t>
            </a:r>
            <a:r>
              <a:rPr lang="en-US" altLang="zh-CN" dirty="0"/>
              <a:t>f(</a:t>
            </a:r>
            <a:r>
              <a:rPr lang="en-US" altLang="zh-CN" dirty="0" err="1"/>
              <a:t>x,y</a:t>
            </a:r>
            <a:r>
              <a:rPr lang="en-US" altLang="zh-CN" dirty="0"/>
              <a:t>)=g(</a:t>
            </a:r>
            <a:r>
              <a:rPr lang="en-US" altLang="zh-CN" dirty="0" err="1"/>
              <a:t>x,y</a:t>
            </a:r>
            <a:r>
              <a:rPr lang="en-US" altLang="zh-CN" dirty="0"/>
              <a:t>)</a:t>
            </a:r>
          </a:p>
        </p:txBody>
      </p:sp>
    </p:spTree>
    <p:extLst>
      <p:ext uri="{BB962C8B-B14F-4D97-AF65-F5344CB8AC3E}">
        <p14:creationId xmlns:p14="http://schemas.microsoft.com/office/powerpoint/2010/main" val="39700953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3685</Words>
  <Application>Microsoft Office PowerPoint</Application>
  <PresentationFormat>宽屏</PresentationFormat>
  <Paragraphs>207</Paragraphs>
  <Slides>39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39</vt:i4>
      </vt:variant>
    </vt:vector>
  </HeadingPairs>
  <TitlesOfParts>
    <vt:vector size="43" baseType="lpstr">
      <vt:lpstr>等线</vt:lpstr>
      <vt:lpstr>等线 Light</vt:lpstr>
      <vt:lpstr>Arial</vt:lpstr>
      <vt:lpstr>Office 主题​​</vt:lpstr>
      <vt:lpstr>图论各种定理</vt:lpstr>
      <vt:lpstr>最大流最小割定理</vt:lpstr>
      <vt:lpstr>最大流最小割定理</vt:lpstr>
      <vt:lpstr>最大流最小割定理</vt:lpstr>
      <vt:lpstr>最大流最小割定理</vt:lpstr>
      <vt:lpstr>最大流最小割定理</vt:lpstr>
      <vt:lpstr>最大流最小割定理</vt:lpstr>
      <vt:lpstr>Menger定理</vt:lpstr>
      <vt:lpstr>Menger定理</vt:lpstr>
      <vt:lpstr>Menger定理</vt:lpstr>
      <vt:lpstr>Menger定理</vt:lpstr>
      <vt:lpstr>Hall定理</vt:lpstr>
      <vt:lpstr>Hall定理</vt:lpstr>
      <vt:lpstr>Hall定理</vt:lpstr>
      <vt:lpstr>Hall定理</vt:lpstr>
      <vt:lpstr>柯尼希定理</vt:lpstr>
      <vt:lpstr>柯尼希定理</vt:lpstr>
      <vt:lpstr>柯尼希定理</vt:lpstr>
      <vt:lpstr>柯尼希定理</vt:lpstr>
      <vt:lpstr>柯尼希定理</vt:lpstr>
      <vt:lpstr>Dilworth定理</vt:lpstr>
      <vt:lpstr>Dilworth定理</vt:lpstr>
      <vt:lpstr>Dilworth定理</vt:lpstr>
      <vt:lpstr>Dilworth定理</vt:lpstr>
      <vt:lpstr>Vizing定理</vt:lpstr>
      <vt:lpstr>Vizing定理</vt:lpstr>
      <vt:lpstr>Vizing定理</vt:lpstr>
      <vt:lpstr>Vizing定理</vt:lpstr>
      <vt:lpstr>Vizing定理</vt:lpstr>
      <vt:lpstr>LGV引理</vt:lpstr>
      <vt:lpstr>LGV引理</vt:lpstr>
      <vt:lpstr>LGV引理</vt:lpstr>
      <vt:lpstr>LGV引理</vt:lpstr>
      <vt:lpstr>LGV引理</vt:lpstr>
      <vt:lpstr>LGV引理</vt:lpstr>
      <vt:lpstr>LGV引理</vt:lpstr>
      <vt:lpstr>LGV引理</vt:lpstr>
      <vt:lpstr>LGV引理</vt:lpstr>
      <vt:lpstr>LGV引理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图论各种定理</dc:title>
  <dc:creator>You Lingyun</dc:creator>
  <cp:lastModifiedBy>You Lingyun</cp:lastModifiedBy>
  <cp:revision>14</cp:revision>
  <dcterms:created xsi:type="dcterms:W3CDTF">2022-12-15T06:37:04Z</dcterms:created>
  <dcterms:modified xsi:type="dcterms:W3CDTF">2022-12-17T01:45:51Z</dcterms:modified>
</cp:coreProperties>
</file>