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72" r:id="rId10"/>
    <p:sldId id="271" r:id="rId11"/>
    <p:sldId id="270" r:id="rId12"/>
    <p:sldId id="269" r:id="rId13"/>
    <p:sldId id="267" r:id="rId14"/>
    <p:sldId id="259" r:id="rId15"/>
    <p:sldId id="273" r:id="rId16"/>
    <p:sldId id="274" r:id="rId17"/>
    <p:sldId id="275" r:id="rId18"/>
    <p:sldId id="260" r:id="rId19"/>
    <p:sldId id="276" r:id="rId20"/>
    <p:sldId id="277" r:id="rId21"/>
    <p:sldId id="261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8597E-8A37-4FDD-AC60-D5C6ABD96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90843-3443-863C-4D15-B384D8306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41A06-EB9D-B045-F68C-E36B7E00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32B0E-9F87-86FD-1DE5-6672584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F6EDF-AAA7-0A5B-88F1-FE4F9605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B1723-F827-EDDE-73ED-634546F5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3364E-0DD6-0E6B-E242-681DAF3F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BB262-DCA1-E378-BB0B-F0EF6AA8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0285B-337F-E6D3-E065-70F7D7D2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69BFB-638C-E06B-64DB-F920736D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E6F1D-3911-E85F-DCFF-D2922157C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1A69F-F242-D2BC-D93F-47C484A8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B39F9-97EA-A164-6462-300356DF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9A4AB-4C28-962F-D62D-CDD61AA5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EE5F1-367B-90D6-6DA8-B76F82B5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01B4E-20B7-6D55-5AFE-0274B439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F2BE0-9ECA-F111-8734-838373A6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1FF21-A532-C53A-35C9-A0F67398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A0ED0-6E9A-C455-1DEB-DBA8BC10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16183-B311-71C8-2434-3CA8EED9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D4BB-2982-3068-C7CC-36B7DC22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590A3-BB96-5A6B-60AD-B93E574A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F20AD-C084-A4ED-09F5-A4C7F69C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4E2A7-CDF1-2F8C-63CF-925582CB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3C90-7CAC-05B3-1256-E16D57D5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F2F32-3639-B37A-5082-2988625E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AAC2B-6E1B-6A6A-C004-FF6E70F83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7B61F-8F71-36BA-9019-91162238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09A94-A85B-EFCD-E65D-884E0B6F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773FC-A763-9945-71DD-5989714F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B326F-DF11-2085-2ED3-39BFA253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1DDE-5DE4-02E6-5BED-C417B191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9CB31-966D-1388-4EE6-AFDF3FBA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742A5-904B-A19F-168D-7113AE5F0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41230-8342-9FA0-1072-C53702F76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04A4DD-792D-5992-0240-09EF9705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B3215A-741B-C476-D114-C0B4EAB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6549FB-95A9-05F2-B054-8F9B7C3A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9D509-7328-DC4C-2660-C68AE19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4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A407F-2C9D-C153-1C83-4E95BFB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528244-62BD-FAB0-D4A2-D3709A29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8C94C-88FD-86BD-9EDD-983E276B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8B8EB-DD3F-6488-92A0-B21EC019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E3FC3-2089-7D7C-C1C5-348C7A6D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7422DC-59E2-9F2A-66B1-E431A3DC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19F64-2EA5-878F-D7D5-E1AE7916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4881F-534F-2096-2154-5A1A2DE9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0A38A-D34E-1B3D-15D8-AE6DFA68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A5187-ADA3-3095-FBD5-300FDD59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5F845-868F-D542-C645-61BCA204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67E8E-C0F1-E729-7E53-00D067A8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5A95D-33F3-B914-CD78-C1928FA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6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90BD-8D52-CC9F-E79E-88A9CB3B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F8CB0-187C-8700-4F32-1E5C51282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F5297-B4F2-712E-9784-8E28DCCE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B2B1-1159-983E-15CF-4C6DB93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5FD8A-09AC-A241-2AD9-EAD417E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6A9F8-35F8-AE53-3D78-C2AFE8DA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07E38-A458-654D-8817-88C8226F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50E27-0F86-BEA2-2945-36740EC6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2E2D8-BF46-661F-9438-D602C2E6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A095-D358-46F4-9689-13CF706A59F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12DC2-530F-A2BD-1D88-6463E7EB8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7BA27-B987-203E-26C2-0A66A1B02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B44C-8DE4-44BC-A0A2-CA8E69F61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873F6-F684-2E52-96D4-B81845C74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图论杂项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284551-1986-959A-631E-C10B128B4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0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D8ED-F67B-456C-6949-B5EB413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求欧拉回路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86EDA-3AEC-6D3B-6B43-C3BBBFC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逐步插入回路法</a:t>
            </a:r>
            <a:endParaRPr lang="en-US" altLang="zh-CN" dirty="0"/>
          </a:p>
          <a:p>
            <a:r>
              <a:rPr lang="zh-CN" altLang="en-US" dirty="0"/>
              <a:t>要求一个欧拉回路，那么就从一个点开始，每次把回路里面的点替换成一条回路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6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D8ED-F67B-456C-6949-B5EB413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逐步插入回路法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86EDA-3AEC-6D3B-6B43-C3BBBFC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伪代码如下：</a:t>
            </a:r>
            <a:endParaRPr lang="en-US" altLang="zh-CN" dirty="0"/>
          </a:p>
          <a:p>
            <a:r>
              <a:rPr lang="zh-CN" altLang="en-US" dirty="0"/>
              <a:t>开始递归函数</a:t>
            </a:r>
            <a:r>
              <a:rPr lang="en-US" altLang="zh-CN" dirty="0" err="1"/>
              <a:t>Hierholzers</a:t>
            </a:r>
            <a:r>
              <a:rPr lang="en-US" altLang="zh-CN" dirty="0"/>
              <a:t>(x):</a:t>
            </a:r>
          </a:p>
          <a:p>
            <a:r>
              <a:rPr lang="zh-CN" altLang="en-US" dirty="0"/>
              <a:t>　　循环寻找与</a:t>
            </a:r>
            <a:r>
              <a:rPr lang="en-US" altLang="zh-CN" dirty="0"/>
              <a:t>x</a:t>
            </a:r>
            <a:r>
              <a:rPr lang="zh-CN" altLang="en-US" dirty="0"/>
              <a:t>相连的边</a:t>
            </a:r>
            <a:r>
              <a:rPr lang="en-US" altLang="zh-CN" dirty="0"/>
              <a:t>(</a:t>
            </a:r>
            <a:r>
              <a:rPr lang="en-US" altLang="zh-CN" dirty="0" err="1"/>
              <a:t>x,u</a:t>
            </a:r>
            <a:r>
              <a:rPr lang="en-US" altLang="zh-CN" dirty="0"/>
              <a:t>):</a:t>
            </a:r>
          </a:p>
          <a:p>
            <a:r>
              <a:rPr lang="zh-CN" altLang="en-US" dirty="0"/>
              <a:t>　　　　删除</a:t>
            </a:r>
            <a:r>
              <a:rPr lang="en-US" altLang="zh-CN" dirty="0"/>
              <a:t>(</a:t>
            </a:r>
            <a:r>
              <a:rPr lang="en-US" altLang="zh-CN" dirty="0" err="1"/>
              <a:t>x,u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　　　　删除</a:t>
            </a:r>
            <a:r>
              <a:rPr lang="en-US" altLang="zh-CN" dirty="0"/>
              <a:t>(</a:t>
            </a:r>
            <a:r>
              <a:rPr lang="en-US" altLang="zh-CN" dirty="0" err="1"/>
              <a:t>u,x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　　　　</a:t>
            </a:r>
            <a:r>
              <a:rPr lang="en-US" altLang="zh-CN" dirty="0" err="1"/>
              <a:t>Hierholzers</a:t>
            </a:r>
            <a:r>
              <a:rPr lang="en-US" altLang="zh-CN" dirty="0"/>
              <a:t>(u);</a:t>
            </a:r>
            <a:endParaRPr lang="zh-CN" altLang="en-US" dirty="0"/>
          </a:p>
          <a:p>
            <a:r>
              <a:rPr lang="zh-CN" altLang="en-US" dirty="0"/>
              <a:t>　　将</a:t>
            </a:r>
            <a:r>
              <a:rPr lang="en-US" altLang="zh-CN" dirty="0"/>
              <a:t>(</a:t>
            </a:r>
            <a:r>
              <a:rPr lang="en-US" altLang="zh-CN" dirty="0" err="1"/>
              <a:t>x,u</a:t>
            </a:r>
            <a:r>
              <a:rPr lang="en-US" altLang="zh-CN" dirty="0"/>
              <a:t>)</a:t>
            </a:r>
            <a:r>
              <a:rPr lang="zh-CN" altLang="en-US" dirty="0"/>
              <a:t>插入答案栈之中</a:t>
            </a:r>
            <a:endParaRPr lang="en-US" altLang="zh-CN" dirty="0"/>
          </a:p>
          <a:p>
            <a:r>
              <a:rPr lang="en-US" altLang="zh-CN" dirty="0"/>
              <a:t>        // </a:t>
            </a:r>
            <a:r>
              <a:rPr lang="zh-CN" altLang="en-US" dirty="0"/>
              <a:t>相当于是</a:t>
            </a:r>
            <a:r>
              <a:rPr lang="en-US" altLang="zh-CN" dirty="0"/>
              <a:t>x-&gt;u-&gt;u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走了一个回路</a:t>
            </a:r>
          </a:p>
          <a:p>
            <a:r>
              <a:rPr lang="zh-CN" altLang="en-US" dirty="0"/>
              <a:t>输出答案栈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D8ED-F67B-456C-6949-B5EB413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逐步插入回路法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86EDA-3AEC-6D3B-6B43-C3BBBFC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因为一个点不止拓展一次，那么复杂度就没有保证了，最简单的数据就是两个点直接连着</a:t>
            </a:r>
            <a:r>
              <a:rPr lang="en-US" altLang="zh-CN" dirty="0"/>
              <a:t>m</a:t>
            </a:r>
            <a:r>
              <a:rPr lang="zh-CN" altLang="en-US" dirty="0"/>
              <a:t>条边。所以加上当前弧优化即可。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如果要求经过点字典序最小的欧拉路，那就每次都优先走邻接点中编号最小的点，时间复杂度</a:t>
            </a:r>
            <a:r>
              <a:rPr lang="en-US" altLang="zh-CN" dirty="0"/>
              <a:t>O(</a:t>
            </a:r>
            <a:r>
              <a:rPr lang="en-US" altLang="zh-CN" dirty="0" err="1"/>
              <a:t>n+mlogn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D8ED-F67B-456C-6949-B5EB413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逐步插入回路法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45E0E3-132A-4CFA-AA89-F42E84BBD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8095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210FC-B0FA-DE07-21E5-9EC8AE1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048F-27F9-46FD-8DDF-25A54153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E10C90-CD1C-7BD1-FB17-4E290659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2314419"/>
            <a:ext cx="1106959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210FC-B0FA-DE07-21E5-9EC8AE1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048F-27F9-46FD-8DDF-25A54153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953D69-EB10-0948-2191-BD37A43A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599944"/>
            <a:ext cx="1097433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210FC-B0FA-DE07-21E5-9EC8AE1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048F-27F9-46FD-8DDF-25A54153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time_since_epoch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78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210FC-B0FA-DE07-21E5-9EC8AE1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048F-27F9-46FD-8DDF-25A54153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[x]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[x])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[x]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trees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[x]);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85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8E40-90D7-05F5-E71E-A13C126A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596B-86E4-0B06-9AD7-F52554A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在点或者边上求一个点，使得到所有点距离的最大值最小</a:t>
            </a:r>
          </a:p>
        </p:txBody>
      </p:sp>
    </p:spTree>
    <p:extLst>
      <p:ext uri="{BB962C8B-B14F-4D97-AF65-F5344CB8AC3E}">
        <p14:creationId xmlns:p14="http://schemas.microsoft.com/office/powerpoint/2010/main" val="143237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8E40-90D7-05F5-E71E-A13C126A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596B-86E4-0B06-9AD7-F52554A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其实就是暴力，枚举每条边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，假设中心</a:t>
            </a:r>
            <a:r>
              <a:rPr lang="en-US" altLang="zh-CN" dirty="0"/>
              <a:t>P</a:t>
            </a:r>
            <a:r>
              <a:rPr lang="zh-CN" altLang="en-US" dirty="0"/>
              <a:t>就在边上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的距离就是</a:t>
            </a:r>
            <a:r>
              <a:rPr lang="en-US" altLang="zh-CN" dirty="0"/>
              <a:t>c(</a:t>
            </a:r>
            <a:r>
              <a:rPr lang="en-US" altLang="zh-CN" dirty="0" err="1"/>
              <a:t>x,i</a:t>
            </a:r>
            <a:r>
              <a:rPr lang="en-US" altLang="zh-CN" dirty="0"/>
              <a:t>)=min(dis(</a:t>
            </a:r>
            <a:r>
              <a:rPr lang="en-US" altLang="zh-CN" dirty="0" err="1"/>
              <a:t>u,i</a:t>
            </a:r>
            <a:r>
              <a:rPr lang="en-US" altLang="zh-CN" dirty="0"/>
              <a:t>)+</a:t>
            </a:r>
            <a:r>
              <a:rPr lang="en-US" altLang="zh-CN" dirty="0" err="1"/>
              <a:t>x,dis</a:t>
            </a:r>
            <a:r>
              <a:rPr lang="en-US" altLang="zh-CN" dirty="0"/>
              <a:t>(</a:t>
            </a:r>
            <a:r>
              <a:rPr lang="en-US" altLang="zh-CN" dirty="0" err="1"/>
              <a:t>v,i</a:t>
            </a:r>
            <a:r>
              <a:rPr lang="en-US" altLang="zh-CN" dirty="0"/>
              <a:t>)+w-x)</a:t>
            </a:r>
          </a:p>
          <a:p>
            <a:r>
              <a:rPr lang="zh-CN" altLang="en-US" dirty="0"/>
              <a:t>其实就是两根线段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作为中心的结果就是</a:t>
            </a:r>
            <a:r>
              <a:rPr lang="en-US" altLang="zh-CN" dirty="0"/>
              <a:t>f(x)=</a:t>
            </a:r>
            <a:r>
              <a:rPr lang="en-US" altLang="zh-CN" dirty="0" err="1"/>
              <a:t>max_i</a:t>
            </a:r>
            <a:r>
              <a:rPr lang="en-US" altLang="zh-CN" dirty="0"/>
              <a:t> c(</a:t>
            </a:r>
            <a:r>
              <a:rPr lang="en-US" altLang="zh-CN" dirty="0" err="1"/>
              <a:t>x,i</a:t>
            </a:r>
            <a:r>
              <a:rPr lang="en-US" altLang="zh-CN" dirty="0"/>
              <a:t>)</a:t>
            </a:r>
            <a:r>
              <a:rPr lang="zh-CN" altLang="en-US" dirty="0"/>
              <a:t>，其实就是很多根线段</a:t>
            </a:r>
            <a:endParaRPr lang="en-US" altLang="zh-CN" dirty="0"/>
          </a:p>
          <a:p>
            <a:r>
              <a:rPr lang="zh-CN" altLang="en-US" dirty="0"/>
              <a:t>然后查询一个</a:t>
            </a:r>
            <a:r>
              <a:rPr lang="en-US" altLang="zh-CN" dirty="0"/>
              <a:t>x</a:t>
            </a:r>
            <a:r>
              <a:rPr lang="zh-CN" altLang="en-US" dirty="0"/>
              <a:t>，使得</a:t>
            </a:r>
            <a:r>
              <a:rPr lang="en-US" altLang="zh-CN" dirty="0"/>
              <a:t>f(x)</a:t>
            </a:r>
            <a:r>
              <a:rPr lang="zh-CN" altLang="en-US" dirty="0"/>
              <a:t>最小</a:t>
            </a:r>
            <a:endParaRPr lang="en-US" altLang="zh-CN" dirty="0"/>
          </a:p>
          <a:p>
            <a:r>
              <a:rPr lang="zh-CN" altLang="en-US" dirty="0"/>
              <a:t>可能要维护这些线段的转折点，还要预处理点对间的最短路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726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01214-0158-1265-DC2C-E69F9600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BBA07-80C2-6BFA-7DEC-9F78754F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流程很简单，讲两个题</a:t>
            </a:r>
          </a:p>
        </p:txBody>
      </p:sp>
    </p:spTree>
    <p:extLst>
      <p:ext uri="{BB962C8B-B14F-4D97-AF65-F5344CB8AC3E}">
        <p14:creationId xmlns:p14="http://schemas.microsoft.com/office/powerpoint/2010/main" val="4151349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8E40-90D7-05F5-E71E-A13C126A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最小直径生成树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596B-86E4-0B06-9AD7-F52554A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找出图的中点</a:t>
            </a:r>
            <a:endParaRPr lang="en-US" altLang="zh-CN" dirty="0"/>
          </a:p>
          <a:p>
            <a:r>
              <a:rPr lang="zh-CN" altLang="en-US" dirty="0"/>
              <a:t>然后以中点为源点建最短路树即可</a:t>
            </a:r>
          </a:p>
        </p:txBody>
      </p:sp>
    </p:spTree>
    <p:extLst>
      <p:ext uri="{BB962C8B-B14F-4D97-AF65-F5344CB8AC3E}">
        <p14:creationId xmlns:p14="http://schemas.microsoft.com/office/powerpoint/2010/main" val="429443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003-F199-1B82-8331-492AA3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FB23-372C-E849-E0F4-3D446E1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  <a:endParaRPr lang="en-US" altLang="zh-CN" dirty="0"/>
          </a:p>
          <a:p>
            <a:r>
              <a:rPr lang="zh-CN" altLang="en-US" dirty="0"/>
              <a:t>平面图</a:t>
            </a:r>
            <a:endParaRPr lang="en-US" altLang="zh-CN" dirty="0"/>
          </a:p>
          <a:p>
            <a:r>
              <a:rPr lang="zh-CN" altLang="en-US"/>
              <a:t>竞赛图</a:t>
            </a:r>
          </a:p>
        </p:txBody>
      </p:sp>
    </p:spTree>
    <p:extLst>
      <p:ext uri="{BB962C8B-B14F-4D97-AF65-F5344CB8AC3E}">
        <p14:creationId xmlns:p14="http://schemas.microsoft.com/office/powerpoint/2010/main" val="412208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003-F199-1B82-8331-492AA3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FB23-372C-E849-E0F4-3D446E1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  <a:endParaRPr lang="en-US" altLang="zh-CN" dirty="0"/>
          </a:p>
          <a:p>
            <a:pPr lvl="1"/>
            <a:r>
              <a:rPr lang="zh-CN" altLang="en-US" dirty="0"/>
              <a:t>没有奇环</a:t>
            </a:r>
            <a:endParaRPr lang="en-US" altLang="zh-CN" dirty="0"/>
          </a:p>
          <a:p>
            <a:pPr lvl="1"/>
            <a:r>
              <a:rPr lang="zh-CN" altLang="en-US" dirty="0"/>
              <a:t>静态判定：</a:t>
            </a:r>
            <a:r>
              <a:rPr lang="en-US" altLang="zh-CN" dirty="0"/>
              <a:t>DFS</a:t>
            </a:r>
            <a:r>
              <a:rPr lang="zh-CN" altLang="en-US" dirty="0"/>
              <a:t>染色</a:t>
            </a:r>
            <a:endParaRPr lang="en-US" altLang="zh-CN" dirty="0"/>
          </a:p>
          <a:p>
            <a:pPr lvl="1"/>
            <a:r>
              <a:rPr lang="zh-CN" altLang="en-US" dirty="0"/>
              <a:t>动态判定：并查集</a:t>
            </a:r>
            <a:endParaRPr lang="en-US" altLang="zh-CN" dirty="0"/>
          </a:p>
          <a:p>
            <a:r>
              <a:rPr lang="zh-CN" altLang="en-US" dirty="0"/>
              <a:t>平面图</a:t>
            </a:r>
            <a:endParaRPr lang="en-US" altLang="zh-CN" dirty="0"/>
          </a:p>
          <a:p>
            <a:r>
              <a:rPr lang="zh-CN" altLang="en-US" dirty="0"/>
              <a:t>竞赛图</a:t>
            </a:r>
          </a:p>
        </p:txBody>
      </p:sp>
    </p:spTree>
    <p:extLst>
      <p:ext uri="{BB962C8B-B14F-4D97-AF65-F5344CB8AC3E}">
        <p14:creationId xmlns:p14="http://schemas.microsoft.com/office/powerpoint/2010/main" val="8396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003-F199-1B82-8331-492AA3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FB23-372C-E849-E0F4-3D446E1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  <a:endParaRPr lang="en-US" altLang="zh-CN" dirty="0"/>
          </a:p>
          <a:p>
            <a:r>
              <a:rPr lang="zh-CN" altLang="en-US" dirty="0"/>
              <a:t>平面图</a:t>
            </a:r>
            <a:endParaRPr lang="en-US" altLang="zh-CN" dirty="0"/>
          </a:p>
          <a:p>
            <a:pPr lvl="1"/>
            <a:r>
              <a:rPr lang="zh-CN" altLang="en-US" dirty="0"/>
              <a:t>对偶图，如最小割转最短路</a:t>
            </a:r>
            <a:endParaRPr lang="en-US" altLang="zh-CN" dirty="0"/>
          </a:p>
          <a:p>
            <a:pPr lvl="1"/>
            <a:r>
              <a:rPr lang="zh-CN" altLang="en-US" dirty="0"/>
              <a:t>欧拉定理：点数</a:t>
            </a:r>
            <a:r>
              <a:rPr lang="en-US" altLang="zh-CN" dirty="0"/>
              <a:t>+</a:t>
            </a:r>
            <a:r>
              <a:rPr lang="zh-CN" altLang="en-US" dirty="0"/>
              <a:t>面数</a:t>
            </a:r>
            <a:r>
              <a:rPr lang="en-US" altLang="zh-CN" dirty="0"/>
              <a:t>-</a:t>
            </a:r>
            <a:r>
              <a:rPr lang="zh-CN" altLang="en-US" dirty="0"/>
              <a:t>边数</a:t>
            </a:r>
            <a:r>
              <a:rPr lang="en-US" altLang="zh-CN" dirty="0"/>
              <a:t>=</a:t>
            </a:r>
            <a:r>
              <a:rPr lang="zh-CN" altLang="en-US" dirty="0"/>
              <a:t>连通块数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竞赛图</a:t>
            </a:r>
          </a:p>
        </p:txBody>
      </p:sp>
    </p:spTree>
    <p:extLst>
      <p:ext uri="{BB962C8B-B14F-4D97-AF65-F5344CB8AC3E}">
        <p14:creationId xmlns:p14="http://schemas.microsoft.com/office/powerpoint/2010/main" val="129277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003-F199-1B82-8331-492AA3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FB23-372C-E849-E0F4-3D446E1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  <a:endParaRPr lang="en-US" altLang="zh-CN" dirty="0"/>
          </a:p>
          <a:p>
            <a:r>
              <a:rPr lang="zh-CN" altLang="en-US" dirty="0"/>
              <a:t>平面图</a:t>
            </a:r>
            <a:endParaRPr lang="en-US" altLang="zh-CN" dirty="0"/>
          </a:p>
          <a:p>
            <a:r>
              <a:rPr lang="zh-CN" altLang="en-US" dirty="0"/>
              <a:t>竞赛图</a:t>
            </a:r>
            <a:endParaRPr lang="en-US" altLang="zh-CN" dirty="0"/>
          </a:p>
          <a:p>
            <a:pPr lvl="1"/>
            <a:r>
              <a:rPr lang="en-US" altLang="zh-CN" dirty="0" err="1"/>
              <a:t>scc</a:t>
            </a:r>
            <a:r>
              <a:rPr lang="zh-CN" altLang="en-US" dirty="0"/>
              <a:t>缩点之后是一条链</a:t>
            </a:r>
          </a:p>
        </p:txBody>
      </p:sp>
    </p:spTree>
    <p:extLst>
      <p:ext uri="{BB962C8B-B14F-4D97-AF65-F5344CB8AC3E}">
        <p14:creationId xmlns:p14="http://schemas.microsoft.com/office/powerpoint/2010/main" val="16745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003-F199-1B82-8331-492AA3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[APIO2017] </a:t>
            </a:r>
            <a:r>
              <a:rPr lang="zh-CN" altLang="en-US" dirty="0"/>
              <a:t>斑斓之地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FB23-372C-E849-E0F4-3D446E1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R*C</a:t>
            </a:r>
            <a:r>
              <a:rPr lang="zh-CN" altLang="en-US" dirty="0"/>
              <a:t>的网格区域</a:t>
            </a:r>
            <a:endParaRPr lang="en-US" altLang="zh-CN" dirty="0"/>
          </a:p>
          <a:p>
            <a:r>
              <a:rPr lang="zh-CN" altLang="en-US" dirty="0"/>
              <a:t>里面有一条长为</a:t>
            </a:r>
            <a:r>
              <a:rPr lang="en-US" altLang="zh-CN" dirty="0"/>
              <a:t>M</a:t>
            </a:r>
            <a:r>
              <a:rPr lang="zh-CN" altLang="en-US" dirty="0"/>
              <a:t>的河流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次询问一个矩形，问河流把这个矩形区域分成了多少块连通的土地</a:t>
            </a:r>
            <a:endParaRPr lang="en-US" altLang="zh-CN" dirty="0"/>
          </a:p>
          <a:p>
            <a:r>
              <a:rPr lang="en-US" altLang="zh-CN" dirty="0"/>
              <a:t>R,C,M&lt;=2e5</a:t>
            </a:r>
            <a:r>
              <a:rPr lang="zh-CN" altLang="en-US" dirty="0"/>
              <a:t>，</a:t>
            </a:r>
            <a:r>
              <a:rPr lang="en-US" altLang="zh-CN" dirty="0"/>
              <a:t>Q&lt;=1e5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510F0-A129-4BE9-1019-46501412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5" y="4237635"/>
            <a:ext cx="6987639" cy="262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45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003-F199-1B82-8331-492AA33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[APIO2017] </a:t>
            </a:r>
            <a:r>
              <a:rPr lang="zh-CN" altLang="en-US" dirty="0"/>
              <a:t>斑斓之地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FB23-372C-E849-E0F4-3D446E1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对询问的区域建图</a:t>
            </a:r>
            <a:endParaRPr lang="en-US" altLang="zh-CN" dirty="0"/>
          </a:p>
          <a:p>
            <a:r>
              <a:rPr lang="zh-CN" altLang="en-US" dirty="0"/>
              <a:t>每个格子是一个点，相邻格子连边，相当于问连通块数量</a:t>
            </a:r>
            <a:endParaRPr lang="en-US" altLang="zh-CN" dirty="0"/>
          </a:p>
          <a:p>
            <a:r>
              <a:rPr lang="zh-CN" altLang="en-US" dirty="0"/>
              <a:t>由于这是平面图，所以点数</a:t>
            </a:r>
            <a:r>
              <a:rPr lang="en-US" altLang="zh-CN" dirty="0"/>
              <a:t>+</a:t>
            </a:r>
            <a:r>
              <a:rPr lang="zh-CN" altLang="en-US" dirty="0"/>
              <a:t>面数</a:t>
            </a:r>
            <a:r>
              <a:rPr lang="en-US" altLang="zh-CN" dirty="0"/>
              <a:t>-</a:t>
            </a:r>
            <a:r>
              <a:rPr lang="zh-CN" altLang="en-US" dirty="0"/>
              <a:t>边数</a:t>
            </a:r>
            <a:r>
              <a:rPr lang="en-US" altLang="zh-CN" dirty="0"/>
              <a:t>=</a:t>
            </a:r>
            <a:r>
              <a:rPr lang="zh-CN" altLang="en-US" dirty="0"/>
              <a:t>连通块数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也就是说现在问题变为在网格</a:t>
            </a:r>
            <a:r>
              <a:rPr lang="zh-CN" altLang="en-US"/>
              <a:t>图里面已经删</a:t>
            </a:r>
            <a:r>
              <a:rPr lang="zh-CN" altLang="en-US" dirty="0"/>
              <a:t>了</a:t>
            </a:r>
            <a:r>
              <a:rPr lang="en-US" altLang="zh-CN" dirty="0"/>
              <a:t>M</a:t>
            </a:r>
            <a:r>
              <a:rPr lang="zh-CN" altLang="en-US" dirty="0"/>
              <a:t>个点，</a:t>
            </a:r>
            <a:r>
              <a:rPr lang="en-US" altLang="zh-CN" dirty="0"/>
              <a:t>Q</a:t>
            </a:r>
            <a:r>
              <a:rPr lang="zh-CN" altLang="en-US" dirty="0"/>
              <a:t>次询问矩形区域内点数、边数、面数</a:t>
            </a:r>
            <a:endParaRPr lang="en-US" altLang="zh-CN" dirty="0"/>
          </a:p>
          <a:p>
            <a:r>
              <a:rPr lang="zh-CN" altLang="en-US" dirty="0"/>
              <a:t>实际上就是二维数点问题</a:t>
            </a:r>
          </a:p>
        </p:txBody>
      </p:sp>
    </p:spTree>
    <p:extLst>
      <p:ext uri="{BB962C8B-B14F-4D97-AF65-F5344CB8AC3E}">
        <p14:creationId xmlns:p14="http://schemas.microsoft.com/office/powerpoint/2010/main" val="10973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44F5-6119-831A-01A7-2D9B258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730E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FA1BE-03EE-656D-AD8C-0A546CC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个队封榜时的分数</a:t>
            </a:r>
            <a:r>
              <a:rPr lang="en-US" altLang="zh-CN" dirty="0"/>
              <a:t>ai</a:t>
            </a:r>
            <a:r>
              <a:rPr lang="zh-CN" altLang="en-US" dirty="0"/>
              <a:t>和揭榜时的变化分数</a:t>
            </a:r>
            <a:r>
              <a:rPr lang="en-US" altLang="zh-CN" dirty="0"/>
              <a:t>di</a:t>
            </a:r>
          </a:p>
          <a:p>
            <a:r>
              <a:rPr lang="zh-CN" altLang="en-US" dirty="0"/>
              <a:t>揭榜时，由于分数变化，这个队的名次会变化，设这个变化量</a:t>
            </a:r>
            <a:r>
              <a:rPr lang="en-US" altLang="zh-CN" dirty="0"/>
              <a:t>=t</a:t>
            </a:r>
          </a:p>
          <a:p>
            <a:r>
              <a:rPr lang="zh-CN" altLang="en-US" dirty="0"/>
              <a:t>然后问如何安排揭榜顺序，使得</a:t>
            </a:r>
            <a:r>
              <a:rPr lang="en-US" altLang="zh-CN" dirty="0"/>
              <a:t>sum(abs(t))</a:t>
            </a:r>
            <a:r>
              <a:rPr lang="zh-CN" altLang="en-US" dirty="0"/>
              <a:t>最大</a:t>
            </a:r>
          </a:p>
          <a:p>
            <a:r>
              <a:rPr lang="en-US" altLang="zh-CN" dirty="0"/>
              <a:t>1≤n≤100</a:t>
            </a:r>
            <a:r>
              <a:rPr lang="zh-CN" altLang="en-US" dirty="0"/>
              <a:t>，</a:t>
            </a:r>
            <a:r>
              <a:rPr lang="en-US" altLang="zh-CN" dirty="0"/>
              <a:t>1≤ai≤100, -100≤di≤100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47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44F5-6119-831A-01A7-2D9B258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730E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FA1BE-03EE-656D-AD8C-0A546CC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对于两个队伍</a:t>
            </a:r>
            <a:r>
              <a:rPr lang="en-US" altLang="zh-CN" dirty="0" err="1"/>
              <a:t>i,j</a:t>
            </a:r>
            <a:r>
              <a:rPr lang="zh-CN" altLang="en-US" dirty="0"/>
              <a:t>，考虑揭晓他们的相对顺序。如果这两个队在揭晓前和揭晓后相对排名不同，那么说明无论先揭晓哪个队伍，最后对答案的贡献总是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如果两个队揭晓前后相对排名不变，就分两种情况考虑：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无论先后揭晓顺序如何，都不会使得一个队伍越过另一个队伍，这样的情况下显然先后顺序无所谓，对答案的贡献都是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假设先揭晓</a:t>
            </a:r>
            <a:r>
              <a:rPr lang="en-US" altLang="zh-CN" dirty="0" err="1"/>
              <a:t>i</a:t>
            </a:r>
            <a:r>
              <a:rPr lang="zh-CN" altLang="en-US" dirty="0"/>
              <a:t>以后</a:t>
            </a:r>
            <a:r>
              <a:rPr lang="en-US" altLang="zh-CN" dirty="0" err="1"/>
              <a:t>i</a:t>
            </a:r>
            <a:r>
              <a:rPr lang="zh-CN" altLang="en-US" dirty="0"/>
              <a:t>的排名变化能够越过</a:t>
            </a:r>
            <a:r>
              <a:rPr lang="en-US" altLang="zh-CN" dirty="0"/>
              <a:t>j</a:t>
            </a:r>
            <a:r>
              <a:rPr lang="zh-CN" altLang="en-US" dirty="0"/>
              <a:t>，然后再揭晓</a:t>
            </a:r>
            <a:r>
              <a:rPr lang="en-US" altLang="zh-CN" dirty="0"/>
              <a:t>j</a:t>
            </a:r>
            <a:r>
              <a:rPr lang="zh-CN" altLang="en-US" dirty="0"/>
              <a:t>以后</a:t>
            </a:r>
            <a:r>
              <a:rPr lang="en-US" altLang="zh-CN" dirty="0"/>
              <a:t>j</a:t>
            </a:r>
            <a:r>
              <a:rPr lang="zh-CN" altLang="en-US" dirty="0"/>
              <a:t>的排名又会重新越过</a:t>
            </a:r>
            <a:r>
              <a:rPr lang="en-US" altLang="zh-CN" dirty="0" err="1"/>
              <a:t>i</a:t>
            </a:r>
            <a:r>
              <a:rPr lang="zh-CN" altLang="en-US" dirty="0"/>
              <a:t>，那么揭晓的顺序就先</a:t>
            </a:r>
            <a:r>
              <a:rPr lang="en-US" altLang="zh-CN" dirty="0" err="1"/>
              <a:t>i</a:t>
            </a:r>
            <a:r>
              <a:rPr lang="zh-CN" altLang="en-US" dirty="0"/>
              <a:t>后</a:t>
            </a:r>
            <a:r>
              <a:rPr lang="en-US" altLang="zh-CN" dirty="0"/>
              <a:t>j</a:t>
            </a:r>
            <a:r>
              <a:rPr lang="zh-CN" altLang="en-US" dirty="0"/>
              <a:t>，对答案的贡献是</a:t>
            </a:r>
            <a:r>
              <a:rPr lang="en-US" altLang="zh-CN" dirty="0"/>
              <a:t>2</a:t>
            </a:r>
            <a:r>
              <a:rPr lang="zh-CN" altLang="en-US" dirty="0"/>
              <a:t>，同理的情况亦然。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69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44F5-6119-831A-01A7-2D9B258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730E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FA1BE-03EE-656D-AD8C-0A546CC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按照上述的方法，必然能够得到一个拓扑网络，然后按照拓扑关系即可得到一个揭晓的先后序列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38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44F5-6119-831A-01A7-2D9B258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3355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FA1BE-03EE-656D-AD8C-0A546CC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约翰的</a:t>
            </a:r>
            <a:r>
              <a:rPr lang="en-US" altLang="zh-CN" dirty="0"/>
              <a:t>N</a:t>
            </a:r>
            <a:r>
              <a:rPr lang="zh-CN" altLang="en-US" dirty="0"/>
              <a:t>头牛排成一行挤奶时，有确定的顺序。他拥有</a:t>
            </a:r>
            <a:r>
              <a:rPr lang="en-US" altLang="zh-CN" dirty="0"/>
              <a:t>L</a:t>
            </a:r>
            <a:r>
              <a:rPr lang="zh-CN" altLang="en-US" dirty="0"/>
              <a:t>条关于奶牛顺序的信息，所有的信息都写成“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的前面”这样的形式。请帮助约翰删除尽可能多的冗余信息，但要保证能推出原有的顺序。</a:t>
            </a:r>
          </a:p>
          <a:p>
            <a:r>
              <a:rPr lang="en-US" altLang="zh-CN" dirty="0"/>
              <a:t>n≤1500, l≤10000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88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44F5-6119-831A-01A7-2D9B258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3355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FA1BE-03EE-656D-AD8C-0A546CCE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对于一条边</a:t>
            </a:r>
            <a:r>
              <a:rPr lang="en-US" altLang="zh-CN" dirty="0"/>
              <a:t>x-&gt;y</a:t>
            </a:r>
            <a:r>
              <a:rPr lang="zh-CN" altLang="en-US" dirty="0"/>
              <a:t>，若去掉之后</a:t>
            </a:r>
            <a:r>
              <a:rPr lang="en-US" altLang="zh-CN" dirty="0"/>
              <a:t>x</a:t>
            </a:r>
            <a:r>
              <a:rPr lang="zh-CN" altLang="en-US" dirty="0"/>
              <a:t>不能到达</a:t>
            </a:r>
            <a:r>
              <a:rPr lang="en-US" altLang="zh-CN" dirty="0"/>
              <a:t>y</a:t>
            </a:r>
            <a:r>
              <a:rPr lang="zh-CN" altLang="en-US" dirty="0"/>
              <a:t>，那么它是必需的。</a:t>
            </a:r>
          </a:p>
          <a:p>
            <a:r>
              <a:rPr lang="zh-CN" altLang="en-US" dirty="0"/>
              <a:t>考虑暴力添加每一条边，然后看这条边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是否已经连通</a:t>
            </a:r>
          </a:p>
          <a:p>
            <a:r>
              <a:rPr lang="zh-CN" altLang="en-US" dirty="0"/>
              <a:t>添加边的顺序是什么？按照边终点拓扑序从小到大排序，如果相同就按边起点拓扑序从大到小排序</a:t>
            </a:r>
          </a:p>
          <a:p>
            <a:r>
              <a:rPr lang="zh-CN" altLang="en-US" dirty="0"/>
              <a:t>如何判定是否已经连通？</a:t>
            </a:r>
            <a:r>
              <a:rPr lang="en-US" altLang="zh-CN" dirty="0"/>
              <a:t>b[x][y]=1</a:t>
            </a:r>
            <a:r>
              <a:rPr lang="zh-CN" altLang="en-US" dirty="0"/>
              <a:t>表示从</a:t>
            </a:r>
            <a:r>
              <a:rPr lang="en-US" altLang="zh-CN" dirty="0"/>
              <a:t>y</a:t>
            </a:r>
            <a:r>
              <a:rPr lang="zh-CN" altLang="en-US" dirty="0"/>
              <a:t>点能到达</a:t>
            </a:r>
            <a:r>
              <a:rPr lang="en-US" altLang="zh-CN" dirty="0"/>
              <a:t>x</a:t>
            </a:r>
            <a:r>
              <a:rPr lang="zh-CN" altLang="en-US" dirty="0"/>
              <a:t>点，每次加边暴力更新就好，复杂度</a:t>
            </a:r>
            <a:r>
              <a:rPr lang="en-US" altLang="zh-CN" dirty="0"/>
              <a:t>O(nm)</a:t>
            </a:r>
            <a:r>
              <a:rPr lang="zh-CN" altLang="en-US" dirty="0"/>
              <a:t>。其实这样过不去，不过可以</a:t>
            </a:r>
            <a:r>
              <a:rPr lang="en-US" altLang="zh-CN" dirty="0" err="1"/>
              <a:t>bitset</a:t>
            </a:r>
            <a:r>
              <a:rPr lang="zh-CN" altLang="en-US" dirty="0"/>
              <a:t>优化成</a:t>
            </a:r>
            <a:r>
              <a:rPr lang="en-US" altLang="zh-CN" dirty="0"/>
              <a:t>O(nm/32)</a:t>
            </a:r>
            <a:r>
              <a:rPr lang="zh-CN" altLang="en-US" dirty="0"/>
              <a:t>，就可以</a:t>
            </a:r>
            <a:r>
              <a:rPr lang="en-US" altLang="zh-CN" dirty="0"/>
              <a:t>AC</a:t>
            </a:r>
            <a:r>
              <a:rPr lang="zh-CN" altLang="en-US" dirty="0"/>
              <a:t>了</a:t>
            </a:r>
          </a:p>
          <a:p>
            <a:r>
              <a:rPr lang="en-US" altLang="zh-CN" dirty="0"/>
              <a:t>acwing164 - </a:t>
            </a:r>
            <a:r>
              <a:rPr lang="zh-CN" altLang="en-US" dirty="0"/>
              <a:t>可达性统计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B5263-5C9E-B03C-ED8E-F5A422AC059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877480" y="0"/>
            <a:ext cx="3314520" cy="180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58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D8ED-F67B-456C-6949-B5EB413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86EDA-3AEC-6D3B-6B43-C3BBBFC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有向图：出度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endParaRPr lang="en-US" altLang="zh-CN" dirty="0"/>
          </a:p>
          <a:p>
            <a:r>
              <a:rPr lang="zh-CN" altLang="en-US" dirty="0"/>
              <a:t>无向图：度数为偶数</a:t>
            </a:r>
          </a:p>
        </p:txBody>
      </p:sp>
    </p:spTree>
    <p:extLst>
      <p:ext uri="{BB962C8B-B14F-4D97-AF65-F5344CB8AC3E}">
        <p14:creationId xmlns:p14="http://schemas.microsoft.com/office/powerpoint/2010/main" val="20904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D8ED-F67B-456C-6949-B5EB413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86EDA-3AEC-6D3B-6B43-C3BBBFCF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有向图：有两个点出度和入度差</a:t>
            </a:r>
            <a:r>
              <a:rPr lang="en-US" altLang="zh-CN" dirty="0"/>
              <a:t>1</a:t>
            </a:r>
            <a:r>
              <a:rPr lang="zh-CN" altLang="en-US" dirty="0"/>
              <a:t>，其余点相等</a:t>
            </a:r>
            <a:endParaRPr lang="en-US" altLang="zh-CN" dirty="0"/>
          </a:p>
          <a:p>
            <a:r>
              <a:rPr lang="zh-CN" altLang="en-US" dirty="0"/>
              <a:t>无向图：有两个点度数为奇数</a:t>
            </a:r>
          </a:p>
        </p:txBody>
      </p:sp>
    </p:spTree>
    <p:extLst>
      <p:ext uri="{BB962C8B-B14F-4D97-AF65-F5344CB8AC3E}">
        <p14:creationId xmlns:p14="http://schemas.microsoft.com/office/powerpoint/2010/main" val="133630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1236</Words>
  <Application>Microsoft Office PowerPoint</Application>
  <PresentationFormat>宽屏</PresentationFormat>
  <Paragraphs>118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Consolas</vt:lpstr>
      <vt:lpstr>Office 主题​​</vt:lpstr>
      <vt:lpstr>图论杂项</vt:lpstr>
      <vt:lpstr>拓扑排序</vt:lpstr>
      <vt:lpstr>CodeForces 730E</vt:lpstr>
      <vt:lpstr>CodeForces 730E</vt:lpstr>
      <vt:lpstr>CodeForces 730E</vt:lpstr>
      <vt:lpstr>BZOJ 3355</vt:lpstr>
      <vt:lpstr>BZOJ 3355</vt:lpstr>
      <vt:lpstr>欧拉回路</vt:lpstr>
      <vt:lpstr>欧拉路</vt:lpstr>
      <vt:lpstr>求欧拉回路</vt:lpstr>
      <vt:lpstr>逐步插入回路法</vt:lpstr>
      <vt:lpstr>逐步插入回路法</vt:lpstr>
      <vt:lpstr>逐步插入回路法</vt:lpstr>
      <vt:lpstr>树哈希</vt:lpstr>
      <vt:lpstr>树哈希</vt:lpstr>
      <vt:lpstr>树哈希</vt:lpstr>
      <vt:lpstr>树哈希</vt:lpstr>
      <vt:lpstr>图的中心</vt:lpstr>
      <vt:lpstr>图的中心</vt:lpstr>
      <vt:lpstr>最小直径生成树</vt:lpstr>
      <vt:lpstr>特殊图</vt:lpstr>
      <vt:lpstr>特殊图</vt:lpstr>
      <vt:lpstr>特殊图</vt:lpstr>
      <vt:lpstr>特殊图</vt:lpstr>
      <vt:lpstr>[APIO2017] 斑斓之地</vt:lpstr>
      <vt:lpstr>[APIO2017] 斑斓之地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图论杂项</dc:title>
  <dc:creator>You Lingyun</dc:creator>
  <cp:lastModifiedBy>You Lingyun</cp:lastModifiedBy>
  <cp:revision>10</cp:revision>
  <dcterms:created xsi:type="dcterms:W3CDTF">2023-07-20T04:00:00Z</dcterms:created>
  <dcterms:modified xsi:type="dcterms:W3CDTF">2023-07-20T09:47:08Z</dcterms:modified>
</cp:coreProperties>
</file>