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358" r:id="rId14"/>
    <p:sldId id="359" r:id="rId15"/>
    <p:sldId id="363" r:id="rId16"/>
    <p:sldId id="364" r:id="rId17"/>
    <p:sldId id="267" r:id="rId18"/>
    <p:sldId id="268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4B59-51E5-B432-B03A-45DB1E37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FBDFB-CE68-7AFE-A385-C6532AC5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6460F-815F-B0AD-E813-19458C60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475A-02E8-D6B7-BBD7-684331A7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263A7-D196-1786-AF02-9B05743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8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B59E-6A08-D6FD-41D2-198E51E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ED1E8-CF13-B781-DDDB-3402C559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B0165-4F60-96BB-0F10-0F713EC4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90AF0-DDA9-47F7-5DBB-1960EF90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3939-A98C-B425-0374-9AC74E3B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1F979-725B-B4A2-C59A-E3033004F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DF8B2-512B-B095-6F8F-5EC329FC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B270F-DAEE-BEF3-05DF-6247CD7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3AA48-C90F-A255-7EDD-0A48C02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9986F-304C-B72A-841C-3B4F4C8C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7A01-AB25-1D8D-8E39-69DC65C7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E3FBC-92AB-B0B1-6108-24EEE21A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33B9-292A-C810-6E7C-8808441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50A5D-8095-F537-3C56-F200024C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907F0-B2EA-130A-EE8E-94495465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14028-CD31-7F01-F55C-9435EE9E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0040C-3A5E-70C8-BD05-B465B5B0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C42B4-C4AB-FD37-9BD4-A3FA2A4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88C19-E08C-615C-66C7-98916AE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1E129-270C-02F1-FE3C-DDDA1CB3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A095-CDF0-3A70-A505-2DD0A54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69EB-46DD-C6CD-5826-984C530E6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E9B0C-15EC-BFD4-FE5A-9E6E7336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DDD48-4E90-F1FA-F0AA-BC30FB4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B1314-5952-7C66-5579-793E18B6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77EDF-B472-149A-B0B6-BAA0B846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0C853-4F01-B841-580F-31861D33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1823B-CFBA-32CD-08B0-453B32CB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F5F16-5A78-D383-71DE-C6CEBF1C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29C76-CB64-B8DF-BC8A-A24B5EF5B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B701C-5284-5D1E-4171-7823C2F67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AF129-E5B7-3A0F-7993-1B3802C2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1543AB-9AF6-6579-E820-5B917FE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BE764-1658-1926-641C-60D1CEA3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A99B7-457B-8B34-38BF-42E1667A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B9B69-B039-0B19-1BFC-97C90044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02701-CF33-A0AB-22A6-77B6A6E8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024F2-DD52-7109-6A20-F04B76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5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4FA23-FB7F-13A0-29A7-2161D909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703AD-541E-D0DB-8F1B-05640469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573CE-84DD-C5C0-A59A-85E8F48C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07991-23D7-0D48-87C4-51029D4A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70A99-27B7-9398-F94F-0974FB97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23D37-7DE7-C790-5D29-8F09DBCB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AC9A6-9DAD-A7AE-475E-18F2959D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2325-48F1-39CB-A4C5-615D994C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1EBCF-1DC4-2166-4C69-AF607B0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2302E-7E6C-6916-3666-8915E03F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16F77-30AF-9AFD-4C3F-AA72CB373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E7C00-03BA-9F5C-F88C-67CE9ED6A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90149-5DC9-3AEE-7C8E-CC57A776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18D22-4203-D9F6-8126-357F584D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3AC79-DF9F-260F-FD72-12393508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75FAF0-FC4F-69EA-3DBB-CFB661F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FCE5B-DDBD-474A-0A61-0BAFB41B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17977-9FA1-EBF2-A5B3-771613AD6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165A-3115-4B56-A3A3-97EF69814257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753B7-37C0-F905-B47C-DEBCD221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16BEA-EDDF-DCF9-9993-DC88A7E84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B409-74C7-41C2-BDBE-DF1DD382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7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DE5F-EA46-860D-31C0-B5614DB6E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图论构造题选讲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C28F03-BA00-A06F-90BD-6C025934F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CF468D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所以不难得到构造方法</a:t>
            </a:r>
            <a:endParaRPr lang="en-US" altLang="zh-CN" dirty="0"/>
          </a:p>
          <a:p>
            <a:r>
              <a:rPr lang="zh-CN" altLang="en-US" dirty="0"/>
              <a:t>整体思路是，对于每个</a:t>
            </a:r>
            <a:r>
              <a:rPr lang="en-US" altLang="zh-CN" dirty="0" err="1"/>
              <a:t>i</a:t>
            </a:r>
            <a:r>
              <a:rPr lang="zh-CN" altLang="en-US" dirty="0"/>
              <a:t>，找尽量小的</a:t>
            </a:r>
            <a:r>
              <a:rPr lang="en-US" altLang="zh-CN" dirty="0"/>
              <a:t>pi</a:t>
            </a:r>
          </a:p>
          <a:p>
            <a:r>
              <a:rPr lang="zh-CN" altLang="en-US" dirty="0"/>
              <a:t>如果没有一个</a:t>
            </a:r>
            <a:r>
              <a:rPr lang="en-US" altLang="zh-CN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out[x]+in[x]=\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</a:p>
          <a:p>
            <a:r>
              <a:rPr lang="zh-CN" altLang="en-US" dirty="0"/>
              <a:t>那就直接找和</a:t>
            </a:r>
            <a:r>
              <a:rPr lang="en-US" altLang="zh-CN" dirty="0" err="1"/>
              <a:t>i</a:t>
            </a:r>
            <a:r>
              <a:rPr lang="zh-CN" altLang="en-US" dirty="0"/>
              <a:t>不在同一个子树的最小的</a:t>
            </a:r>
            <a:r>
              <a:rPr lang="en-US" altLang="zh-CN" dirty="0"/>
              <a:t>pi</a:t>
            </a:r>
          </a:p>
          <a:p>
            <a:r>
              <a:rPr lang="zh-CN" altLang="en-US" dirty="0"/>
              <a:t>如果存在一个</a:t>
            </a:r>
            <a:r>
              <a:rPr lang="en-US" altLang="zh-CN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out[x]+in[x]=\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  <a:r>
              <a:rPr lang="zh-CN" altLang="en-US" dirty="0"/>
              <a:t>，且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zh-CN" altLang="en-US" dirty="0"/>
              <a:t>位于不同子树</a:t>
            </a:r>
            <a:endParaRPr lang="en-US" altLang="zh-CN" dirty="0"/>
          </a:p>
          <a:p>
            <a:r>
              <a:rPr lang="zh-CN" altLang="en-US" dirty="0"/>
              <a:t>那和</a:t>
            </a:r>
            <a:r>
              <a:rPr lang="en-US" altLang="zh-CN" dirty="0" err="1"/>
              <a:t>i</a:t>
            </a:r>
            <a:r>
              <a:rPr lang="zh-CN" altLang="en-US" dirty="0"/>
              <a:t>配对的</a:t>
            </a:r>
            <a:r>
              <a:rPr lang="en-US" altLang="zh-CN" dirty="0"/>
              <a:t>pi</a:t>
            </a:r>
            <a:r>
              <a:rPr lang="zh-CN" altLang="en-US" dirty="0"/>
              <a:t>就只能在</a:t>
            </a:r>
            <a:r>
              <a:rPr lang="en-US" altLang="zh-CN" dirty="0"/>
              <a:t>x</a:t>
            </a:r>
            <a:r>
              <a:rPr lang="zh-CN" altLang="en-US" dirty="0"/>
              <a:t>的子树里面找编号最小的</a:t>
            </a:r>
            <a:endParaRPr lang="en-US" altLang="zh-CN" dirty="0"/>
          </a:p>
          <a:p>
            <a:r>
              <a:rPr lang="zh-CN" altLang="en-US" dirty="0"/>
              <a:t>可能要用</a:t>
            </a:r>
            <a:r>
              <a:rPr lang="en-US" altLang="zh-CN" dirty="0"/>
              <a:t>set</a:t>
            </a:r>
            <a:r>
              <a:rPr lang="zh-CN" altLang="en-US" dirty="0"/>
              <a:t>存放每棵子树还剩的点，按编号排序，还要用</a:t>
            </a:r>
            <a:r>
              <a:rPr lang="en-US" altLang="zh-CN" dirty="0"/>
              <a:t>set</a:t>
            </a:r>
            <a:r>
              <a:rPr lang="zh-CN" altLang="en-US" dirty="0"/>
              <a:t>存放</a:t>
            </a:r>
            <a:r>
              <a:rPr lang="en-US" altLang="zh-CN" dirty="0"/>
              <a:t>out[u]+in[u]</a:t>
            </a:r>
          </a:p>
        </p:txBody>
      </p:sp>
    </p:spTree>
    <p:extLst>
      <p:ext uri="{BB962C8B-B14F-4D97-AF65-F5344CB8AC3E}">
        <p14:creationId xmlns:p14="http://schemas.microsoft.com/office/powerpoint/2010/main" val="33236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平衡构造问题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要么构造满足</a:t>
            </a:r>
            <a:r>
              <a:rPr lang="en-US" altLang="zh-CN" dirty="0"/>
              <a:t>A</a:t>
            </a:r>
            <a:r>
              <a:rPr lang="zh-CN" altLang="en-US" dirty="0"/>
              <a:t>条件的东西，要么构造满足</a:t>
            </a:r>
            <a:r>
              <a:rPr lang="en-US" altLang="zh-CN" dirty="0"/>
              <a:t>B</a:t>
            </a:r>
            <a:r>
              <a:rPr lang="zh-CN" altLang="en-US" dirty="0"/>
              <a:t>条件的东西</a:t>
            </a:r>
            <a:endParaRPr lang="en-US" altLang="zh-CN" dirty="0"/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条件的简单路径。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条件的简单环。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条件的子图（独立集，团，</a:t>
            </a:r>
            <a:r>
              <a:rPr lang="en-US" altLang="zh-CN" dirty="0"/>
              <a:t>...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条件的边集。</a:t>
            </a:r>
            <a:endParaRPr lang="en-US" altLang="zh-CN" dirty="0"/>
          </a:p>
          <a:p>
            <a:r>
              <a:rPr lang="zh-CN" altLang="en-US" dirty="0"/>
              <a:t>思路是优先选一个构造，如果能构造就可以了，如果不能构造，问题变为：在满足（不能构造出满足</a:t>
            </a:r>
            <a:r>
              <a:rPr lang="en-US" altLang="zh-CN" dirty="0"/>
              <a:t>A</a:t>
            </a:r>
            <a:r>
              <a:rPr lang="zh-CN" altLang="en-US" dirty="0"/>
              <a:t>条件）的情况下，构造</a:t>
            </a:r>
            <a:r>
              <a:rPr lang="en-US" altLang="zh-CN" dirty="0"/>
              <a:t>B</a:t>
            </a:r>
            <a:r>
              <a:rPr lang="zh-CN" altLang="en-US" dirty="0"/>
              <a:t>条件。注意构造的时候不一定要最优的，只要能满足条件即可，可能有一些近似</a:t>
            </a:r>
            <a:r>
              <a:rPr lang="en-US" altLang="zh-CN" dirty="0"/>
              <a:t>/</a:t>
            </a:r>
            <a:r>
              <a:rPr lang="zh-CN" altLang="en-US" dirty="0"/>
              <a:t>随机算法。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8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平衡构造问题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要么构造满足</a:t>
            </a:r>
            <a:r>
              <a:rPr lang="en-US" altLang="zh-CN" dirty="0"/>
              <a:t>A</a:t>
            </a:r>
            <a:r>
              <a:rPr lang="zh-CN" altLang="en-US" dirty="0"/>
              <a:t>条件的东西，要么构造满足</a:t>
            </a:r>
            <a:r>
              <a:rPr lang="en-US" altLang="zh-CN" dirty="0"/>
              <a:t>B</a:t>
            </a:r>
            <a:r>
              <a:rPr lang="zh-CN" altLang="en-US" dirty="0"/>
              <a:t>条件的东西</a:t>
            </a:r>
            <a:endParaRPr lang="en-US" altLang="zh-CN" dirty="0"/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条件的简单路径。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条件的简单环。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条件的子图（独立集，团，</a:t>
            </a:r>
            <a:r>
              <a:rPr lang="en-US" altLang="zh-CN" dirty="0"/>
              <a:t>...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求满足 </a:t>
            </a:r>
            <a:r>
              <a:rPr lang="en-US" altLang="zh-CN" dirty="0"/>
              <a:t>... </a:t>
            </a:r>
            <a:r>
              <a:rPr lang="zh-CN" altLang="en-US" dirty="0"/>
              <a:t>条件的边集。</a:t>
            </a:r>
            <a:endParaRPr lang="en-US" altLang="zh-CN" dirty="0"/>
          </a:p>
          <a:p>
            <a:r>
              <a:rPr lang="zh-CN" altLang="en-US" dirty="0"/>
              <a:t>思路是优先选一个构造，如果能构造就可以了，如果不能构造，问题变为：在满足（不能构造出满足</a:t>
            </a:r>
            <a:r>
              <a:rPr lang="en-US" altLang="zh-CN" dirty="0"/>
              <a:t>A</a:t>
            </a:r>
            <a:r>
              <a:rPr lang="zh-CN" altLang="en-US" dirty="0"/>
              <a:t>条件）的情况下，构造</a:t>
            </a:r>
            <a:r>
              <a:rPr lang="en-US" altLang="zh-CN" dirty="0"/>
              <a:t>B</a:t>
            </a:r>
            <a:r>
              <a:rPr lang="zh-CN" altLang="en-US" dirty="0"/>
              <a:t>条件。注意构造的时候不一定要最优的，只要能满足条件即可，可能有一些近似</a:t>
            </a:r>
            <a:r>
              <a:rPr lang="en-US" altLang="zh-CN" dirty="0"/>
              <a:t>/</a:t>
            </a:r>
            <a:r>
              <a:rPr lang="zh-CN" altLang="en-US" dirty="0"/>
              <a:t>随机算法。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1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E1BA-5E2B-4D40-B55A-FA74618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Dilworth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C4C5-BDA8-49AF-A775-4871329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的最长反链大小等于最小链覆盖个数。</a:t>
            </a:r>
            <a:endParaRPr lang="en-US" altLang="zh-CN" dirty="0"/>
          </a:p>
          <a:p>
            <a:r>
              <a:rPr lang="en-US" altLang="zh-CN" dirty="0"/>
              <a:t>DAG </a:t>
            </a:r>
            <a:r>
              <a:rPr lang="zh-CN" altLang="en-US" dirty="0"/>
              <a:t>的最长链大小等于最小反链划分个数。</a:t>
            </a:r>
          </a:p>
          <a:p>
            <a:r>
              <a:rPr lang="zh-CN" altLang="en-US" dirty="0"/>
              <a:t>反链是指图中的一个点的集合，使得集合内点两两不可达；链覆盖是指用若干条可以相交的链覆盖图中所有的点。</a:t>
            </a:r>
          </a:p>
        </p:txBody>
      </p:sp>
    </p:spTree>
    <p:extLst>
      <p:ext uri="{BB962C8B-B14F-4D97-AF65-F5344CB8AC3E}">
        <p14:creationId xmlns:p14="http://schemas.microsoft.com/office/powerpoint/2010/main" val="1208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E1BA-5E2B-4D40-B55A-FA74618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Dilworth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C4C5-BDA8-49AF-A775-4871329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设最小链覆盖需要 </a:t>
            </a:r>
            <a:r>
              <a:rPr lang="en-US" altLang="zh-CN" dirty="0"/>
              <a:t>n </a:t>
            </a:r>
            <a:r>
              <a:rPr lang="zh-CN" altLang="en-US" dirty="0"/>
              <a:t>个链，那么最大反链的大小不会超过 </a:t>
            </a:r>
            <a:r>
              <a:rPr lang="en-US" altLang="zh-CN" dirty="0"/>
              <a:t>n , </a:t>
            </a:r>
            <a:r>
              <a:rPr lang="zh-CN" altLang="en-US" dirty="0"/>
              <a:t>因为每条链最多选择一个元素。</a:t>
            </a:r>
            <a:endParaRPr lang="en-US" altLang="zh-CN" dirty="0"/>
          </a:p>
          <a:p>
            <a:r>
              <a:rPr lang="zh-CN" altLang="en-US" dirty="0"/>
              <a:t>由前面讲的可以知道 </a:t>
            </a:r>
            <a:r>
              <a:rPr lang="en-US" altLang="zh-CN" dirty="0"/>
              <a:t>DAG </a:t>
            </a:r>
            <a:r>
              <a:rPr lang="zh-CN" altLang="en-US" dirty="0"/>
              <a:t>的可相交最小路径覆盖是先传递闭包，再转化成二分图，之后 </a:t>
            </a:r>
            <a:r>
              <a:rPr lang="en-US" altLang="zh-CN" dirty="0"/>
              <a:t>DAG </a:t>
            </a:r>
            <a:r>
              <a:rPr lang="zh-CN" altLang="en-US" dirty="0"/>
              <a:t>的最小链覆盖</a:t>
            </a:r>
            <a:r>
              <a:rPr lang="en-US" altLang="zh-CN" dirty="0"/>
              <a:t>= |V|− </a:t>
            </a:r>
            <a:r>
              <a:rPr lang="zh-CN" altLang="en-US" dirty="0"/>
              <a:t>转化后二分图的最大匹配。</a:t>
            </a:r>
            <a:endParaRPr lang="en-US" altLang="zh-CN" dirty="0"/>
          </a:p>
          <a:p>
            <a:r>
              <a:rPr lang="zh-CN" altLang="en-US" dirty="0"/>
              <a:t>又因为转化后二分图的独立集肯定是原</a:t>
            </a:r>
            <a:r>
              <a:rPr lang="en-US" altLang="zh-CN" dirty="0"/>
              <a:t>DAG</a:t>
            </a:r>
            <a:r>
              <a:rPr lang="zh-CN" altLang="en-US" dirty="0"/>
              <a:t>的反链（因为已经传递闭包过了，二分图中独立集互相不可到达，故在 </a:t>
            </a:r>
            <a:r>
              <a:rPr lang="en-US" altLang="zh-CN" dirty="0"/>
              <a:t>DAG </a:t>
            </a:r>
            <a:r>
              <a:rPr lang="zh-CN" altLang="en-US" dirty="0"/>
              <a:t>中必定也互相不可到达），又因为证明了最大独立集</a:t>
            </a:r>
            <a:r>
              <a:rPr lang="en-US" altLang="zh-CN" dirty="0"/>
              <a:t>=|V|− </a:t>
            </a:r>
            <a:r>
              <a:rPr lang="zh-CN" altLang="en-US" dirty="0"/>
              <a:t>最大匹配。</a:t>
            </a:r>
          </a:p>
          <a:p>
            <a:r>
              <a:rPr lang="zh-CN" altLang="en-US" dirty="0"/>
              <a:t>所以 偏序集的最小链覆盖</a:t>
            </a:r>
            <a:r>
              <a:rPr lang="en-US" altLang="zh-CN" dirty="0"/>
              <a:t>=</a:t>
            </a:r>
            <a:r>
              <a:rPr lang="zh-CN" altLang="en-US" dirty="0"/>
              <a:t>最大反链。当然这个地方最大独立集还要再说清楚一点。</a:t>
            </a:r>
          </a:p>
        </p:txBody>
      </p:sp>
    </p:spTree>
    <p:extLst>
      <p:ext uri="{BB962C8B-B14F-4D97-AF65-F5344CB8AC3E}">
        <p14:creationId xmlns:p14="http://schemas.microsoft.com/office/powerpoint/2010/main" val="257545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E1BA-5E2B-4D40-B55A-FA74618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Dilworth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C4C5-BDA8-49AF-A775-4871329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对偶问题“最长链大小等于最小反链划分个数”</a:t>
            </a:r>
            <a:endParaRPr lang="en-US" altLang="zh-CN" dirty="0"/>
          </a:p>
          <a:p>
            <a:r>
              <a:rPr lang="zh-CN" altLang="en-US" dirty="0"/>
              <a:t>只需要考虑二分图的补图即可</a:t>
            </a:r>
          </a:p>
        </p:txBody>
      </p:sp>
    </p:spTree>
    <p:extLst>
      <p:ext uri="{BB962C8B-B14F-4D97-AF65-F5344CB8AC3E}">
        <p14:creationId xmlns:p14="http://schemas.microsoft.com/office/powerpoint/2010/main" val="334653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E1BA-5E2B-4D40-B55A-FA74618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Dilworth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C4C5-BDA8-49AF-A775-4871329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推论</a:t>
            </a:r>
            <a:endParaRPr lang="en-US" altLang="zh-CN" dirty="0"/>
          </a:p>
          <a:p>
            <a:r>
              <a:rPr lang="zh-CN" altLang="en-US" dirty="0"/>
              <a:t>对于一个</a:t>
            </a:r>
            <a:r>
              <a:rPr lang="en-US" altLang="zh-CN" dirty="0"/>
              <a:t>mn+1</a:t>
            </a:r>
            <a:r>
              <a:rPr lang="zh-CN" altLang="en-US" dirty="0"/>
              <a:t>个点的</a:t>
            </a:r>
            <a:r>
              <a:rPr lang="en-US" altLang="zh-CN" dirty="0"/>
              <a:t>DAG</a:t>
            </a:r>
            <a:r>
              <a:rPr lang="zh-CN" altLang="en-US" dirty="0"/>
              <a:t>来说，要么有一个长为</a:t>
            </a:r>
            <a:r>
              <a:rPr lang="en-US" altLang="zh-CN" dirty="0"/>
              <a:t>m+1</a:t>
            </a:r>
            <a:r>
              <a:rPr lang="zh-CN" altLang="en-US" dirty="0"/>
              <a:t>的链，要么有一个大小为</a:t>
            </a:r>
            <a:r>
              <a:rPr lang="en-US" altLang="zh-CN" dirty="0"/>
              <a:t>n+1</a:t>
            </a:r>
            <a:r>
              <a:rPr lang="zh-CN" altLang="en-US" dirty="0"/>
              <a:t>的反链</a:t>
            </a:r>
            <a:endParaRPr lang="en-US" altLang="zh-CN" dirty="0"/>
          </a:p>
          <a:p>
            <a:r>
              <a:rPr lang="zh-CN" altLang="en-US" dirty="0"/>
              <a:t>反证法，如果都没有，那说明最长链为</a:t>
            </a:r>
            <a:r>
              <a:rPr lang="en-US" altLang="zh-CN" dirty="0"/>
              <a:t>m</a:t>
            </a:r>
            <a:r>
              <a:rPr lang="zh-CN" altLang="en-US" dirty="0"/>
              <a:t>，最长反链为</a:t>
            </a:r>
            <a:r>
              <a:rPr lang="en-US" altLang="zh-CN" dirty="0"/>
              <a:t>n</a:t>
            </a:r>
            <a:r>
              <a:rPr lang="zh-CN" altLang="en-US" dirty="0"/>
              <a:t>，元素最多</a:t>
            </a:r>
            <a:r>
              <a:rPr lang="en-US" altLang="zh-CN" dirty="0" err="1"/>
              <a:t>mn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96767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平衡构造问题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CF1198C Matching vs Independent Set</a:t>
            </a:r>
          </a:p>
          <a:p>
            <a:r>
              <a:rPr lang="en-US" altLang="zh-CN" dirty="0"/>
              <a:t>CF1364D Ehab's Last Corollary</a:t>
            </a:r>
          </a:p>
          <a:p>
            <a:r>
              <a:rPr lang="en-US" altLang="zh-CN" dirty="0"/>
              <a:t>CF1325F Ehab's Last Theorem</a:t>
            </a:r>
          </a:p>
          <a:p>
            <a:r>
              <a:rPr lang="en-US" altLang="zh-CN" dirty="0"/>
              <a:t>CF1391E Pairs of Pairs</a:t>
            </a:r>
          </a:p>
          <a:p>
            <a:r>
              <a:rPr lang="en-US" altLang="zh-CN" dirty="0"/>
              <a:t>CF1439B Graph Subset Problem</a:t>
            </a:r>
          </a:p>
          <a:p>
            <a:r>
              <a:rPr lang="en-US" altLang="zh-CN" dirty="0"/>
              <a:t>LOJ3113 </a:t>
            </a:r>
            <a:r>
              <a:rPr lang="zh-CN" altLang="en-US" dirty="0"/>
              <a:t>「</a:t>
            </a:r>
            <a:r>
              <a:rPr lang="en-US" altLang="zh-CN" dirty="0"/>
              <a:t>SDOI2019</a:t>
            </a:r>
            <a:r>
              <a:rPr lang="zh-CN" altLang="en-US" dirty="0"/>
              <a:t>」热闹的聚会与尴尬的聚会</a:t>
            </a:r>
          </a:p>
        </p:txBody>
      </p:sp>
    </p:spTree>
    <p:extLst>
      <p:ext uri="{BB962C8B-B14F-4D97-AF65-F5344CB8AC3E}">
        <p14:creationId xmlns:p14="http://schemas.microsoft.com/office/powerpoint/2010/main" val="70574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CF1364D Ehab's Last Corollary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，再给出一个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条边的无向连通图</a:t>
            </a:r>
            <a:endParaRPr lang="en-US" altLang="zh-CN" dirty="0"/>
          </a:p>
          <a:p>
            <a:r>
              <a:rPr lang="zh-CN" altLang="en-US" dirty="0"/>
              <a:t>要么找出一个大小为</a:t>
            </a:r>
            <a:r>
              <a:rPr lang="en-US" altLang="zh-CN" dirty="0"/>
              <a:t>k/2</a:t>
            </a:r>
            <a:r>
              <a:rPr lang="zh-CN" altLang="en-US" dirty="0"/>
              <a:t>上取整的独立集</a:t>
            </a:r>
            <a:endParaRPr lang="en-US" altLang="zh-CN" dirty="0"/>
          </a:p>
          <a:p>
            <a:r>
              <a:rPr lang="zh-CN" altLang="en-US" dirty="0"/>
              <a:t>要么找出一个大小不超过</a:t>
            </a:r>
            <a:r>
              <a:rPr lang="en-US" altLang="zh-CN" dirty="0"/>
              <a:t>k</a:t>
            </a:r>
            <a:r>
              <a:rPr lang="zh-CN" altLang="en-US" dirty="0"/>
              <a:t>的简单环</a:t>
            </a:r>
            <a:endParaRPr lang="en-US" altLang="zh-CN" dirty="0"/>
          </a:p>
          <a:p>
            <a:r>
              <a:rPr lang="en-US" altLang="zh-CN" dirty="0"/>
              <a:t>k&lt;=n&lt;=1e5,m&lt;=2e5</a:t>
            </a:r>
          </a:p>
        </p:txBody>
      </p:sp>
    </p:spTree>
    <p:extLst>
      <p:ext uri="{BB962C8B-B14F-4D97-AF65-F5344CB8AC3E}">
        <p14:creationId xmlns:p14="http://schemas.microsoft.com/office/powerpoint/2010/main" val="16826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CF1364D Ehab's Last Corollary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任取图中一个大小为</a:t>
            </a:r>
            <a:r>
              <a:rPr lang="en-US" altLang="zh-CN" dirty="0"/>
              <a:t>k</a:t>
            </a:r>
            <a:r>
              <a:rPr lang="zh-CN" altLang="en-US" dirty="0"/>
              <a:t>的连通块，考虑导出子图</a:t>
            </a:r>
            <a:endParaRPr lang="en-US" altLang="zh-CN" dirty="0"/>
          </a:p>
          <a:p>
            <a:r>
              <a:rPr lang="zh-CN" altLang="en-US" dirty="0"/>
              <a:t>如果是一棵树，那么就找到了大小为</a:t>
            </a:r>
            <a:r>
              <a:rPr lang="en-US" altLang="zh-CN" dirty="0"/>
              <a:t>k/2</a:t>
            </a:r>
            <a:r>
              <a:rPr lang="zh-CN" altLang="en-US" dirty="0"/>
              <a:t>上取整的独立集</a:t>
            </a:r>
            <a:endParaRPr lang="en-US" altLang="zh-CN" dirty="0"/>
          </a:p>
          <a:p>
            <a:r>
              <a:rPr lang="zh-CN" altLang="en-US" dirty="0"/>
              <a:t>如果不是一棵树，那么就找到了一个大小不超过</a:t>
            </a:r>
            <a:r>
              <a:rPr lang="en-US" altLang="zh-CN" dirty="0"/>
              <a:t>k</a:t>
            </a:r>
            <a:r>
              <a:rPr lang="zh-CN" altLang="en-US" dirty="0"/>
              <a:t>的简单环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重心相关问题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树的重心有很多的性质</a:t>
            </a:r>
          </a:p>
          <a:p>
            <a:r>
              <a:rPr lang="zh-CN" altLang="en-US" dirty="0"/>
              <a:t>一个节点是重心的充要条件是把它当作根，它的所有子树大小都不超过总点数的一半。</a:t>
            </a:r>
          </a:p>
          <a:p>
            <a:r>
              <a:rPr lang="zh-CN" altLang="en-US" dirty="0"/>
              <a:t>一棵树最多两个重心，如果有两个，它们一定相邻。</a:t>
            </a:r>
          </a:p>
          <a:p>
            <a:r>
              <a:rPr lang="zh-CN" altLang="en-US" dirty="0"/>
              <a:t>一个节点是重心的充要条件是这个点到树上所有节点的距离和最小。</a:t>
            </a:r>
          </a:p>
          <a:p>
            <a:r>
              <a:rPr lang="zh-CN" altLang="en-US" dirty="0"/>
              <a:t>往树上加或者删一个叶子，重心最多移一条边。</a:t>
            </a:r>
          </a:p>
          <a:p>
            <a:r>
              <a:rPr lang="zh-CN" altLang="en-US" dirty="0"/>
              <a:t>把两个树连起来，新树的重心一定在旧重心的路径之间。</a:t>
            </a:r>
          </a:p>
          <a:p>
            <a:r>
              <a:rPr lang="zh-CN" altLang="en-US" dirty="0"/>
              <a:t>树剖、点分中的重心</a:t>
            </a:r>
          </a:p>
        </p:txBody>
      </p:sp>
    </p:spTree>
    <p:extLst>
      <p:ext uri="{BB962C8B-B14F-4D97-AF65-F5344CB8AC3E}">
        <p14:creationId xmlns:p14="http://schemas.microsoft.com/office/powerpoint/2010/main" val="235378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CF1364D Ehab's Last Corollary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 err="1"/>
              <a:t>dfs</a:t>
            </a:r>
            <a:r>
              <a:rPr lang="zh-CN" altLang="en-US" dirty="0"/>
              <a:t>树，如果没有返祖边，或者返祖边满足</a:t>
            </a:r>
            <a:r>
              <a:rPr lang="en-US" altLang="zh-CN" dirty="0"/>
              <a:t>dep[v]-dep[u]&gt;=k</a:t>
            </a:r>
          </a:p>
          <a:p>
            <a:r>
              <a:rPr lang="zh-CN" altLang="en-US" dirty="0"/>
              <a:t>那么就找到了大小为</a:t>
            </a:r>
            <a:r>
              <a:rPr lang="en-US" altLang="zh-CN" dirty="0"/>
              <a:t>k/2</a:t>
            </a:r>
            <a:r>
              <a:rPr lang="zh-CN" altLang="en-US" dirty="0"/>
              <a:t>上取整的独立集</a:t>
            </a:r>
            <a:endParaRPr lang="en-US" altLang="zh-CN" dirty="0"/>
          </a:p>
          <a:p>
            <a:r>
              <a:rPr lang="zh-CN" altLang="en-US" dirty="0"/>
              <a:t>否则返祖边满足</a:t>
            </a:r>
            <a:r>
              <a:rPr lang="en-US" altLang="zh-CN" dirty="0"/>
              <a:t>dep[v]-dep[u]&lt;k</a:t>
            </a:r>
            <a:r>
              <a:rPr lang="zh-CN" altLang="en-US" dirty="0"/>
              <a:t>，那就是大小不超过</a:t>
            </a:r>
            <a:r>
              <a:rPr lang="en-US" altLang="zh-CN" dirty="0"/>
              <a:t>k</a:t>
            </a:r>
            <a:r>
              <a:rPr lang="zh-CN" altLang="en-US" dirty="0"/>
              <a:t>的简单环</a:t>
            </a:r>
            <a:endParaRPr lang="en-US" altLang="zh-CN" dirty="0"/>
          </a:p>
          <a:p>
            <a:r>
              <a:rPr lang="zh-CN" altLang="en-US" dirty="0"/>
              <a:t>方法二应该更容易代码实现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49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CF1325F Ehab's Last Theorem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条边的无向连通图</a:t>
            </a:r>
            <a:endParaRPr lang="en-US" altLang="zh-CN" dirty="0"/>
          </a:p>
          <a:p>
            <a:r>
              <a:rPr lang="zh-CN" altLang="en-US" dirty="0"/>
              <a:t>要么找出一个大小为</a:t>
            </a:r>
            <a:r>
              <a:rPr lang="en-US" altLang="zh-CN" dirty="0"/>
              <a:t>sqrt(n)</a:t>
            </a:r>
            <a:r>
              <a:rPr lang="zh-CN" altLang="en-US" dirty="0"/>
              <a:t>上取整的独立集</a:t>
            </a:r>
            <a:endParaRPr lang="en-US" altLang="zh-CN" dirty="0"/>
          </a:p>
          <a:p>
            <a:r>
              <a:rPr lang="zh-CN" altLang="en-US" dirty="0"/>
              <a:t>要么找出一个大小至少为</a:t>
            </a:r>
            <a:r>
              <a:rPr lang="en-US" altLang="zh-CN" dirty="0"/>
              <a:t>sqrt(n)</a:t>
            </a:r>
            <a:r>
              <a:rPr lang="zh-CN" altLang="en-US" dirty="0"/>
              <a:t>上取整的简单环</a:t>
            </a:r>
            <a:endParaRPr lang="en-US" altLang="zh-CN" dirty="0"/>
          </a:p>
          <a:p>
            <a:r>
              <a:rPr lang="en-US" altLang="zh-CN" dirty="0"/>
              <a:t>5&lt;=n&lt;=1e5,m&lt;=2e5</a:t>
            </a:r>
          </a:p>
          <a:p>
            <a:r>
              <a:rPr lang="en-US" altLang="zh-CN" dirty="0"/>
              <a:t>sqrt(n)</a:t>
            </a:r>
            <a:r>
              <a:rPr lang="zh-CN" altLang="en-US" dirty="0"/>
              <a:t>上取整</a:t>
            </a:r>
            <a:r>
              <a:rPr lang="en-US" altLang="zh-CN" dirty="0"/>
              <a:t>&gt;=3</a:t>
            </a:r>
          </a:p>
        </p:txBody>
      </p:sp>
    </p:spTree>
    <p:extLst>
      <p:ext uri="{BB962C8B-B14F-4D97-AF65-F5344CB8AC3E}">
        <p14:creationId xmlns:p14="http://schemas.microsoft.com/office/powerpoint/2010/main" val="19583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CF1325F Ehab's Last Theorem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dfs</a:t>
            </a:r>
            <a:r>
              <a:rPr lang="zh-CN" altLang="en-US" dirty="0"/>
              <a:t>树，如果返祖边满足</a:t>
            </a:r>
            <a:r>
              <a:rPr lang="en-US" altLang="zh-CN" dirty="0"/>
              <a:t>dep[v]-dep[u]&gt;=sqrt(n)</a:t>
            </a:r>
            <a:r>
              <a:rPr lang="zh-CN" altLang="en-US" dirty="0"/>
              <a:t>上取整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那么就找到了大小至少为</a:t>
            </a:r>
            <a:r>
              <a:rPr lang="en-US" altLang="zh-CN" dirty="0"/>
              <a:t>sqrt(n)</a:t>
            </a:r>
            <a:r>
              <a:rPr lang="zh-CN" altLang="en-US" dirty="0"/>
              <a:t>上取整的简单环</a:t>
            </a:r>
            <a:endParaRPr lang="en-US" altLang="zh-CN" dirty="0"/>
          </a:p>
          <a:p>
            <a:r>
              <a:rPr lang="zh-CN" altLang="en-US" dirty="0"/>
              <a:t>否则将节点按照深度</a:t>
            </a:r>
            <a:r>
              <a:rPr lang="en-US" altLang="zh-CN" dirty="0"/>
              <a:t>mod sqrt(n)</a:t>
            </a:r>
            <a:r>
              <a:rPr lang="zh-CN" altLang="en-US" dirty="0"/>
              <a:t>上取整</a:t>
            </a:r>
            <a:r>
              <a:rPr lang="en-US" altLang="zh-CN" dirty="0"/>
              <a:t>-1</a:t>
            </a:r>
            <a:r>
              <a:rPr lang="zh-CN" altLang="en-US" dirty="0"/>
              <a:t>划分为若干个等价类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sqrt(n)</a:t>
            </a:r>
            <a:r>
              <a:rPr lang="zh-CN" altLang="en-US" dirty="0"/>
              <a:t>上取整</a:t>
            </a:r>
            <a:r>
              <a:rPr lang="en-US" altLang="zh-CN" dirty="0"/>
              <a:t>&gt;=3</a:t>
            </a:r>
            <a:r>
              <a:rPr lang="zh-CN" altLang="en-US" dirty="0"/>
              <a:t>，所以每个等价类就是一个独立集</a:t>
            </a:r>
            <a:endParaRPr lang="en-US" altLang="zh-CN" dirty="0"/>
          </a:p>
          <a:p>
            <a:r>
              <a:rPr lang="zh-CN" altLang="en-US" dirty="0"/>
              <a:t>按照抽屉原理必然有一个等价类大小</a:t>
            </a:r>
            <a:r>
              <a:rPr lang="en-US" altLang="zh-CN" dirty="0"/>
              <a:t>&gt;=sqrt(n)</a:t>
            </a:r>
            <a:r>
              <a:rPr lang="zh-CN" altLang="en-US" dirty="0"/>
              <a:t>上取整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85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CF1439B Graph Subset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，再给出一个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条边的无向图，无自环重边</a:t>
            </a:r>
            <a:endParaRPr lang="en-US" altLang="zh-CN" dirty="0"/>
          </a:p>
          <a:p>
            <a:r>
              <a:rPr lang="zh-CN" altLang="en-US" dirty="0"/>
              <a:t>要么找出一个大小为</a:t>
            </a:r>
            <a:r>
              <a:rPr lang="en-US" altLang="zh-CN" dirty="0"/>
              <a:t>k</a:t>
            </a:r>
            <a:r>
              <a:rPr lang="zh-CN" altLang="en-US" dirty="0"/>
              <a:t>的团</a:t>
            </a:r>
            <a:endParaRPr lang="en-US" altLang="zh-CN" dirty="0"/>
          </a:p>
          <a:p>
            <a:r>
              <a:rPr lang="zh-CN" altLang="en-US" dirty="0"/>
              <a:t>要么找出一个子图，满足子图中任意节点都与至少 </a:t>
            </a:r>
            <a:r>
              <a:rPr lang="en-US" altLang="zh-CN" dirty="0"/>
              <a:t>k </a:t>
            </a:r>
            <a:r>
              <a:rPr lang="zh-CN" altLang="en-US" dirty="0"/>
              <a:t>个同样在子图里的节点相连</a:t>
            </a:r>
            <a:endParaRPr lang="en-US" altLang="zh-CN" dirty="0"/>
          </a:p>
          <a:p>
            <a:r>
              <a:rPr lang="zh-CN" altLang="en-US" dirty="0"/>
              <a:t>或者告知无解</a:t>
            </a:r>
            <a:endParaRPr lang="en-US" altLang="zh-CN" dirty="0"/>
          </a:p>
          <a:p>
            <a:r>
              <a:rPr lang="en-US" altLang="zh-CN" dirty="0"/>
              <a:t>k&lt;=n&lt;=1e5,m&lt;=1e5</a:t>
            </a:r>
          </a:p>
        </p:txBody>
      </p:sp>
    </p:spTree>
    <p:extLst>
      <p:ext uri="{BB962C8B-B14F-4D97-AF65-F5344CB8AC3E}">
        <p14:creationId xmlns:p14="http://schemas.microsoft.com/office/powerpoint/2010/main" val="335508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CF1439B Graph Subset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开始时，把所有点丢到一个按度数排序的 </a:t>
            </a:r>
            <a:r>
              <a:rPr lang="en-US" altLang="zh-CN" dirty="0"/>
              <a:t>set </a:t>
            </a:r>
            <a:r>
              <a:rPr lang="zh-CN" altLang="en-US" dirty="0"/>
              <a:t>里。支持：查询度数最小的点；修改一个点的度数（把原来的删除，再把新的插入）。然后执行如下过程：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取出度数最小的点 </a:t>
            </a:r>
            <a:r>
              <a:rPr lang="en-US" altLang="zh-CN" dirty="0"/>
              <a:t>u</a:t>
            </a:r>
            <a:r>
              <a:rPr lang="zh-CN" altLang="en-US" dirty="0"/>
              <a:t>。如果图为空了就说明不能构造。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如果</a:t>
            </a:r>
            <a:r>
              <a:rPr lang="en-US" altLang="zh-CN" dirty="0"/>
              <a:t>deg[u]&lt;k-1</a:t>
            </a:r>
            <a:r>
              <a:rPr lang="zh-CN" altLang="en-US" dirty="0"/>
              <a:t>，那么</a:t>
            </a:r>
            <a:r>
              <a:rPr lang="en-US" altLang="zh-CN" dirty="0"/>
              <a:t>u</a:t>
            </a:r>
            <a:r>
              <a:rPr lang="zh-CN" altLang="en-US" dirty="0"/>
              <a:t>在两种构造中都没用，直接把</a:t>
            </a:r>
            <a:r>
              <a:rPr lang="en-US" altLang="zh-CN" dirty="0"/>
              <a:t>u</a:t>
            </a:r>
            <a:r>
              <a:rPr lang="zh-CN" altLang="en-US" dirty="0"/>
              <a:t>删掉，然后</a:t>
            </a:r>
            <a:r>
              <a:rPr lang="en-US" altLang="zh-CN" dirty="0"/>
              <a:t>u</a:t>
            </a:r>
            <a:r>
              <a:rPr lang="zh-CN" altLang="en-US" dirty="0"/>
              <a:t>的邻接点的</a:t>
            </a:r>
            <a:r>
              <a:rPr lang="en-US" altLang="zh-CN" dirty="0"/>
              <a:t>deg</a:t>
            </a:r>
            <a:r>
              <a:rPr lang="zh-CN" altLang="en-US" dirty="0"/>
              <a:t>会发生变化，返回</a:t>
            </a:r>
            <a:r>
              <a:rPr lang="en-US" altLang="zh-CN" dirty="0"/>
              <a:t>step1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如果</a:t>
            </a:r>
            <a:r>
              <a:rPr lang="en-US" altLang="zh-CN" dirty="0"/>
              <a:t>deg[u]=k-1</a:t>
            </a:r>
            <a:r>
              <a:rPr lang="zh-CN" altLang="en-US" dirty="0"/>
              <a:t>，那么暴力检查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k-1</a:t>
            </a:r>
            <a:r>
              <a:rPr lang="zh-CN" altLang="en-US" dirty="0"/>
              <a:t>个邻接点和</a:t>
            </a:r>
            <a:r>
              <a:rPr lang="en-US" altLang="zh-CN" dirty="0"/>
              <a:t>u</a:t>
            </a:r>
            <a:r>
              <a:rPr lang="zh-CN" altLang="en-US" dirty="0"/>
              <a:t>能否构成一个团。如果不能，返回</a:t>
            </a:r>
            <a:r>
              <a:rPr lang="en-US" altLang="zh-CN" dirty="0"/>
              <a:t>step1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如果</a:t>
            </a:r>
            <a:r>
              <a:rPr lang="en-US" altLang="zh-CN" dirty="0"/>
              <a:t>deg[u]&gt;=k</a:t>
            </a:r>
            <a:r>
              <a:rPr lang="zh-CN" altLang="en-US" dirty="0"/>
              <a:t>，那么说明目前这个图每个点的</a:t>
            </a:r>
            <a:r>
              <a:rPr lang="en-US" altLang="zh-CN" dirty="0"/>
              <a:t>deg</a:t>
            </a:r>
            <a:r>
              <a:rPr lang="zh-CN" altLang="en-US" dirty="0"/>
              <a:t>都</a:t>
            </a:r>
            <a:r>
              <a:rPr lang="en-US" altLang="zh-CN" dirty="0"/>
              <a:t>&gt;=k</a:t>
            </a:r>
            <a:r>
              <a:rPr lang="zh-CN" altLang="en-US" dirty="0"/>
              <a:t>，那就把当前这个图作为第二个构造的答案。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71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EC56-DA3D-D21A-9E1E-7A6115B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CF1439B Graph Subset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85A0-3384-5151-CE36-E2D53868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分析一下复杂度。</a:t>
            </a:r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造成的复杂度是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造成的复杂度是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没啥复杂度。</a:t>
            </a:r>
            <a:endParaRPr lang="en-US" altLang="zh-CN" dirty="0"/>
          </a:p>
          <a:p>
            <a:r>
              <a:rPr lang="zh-CN" altLang="en-US" dirty="0"/>
              <a:t>主要是</a:t>
            </a:r>
            <a:r>
              <a:rPr lang="en-US" altLang="zh-CN" dirty="0"/>
              <a:t>Step3</a:t>
            </a:r>
            <a:r>
              <a:rPr lang="zh-CN" altLang="en-US" dirty="0"/>
              <a:t>，一次暴力检查能否构成团的复杂度是</a:t>
            </a:r>
            <a:r>
              <a:rPr lang="en-US" altLang="zh-CN" dirty="0"/>
              <a:t>O(k^2)</a:t>
            </a:r>
            <a:r>
              <a:rPr lang="zh-CN" altLang="en-US" dirty="0"/>
              <a:t>。但是也只有</a:t>
            </a:r>
            <a:r>
              <a:rPr lang="en-US" altLang="zh-CN" dirty="0"/>
              <a:t>C(k,2)&lt;=m</a:t>
            </a:r>
            <a:r>
              <a:rPr lang="zh-CN" altLang="en-US" dirty="0"/>
              <a:t>的时候会去检查，并且度数</a:t>
            </a:r>
            <a:r>
              <a:rPr lang="en-US" altLang="zh-CN" dirty="0"/>
              <a:t>&gt;=k-1</a:t>
            </a:r>
            <a:r>
              <a:rPr lang="zh-CN" altLang="en-US" dirty="0"/>
              <a:t>的点个数也只有</a:t>
            </a:r>
            <a:r>
              <a:rPr lang="en-US" altLang="zh-CN" dirty="0"/>
              <a:t>O(m/k)</a:t>
            </a:r>
            <a:r>
              <a:rPr lang="zh-CN" altLang="en-US" dirty="0"/>
              <a:t>个。所以这部分复杂度为</a:t>
            </a:r>
            <a:r>
              <a:rPr lang="en-US" altLang="zh-CN" dirty="0"/>
              <a:t>O(m/k*k^2)=O(</a:t>
            </a:r>
            <a:r>
              <a:rPr lang="en-US" altLang="zh-CN" dirty="0" err="1"/>
              <a:t>mk</a:t>
            </a:r>
            <a:r>
              <a:rPr lang="en-US" altLang="zh-CN" dirty="0"/>
              <a:t>)=O(m^1.5)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所以总的复杂度是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)logn+m^1.5)</a:t>
            </a:r>
          </a:p>
        </p:txBody>
      </p:sp>
    </p:spTree>
    <p:extLst>
      <p:ext uri="{BB962C8B-B14F-4D97-AF65-F5344CB8AC3E}">
        <p14:creationId xmlns:p14="http://schemas.microsoft.com/office/powerpoint/2010/main" val="362602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946E-B203-A921-16D3-ACE569A5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513F9-BC11-1CD0-3382-224704C7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在无向图上，</a:t>
            </a:r>
            <a:r>
              <a:rPr lang="en-US" altLang="zh-CN" dirty="0"/>
              <a:t>DFS </a:t>
            </a:r>
            <a:r>
              <a:rPr lang="zh-CN" altLang="en-US" dirty="0"/>
              <a:t>树是一个非常强大的工具。主要是实现意义上的。</a:t>
            </a:r>
          </a:p>
          <a:p>
            <a:r>
              <a:rPr lang="zh-CN" altLang="en-US" dirty="0"/>
              <a:t>如果涉及到点的度数（</a:t>
            </a:r>
            <a:r>
              <a:rPr lang="zh-CN" altLang="en-US"/>
              <a:t>团、类似于</a:t>
            </a:r>
            <a:r>
              <a:rPr lang="en-US" altLang="zh-CN"/>
              <a:t>k-</a:t>
            </a:r>
            <a:r>
              <a:rPr lang="zh-CN" altLang="en-US" dirty="0"/>
              <a:t>正则图等）有关的问题，可以考虑每次把度数最小的点删去，然后更新其他点的度数。</a:t>
            </a:r>
          </a:p>
        </p:txBody>
      </p:sp>
    </p:spTree>
    <p:extLst>
      <p:ext uri="{BB962C8B-B14F-4D97-AF65-F5344CB8AC3E}">
        <p14:creationId xmlns:p14="http://schemas.microsoft.com/office/powerpoint/2010/main" val="26255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重心相关问题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中心和直径的相关性质可以回顾“树上圆理论”</a:t>
            </a:r>
          </a:p>
        </p:txBody>
      </p:sp>
    </p:spTree>
    <p:extLst>
      <p:ext uri="{BB962C8B-B14F-4D97-AF65-F5344CB8AC3E}">
        <p14:creationId xmlns:p14="http://schemas.microsoft.com/office/powerpoint/2010/main" val="36046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6042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对于每个点求至少操作多少次让这个点成为重心</a:t>
            </a:r>
            <a:endParaRPr lang="en-US" altLang="zh-CN" dirty="0"/>
          </a:p>
          <a:p>
            <a:r>
              <a:rPr lang="zh-CN" altLang="en-US" dirty="0"/>
              <a:t>一次操作的定义是：在树上任意删一条边，再在不成环的情况下加一条边</a:t>
            </a:r>
            <a:endParaRPr lang="en-US" altLang="zh-CN" dirty="0"/>
          </a:p>
          <a:p>
            <a:r>
              <a:rPr lang="en-US" altLang="zh-CN" dirty="0"/>
              <a:t>n&lt;=1e6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37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6042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重心不需要操作</a:t>
            </a:r>
            <a:endParaRPr lang="en-US" altLang="zh-CN" dirty="0"/>
          </a:p>
          <a:p>
            <a:r>
              <a:rPr lang="zh-CN" altLang="en-US" dirty="0"/>
              <a:t>然后对于其他的点而言，让它成为重心，就是要以它为根后，所有儿子的</a:t>
            </a:r>
            <a:r>
              <a:rPr lang="en-US" altLang="zh-CN" dirty="0"/>
              <a:t>size&lt;=n/2</a:t>
            </a:r>
          </a:p>
          <a:p>
            <a:r>
              <a:rPr lang="zh-CN" altLang="en-US" dirty="0"/>
              <a:t>先以目前的重心作为根</a:t>
            </a:r>
            <a:r>
              <a:rPr lang="en-US" altLang="zh-CN" dirty="0"/>
              <a:t>rt</a:t>
            </a:r>
            <a:r>
              <a:rPr lang="zh-CN" altLang="en-US" dirty="0"/>
              <a:t>，</a:t>
            </a:r>
            <a:r>
              <a:rPr lang="en-US" altLang="zh-CN" dirty="0"/>
              <a:t>rt</a:t>
            </a:r>
            <a:r>
              <a:rPr lang="zh-CN" altLang="en-US" dirty="0"/>
              <a:t>的每棵子树</a:t>
            </a:r>
            <a:r>
              <a:rPr lang="en-US" altLang="zh-CN" dirty="0"/>
              <a:t>size&lt;=n/2</a:t>
            </a:r>
          </a:p>
          <a:p>
            <a:r>
              <a:rPr lang="zh-CN" altLang="en-US" dirty="0"/>
              <a:t>换一个点</a:t>
            </a:r>
            <a:r>
              <a:rPr lang="en-US" altLang="zh-CN" dirty="0"/>
              <a:t>u</a:t>
            </a:r>
            <a:r>
              <a:rPr lang="zh-CN" altLang="en-US" dirty="0"/>
              <a:t>做根，那么</a:t>
            </a:r>
            <a:r>
              <a:rPr lang="en-US" altLang="zh-CN" dirty="0"/>
              <a:t>rt</a:t>
            </a:r>
            <a:r>
              <a:rPr lang="zh-CN" altLang="en-US" dirty="0"/>
              <a:t>所在的子树</a:t>
            </a:r>
            <a:r>
              <a:rPr lang="en-US" altLang="zh-CN" dirty="0"/>
              <a:t>size</a:t>
            </a:r>
            <a:r>
              <a:rPr lang="zh-CN" altLang="en-US" dirty="0"/>
              <a:t>就有问题，那么就从以</a:t>
            </a:r>
            <a:r>
              <a:rPr lang="en-US" altLang="zh-CN" dirty="0"/>
              <a:t>rt</a:t>
            </a:r>
            <a:r>
              <a:rPr lang="zh-CN" altLang="en-US" dirty="0"/>
              <a:t>为根的子树中割一些子树下来接到</a:t>
            </a:r>
            <a:r>
              <a:rPr lang="en-US" altLang="zh-CN" dirty="0"/>
              <a:t>u</a:t>
            </a:r>
            <a:r>
              <a:rPr lang="zh-CN" altLang="en-US" dirty="0"/>
              <a:t>下面，使得</a:t>
            </a:r>
            <a:r>
              <a:rPr lang="en-US" altLang="zh-CN" dirty="0"/>
              <a:t>rt</a:t>
            </a:r>
            <a:r>
              <a:rPr lang="zh-CN" altLang="en-US" dirty="0"/>
              <a:t>所在的子树</a:t>
            </a:r>
            <a:r>
              <a:rPr lang="en-US" altLang="zh-CN" dirty="0"/>
              <a:t>size&lt;=n/2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题目要求最小的操作次数，所以我们要贪心地按照</a:t>
            </a:r>
            <a:r>
              <a:rPr lang="en-US" altLang="zh-CN" dirty="0"/>
              <a:t>size</a:t>
            </a:r>
            <a:r>
              <a:rPr lang="zh-CN" altLang="en-US" dirty="0"/>
              <a:t>从大到小割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7BE4D33B-07A4-30EE-2DB3-09B32A59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204913"/>
            <a:ext cx="98393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6042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实际实现的时候注意细节</a:t>
            </a:r>
          </a:p>
        </p:txBody>
      </p:sp>
    </p:spTree>
    <p:extLst>
      <p:ext uri="{BB962C8B-B14F-4D97-AF65-F5344CB8AC3E}">
        <p14:creationId xmlns:p14="http://schemas.microsoft.com/office/powerpoint/2010/main" val="200194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CF468D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给一棵有边权的树，求一个字典序最小的排列</a:t>
            </a:r>
            <a:r>
              <a:rPr lang="en-US" altLang="zh-CN" dirty="0"/>
              <a:t>pi</a:t>
            </a:r>
          </a:p>
          <a:p>
            <a:r>
              <a:rPr lang="zh-CN" altLang="en-US" dirty="0"/>
              <a:t>使得</a:t>
            </a:r>
            <a:r>
              <a:rPr lang="en-US" altLang="zh-CN" dirty="0"/>
              <a:t>\</a:t>
            </a:r>
            <a:r>
              <a:rPr lang="en-US" altLang="zh-CN" dirty="0" err="1"/>
              <a:t>sum_i</a:t>
            </a:r>
            <a:r>
              <a:rPr lang="en-US" altLang="zh-CN" dirty="0"/>
              <a:t> dis(</a:t>
            </a:r>
            <a:r>
              <a:rPr lang="en-US" altLang="zh-CN" dirty="0" err="1"/>
              <a:t>i,pi</a:t>
            </a:r>
            <a:r>
              <a:rPr lang="en-US" altLang="zh-CN" dirty="0"/>
              <a:t>)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边权</a:t>
            </a:r>
            <a:r>
              <a:rPr lang="en-US" altLang="zh-CN" dirty="0"/>
              <a:t>&lt;=1e5</a:t>
            </a:r>
            <a:r>
              <a:rPr lang="zh-CN" altLang="en-US" dirty="0"/>
              <a:t>，</a:t>
            </a:r>
            <a:r>
              <a:rPr lang="en-US" altLang="zh-CN" dirty="0"/>
              <a:t>n&lt;=1e5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CF468D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首先考虑求</a:t>
            </a:r>
            <a:r>
              <a:rPr lang="en-US" altLang="zh-CN" dirty="0"/>
              <a:t>\</a:t>
            </a:r>
            <a:r>
              <a:rPr lang="en-US" altLang="zh-CN" dirty="0" err="1"/>
              <a:t>sum_i</a:t>
            </a:r>
            <a:r>
              <a:rPr lang="en-US" altLang="zh-CN" dirty="0"/>
              <a:t> dis(</a:t>
            </a:r>
            <a:r>
              <a:rPr lang="en-US" altLang="zh-CN" dirty="0" err="1"/>
              <a:t>i,pi</a:t>
            </a:r>
            <a:r>
              <a:rPr lang="en-US" altLang="zh-CN" dirty="0"/>
              <a:t>)</a:t>
            </a:r>
            <a:r>
              <a:rPr lang="zh-CN" altLang="en-US" dirty="0"/>
              <a:t>最大值是多少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dis</a:t>
            </a:r>
            <a:r>
              <a:rPr lang="zh-CN" altLang="en-US" dirty="0"/>
              <a:t>写成</a:t>
            </a:r>
            <a:r>
              <a:rPr lang="en-US" altLang="zh-CN" dirty="0"/>
              <a:t>dep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sum_i</a:t>
            </a:r>
            <a:r>
              <a:rPr lang="en-US" altLang="zh-CN" dirty="0"/>
              <a:t> dis(</a:t>
            </a:r>
            <a:r>
              <a:rPr lang="en-US" altLang="zh-CN" dirty="0" err="1"/>
              <a:t>i,pi</a:t>
            </a:r>
            <a:r>
              <a:rPr lang="en-US" altLang="zh-CN" dirty="0"/>
              <a:t>)=\</a:t>
            </a:r>
            <a:r>
              <a:rPr lang="en-US" altLang="zh-CN" dirty="0" err="1"/>
              <a:t>sum_i</a:t>
            </a:r>
            <a:r>
              <a:rPr lang="en-US" altLang="zh-CN" dirty="0"/>
              <a:t> (dep[</a:t>
            </a:r>
            <a:r>
              <a:rPr lang="en-US" altLang="zh-CN" dirty="0" err="1"/>
              <a:t>i</a:t>
            </a:r>
            <a:r>
              <a:rPr lang="en-US" altLang="zh-CN" dirty="0"/>
              <a:t>]+dep[pi]-2dep[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i,pi</a:t>
            </a:r>
            <a:r>
              <a:rPr lang="en-US" altLang="zh-CN" dirty="0"/>
              <a:t>)])=2\</a:t>
            </a:r>
            <a:r>
              <a:rPr lang="en-US" altLang="zh-CN" dirty="0" err="1"/>
              <a:t>sum_i</a:t>
            </a:r>
            <a:r>
              <a:rPr lang="en-US" altLang="zh-CN" dirty="0"/>
              <a:t> dep[</a:t>
            </a:r>
            <a:r>
              <a:rPr lang="en-US" altLang="zh-CN" dirty="0" err="1"/>
              <a:t>i</a:t>
            </a:r>
            <a:r>
              <a:rPr lang="en-US" altLang="zh-CN" dirty="0"/>
              <a:t>] – 2\</a:t>
            </a:r>
            <a:r>
              <a:rPr lang="en-US" altLang="zh-CN" dirty="0" err="1"/>
              <a:t>sum_i</a:t>
            </a:r>
            <a:r>
              <a:rPr lang="en-US" altLang="zh-CN" dirty="0"/>
              <a:t> 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i,pi</a:t>
            </a:r>
            <a:r>
              <a:rPr lang="en-US" altLang="zh-CN" dirty="0"/>
              <a:t>)]</a:t>
            </a:r>
          </a:p>
          <a:p>
            <a:r>
              <a:rPr lang="zh-CN" altLang="en-US" dirty="0"/>
              <a:t>由于这是距离，我们随便选根算出来的答案都是一样的，而且选定根后前面一部分的值是固定的。考虑选取树的重心作为根，那么一定可以构造出一个排列使后面的部分值为</a:t>
            </a:r>
            <a:r>
              <a:rPr lang="en-US" altLang="zh-CN" dirty="0"/>
              <a:t>0</a:t>
            </a:r>
            <a:r>
              <a:rPr lang="zh-CN" altLang="en-US" dirty="0"/>
              <a:t>，因为重心为根的任意子树大小都不超过</a:t>
            </a:r>
            <a:r>
              <a:rPr lang="en-US" altLang="zh-CN" dirty="0"/>
              <a:t>n/2​</a:t>
            </a:r>
            <a:r>
              <a:rPr lang="zh-CN" altLang="en-US" dirty="0"/>
              <a:t>，所以两两配对时就在不同的两个子树中选节点配对，一定能取到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619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ABB8-6D66-3097-E5EC-65882FA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CF468D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1EADA-3A92-4D02-6D23-A261C78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out[u]+in[u]&lt;=\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</a:p>
          <a:p>
            <a:r>
              <a:rPr lang="zh-CN" altLang="en-US" dirty="0"/>
              <a:t>如果满足这个条件，我们每次找</a:t>
            </a:r>
            <a:r>
              <a:rPr lang="en-US" altLang="zh-CN" dirty="0"/>
              <a:t>out[u]+in[u]</a:t>
            </a:r>
            <a:r>
              <a:rPr lang="zh-CN" altLang="en-US" dirty="0"/>
              <a:t>最大的一个</a:t>
            </a:r>
            <a:r>
              <a:rPr lang="en-US" altLang="zh-CN" dirty="0"/>
              <a:t>u</a:t>
            </a:r>
            <a:r>
              <a:rPr lang="zh-CN" altLang="en-US" dirty="0"/>
              <a:t>，将</a:t>
            </a:r>
            <a:r>
              <a:rPr lang="en-US" altLang="zh-CN" dirty="0"/>
              <a:t>u</a:t>
            </a:r>
            <a:r>
              <a:rPr lang="zh-CN" altLang="en-US" dirty="0"/>
              <a:t>子树内一点和其他子树内一点配对，那么</a:t>
            </a:r>
            <a:r>
              <a:rPr lang="en-US" altLang="zh-CN" dirty="0"/>
              <a:t>out[u]</a:t>
            </a:r>
            <a:r>
              <a:rPr lang="zh-CN" altLang="en-US" dirty="0"/>
              <a:t>减一，</a:t>
            </a:r>
            <a:r>
              <a:rPr lang="en-US" altLang="zh-CN" dirty="0"/>
              <a:t>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  <a:r>
              <a:rPr lang="zh-CN" altLang="en-US" dirty="0"/>
              <a:t>也减一，仍然满足这个条件</a:t>
            </a:r>
            <a:endParaRPr lang="en-US" altLang="zh-CN" dirty="0"/>
          </a:p>
          <a:p>
            <a:r>
              <a:rPr lang="zh-CN" altLang="en-US" dirty="0"/>
              <a:t>对于其他的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out[x]+in[x]</a:t>
            </a:r>
            <a:r>
              <a:rPr lang="zh-CN" altLang="en-US" dirty="0"/>
              <a:t>本来</a:t>
            </a:r>
            <a:r>
              <a:rPr lang="en-US" altLang="zh-CN" dirty="0"/>
              <a:t>&lt;= 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  <a:r>
              <a:rPr lang="zh-CN" altLang="en-US" dirty="0"/>
              <a:t>，但是现在</a:t>
            </a:r>
            <a:r>
              <a:rPr lang="en-US" altLang="zh-CN" dirty="0"/>
              <a:t>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  <a:r>
              <a:rPr lang="zh-CN" altLang="en-US" dirty="0"/>
              <a:t>减一了，好像会不满足这个条件，但是仔细想想会发现至多只有两个</a:t>
            </a:r>
            <a:r>
              <a:rPr lang="en-US" altLang="zh-CN" dirty="0"/>
              <a:t>x</a:t>
            </a:r>
            <a:r>
              <a:rPr lang="zh-CN" altLang="en-US" dirty="0"/>
              <a:t>满足</a:t>
            </a:r>
            <a:r>
              <a:rPr lang="en-US" altLang="zh-CN" dirty="0"/>
              <a:t>out[x]+in[x]=\</a:t>
            </a:r>
            <a:r>
              <a:rPr lang="en-US" altLang="zh-CN" dirty="0" err="1"/>
              <a:t>sum_v</a:t>
            </a:r>
            <a:r>
              <a:rPr lang="en-US" altLang="zh-CN" dirty="0"/>
              <a:t> in[v]</a:t>
            </a:r>
            <a:r>
              <a:rPr lang="zh-CN" altLang="en-US" dirty="0"/>
              <a:t>，因为选的是重心，且配对的时候就是这两个</a:t>
            </a:r>
            <a:r>
              <a:rPr lang="en-US" altLang="zh-CN" dirty="0"/>
              <a:t>x</a:t>
            </a:r>
            <a:r>
              <a:rPr lang="zh-CN" altLang="en-US" dirty="0"/>
              <a:t>，一个</a:t>
            </a:r>
            <a:r>
              <a:rPr lang="en-US" altLang="zh-CN" dirty="0"/>
              <a:t>out</a:t>
            </a:r>
            <a:r>
              <a:rPr lang="zh-CN" altLang="en-US" dirty="0"/>
              <a:t>减一，一个</a:t>
            </a:r>
            <a:r>
              <a:rPr lang="en-US" altLang="zh-CN" dirty="0"/>
              <a:t>in</a:t>
            </a:r>
            <a:r>
              <a:rPr lang="zh-CN" altLang="en-US" dirty="0"/>
              <a:t>减一，所以还是满足的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418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2202</Words>
  <Application>Microsoft Office PowerPoint</Application>
  <PresentationFormat>宽屏</PresentationFormat>
  <Paragraphs>138</Paragraphs>
  <Slides>26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图论构造题选讲</vt:lpstr>
      <vt:lpstr>重心相关问题</vt:lpstr>
      <vt:lpstr>重心相关问题</vt:lpstr>
      <vt:lpstr>LOJ 6042</vt:lpstr>
      <vt:lpstr>LOJ 6042</vt:lpstr>
      <vt:lpstr>LOJ 6042</vt:lpstr>
      <vt:lpstr>CF468D</vt:lpstr>
      <vt:lpstr>CF468D</vt:lpstr>
      <vt:lpstr>CF468D</vt:lpstr>
      <vt:lpstr>CF468D</vt:lpstr>
      <vt:lpstr>平衡构造问题</vt:lpstr>
      <vt:lpstr>平衡构造问题</vt:lpstr>
      <vt:lpstr>Dilworth定理</vt:lpstr>
      <vt:lpstr>Dilworth定理</vt:lpstr>
      <vt:lpstr>Dilworth定理</vt:lpstr>
      <vt:lpstr>Dilworth定理</vt:lpstr>
      <vt:lpstr>平衡构造问题</vt:lpstr>
      <vt:lpstr>CF1364D Ehab's Last Corollary</vt:lpstr>
      <vt:lpstr>CF1364D Ehab's Last Corollary</vt:lpstr>
      <vt:lpstr>CF1364D Ehab's Last Corollary</vt:lpstr>
      <vt:lpstr>CF1325F Ehab's Last Theorem</vt:lpstr>
      <vt:lpstr>CF1325F Ehab's Last Theorem</vt:lpstr>
      <vt:lpstr>CF1439B Graph Subset Problem</vt:lpstr>
      <vt:lpstr>CF1439B Graph Subset Problem</vt:lpstr>
      <vt:lpstr>CF1439B Graph Subset Problem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图论构造题选讲</dc:title>
  <dc:creator>You Lingyun</dc:creator>
  <cp:lastModifiedBy>You Lingyun</cp:lastModifiedBy>
  <cp:revision>15</cp:revision>
  <dcterms:created xsi:type="dcterms:W3CDTF">2023-07-31T01:18:49Z</dcterms:created>
  <dcterms:modified xsi:type="dcterms:W3CDTF">2023-07-31T03:07:25Z</dcterms:modified>
</cp:coreProperties>
</file>