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58" r:id="rId5"/>
    <p:sldId id="259" r:id="rId6"/>
    <p:sldId id="291" r:id="rId7"/>
    <p:sldId id="292" r:id="rId8"/>
    <p:sldId id="293" r:id="rId9"/>
    <p:sldId id="294" r:id="rId10"/>
    <p:sldId id="295" r:id="rId11"/>
    <p:sldId id="296" r:id="rId12"/>
    <p:sldId id="297" r:id="rId13"/>
    <p:sldId id="299" r:id="rId14"/>
    <p:sldId id="300" r:id="rId15"/>
    <p:sldId id="301" r:id="rId16"/>
    <p:sldId id="302" r:id="rId17"/>
    <p:sldId id="303" r:id="rId18"/>
    <p:sldId id="304" r:id="rId19"/>
    <p:sldId id="305" r:id="rId20"/>
    <p:sldId id="306" r:id="rId21"/>
    <p:sldId id="308" r:id="rId22"/>
    <p:sldId id="307" r:id="rId23"/>
    <p:sldId id="309" r:id="rId24"/>
    <p:sldId id="310" r:id="rId25"/>
    <p:sldId id="31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E6673-9ABE-55E3-FC4D-D722BDFCB6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AD10E-FE3E-591C-1A36-9DBC176C6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3D5618-B1E8-476B-B426-AFCB654F9C82}"/>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EBEFEC73-B817-149D-20FB-0CEDB2135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B12CCE-223D-EE87-3723-3C67A398F27D}"/>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200185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B3E2F-B643-080F-6237-1BF5F5D0CE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402DE1-1FAA-299B-6B9D-E030D71348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47A318-569B-FBD7-FE12-0FD895A6A1CD}"/>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A21BF47B-09C2-A91C-E4A6-5A81DE6F73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A17098-5307-4F6E-E617-A455694F1B84}"/>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13862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7BEDD8-EF59-CB8C-2330-869791D325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523F5C-58B3-CD6A-15F4-CC18ACACB5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AC6DDD-1F5F-004C-66C8-0209DBE70ABD}"/>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12A13C6D-F33D-8D16-1C98-03568FEA6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1D43D-FEE7-504B-15A4-7050C3455EC6}"/>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397203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D28DC-9AB0-88F7-83C5-0FA666AC9C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899279-1C75-E2E8-115A-EE7D0D8626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340514-5259-B71A-C237-E97C9E3D317A}"/>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3CB1958D-EFC4-CCEB-37C0-C5A2C3EB67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A9990A-D52B-DD81-3084-5950838DAE23}"/>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48319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B7E23-1D46-F4A0-8863-C1D3320769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0550992-A0B6-D90C-DC4F-99FE189B5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EEBE27-4CBE-6C6F-BA04-AC064E7D4D6D}"/>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7643D0E5-E60B-BA9C-B66D-E816506F32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EBD65-6C5F-2DE3-246A-D565F63FF8A1}"/>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93307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8417E-4F58-6580-4576-4231015E81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44655F-5517-D98A-039C-07BF5B7C95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161AAF-7955-FC48-5AE6-C6DE95FA7A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BF8FC3-DAFF-80D9-8AE2-F3D4EA7A50A5}"/>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6" name="页脚占位符 5">
            <a:extLst>
              <a:ext uri="{FF2B5EF4-FFF2-40B4-BE49-F238E27FC236}">
                <a16:creationId xmlns:a16="http://schemas.microsoft.com/office/drawing/2014/main" id="{C7553D73-3418-F9AB-296F-600552E19C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5A9442-7BF2-E969-9FA1-052F4B3EF747}"/>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18018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C5181-C122-002E-5ADA-EF5C7A2187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075CA0-9C4F-D89A-7046-FED87C255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DD65A1-0CF0-433F-1AE6-573C7C2F83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4EC9CB-DB65-3972-3391-5A5D5FA65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94497E-155F-9F51-37BF-CF4330873B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E97984-1447-E3B8-E9EF-90D94BE08E4D}"/>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8" name="页脚占位符 7">
            <a:extLst>
              <a:ext uri="{FF2B5EF4-FFF2-40B4-BE49-F238E27FC236}">
                <a16:creationId xmlns:a16="http://schemas.microsoft.com/office/drawing/2014/main" id="{C8EE34D7-A5D5-8340-F862-6E71FF17E7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479813-0331-EE29-70A7-36FD201FD110}"/>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192025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392EE-6C56-6968-1EDE-1A31C3260E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E326F2-B268-0241-0BF9-C0ED9AAA3BB9}"/>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4" name="页脚占位符 3">
            <a:extLst>
              <a:ext uri="{FF2B5EF4-FFF2-40B4-BE49-F238E27FC236}">
                <a16:creationId xmlns:a16="http://schemas.microsoft.com/office/drawing/2014/main" id="{DE15FFB6-D95C-50D2-C6DB-C8726B61A6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22E5C1-A9FA-4D10-D3DD-0E1B39F11917}"/>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280028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4E9A3C-4B2F-B0AA-FB52-2965687783F1}"/>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3" name="页脚占位符 2">
            <a:extLst>
              <a:ext uri="{FF2B5EF4-FFF2-40B4-BE49-F238E27FC236}">
                <a16:creationId xmlns:a16="http://schemas.microsoft.com/office/drawing/2014/main" id="{FF2C826C-8785-7662-B707-EF666A6497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2AD669-1CF8-3FBC-E119-56B005720C72}"/>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375409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74557-C7FF-4BE6-3171-FEF829A708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2189D4-AEE8-05B4-C3C5-2311BD783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726950-9398-9438-922F-0E311EA6B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2B3A25-ED04-7070-7B00-78D7F97843EC}"/>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6" name="页脚占位符 5">
            <a:extLst>
              <a:ext uri="{FF2B5EF4-FFF2-40B4-BE49-F238E27FC236}">
                <a16:creationId xmlns:a16="http://schemas.microsoft.com/office/drawing/2014/main" id="{50B75326-8DA4-C23B-1B28-FC3088B846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850E2D-025A-62CC-A637-7024D9DFB6C1}"/>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341547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9E7D7-98C6-3B7E-1E65-DB4EBD991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B45019-1390-50FC-7504-DECEFFEB0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3AF4B6-A3E2-22F7-2CBD-69F39D38A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026C6-8C6F-F36C-3047-E697A4450BD0}"/>
              </a:ext>
            </a:extLst>
          </p:cNvPr>
          <p:cNvSpPr>
            <a:spLocks noGrp="1"/>
          </p:cNvSpPr>
          <p:nvPr>
            <p:ph type="dt" sz="half" idx="10"/>
          </p:nvPr>
        </p:nvSpPr>
        <p:spPr/>
        <p:txBody>
          <a:bodyPr/>
          <a:lstStyle/>
          <a:p>
            <a:fld id="{7C8B7F84-442C-4F88-A8AA-CA90F18DB472}" type="datetimeFigureOut">
              <a:rPr lang="zh-CN" altLang="en-US" smtClean="0"/>
              <a:t>2023/2/8</a:t>
            </a:fld>
            <a:endParaRPr lang="zh-CN" altLang="en-US"/>
          </a:p>
        </p:txBody>
      </p:sp>
      <p:sp>
        <p:nvSpPr>
          <p:cNvPr id="6" name="页脚占位符 5">
            <a:extLst>
              <a:ext uri="{FF2B5EF4-FFF2-40B4-BE49-F238E27FC236}">
                <a16:creationId xmlns:a16="http://schemas.microsoft.com/office/drawing/2014/main" id="{CDE64ECD-FDFA-68BF-70D1-47FCBCB4A6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8DCED-9905-AD78-58E6-2B7A467E452F}"/>
              </a:ext>
            </a:extLst>
          </p:cNvPr>
          <p:cNvSpPr>
            <a:spLocks noGrp="1"/>
          </p:cNvSpPr>
          <p:nvPr>
            <p:ph type="sldNum" sz="quarter" idx="12"/>
          </p:nvPr>
        </p:nvSpPr>
        <p:spPr/>
        <p:txBody>
          <a:body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235656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6C5DBD-E7D5-EA1C-FF3D-C3F8E40A0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E973FB-835B-11E7-9523-72F7388C7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7B8095-5341-D6CF-9DDA-B175BC733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B7F84-442C-4F88-A8AA-CA90F18DB472}" type="datetimeFigureOut">
              <a:rPr lang="zh-CN" altLang="en-US" smtClean="0"/>
              <a:t>2023/2/8</a:t>
            </a:fld>
            <a:endParaRPr lang="zh-CN" altLang="en-US"/>
          </a:p>
        </p:txBody>
      </p:sp>
      <p:sp>
        <p:nvSpPr>
          <p:cNvPr id="5" name="页脚占位符 4">
            <a:extLst>
              <a:ext uri="{FF2B5EF4-FFF2-40B4-BE49-F238E27FC236}">
                <a16:creationId xmlns:a16="http://schemas.microsoft.com/office/drawing/2014/main" id="{6FAE66A8-955E-9AEB-6924-B4897F436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62A79C-FBF4-B4DA-38FF-5EBBBE580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398B8-7B05-4E68-9C03-6E45FEDA3533}" type="slidenum">
              <a:rPr lang="zh-CN" altLang="en-US" smtClean="0"/>
              <a:t>‹#›</a:t>
            </a:fld>
            <a:endParaRPr lang="zh-CN" altLang="en-US"/>
          </a:p>
        </p:txBody>
      </p:sp>
    </p:spTree>
    <p:extLst>
      <p:ext uri="{BB962C8B-B14F-4D97-AF65-F5344CB8AC3E}">
        <p14:creationId xmlns:p14="http://schemas.microsoft.com/office/powerpoint/2010/main" val="1503420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2CDFF-1878-4B36-3692-8474A1945D6C}"/>
              </a:ext>
            </a:extLst>
          </p:cNvPr>
          <p:cNvSpPr>
            <a:spLocks noGrp="1"/>
          </p:cNvSpPr>
          <p:nvPr>
            <p:ph type="ctrTitle"/>
          </p:nvPr>
        </p:nvSpPr>
        <p:spPr/>
        <p:txBody>
          <a:bodyPr/>
          <a:lstStyle/>
          <a:p>
            <a:r>
              <a:rPr lang="zh-CN" altLang="en-US" dirty="0"/>
              <a:t>圆方树</a:t>
            </a:r>
          </a:p>
        </p:txBody>
      </p:sp>
      <p:sp>
        <p:nvSpPr>
          <p:cNvPr id="3" name="副标题 2">
            <a:extLst>
              <a:ext uri="{FF2B5EF4-FFF2-40B4-BE49-F238E27FC236}">
                <a16:creationId xmlns:a16="http://schemas.microsoft.com/office/drawing/2014/main" id="{F47F85F2-4F80-5FB1-DC99-95584AFA0CA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1357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广义圆方树的性质</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圆点和方点相间分布。圆点间不可能有连边；方点间不可能有连边。</a:t>
            </a:r>
          </a:p>
        </p:txBody>
      </p:sp>
    </p:spTree>
    <p:extLst>
      <p:ext uri="{BB962C8B-B14F-4D97-AF65-F5344CB8AC3E}">
        <p14:creationId xmlns:p14="http://schemas.microsoft.com/office/powerpoint/2010/main" val="377032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仙人掌最短路</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多次询问仙人掌上两点</a:t>
            </a:r>
            <a:r>
              <a:rPr lang="en-US" altLang="zh-CN" dirty="0"/>
              <a:t>(</a:t>
            </a:r>
            <a:r>
              <a:rPr lang="en-US" altLang="zh-CN" dirty="0" err="1"/>
              <a:t>u,v</a:t>
            </a:r>
            <a:r>
              <a:rPr lang="en-US" altLang="zh-CN" dirty="0"/>
              <a:t>)</a:t>
            </a:r>
            <a:r>
              <a:rPr lang="zh-CN" altLang="en-US" dirty="0"/>
              <a:t>的最短路（要求路径是简单路径）</a:t>
            </a:r>
            <a:endParaRPr lang="en-US" altLang="zh-CN" dirty="0"/>
          </a:p>
          <a:p>
            <a:r>
              <a:rPr lang="zh-CN" altLang="en-US" dirty="0"/>
              <a:t>最好能支持修改</a:t>
            </a:r>
          </a:p>
        </p:txBody>
      </p:sp>
    </p:spTree>
    <p:extLst>
      <p:ext uri="{BB962C8B-B14F-4D97-AF65-F5344CB8AC3E}">
        <p14:creationId xmlns:p14="http://schemas.microsoft.com/office/powerpoint/2010/main" val="178587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仙人掌最短路</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考虑在仙人掌上怎么从</a:t>
            </a:r>
            <a:r>
              <a:rPr lang="en-US" altLang="zh-CN" dirty="0"/>
              <a:t>u</a:t>
            </a:r>
            <a:r>
              <a:rPr lang="zh-CN" altLang="en-US" dirty="0"/>
              <a:t>走到</a:t>
            </a:r>
            <a:r>
              <a:rPr lang="en-US" altLang="zh-CN" dirty="0"/>
              <a:t>v</a:t>
            </a:r>
          </a:p>
          <a:p>
            <a:r>
              <a:rPr lang="zh-CN" altLang="en-US" dirty="0"/>
              <a:t>肯定是有树边直接走树边，有环就有两种方向走</a:t>
            </a:r>
            <a:endParaRPr lang="en-US" altLang="zh-CN" dirty="0"/>
          </a:p>
          <a:p>
            <a:r>
              <a:rPr lang="zh-CN" altLang="en-US" dirty="0"/>
              <a:t>所以在随便钦定一个根的前提下，如果能对每个点都记一个</a:t>
            </a:r>
            <a:r>
              <a:rPr lang="en-US" altLang="zh-CN" dirty="0"/>
              <a:t>top[u]</a:t>
            </a:r>
            <a:r>
              <a:rPr lang="zh-CN" altLang="en-US" dirty="0"/>
              <a:t>表示点</a:t>
            </a:r>
            <a:r>
              <a:rPr lang="en-US" altLang="zh-CN" dirty="0"/>
              <a:t>u</a:t>
            </a:r>
            <a:r>
              <a:rPr lang="zh-CN" altLang="en-US" dirty="0"/>
              <a:t>跳到点</a:t>
            </a:r>
            <a:r>
              <a:rPr lang="en-US" altLang="zh-CN" dirty="0"/>
              <a:t>u</a:t>
            </a:r>
            <a:r>
              <a:rPr lang="zh-CN" altLang="en-US" dirty="0"/>
              <a:t>所在环的根的最短路，那么大致就可以</a:t>
            </a:r>
            <a:r>
              <a:rPr lang="en-US" altLang="zh-CN" dirty="0"/>
              <a:t>u</a:t>
            </a:r>
            <a:r>
              <a:rPr lang="zh-CN" altLang="en-US" dirty="0"/>
              <a:t>和</a:t>
            </a:r>
            <a:r>
              <a:rPr lang="en-US" altLang="zh-CN" dirty="0"/>
              <a:t>v</a:t>
            </a:r>
            <a:r>
              <a:rPr lang="zh-CN" altLang="en-US" dirty="0"/>
              <a:t>两个点往上爬了</a:t>
            </a:r>
            <a:endParaRPr lang="en-US" altLang="zh-CN" dirty="0"/>
          </a:p>
          <a:p>
            <a:r>
              <a:rPr lang="zh-CN" altLang="en-US" dirty="0"/>
              <a:t>当然直接爬树肯定不优，考虑怎么做到圆方树上去</a:t>
            </a:r>
          </a:p>
        </p:txBody>
      </p:sp>
    </p:spTree>
    <p:extLst>
      <p:ext uri="{BB962C8B-B14F-4D97-AF65-F5344CB8AC3E}">
        <p14:creationId xmlns:p14="http://schemas.microsoft.com/office/powerpoint/2010/main" val="195388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63EA442-1023-9A43-5220-2FB8F48E7498}"/>
              </a:ext>
            </a:extLst>
          </p:cNvPr>
          <p:cNvPicPr>
            <a:picLocks noChangeAspect="1"/>
          </p:cNvPicPr>
          <p:nvPr/>
        </p:nvPicPr>
        <p:blipFill>
          <a:blip r:embed="rId2"/>
          <a:stretch>
            <a:fillRect/>
          </a:stretch>
        </p:blipFill>
        <p:spPr>
          <a:xfrm>
            <a:off x="3805207" y="3996414"/>
            <a:ext cx="4581581" cy="2861586"/>
          </a:xfrm>
          <a:prstGeom prst="rect">
            <a:avLst/>
          </a:prstGeom>
        </p:spPr>
      </p:pic>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仙人掌最短路</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在圆方树建树的时候，如果是方点</a:t>
            </a:r>
            <a:r>
              <a:rPr lang="en-US" altLang="zh-CN" dirty="0"/>
              <a:t>s</a:t>
            </a:r>
            <a:r>
              <a:rPr lang="zh-CN" altLang="en-US" dirty="0"/>
              <a:t>和圆点</a:t>
            </a:r>
            <a:r>
              <a:rPr lang="en-US" altLang="zh-CN" dirty="0"/>
              <a:t>u</a:t>
            </a:r>
            <a:r>
              <a:rPr lang="zh-CN" altLang="en-US" dirty="0"/>
              <a:t>连边的情况，那么考虑这种边的边权</a:t>
            </a:r>
            <a:endParaRPr lang="en-US" altLang="zh-CN" dirty="0"/>
          </a:p>
          <a:p>
            <a:pPr lvl="1"/>
            <a:r>
              <a:rPr lang="zh-CN" altLang="en-US" dirty="0"/>
              <a:t>如果圆点</a:t>
            </a:r>
            <a:r>
              <a:rPr lang="en-US" altLang="zh-CN" dirty="0"/>
              <a:t>u</a:t>
            </a:r>
            <a:r>
              <a:rPr lang="zh-CN" altLang="en-US" dirty="0"/>
              <a:t>是方点</a:t>
            </a:r>
            <a:r>
              <a:rPr lang="en-US" altLang="zh-CN" dirty="0"/>
              <a:t>s</a:t>
            </a:r>
            <a:r>
              <a:rPr lang="zh-CN" altLang="en-US" dirty="0"/>
              <a:t>的爸爸，那么边权为</a:t>
            </a:r>
            <a:r>
              <a:rPr lang="en-US" altLang="zh-CN" dirty="0"/>
              <a:t>0</a:t>
            </a:r>
            <a:r>
              <a:rPr lang="zh-CN" altLang="en-US" dirty="0"/>
              <a:t>。实际上，这说明在钦定根以后，</a:t>
            </a:r>
            <a:r>
              <a:rPr lang="en-US" altLang="zh-CN" dirty="0"/>
              <a:t>u</a:t>
            </a:r>
            <a:r>
              <a:rPr lang="zh-CN" altLang="en-US" dirty="0"/>
              <a:t>就是</a:t>
            </a:r>
            <a:r>
              <a:rPr lang="en-US" altLang="zh-CN" dirty="0"/>
              <a:t>s</a:t>
            </a:r>
            <a:r>
              <a:rPr lang="zh-CN" altLang="en-US" dirty="0"/>
              <a:t>代表的环的根（这个根下面记作</a:t>
            </a:r>
            <a:r>
              <a:rPr lang="en-US" altLang="zh-CN" dirty="0"/>
              <a:t>top</a:t>
            </a:r>
            <a:r>
              <a:rPr lang="zh-CN" altLang="en-US" dirty="0"/>
              <a:t>）。</a:t>
            </a:r>
            <a:endParaRPr lang="en-US" altLang="zh-CN" dirty="0"/>
          </a:p>
          <a:p>
            <a:pPr lvl="1"/>
            <a:r>
              <a:rPr lang="zh-CN" altLang="en-US" dirty="0"/>
              <a:t>否则，边权为环上</a:t>
            </a:r>
            <a:r>
              <a:rPr lang="en-US" altLang="zh-CN" dirty="0"/>
              <a:t>u</a:t>
            </a:r>
            <a:r>
              <a:rPr lang="zh-CN" altLang="en-US" dirty="0"/>
              <a:t>到</a:t>
            </a:r>
            <a:r>
              <a:rPr lang="en-US" altLang="zh-CN" dirty="0"/>
              <a:t>top</a:t>
            </a:r>
            <a:r>
              <a:rPr lang="zh-CN" altLang="en-US" dirty="0"/>
              <a:t>的最短路。</a:t>
            </a:r>
            <a:endParaRPr lang="en-US" altLang="zh-CN" dirty="0"/>
          </a:p>
          <a:p>
            <a:pPr lvl="1"/>
            <a:r>
              <a:rPr lang="zh-CN" altLang="en-US" dirty="0"/>
              <a:t>这样设计边权实际上就是为了让方点和圆点的距离表示点</a:t>
            </a:r>
            <a:r>
              <a:rPr lang="en-US" altLang="zh-CN" dirty="0"/>
              <a:t>u</a:t>
            </a:r>
            <a:r>
              <a:rPr lang="zh-CN" altLang="en-US" dirty="0"/>
              <a:t>跳到点</a:t>
            </a:r>
            <a:r>
              <a:rPr lang="en-US" altLang="zh-CN" dirty="0"/>
              <a:t>u</a:t>
            </a:r>
            <a:r>
              <a:rPr lang="zh-CN" altLang="en-US" dirty="0"/>
              <a:t>所在环的根的最短路</a:t>
            </a:r>
          </a:p>
        </p:txBody>
      </p:sp>
    </p:spTree>
    <p:extLst>
      <p:ext uri="{BB962C8B-B14F-4D97-AF65-F5344CB8AC3E}">
        <p14:creationId xmlns:p14="http://schemas.microsoft.com/office/powerpoint/2010/main" val="94710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仙人掌最短路</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然后如果询问</a:t>
            </a:r>
            <a:r>
              <a:rPr lang="en-US" altLang="zh-CN" dirty="0"/>
              <a:t>u</a:t>
            </a:r>
            <a:r>
              <a:rPr lang="zh-CN" altLang="en-US" dirty="0"/>
              <a:t>和</a:t>
            </a:r>
            <a:r>
              <a:rPr lang="en-US" altLang="zh-CN" dirty="0"/>
              <a:t>v</a:t>
            </a:r>
            <a:r>
              <a:rPr lang="zh-CN" altLang="en-US" dirty="0"/>
              <a:t>在仙人掌上的最短路，就看</a:t>
            </a:r>
            <a:r>
              <a:rPr lang="en-US" altLang="zh-CN" dirty="0"/>
              <a:t>u</a:t>
            </a:r>
            <a:r>
              <a:rPr lang="zh-CN" altLang="en-US" dirty="0"/>
              <a:t>和</a:t>
            </a:r>
            <a:r>
              <a:rPr lang="en-US" altLang="zh-CN" dirty="0"/>
              <a:t>v</a:t>
            </a:r>
            <a:r>
              <a:rPr lang="zh-CN" altLang="en-US" dirty="0"/>
              <a:t>在圆方树上的</a:t>
            </a:r>
            <a:r>
              <a:rPr lang="en-US" altLang="zh-CN" dirty="0" err="1"/>
              <a:t>lca</a:t>
            </a:r>
            <a:r>
              <a:rPr lang="zh-CN" altLang="en-US" dirty="0"/>
              <a:t>：</a:t>
            </a:r>
            <a:endParaRPr lang="en-US" altLang="zh-CN" dirty="0"/>
          </a:p>
          <a:p>
            <a:pPr lvl="1"/>
            <a:r>
              <a:rPr lang="zh-CN" altLang="en-US" dirty="0"/>
              <a:t>如果是圆点，那么就是树上距离</a:t>
            </a:r>
            <a:endParaRPr lang="en-US" altLang="zh-CN" dirty="0"/>
          </a:p>
          <a:p>
            <a:pPr lvl="1"/>
            <a:r>
              <a:rPr lang="zh-CN" altLang="en-US" dirty="0"/>
              <a:t>如果是方点，还要看</a:t>
            </a:r>
            <a:r>
              <a:rPr lang="en-US" altLang="zh-CN" dirty="0"/>
              <a:t>u</a:t>
            </a:r>
            <a:r>
              <a:rPr lang="zh-CN" altLang="en-US" dirty="0"/>
              <a:t>和</a:t>
            </a:r>
            <a:r>
              <a:rPr lang="en-US" altLang="zh-CN" dirty="0"/>
              <a:t>v</a:t>
            </a:r>
            <a:r>
              <a:rPr lang="zh-CN" altLang="en-US" dirty="0"/>
              <a:t>位于这个方点的哪两个儿子（假设分别是</a:t>
            </a:r>
            <a:r>
              <a:rPr lang="en-US" altLang="zh-CN" dirty="0" err="1"/>
              <a:t>fau</a:t>
            </a:r>
            <a:r>
              <a:rPr lang="zh-CN" altLang="en-US" dirty="0"/>
              <a:t>和</a:t>
            </a:r>
            <a:r>
              <a:rPr lang="en-US" altLang="zh-CN" dirty="0"/>
              <a:t>fav</a:t>
            </a:r>
            <a:r>
              <a:rPr lang="zh-CN" altLang="en-US" dirty="0"/>
              <a:t>），然后</a:t>
            </a:r>
            <a:r>
              <a:rPr lang="en-US" altLang="zh-CN" dirty="0"/>
              <a:t>u</a:t>
            </a:r>
            <a:r>
              <a:rPr lang="zh-CN" altLang="en-US" dirty="0"/>
              <a:t>到</a:t>
            </a:r>
            <a:r>
              <a:rPr lang="en-US" altLang="zh-CN" dirty="0"/>
              <a:t>v</a:t>
            </a:r>
            <a:r>
              <a:rPr lang="zh-CN" altLang="en-US" dirty="0"/>
              <a:t>的最短路就是树上</a:t>
            </a:r>
            <a:r>
              <a:rPr lang="en-US" altLang="zh-CN" dirty="0"/>
              <a:t>u</a:t>
            </a:r>
            <a:r>
              <a:rPr lang="zh-CN" altLang="en-US" dirty="0"/>
              <a:t>到</a:t>
            </a:r>
            <a:r>
              <a:rPr lang="en-US" altLang="zh-CN" dirty="0" err="1"/>
              <a:t>fau</a:t>
            </a:r>
            <a:r>
              <a:rPr lang="zh-CN" altLang="en-US" dirty="0"/>
              <a:t>的距离</a:t>
            </a:r>
            <a:r>
              <a:rPr lang="en-US" altLang="zh-CN" dirty="0"/>
              <a:t>+</a:t>
            </a:r>
            <a:r>
              <a:rPr lang="zh-CN" altLang="en-US" dirty="0"/>
              <a:t>树上</a:t>
            </a:r>
            <a:r>
              <a:rPr lang="en-US" altLang="zh-CN" dirty="0"/>
              <a:t>v</a:t>
            </a:r>
            <a:r>
              <a:rPr lang="zh-CN" altLang="en-US" dirty="0"/>
              <a:t>到</a:t>
            </a:r>
            <a:r>
              <a:rPr lang="en-US" altLang="zh-CN" dirty="0"/>
              <a:t>fav</a:t>
            </a:r>
            <a:r>
              <a:rPr lang="zh-CN" altLang="en-US" dirty="0"/>
              <a:t>的距离</a:t>
            </a:r>
            <a:r>
              <a:rPr lang="en-US" altLang="zh-CN" dirty="0"/>
              <a:t>+</a:t>
            </a:r>
            <a:r>
              <a:rPr lang="zh-CN" altLang="en-US" dirty="0"/>
              <a:t>环上</a:t>
            </a:r>
            <a:r>
              <a:rPr lang="en-US" altLang="zh-CN" dirty="0" err="1"/>
              <a:t>fau</a:t>
            </a:r>
            <a:r>
              <a:rPr lang="zh-CN" altLang="en-US" dirty="0"/>
              <a:t>到</a:t>
            </a:r>
            <a:r>
              <a:rPr lang="en-US" altLang="zh-CN" dirty="0"/>
              <a:t>fav</a:t>
            </a:r>
            <a:r>
              <a:rPr lang="zh-CN" altLang="en-US" dirty="0"/>
              <a:t>的最短路</a:t>
            </a:r>
            <a:endParaRPr lang="en-US" altLang="zh-CN" dirty="0"/>
          </a:p>
          <a:p>
            <a:pPr lvl="1"/>
            <a:r>
              <a:rPr lang="zh-CN" altLang="en-US" dirty="0"/>
              <a:t>显然这也是支持单点</a:t>
            </a:r>
            <a:r>
              <a:rPr lang="en-US" altLang="zh-CN" dirty="0"/>
              <a:t>/</a:t>
            </a:r>
            <a:r>
              <a:rPr lang="zh-CN" altLang="en-US" dirty="0"/>
              <a:t>边修改的</a:t>
            </a:r>
          </a:p>
        </p:txBody>
      </p:sp>
    </p:spTree>
    <p:extLst>
      <p:ext uri="{BB962C8B-B14F-4D97-AF65-F5344CB8AC3E}">
        <p14:creationId xmlns:p14="http://schemas.microsoft.com/office/powerpoint/2010/main" val="114774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虚仙人掌</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首先我们可以从一棵圆方树唯一地还原回一棵仙人掌</a:t>
            </a:r>
            <a:endParaRPr lang="en-US" altLang="zh-CN" dirty="0"/>
          </a:p>
          <a:p>
            <a:r>
              <a:rPr lang="zh-CN" altLang="en-US" dirty="0"/>
              <a:t>所以仙人掌和圆方树在不考虑标号的情况下是一一对应的</a:t>
            </a:r>
            <a:endParaRPr lang="en-US" altLang="zh-CN" dirty="0"/>
          </a:p>
          <a:p>
            <a:r>
              <a:rPr lang="zh-CN" altLang="en-US" dirty="0"/>
              <a:t>所以仙人掌上如果有一些关键点，那么对仙人掌建圆方树，然后用这些关键点在圆方树上建虚树，这个虚圆方树能还原回一个仙人掌，并且保留了原仙人掌上的所有关键点信息</a:t>
            </a:r>
            <a:endParaRPr lang="en-US" altLang="zh-CN" dirty="0"/>
          </a:p>
          <a:p>
            <a:r>
              <a:rPr lang="zh-CN" altLang="en-US" dirty="0"/>
              <a:t>当然要注意一点是直接建立虚树可能出现两个方点直接连接的情况，像这样就不能还原仙人掌了，为了避免这种情况，我们可以在所有方点连出的虚边中间，都添加一个点表示这条出边是从环上哪一个点出去的</a:t>
            </a:r>
          </a:p>
        </p:txBody>
      </p:sp>
    </p:spTree>
    <p:extLst>
      <p:ext uri="{BB962C8B-B14F-4D97-AF65-F5344CB8AC3E}">
        <p14:creationId xmlns:p14="http://schemas.microsoft.com/office/powerpoint/2010/main" val="222885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虚仙人掌</a:t>
            </a:r>
          </a:p>
        </p:txBody>
      </p:sp>
      <p:pic>
        <p:nvPicPr>
          <p:cNvPr id="5" name="内容占位符 4">
            <a:extLst>
              <a:ext uri="{FF2B5EF4-FFF2-40B4-BE49-F238E27FC236}">
                <a16:creationId xmlns:a16="http://schemas.microsoft.com/office/drawing/2014/main" id="{CDE01AE2-A931-2652-292E-50E34D5AD32C}"/>
              </a:ext>
            </a:extLst>
          </p:cNvPr>
          <p:cNvPicPr>
            <a:picLocks noGrp="1" noChangeAspect="1"/>
          </p:cNvPicPr>
          <p:nvPr>
            <p:ph idx="1"/>
          </p:nvPr>
        </p:nvPicPr>
        <p:blipFill>
          <a:blip r:embed="rId2"/>
          <a:stretch>
            <a:fillRect/>
          </a:stretch>
        </p:blipFill>
        <p:spPr bwMode="auto">
          <a:xfrm>
            <a:off x="838200" y="2429893"/>
            <a:ext cx="10515600" cy="314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en-US" altLang="zh-CN" dirty="0"/>
              <a:t>UOJ87</a:t>
            </a:r>
            <a:endParaRPr lang="zh-CN" altLang="en-US" dirty="0"/>
          </a:p>
        </p:txBody>
      </p:sp>
      <p:sp>
        <p:nvSpPr>
          <p:cNvPr id="3" name="内容占位符 2">
            <a:extLst>
              <a:ext uri="{FF2B5EF4-FFF2-40B4-BE49-F238E27FC236}">
                <a16:creationId xmlns:a16="http://schemas.microsoft.com/office/drawing/2014/main" id="{E6A55970-FB21-1C22-165C-CDD77EDFE91E}"/>
              </a:ext>
            </a:extLst>
          </p:cNvPr>
          <p:cNvSpPr>
            <a:spLocks noGrp="1"/>
          </p:cNvSpPr>
          <p:nvPr>
            <p:ph idx="1"/>
          </p:nvPr>
        </p:nvSpPr>
        <p:spPr/>
        <p:txBody>
          <a:bodyPr/>
          <a:lstStyle/>
          <a:p>
            <a:r>
              <a:rPr lang="zh-CN" altLang="en-US" dirty="0"/>
              <a:t>给出仙人掌，每次询问一个点集</a:t>
            </a:r>
            <a:r>
              <a:rPr lang="en-US" altLang="zh-CN" dirty="0"/>
              <a:t>S</a:t>
            </a:r>
            <a:r>
              <a:rPr lang="zh-CN" altLang="en-US" dirty="0"/>
              <a:t>中，两个点的最短路的最大值是多少</a:t>
            </a:r>
          </a:p>
        </p:txBody>
      </p:sp>
    </p:spTree>
    <p:extLst>
      <p:ext uri="{BB962C8B-B14F-4D97-AF65-F5344CB8AC3E}">
        <p14:creationId xmlns:p14="http://schemas.microsoft.com/office/powerpoint/2010/main" val="156385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en-US" altLang="zh-CN" dirty="0"/>
              <a:t>UOJ87</a:t>
            </a:r>
            <a:endParaRPr lang="zh-CN" altLang="en-US" dirty="0"/>
          </a:p>
        </p:txBody>
      </p:sp>
      <p:sp>
        <p:nvSpPr>
          <p:cNvPr id="3" name="内容占位符 2">
            <a:extLst>
              <a:ext uri="{FF2B5EF4-FFF2-40B4-BE49-F238E27FC236}">
                <a16:creationId xmlns:a16="http://schemas.microsoft.com/office/drawing/2014/main" id="{E6A55970-FB21-1C22-165C-CDD77EDFE91E}"/>
              </a:ext>
            </a:extLst>
          </p:cNvPr>
          <p:cNvSpPr>
            <a:spLocks noGrp="1"/>
          </p:cNvSpPr>
          <p:nvPr>
            <p:ph idx="1"/>
          </p:nvPr>
        </p:nvSpPr>
        <p:spPr/>
        <p:txBody>
          <a:bodyPr>
            <a:normAutofit/>
          </a:bodyPr>
          <a:lstStyle/>
          <a:p>
            <a:r>
              <a:rPr lang="zh-CN" altLang="en-US" dirty="0"/>
              <a:t>先对仙人掌建圆方树</a:t>
            </a:r>
            <a:endParaRPr lang="en-US" altLang="zh-CN" dirty="0"/>
          </a:p>
          <a:p>
            <a:r>
              <a:rPr lang="zh-CN" altLang="en-US" dirty="0"/>
              <a:t>然后对每次询问的</a:t>
            </a:r>
            <a:r>
              <a:rPr lang="en-US" altLang="zh-CN" dirty="0"/>
              <a:t>S</a:t>
            </a:r>
            <a:r>
              <a:rPr lang="zh-CN" altLang="en-US" dirty="0"/>
              <a:t>建虚圆方树，设虚圆方树</a:t>
            </a:r>
            <a:r>
              <a:rPr lang="en-US" altLang="zh-CN" dirty="0"/>
              <a:t>(</a:t>
            </a:r>
            <a:r>
              <a:rPr lang="en-US" altLang="zh-CN" dirty="0" err="1"/>
              <a:t>u,v</a:t>
            </a:r>
            <a:r>
              <a:rPr lang="en-US" altLang="zh-CN" dirty="0"/>
              <a:t>)</a:t>
            </a:r>
            <a:r>
              <a:rPr lang="zh-CN" altLang="en-US" dirty="0"/>
              <a:t>的虚边长度为圆方树</a:t>
            </a:r>
            <a:r>
              <a:rPr lang="en-US" altLang="zh-CN" dirty="0"/>
              <a:t>(</a:t>
            </a:r>
            <a:r>
              <a:rPr lang="en-US" altLang="zh-CN" dirty="0" err="1"/>
              <a:t>u,v</a:t>
            </a:r>
            <a:r>
              <a:rPr lang="en-US" altLang="zh-CN" dirty="0"/>
              <a:t>)</a:t>
            </a:r>
            <a:r>
              <a:rPr lang="zh-CN" altLang="en-US" dirty="0"/>
              <a:t>的树上距离</a:t>
            </a:r>
            <a:endParaRPr lang="en-US" altLang="zh-CN" dirty="0"/>
          </a:p>
          <a:p>
            <a:r>
              <a:rPr lang="zh-CN" altLang="en-US" dirty="0"/>
              <a:t>然后就变成仙人掌求直径的问题了</a:t>
            </a:r>
          </a:p>
        </p:txBody>
      </p:sp>
    </p:spTree>
    <p:extLst>
      <p:ext uri="{BB962C8B-B14F-4D97-AF65-F5344CB8AC3E}">
        <p14:creationId xmlns:p14="http://schemas.microsoft.com/office/powerpoint/2010/main" val="1797101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en-US" altLang="zh-CN" dirty="0"/>
              <a:t>UOJ87</a:t>
            </a:r>
            <a:endParaRPr lang="zh-CN" altLang="en-US" dirty="0"/>
          </a:p>
        </p:txBody>
      </p:sp>
      <p:sp>
        <p:nvSpPr>
          <p:cNvPr id="3" name="内容占位符 2">
            <a:extLst>
              <a:ext uri="{FF2B5EF4-FFF2-40B4-BE49-F238E27FC236}">
                <a16:creationId xmlns:a16="http://schemas.microsoft.com/office/drawing/2014/main" id="{E6A55970-FB21-1C22-165C-CDD77EDFE91E}"/>
              </a:ext>
            </a:extLst>
          </p:cNvPr>
          <p:cNvSpPr>
            <a:spLocks noGrp="1"/>
          </p:cNvSpPr>
          <p:nvPr>
            <p:ph idx="1"/>
          </p:nvPr>
        </p:nvSpPr>
        <p:spPr/>
        <p:txBody>
          <a:bodyPr>
            <a:normAutofit/>
          </a:bodyPr>
          <a:lstStyle/>
          <a:p>
            <a:r>
              <a:rPr lang="zh-CN" altLang="en-US" dirty="0"/>
              <a:t>具体做法是如果一个点是圆点，可以像树那样考虑 </a:t>
            </a:r>
            <a:r>
              <a:rPr lang="en-US" altLang="zh-CN" dirty="0"/>
              <a:t>LCA </a:t>
            </a:r>
            <a:r>
              <a:rPr lang="zh-CN" altLang="en-US" dirty="0"/>
              <a:t>为它的最长路径，记录这个点往下深度的最大值和次大值即可</a:t>
            </a:r>
            <a:endParaRPr lang="en-US" altLang="zh-CN" dirty="0"/>
          </a:p>
          <a:p>
            <a:r>
              <a:rPr lang="zh-CN" altLang="en-US" dirty="0"/>
              <a:t>如果一个点是方点，以方点为 </a:t>
            </a:r>
            <a:r>
              <a:rPr lang="en-US" altLang="zh-CN" dirty="0"/>
              <a:t>LCA</a:t>
            </a:r>
            <a:r>
              <a:rPr lang="zh-CN" altLang="en-US" dirty="0"/>
              <a:t> 的最长的最短路就是经过环的最长的最短路。本来是要用环上的每对节点的最大深度的和加上环上这对节点的最短路长度来更新答案。显然可以用一个单调队列解决，枚举其中一个节点</a:t>
            </a:r>
            <a:r>
              <a:rPr lang="en-US" altLang="zh-CN" dirty="0"/>
              <a:t>u</a:t>
            </a:r>
            <a:r>
              <a:rPr lang="zh-CN" altLang="en-US" dirty="0"/>
              <a:t>，那么当</a:t>
            </a:r>
            <a:r>
              <a:rPr lang="en-US" altLang="zh-CN" dirty="0"/>
              <a:t>u</a:t>
            </a:r>
            <a:r>
              <a:rPr lang="zh-CN" altLang="en-US" dirty="0"/>
              <a:t>在环上顺时针移动的时候，取到最大值的另一个节点</a:t>
            </a:r>
            <a:r>
              <a:rPr lang="en-US" altLang="zh-CN" dirty="0"/>
              <a:t>v</a:t>
            </a:r>
            <a:r>
              <a:rPr lang="zh-CN" altLang="en-US" dirty="0"/>
              <a:t>也会顺时针移动。</a:t>
            </a:r>
            <a:endParaRPr lang="en-US" altLang="zh-CN" dirty="0"/>
          </a:p>
          <a:p>
            <a:r>
              <a:rPr lang="zh-CN" altLang="en-US" dirty="0"/>
              <a:t>貌似也可以动态修改</a:t>
            </a:r>
          </a:p>
        </p:txBody>
      </p:sp>
    </p:spTree>
    <p:extLst>
      <p:ext uri="{BB962C8B-B14F-4D97-AF65-F5344CB8AC3E}">
        <p14:creationId xmlns:p14="http://schemas.microsoft.com/office/powerpoint/2010/main" val="24084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010F-18BB-213A-165A-94BA74E154EF}"/>
              </a:ext>
            </a:extLst>
          </p:cNvPr>
          <p:cNvSpPr>
            <a:spLocks noGrp="1"/>
          </p:cNvSpPr>
          <p:nvPr>
            <p:ph type="title"/>
          </p:nvPr>
        </p:nvSpPr>
        <p:spPr/>
        <p:txBody>
          <a:bodyPr/>
          <a:lstStyle/>
          <a:p>
            <a:r>
              <a:rPr lang="zh-CN" altLang="en-US" dirty="0"/>
              <a:t>仙人掌</a:t>
            </a:r>
          </a:p>
        </p:txBody>
      </p:sp>
      <p:sp>
        <p:nvSpPr>
          <p:cNvPr id="3" name="内容占位符 2">
            <a:extLst>
              <a:ext uri="{FF2B5EF4-FFF2-40B4-BE49-F238E27FC236}">
                <a16:creationId xmlns:a16="http://schemas.microsoft.com/office/drawing/2014/main" id="{D74893B9-4FE5-1BAD-AE44-4A32A79C4C74}"/>
              </a:ext>
            </a:extLst>
          </p:cNvPr>
          <p:cNvSpPr>
            <a:spLocks noGrp="1"/>
          </p:cNvSpPr>
          <p:nvPr>
            <p:ph idx="1"/>
          </p:nvPr>
        </p:nvSpPr>
        <p:spPr/>
        <p:txBody>
          <a:bodyPr/>
          <a:lstStyle/>
          <a:p>
            <a:r>
              <a:rPr lang="zh-CN" altLang="en-US" dirty="0"/>
              <a:t>仙人掌是满足每条边只在不超过 </a:t>
            </a:r>
            <a:r>
              <a:rPr lang="en-US" altLang="zh-CN" dirty="0"/>
              <a:t>1 </a:t>
            </a:r>
            <a:r>
              <a:rPr lang="zh-CN" altLang="en-US" dirty="0"/>
              <a:t>个简单环中的无向连通图。</a:t>
            </a:r>
          </a:p>
        </p:txBody>
      </p:sp>
      <p:pic>
        <p:nvPicPr>
          <p:cNvPr id="1026" name="Picture 2" descr="什么是仙人掌">
            <a:extLst>
              <a:ext uri="{FF2B5EF4-FFF2-40B4-BE49-F238E27FC236}">
                <a16:creationId xmlns:a16="http://schemas.microsoft.com/office/drawing/2014/main" id="{E5E299B4-75E7-47A0-35E3-1A16DA3E5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2940009"/>
            <a:ext cx="61341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EB621-B6E7-A549-5193-7FE70DF10ECB}"/>
              </a:ext>
            </a:extLst>
          </p:cNvPr>
          <p:cNvSpPr>
            <a:spLocks noGrp="1"/>
          </p:cNvSpPr>
          <p:nvPr>
            <p:ph type="title"/>
          </p:nvPr>
        </p:nvSpPr>
        <p:spPr/>
        <p:txBody>
          <a:bodyPr/>
          <a:lstStyle/>
          <a:p>
            <a:r>
              <a:rPr lang="zh-CN" altLang="en-US" dirty="0"/>
              <a:t>一些广义圆方树的题</a:t>
            </a:r>
          </a:p>
        </p:txBody>
      </p:sp>
      <p:sp>
        <p:nvSpPr>
          <p:cNvPr id="3" name="内容占位符 2">
            <a:extLst>
              <a:ext uri="{FF2B5EF4-FFF2-40B4-BE49-F238E27FC236}">
                <a16:creationId xmlns:a16="http://schemas.microsoft.com/office/drawing/2014/main" id="{EC9FCF00-9006-5610-4294-D69013C1E89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7469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E2BA-7939-67CD-1D54-4B69C037FDF7}"/>
              </a:ext>
            </a:extLst>
          </p:cNvPr>
          <p:cNvSpPr>
            <a:spLocks noGrp="1"/>
          </p:cNvSpPr>
          <p:nvPr>
            <p:ph type="title"/>
          </p:nvPr>
        </p:nvSpPr>
        <p:spPr/>
        <p:txBody>
          <a:bodyPr/>
          <a:lstStyle/>
          <a:p>
            <a:r>
              <a:rPr lang="en-US" altLang="zh-CN" dirty="0"/>
              <a:t>BZOJ3331</a:t>
            </a:r>
            <a:endParaRPr lang="zh-CN" altLang="en-US" dirty="0"/>
          </a:p>
        </p:txBody>
      </p:sp>
      <p:sp>
        <p:nvSpPr>
          <p:cNvPr id="3" name="内容占位符 2">
            <a:extLst>
              <a:ext uri="{FF2B5EF4-FFF2-40B4-BE49-F238E27FC236}">
                <a16:creationId xmlns:a16="http://schemas.microsoft.com/office/drawing/2014/main" id="{3FEF2F69-5A28-20FE-78E9-2A212A776E32}"/>
              </a:ext>
            </a:extLst>
          </p:cNvPr>
          <p:cNvSpPr>
            <a:spLocks noGrp="1"/>
          </p:cNvSpPr>
          <p:nvPr>
            <p:ph idx="1"/>
          </p:nvPr>
        </p:nvSpPr>
        <p:spPr/>
        <p:txBody>
          <a:bodyPr/>
          <a:lstStyle/>
          <a:p>
            <a:r>
              <a:rPr lang="zh-CN" altLang="en-US" dirty="0"/>
              <a:t>给定一 </a:t>
            </a:r>
            <a:r>
              <a:rPr lang="en-US" altLang="zh-CN" dirty="0"/>
              <a:t>n </a:t>
            </a:r>
            <a:r>
              <a:rPr lang="zh-CN" altLang="en-US" dirty="0"/>
              <a:t>个节点 </a:t>
            </a:r>
            <a:r>
              <a:rPr lang="en-US" altLang="zh-CN" dirty="0"/>
              <a:t>m </a:t>
            </a:r>
            <a:r>
              <a:rPr lang="zh-CN" altLang="en-US" dirty="0"/>
              <a:t>条边的无向图，有 </a:t>
            </a:r>
            <a:r>
              <a:rPr lang="en-US" altLang="zh-CN" dirty="0"/>
              <a:t>q </a:t>
            </a:r>
            <a:r>
              <a:rPr lang="zh-CN" altLang="en-US" dirty="0"/>
              <a:t>组点对。求每个节点能作为多少组点对路径上的必经点。</a:t>
            </a:r>
          </a:p>
        </p:txBody>
      </p:sp>
    </p:spTree>
    <p:extLst>
      <p:ext uri="{BB962C8B-B14F-4D97-AF65-F5344CB8AC3E}">
        <p14:creationId xmlns:p14="http://schemas.microsoft.com/office/powerpoint/2010/main" val="179808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E2BA-7939-67CD-1D54-4B69C037FDF7}"/>
              </a:ext>
            </a:extLst>
          </p:cNvPr>
          <p:cNvSpPr>
            <a:spLocks noGrp="1"/>
          </p:cNvSpPr>
          <p:nvPr>
            <p:ph type="title"/>
          </p:nvPr>
        </p:nvSpPr>
        <p:spPr/>
        <p:txBody>
          <a:bodyPr/>
          <a:lstStyle/>
          <a:p>
            <a:r>
              <a:rPr lang="en-US" altLang="zh-CN" dirty="0"/>
              <a:t>BZOJ3331</a:t>
            </a:r>
            <a:endParaRPr lang="zh-CN" altLang="en-US" dirty="0"/>
          </a:p>
        </p:txBody>
      </p:sp>
      <p:sp>
        <p:nvSpPr>
          <p:cNvPr id="3" name="内容占位符 2">
            <a:extLst>
              <a:ext uri="{FF2B5EF4-FFF2-40B4-BE49-F238E27FC236}">
                <a16:creationId xmlns:a16="http://schemas.microsoft.com/office/drawing/2014/main" id="{3FEF2F69-5A28-20FE-78E9-2A212A776E32}"/>
              </a:ext>
            </a:extLst>
          </p:cNvPr>
          <p:cNvSpPr>
            <a:spLocks noGrp="1"/>
          </p:cNvSpPr>
          <p:nvPr>
            <p:ph idx="1"/>
          </p:nvPr>
        </p:nvSpPr>
        <p:spPr/>
        <p:txBody>
          <a:bodyPr>
            <a:normAutofit/>
          </a:bodyPr>
          <a:lstStyle/>
          <a:p>
            <a:r>
              <a:rPr lang="zh-CN" altLang="en-US" dirty="0"/>
              <a:t>点双存在一个性质：对于点数≥</a:t>
            </a:r>
            <a:r>
              <a:rPr lang="en-US" altLang="zh-CN" dirty="0"/>
              <a:t>3</a:t>
            </a:r>
            <a:r>
              <a:rPr lang="zh-CN" altLang="en-US" dirty="0"/>
              <a:t>的点双中任意两个不同的点之间，一定存在一条简单路径经过在同一点双内的任意一点。正确性可以感性理解。</a:t>
            </a:r>
            <a:endParaRPr lang="en-US" altLang="zh-CN" dirty="0"/>
          </a:p>
          <a:p>
            <a:r>
              <a:rPr lang="zh-CN" altLang="en-US" dirty="0"/>
              <a:t>所以对于一给定点对，若它们之间存在一条路径经过某点双上两点，则该点双上这两个点以外的其他点都不是必经点。</a:t>
            </a:r>
            <a:endParaRPr lang="en-US" altLang="zh-CN" dirty="0"/>
          </a:p>
          <a:p>
            <a:r>
              <a:rPr lang="zh-CN" altLang="en-US" dirty="0"/>
              <a:t>更进一步地，这一给定点对之间的必经点是起点终点路径上点双的交集，即路径上的割点。</a:t>
            </a:r>
            <a:endParaRPr lang="en-US" altLang="zh-CN" dirty="0"/>
          </a:p>
          <a:p>
            <a:r>
              <a:rPr lang="zh-CN" altLang="en-US" dirty="0"/>
              <a:t>建立广义圆方树，两点原图路径上的割点，即为圆方树路径上的圆点。问题转化为每个圆点被多少路径覆盖，树上差分即可。</a:t>
            </a:r>
            <a:endParaRPr lang="en-US" altLang="zh-CN" dirty="0"/>
          </a:p>
        </p:txBody>
      </p:sp>
    </p:spTree>
    <p:extLst>
      <p:ext uri="{BB962C8B-B14F-4D97-AF65-F5344CB8AC3E}">
        <p14:creationId xmlns:p14="http://schemas.microsoft.com/office/powerpoint/2010/main" val="216111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E2BA-7939-67CD-1D54-4B69C037FDF7}"/>
              </a:ext>
            </a:extLst>
          </p:cNvPr>
          <p:cNvSpPr>
            <a:spLocks noGrp="1"/>
          </p:cNvSpPr>
          <p:nvPr>
            <p:ph type="title"/>
          </p:nvPr>
        </p:nvSpPr>
        <p:spPr/>
        <p:txBody>
          <a:bodyPr/>
          <a:lstStyle/>
          <a:p>
            <a:r>
              <a:rPr lang="en-US" altLang="zh-CN" dirty="0"/>
              <a:t>CF487E</a:t>
            </a:r>
            <a:endParaRPr lang="zh-CN" altLang="en-US" dirty="0"/>
          </a:p>
        </p:txBody>
      </p:sp>
      <p:sp>
        <p:nvSpPr>
          <p:cNvPr id="3" name="内容占位符 2">
            <a:extLst>
              <a:ext uri="{FF2B5EF4-FFF2-40B4-BE49-F238E27FC236}">
                <a16:creationId xmlns:a16="http://schemas.microsoft.com/office/drawing/2014/main" id="{3FEF2F69-5A28-20FE-78E9-2A212A776E32}"/>
              </a:ext>
            </a:extLst>
          </p:cNvPr>
          <p:cNvSpPr>
            <a:spLocks noGrp="1"/>
          </p:cNvSpPr>
          <p:nvPr>
            <p:ph idx="1"/>
          </p:nvPr>
        </p:nvSpPr>
        <p:spPr/>
        <p:txBody>
          <a:bodyPr>
            <a:normAutofit/>
          </a:bodyPr>
          <a:lstStyle/>
          <a:p>
            <a:r>
              <a:rPr lang="zh-CN" altLang="en-US" dirty="0"/>
              <a:t>给定一 </a:t>
            </a:r>
            <a:r>
              <a:rPr lang="en-US" altLang="zh-CN" dirty="0"/>
              <a:t>n </a:t>
            </a:r>
            <a:r>
              <a:rPr lang="zh-CN" altLang="en-US" dirty="0"/>
              <a:t>个节点 </a:t>
            </a:r>
            <a:r>
              <a:rPr lang="en-US" altLang="zh-CN" dirty="0"/>
              <a:t>m </a:t>
            </a:r>
            <a:r>
              <a:rPr lang="zh-CN" altLang="en-US" dirty="0"/>
              <a:t>条边的无向图，点有点权，给定 </a:t>
            </a:r>
            <a:r>
              <a:rPr lang="en-US" altLang="zh-CN" dirty="0"/>
              <a:t>q </a:t>
            </a:r>
            <a:r>
              <a:rPr lang="zh-CN" altLang="en-US" dirty="0"/>
              <a:t>次操作：</a:t>
            </a:r>
          </a:p>
          <a:p>
            <a:r>
              <a:rPr lang="zh-CN" altLang="en-US" dirty="0"/>
              <a:t>修改指定点的权值。</a:t>
            </a:r>
          </a:p>
          <a:p>
            <a:r>
              <a:rPr lang="zh-CN" altLang="en-US" dirty="0"/>
              <a:t>查询给定两点所有路径上的点中的最小点权值。</a:t>
            </a:r>
            <a:endParaRPr lang="en-US" altLang="zh-CN" dirty="0"/>
          </a:p>
        </p:txBody>
      </p:sp>
    </p:spTree>
    <p:extLst>
      <p:ext uri="{BB962C8B-B14F-4D97-AF65-F5344CB8AC3E}">
        <p14:creationId xmlns:p14="http://schemas.microsoft.com/office/powerpoint/2010/main" val="157681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E2BA-7939-67CD-1D54-4B69C037FDF7}"/>
              </a:ext>
            </a:extLst>
          </p:cNvPr>
          <p:cNvSpPr>
            <a:spLocks noGrp="1"/>
          </p:cNvSpPr>
          <p:nvPr>
            <p:ph type="title"/>
          </p:nvPr>
        </p:nvSpPr>
        <p:spPr/>
        <p:txBody>
          <a:bodyPr/>
          <a:lstStyle/>
          <a:p>
            <a:r>
              <a:rPr lang="en-US" altLang="zh-CN" dirty="0"/>
              <a:t>CF487E</a:t>
            </a:r>
            <a:endParaRPr lang="zh-CN" altLang="en-US" dirty="0"/>
          </a:p>
        </p:txBody>
      </p:sp>
      <p:sp>
        <p:nvSpPr>
          <p:cNvPr id="3" name="内容占位符 2">
            <a:extLst>
              <a:ext uri="{FF2B5EF4-FFF2-40B4-BE49-F238E27FC236}">
                <a16:creationId xmlns:a16="http://schemas.microsoft.com/office/drawing/2014/main" id="{3FEF2F69-5A28-20FE-78E9-2A212A776E32}"/>
              </a:ext>
            </a:extLst>
          </p:cNvPr>
          <p:cNvSpPr>
            <a:spLocks noGrp="1"/>
          </p:cNvSpPr>
          <p:nvPr>
            <p:ph idx="1"/>
          </p:nvPr>
        </p:nvSpPr>
        <p:spPr/>
        <p:txBody>
          <a:bodyPr>
            <a:normAutofit/>
          </a:bodyPr>
          <a:lstStyle/>
          <a:p>
            <a:r>
              <a:rPr lang="zh-CN" altLang="en-US" dirty="0"/>
              <a:t>先考虑不修改的情况。建立广义圆方树，令每个方点的权值为其点双内所有节点的权值的最小值。查询时直接查询两点路径节点权值最小值即可。</a:t>
            </a:r>
            <a:endParaRPr lang="en-US" altLang="zh-CN" dirty="0"/>
          </a:p>
          <a:p>
            <a:r>
              <a:rPr lang="zh-CN" altLang="en-US" dirty="0"/>
              <a:t>正确性方面可以参考上一个题，广义圆方树上两个点的路径中，圆点表示路过的割点或者路径端点（总之是必经的点），在本题中，方点用来表示可以经过的点的信息，即最小权值。</a:t>
            </a:r>
            <a:endParaRPr lang="en-US" altLang="zh-CN" dirty="0"/>
          </a:p>
          <a:p>
            <a:endParaRPr lang="en-US" altLang="zh-CN" dirty="0"/>
          </a:p>
        </p:txBody>
      </p:sp>
    </p:spTree>
    <p:extLst>
      <p:ext uri="{BB962C8B-B14F-4D97-AF65-F5344CB8AC3E}">
        <p14:creationId xmlns:p14="http://schemas.microsoft.com/office/powerpoint/2010/main" val="209775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E2BA-7939-67CD-1D54-4B69C037FDF7}"/>
              </a:ext>
            </a:extLst>
          </p:cNvPr>
          <p:cNvSpPr>
            <a:spLocks noGrp="1"/>
          </p:cNvSpPr>
          <p:nvPr>
            <p:ph type="title"/>
          </p:nvPr>
        </p:nvSpPr>
        <p:spPr/>
        <p:txBody>
          <a:bodyPr/>
          <a:lstStyle/>
          <a:p>
            <a:r>
              <a:rPr lang="en-US" altLang="zh-CN" dirty="0"/>
              <a:t>CF487E</a:t>
            </a:r>
            <a:endParaRPr lang="zh-CN" altLang="en-US" dirty="0"/>
          </a:p>
        </p:txBody>
      </p:sp>
      <p:sp>
        <p:nvSpPr>
          <p:cNvPr id="3" name="内容占位符 2">
            <a:extLst>
              <a:ext uri="{FF2B5EF4-FFF2-40B4-BE49-F238E27FC236}">
                <a16:creationId xmlns:a16="http://schemas.microsoft.com/office/drawing/2014/main" id="{3FEF2F69-5A28-20FE-78E9-2A212A776E32}"/>
              </a:ext>
            </a:extLst>
          </p:cNvPr>
          <p:cNvSpPr>
            <a:spLocks noGrp="1"/>
          </p:cNvSpPr>
          <p:nvPr>
            <p:ph idx="1"/>
          </p:nvPr>
        </p:nvSpPr>
        <p:spPr/>
        <p:txBody>
          <a:bodyPr>
            <a:normAutofit/>
          </a:bodyPr>
          <a:lstStyle/>
          <a:p>
            <a:r>
              <a:rPr lang="zh-CN" altLang="en-US" dirty="0"/>
              <a:t>再考虑修改的情况，一种显然的想法是对每一个方点都维护一个 </a:t>
            </a:r>
            <a:r>
              <a:rPr lang="en-US" altLang="zh-CN" dirty="0"/>
              <a:t>multiset</a:t>
            </a:r>
            <a:r>
              <a:rPr lang="zh-CN" altLang="en-US" dirty="0"/>
              <a:t>，储存其点双内所有节点点权值。修改时修改对应节点点权以及其所在方点的 </a:t>
            </a:r>
            <a:r>
              <a:rPr lang="en-US" altLang="zh-CN" dirty="0" err="1"/>
              <a:t>mulitiset</a:t>
            </a:r>
            <a:r>
              <a:rPr lang="zh-CN" altLang="en-US" dirty="0"/>
              <a:t>，并更新方点点权，树剖维护即可。但可能会出现一个圆点（这个圆点是割点，在很多个点双中）与多个方点相连的情况，复杂度没有保证。</a:t>
            </a:r>
          </a:p>
          <a:p>
            <a:r>
              <a:rPr lang="zh-CN" altLang="en-US" dirty="0"/>
              <a:t>如何保证修改一个圆点的点权，只会影响到常数个方点的点权？令每个方点的权值为其圆方树上的儿子的最小点权即可。当修改一个圆点的点权时，即便这个圆点在多个点双中，也只会修改一个方点的 </a:t>
            </a:r>
            <a:r>
              <a:rPr lang="en-US" altLang="zh-CN" dirty="0"/>
              <a:t>multiset</a:t>
            </a:r>
            <a:r>
              <a:rPr lang="zh-CN" altLang="en-US"/>
              <a:t>，因为这个点是其他的点双的根。但是注意若</a:t>
            </a:r>
            <a:r>
              <a:rPr lang="zh-CN" altLang="en-US" dirty="0"/>
              <a:t>某次查询的 </a:t>
            </a:r>
            <a:r>
              <a:rPr lang="en-US" altLang="zh-CN" dirty="0" err="1"/>
              <a:t>lca</a:t>
            </a:r>
            <a:r>
              <a:rPr lang="en-US" altLang="zh-CN" dirty="0"/>
              <a:t> </a:t>
            </a:r>
            <a:r>
              <a:rPr lang="zh-CN" altLang="en-US" dirty="0"/>
              <a:t>为一方点，需要统计该点父亲的圆点的贡献。</a:t>
            </a:r>
            <a:endParaRPr lang="en-US" altLang="zh-CN" dirty="0"/>
          </a:p>
        </p:txBody>
      </p:sp>
    </p:spTree>
    <p:extLst>
      <p:ext uri="{BB962C8B-B14F-4D97-AF65-F5344CB8AC3E}">
        <p14:creationId xmlns:p14="http://schemas.microsoft.com/office/powerpoint/2010/main" val="349401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什么是仙人掌">
            <a:extLst>
              <a:ext uri="{FF2B5EF4-FFF2-40B4-BE49-F238E27FC236}">
                <a16:creationId xmlns:a16="http://schemas.microsoft.com/office/drawing/2014/main" id="{E5E299B4-75E7-47A0-35E3-1A16DA3E5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2940009"/>
            <a:ext cx="6134100" cy="25336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8BD010F-18BB-213A-165A-94BA74E154EF}"/>
              </a:ext>
            </a:extLst>
          </p:cNvPr>
          <p:cNvSpPr>
            <a:spLocks noGrp="1"/>
          </p:cNvSpPr>
          <p:nvPr>
            <p:ph type="title"/>
          </p:nvPr>
        </p:nvSpPr>
        <p:spPr/>
        <p:txBody>
          <a:bodyPr/>
          <a:lstStyle/>
          <a:p>
            <a:r>
              <a:rPr lang="zh-CN" altLang="en-US" dirty="0"/>
              <a:t>仙人掌的环的根</a:t>
            </a:r>
          </a:p>
        </p:txBody>
      </p:sp>
      <p:sp>
        <p:nvSpPr>
          <p:cNvPr id="3" name="内容占位符 2">
            <a:extLst>
              <a:ext uri="{FF2B5EF4-FFF2-40B4-BE49-F238E27FC236}">
                <a16:creationId xmlns:a16="http://schemas.microsoft.com/office/drawing/2014/main" id="{D74893B9-4FE5-1BAD-AE44-4A32A79C4C74}"/>
              </a:ext>
            </a:extLst>
          </p:cNvPr>
          <p:cNvSpPr>
            <a:spLocks noGrp="1"/>
          </p:cNvSpPr>
          <p:nvPr>
            <p:ph idx="1"/>
          </p:nvPr>
        </p:nvSpPr>
        <p:spPr/>
        <p:txBody>
          <a:bodyPr/>
          <a:lstStyle/>
          <a:p>
            <a:r>
              <a:rPr lang="zh-CN" altLang="en-US" dirty="0"/>
              <a:t>本身仙人掌是没有根的，但是可以钦定一个根开始</a:t>
            </a:r>
            <a:r>
              <a:rPr lang="en-US" altLang="zh-CN" dirty="0" err="1"/>
              <a:t>dfs</a:t>
            </a:r>
            <a:endParaRPr lang="en-US" altLang="zh-CN" dirty="0"/>
          </a:p>
          <a:p>
            <a:r>
              <a:rPr lang="zh-CN" altLang="en-US" dirty="0"/>
              <a:t>如果在</a:t>
            </a:r>
            <a:r>
              <a:rPr lang="en-US" altLang="zh-CN" dirty="0" err="1"/>
              <a:t>dfs</a:t>
            </a:r>
            <a:r>
              <a:rPr lang="zh-CN" altLang="en-US" dirty="0"/>
              <a:t>的过程中第一次遍历到某个环的点，那么这个点就叫做这个环的根</a:t>
            </a:r>
          </a:p>
        </p:txBody>
      </p:sp>
    </p:spTree>
    <p:extLst>
      <p:ext uri="{BB962C8B-B14F-4D97-AF65-F5344CB8AC3E}">
        <p14:creationId xmlns:p14="http://schemas.microsoft.com/office/powerpoint/2010/main" val="95599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010F-18BB-213A-165A-94BA74E154EF}"/>
              </a:ext>
            </a:extLst>
          </p:cNvPr>
          <p:cNvSpPr>
            <a:spLocks noGrp="1"/>
          </p:cNvSpPr>
          <p:nvPr>
            <p:ph type="title"/>
          </p:nvPr>
        </p:nvSpPr>
        <p:spPr/>
        <p:txBody>
          <a:bodyPr/>
          <a:lstStyle/>
          <a:p>
            <a:r>
              <a:rPr lang="zh-CN" altLang="en-US" dirty="0"/>
              <a:t>圆方树</a:t>
            </a:r>
          </a:p>
        </p:txBody>
      </p:sp>
      <p:sp>
        <p:nvSpPr>
          <p:cNvPr id="3" name="内容占位符 2">
            <a:extLst>
              <a:ext uri="{FF2B5EF4-FFF2-40B4-BE49-F238E27FC236}">
                <a16:creationId xmlns:a16="http://schemas.microsoft.com/office/drawing/2014/main" id="{D74893B9-4FE5-1BAD-AE44-4A32A79C4C74}"/>
              </a:ext>
            </a:extLst>
          </p:cNvPr>
          <p:cNvSpPr>
            <a:spLocks noGrp="1"/>
          </p:cNvSpPr>
          <p:nvPr>
            <p:ph idx="1"/>
          </p:nvPr>
        </p:nvSpPr>
        <p:spPr/>
        <p:txBody>
          <a:bodyPr/>
          <a:lstStyle/>
          <a:p>
            <a:r>
              <a:rPr lang="zh-CN" altLang="en-US" dirty="0"/>
              <a:t>圆方树是对仙人掌进行重构得到的树</a:t>
            </a:r>
            <a:endParaRPr lang="en-US" altLang="zh-CN" dirty="0"/>
          </a:p>
          <a:p>
            <a:r>
              <a:rPr lang="zh-CN" altLang="en-US" dirty="0"/>
              <a:t>对仙人掌的每个简单环额外建一个点（叫做方点），然后这个点向环上的每个圆点连一条边，环上的边去掉即可</a:t>
            </a:r>
          </a:p>
        </p:txBody>
      </p:sp>
      <p:pic>
        <p:nvPicPr>
          <p:cNvPr id="5" name="图片 4">
            <a:extLst>
              <a:ext uri="{FF2B5EF4-FFF2-40B4-BE49-F238E27FC236}">
                <a16:creationId xmlns:a16="http://schemas.microsoft.com/office/drawing/2014/main" id="{914F6AF6-9297-DAA4-8E0C-FEBD58B514C5}"/>
              </a:ext>
            </a:extLst>
          </p:cNvPr>
          <p:cNvPicPr>
            <a:picLocks noChangeAspect="1"/>
          </p:cNvPicPr>
          <p:nvPr/>
        </p:nvPicPr>
        <p:blipFill>
          <a:blip r:embed="rId2"/>
          <a:stretch>
            <a:fillRect/>
          </a:stretch>
        </p:blipFill>
        <p:spPr>
          <a:xfrm>
            <a:off x="2447306" y="3762396"/>
            <a:ext cx="7297387" cy="2730479"/>
          </a:xfrm>
          <a:prstGeom prst="rect">
            <a:avLst/>
          </a:prstGeom>
        </p:spPr>
      </p:pic>
    </p:spTree>
    <p:extLst>
      <p:ext uri="{BB962C8B-B14F-4D97-AF65-F5344CB8AC3E}">
        <p14:creationId xmlns:p14="http://schemas.microsoft.com/office/powerpoint/2010/main" val="351430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010F-18BB-213A-165A-94BA74E154EF}"/>
              </a:ext>
            </a:extLst>
          </p:cNvPr>
          <p:cNvSpPr>
            <a:spLocks noGrp="1"/>
          </p:cNvSpPr>
          <p:nvPr>
            <p:ph type="title"/>
          </p:nvPr>
        </p:nvSpPr>
        <p:spPr/>
        <p:txBody>
          <a:bodyPr/>
          <a:lstStyle/>
          <a:p>
            <a:r>
              <a:rPr lang="zh-CN" altLang="en-US" dirty="0"/>
              <a:t>圆方树的建立</a:t>
            </a:r>
          </a:p>
        </p:txBody>
      </p:sp>
      <p:sp>
        <p:nvSpPr>
          <p:cNvPr id="3" name="内容占位符 2">
            <a:extLst>
              <a:ext uri="{FF2B5EF4-FFF2-40B4-BE49-F238E27FC236}">
                <a16:creationId xmlns:a16="http://schemas.microsoft.com/office/drawing/2014/main" id="{D74893B9-4FE5-1BAD-AE44-4A32A79C4C74}"/>
              </a:ext>
            </a:extLst>
          </p:cNvPr>
          <p:cNvSpPr>
            <a:spLocks noGrp="1"/>
          </p:cNvSpPr>
          <p:nvPr>
            <p:ph idx="1"/>
          </p:nvPr>
        </p:nvSpPr>
        <p:spPr/>
        <p:txBody>
          <a:bodyPr/>
          <a:lstStyle/>
          <a:p>
            <a:r>
              <a:rPr lang="zh-CN" altLang="en-US" dirty="0"/>
              <a:t>不难发现仙人掌的每个点双都是一个简单环（或者一个边连接两个点）</a:t>
            </a:r>
            <a:endParaRPr lang="en-US" altLang="zh-CN" dirty="0"/>
          </a:p>
          <a:p>
            <a:r>
              <a:rPr lang="zh-CN" altLang="en-US" dirty="0"/>
              <a:t>所以建立圆方树也很简单，就是用</a:t>
            </a:r>
            <a:r>
              <a:rPr lang="en-US" altLang="zh-CN" dirty="0" err="1"/>
              <a:t>tarjan</a:t>
            </a:r>
            <a:r>
              <a:rPr lang="zh-CN" altLang="en-US" dirty="0"/>
              <a:t>求点双连通分量，</a:t>
            </a:r>
            <a:r>
              <a:rPr lang="en-US" altLang="zh-CN" dirty="0"/>
              <a:t> </a:t>
            </a:r>
            <a:r>
              <a:rPr lang="en-US" altLang="zh-CN" dirty="0" err="1"/>
              <a:t>tarjan</a:t>
            </a:r>
            <a:r>
              <a:rPr lang="zh-CN" altLang="en-US" dirty="0"/>
              <a:t>在求出一个点双连通分量以后会弹栈，这个时候弹出的就是这个点双里面的点（除了有一个割点没弹出来），在这个时候新建一个点然后连边即可。如果是一个边连接两个点的情况再特判一下。</a:t>
            </a:r>
            <a:endParaRPr lang="en-US" altLang="zh-CN" dirty="0"/>
          </a:p>
          <a:p>
            <a:endParaRPr lang="zh-CN" altLang="en-US" dirty="0"/>
          </a:p>
        </p:txBody>
      </p:sp>
    </p:spTree>
    <p:extLst>
      <p:ext uri="{BB962C8B-B14F-4D97-AF65-F5344CB8AC3E}">
        <p14:creationId xmlns:p14="http://schemas.microsoft.com/office/powerpoint/2010/main" val="18834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点双连通分量</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对于一个点</a:t>
            </a:r>
            <a:r>
              <a:rPr lang="en-US" altLang="zh-CN" dirty="0"/>
              <a:t>u</a:t>
            </a:r>
            <a:r>
              <a:rPr lang="zh-CN" altLang="en-US" dirty="0"/>
              <a:t>，</a:t>
            </a:r>
            <a:r>
              <a:rPr lang="en-US" altLang="zh-CN" dirty="0" err="1"/>
              <a:t>dfs</a:t>
            </a:r>
            <a:r>
              <a:rPr lang="zh-CN" altLang="en-US" dirty="0"/>
              <a:t>其邻接点，若</a:t>
            </a:r>
            <a:r>
              <a:rPr lang="en-US" altLang="zh-CN" dirty="0"/>
              <a:t>v</a:t>
            </a:r>
            <a:r>
              <a:rPr lang="zh-CN" altLang="en-US" dirty="0"/>
              <a:t>还没访问过（</a:t>
            </a:r>
            <a:r>
              <a:rPr lang="en-US" altLang="zh-CN" dirty="0" err="1"/>
              <a:t>dfs</a:t>
            </a:r>
            <a:r>
              <a:rPr lang="zh-CN" altLang="en-US" dirty="0"/>
              <a:t>树上儿子）</a:t>
            </a:r>
            <a:endParaRPr lang="en-US" altLang="zh-CN" dirty="0"/>
          </a:p>
          <a:p>
            <a:r>
              <a:rPr lang="zh-CN" altLang="en-US" dirty="0"/>
              <a:t>则把</a:t>
            </a:r>
            <a:r>
              <a:rPr lang="en-US" altLang="zh-CN" dirty="0"/>
              <a:t>v</a:t>
            </a:r>
            <a:r>
              <a:rPr lang="zh-CN" altLang="en-US" dirty="0"/>
              <a:t>入栈，再</a:t>
            </a:r>
            <a:r>
              <a:rPr lang="en-US" altLang="zh-CN" dirty="0" err="1"/>
              <a:t>dfs</a:t>
            </a:r>
            <a:r>
              <a:rPr lang="en-US" altLang="zh-CN" dirty="0"/>
              <a:t> v</a:t>
            </a:r>
            <a:r>
              <a:rPr lang="zh-CN" altLang="en-US" dirty="0"/>
              <a:t>，用栈来保存按照</a:t>
            </a:r>
            <a:r>
              <a:rPr lang="en-US" altLang="zh-CN" dirty="0" err="1"/>
              <a:t>dfn</a:t>
            </a:r>
            <a:r>
              <a:rPr lang="zh-CN" altLang="en-US" dirty="0"/>
              <a:t>排序的目前还能进入新的点双里的非割点</a:t>
            </a:r>
            <a:endParaRPr lang="en-US" altLang="zh-CN" dirty="0"/>
          </a:p>
          <a:p>
            <a:r>
              <a:rPr lang="zh-CN" altLang="en-US" dirty="0"/>
              <a:t>然后回溯时如果检查到一个儿子</a:t>
            </a:r>
            <a:r>
              <a:rPr lang="en-US" altLang="zh-CN" dirty="0"/>
              <a:t>v</a:t>
            </a:r>
            <a:r>
              <a:rPr lang="zh-CN" altLang="en-US" dirty="0"/>
              <a:t>满足</a:t>
            </a:r>
            <a:r>
              <a:rPr lang="en-US" altLang="zh-CN" dirty="0"/>
              <a:t>u</a:t>
            </a:r>
            <a:r>
              <a:rPr lang="zh-CN" altLang="en-US" dirty="0"/>
              <a:t>是割点，即</a:t>
            </a:r>
            <a:r>
              <a:rPr lang="en-US" altLang="zh-CN" dirty="0"/>
              <a:t>low[v]&gt;=</a:t>
            </a:r>
            <a:r>
              <a:rPr lang="en-US" altLang="zh-CN" dirty="0" err="1"/>
              <a:t>dfn</a:t>
            </a:r>
            <a:r>
              <a:rPr lang="en-US" altLang="zh-CN" dirty="0"/>
              <a:t>[u]</a:t>
            </a:r>
            <a:r>
              <a:rPr lang="zh-CN" altLang="en-US" dirty="0"/>
              <a:t>，就弹栈直到</a:t>
            </a:r>
            <a:r>
              <a:rPr lang="en-US" altLang="zh-CN" dirty="0"/>
              <a:t>v</a:t>
            </a:r>
            <a:r>
              <a:rPr lang="zh-CN" altLang="en-US" dirty="0"/>
              <a:t>被弹出，栈里面这些点和点</a:t>
            </a:r>
            <a:r>
              <a:rPr lang="en-US" altLang="zh-CN" dirty="0"/>
              <a:t>u</a:t>
            </a:r>
            <a:r>
              <a:rPr lang="zh-CN" altLang="en-US" dirty="0"/>
              <a:t>一起构成一个点双连通分量</a:t>
            </a:r>
            <a:endParaRPr lang="en-US" altLang="zh-CN" dirty="0"/>
          </a:p>
        </p:txBody>
      </p:sp>
    </p:spTree>
    <p:extLst>
      <p:ext uri="{BB962C8B-B14F-4D97-AF65-F5344CB8AC3E}">
        <p14:creationId xmlns:p14="http://schemas.microsoft.com/office/powerpoint/2010/main" val="140648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圆方树的性质</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方点不会相邻</a:t>
            </a:r>
            <a:endParaRPr lang="en-US" altLang="zh-CN" dirty="0"/>
          </a:p>
          <a:p>
            <a:r>
              <a:rPr lang="zh-CN" altLang="en-US" dirty="0"/>
              <a:t>在构造过程中，无论取什么点为根，构造出的圆方树的形态都是一样的（除了方点的编号可能不同）</a:t>
            </a:r>
            <a:endParaRPr lang="en-US" altLang="zh-CN" dirty="0"/>
          </a:p>
          <a:p>
            <a:r>
              <a:rPr lang="zh-CN" altLang="en-US" dirty="0"/>
              <a:t>假设有一棵以圆点</a:t>
            </a:r>
            <a:r>
              <a:rPr lang="en-US" altLang="zh-CN" dirty="0"/>
              <a:t>rt</a:t>
            </a:r>
            <a:r>
              <a:rPr lang="zh-CN" altLang="en-US" dirty="0"/>
              <a:t>为根的圆方树，其以圆点</a:t>
            </a:r>
            <a:r>
              <a:rPr lang="en-US" altLang="zh-CN" dirty="0" err="1"/>
              <a:t>i</a:t>
            </a:r>
            <a:r>
              <a:rPr lang="zh-CN" altLang="en-US" dirty="0"/>
              <a:t>为根的子树内的所有圆点和仙人掌中把</a:t>
            </a:r>
            <a:r>
              <a:rPr lang="en-US" altLang="zh-CN" dirty="0"/>
              <a:t>rt</a:t>
            </a:r>
            <a:r>
              <a:rPr lang="zh-CN" altLang="en-US" dirty="0"/>
              <a:t>到</a:t>
            </a:r>
            <a:r>
              <a:rPr lang="en-US" altLang="zh-CN" dirty="0" err="1"/>
              <a:t>i</a:t>
            </a:r>
            <a:r>
              <a:rPr lang="zh-CN" altLang="en-US" dirty="0"/>
              <a:t>所有简单路径去掉以后，</a:t>
            </a:r>
            <a:r>
              <a:rPr lang="en-US" altLang="zh-CN" dirty="0" err="1"/>
              <a:t>i</a:t>
            </a:r>
            <a:r>
              <a:rPr lang="zh-CN" altLang="en-US" dirty="0"/>
              <a:t>所在的连通块内的点相同</a:t>
            </a:r>
            <a:endParaRPr lang="en-US" altLang="zh-CN" dirty="0"/>
          </a:p>
          <a:p>
            <a:r>
              <a:rPr lang="zh-CN" altLang="en-US" dirty="0"/>
              <a:t>每个方点的父亲均为所在环的根</a:t>
            </a:r>
            <a:endParaRPr lang="en-US" altLang="zh-CN" dirty="0"/>
          </a:p>
        </p:txBody>
      </p:sp>
    </p:spTree>
    <p:extLst>
      <p:ext uri="{BB962C8B-B14F-4D97-AF65-F5344CB8AC3E}">
        <p14:creationId xmlns:p14="http://schemas.microsoft.com/office/powerpoint/2010/main" val="173077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广义圆方树</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广义圆方树是对任意无向图进行重构得到的树</a:t>
            </a:r>
          </a:p>
          <a:p>
            <a:r>
              <a:rPr lang="zh-CN" altLang="en-US" dirty="0"/>
              <a:t>对无向图的每个点双额外建一个点（叫做方点），然后这个点向点双上的每个圆点连一条边，点双内部的边去掉即可</a:t>
            </a:r>
            <a:endParaRPr lang="en-US" altLang="zh-CN" dirty="0"/>
          </a:p>
          <a:p>
            <a:r>
              <a:rPr lang="zh-CN" altLang="en-US" dirty="0"/>
              <a:t>注意一个边连接两个点在广义圆方树中也算一个点双</a:t>
            </a:r>
          </a:p>
        </p:txBody>
      </p:sp>
    </p:spTree>
    <p:extLst>
      <p:ext uri="{BB962C8B-B14F-4D97-AF65-F5344CB8AC3E}">
        <p14:creationId xmlns:p14="http://schemas.microsoft.com/office/powerpoint/2010/main" val="429391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EC533-83A6-41B9-9D76-BC3EE4B06E0E}"/>
              </a:ext>
            </a:extLst>
          </p:cNvPr>
          <p:cNvSpPr>
            <a:spLocks noGrp="1"/>
          </p:cNvSpPr>
          <p:nvPr>
            <p:ph type="title"/>
          </p:nvPr>
        </p:nvSpPr>
        <p:spPr/>
        <p:txBody>
          <a:bodyPr/>
          <a:lstStyle/>
          <a:p>
            <a:r>
              <a:rPr lang="zh-CN" altLang="en-US" dirty="0"/>
              <a:t>广义圆方树的建立</a:t>
            </a:r>
          </a:p>
        </p:txBody>
      </p:sp>
      <p:sp>
        <p:nvSpPr>
          <p:cNvPr id="4" name="AutoShape 2" descr="DFS 生成树">
            <a:extLst>
              <a:ext uri="{FF2B5EF4-FFF2-40B4-BE49-F238E27FC236}">
                <a16:creationId xmlns:a16="http://schemas.microsoft.com/office/drawing/2014/main" id="{5F4499F5-71E0-495E-A352-743EA1A3BFBD}"/>
              </a:ext>
            </a:extLst>
          </p:cNvPr>
          <p:cNvSpPr>
            <a:spLocks noGrp="1" noChangeAspect="1" noChangeArrowheads="1"/>
          </p:cNvSpPr>
          <p:nvPr>
            <p:ph idx="1"/>
          </p:nvPr>
        </p:nvSpPr>
        <p:spPr bwMode="auto">
          <a:xfrm>
            <a:off x="838199" y="1825625"/>
            <a:ext cx="10515599"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zh-CN" altLang="en-US" dirty="0"/>
              <a:t>比建立圆方树还简单，因为不用特判两个点连一条边的情况</a:t>
            </a:r>
          </a:p>
        </p:txBody>
      </p:sp>
    </p:spTree>
    <p:extLst>
      <p:ext uri="{BB962C8B-B14F-4D97-AF65-F5344CB8AC3E}">
        <p14:creationId xmlns:p14="http://schemas.microsoft.com/office/powerpoint/2010/main" val="34250859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1814</Words>
  <Application>Microsoft Office PowerPoint</Application>
  <PresentationFormat>宽屏</PresentationFormat>
  <Paragraphs>81</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圆方树</vt:lpstr>
      <vt:lpstr>仙人掌</vt:lpstr>
      <vt:lpstr>仙人掌的环的根</vt:lpstr>
      <vt:lpstr>圆方树</vt:lpstr>
      <vt:lpstr>圆方树的建立</vt:lpstr>
      <vt:lpstr>点双连通分量</vt:lpstr>
      <vt:lpstr>圆方树的性质</vt:lpstr>
      <vt:lpstr>广义圆方树</vt:lpstr>
      <vt:lpstr>广义圆方树的建立</vt:lpstr>
      <vt:lpstr>广义圆方树的性质</vt:lpstr>
      <vt:lpstr>仙人掌最短路</vt:lpstr>
      <vt:lpstr>仙人掌最短路</vt:lpstr>
      <vt:lpstr>仙人掌最短路</vt:lpstr>
      <vt:lpstr>仙人掌最短路</vt:lpstr>
      <vt:lpstr>虚仙人掌</vt:lpstr>
      <vt:lpstr>虚仙人掌</vt:lpstr>
      <vt:lpstr>UOJ87</vt:lpstr>
      <vt:lpstr>UOJ87</vt:lpstr>
      <vt:lpstr>UOJ87</vt:lpstr>
      <vt:lpstr>一些广义圆方树的题</vt:lpstr>
      <vt:lpstr>BZOJ3331</vt:lpstr>
      <vt:lpstr>BZOJ3331</vt:lpstr>
      <vt:lpstr>CF487E</vt:lpstr>
      <vt:lpstr>CF487E</vt:lpstr>
      <vt:lpstr>CF487E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圆方树</dc:title>
  <dc:creator>You Lingyun</dc:creator>
  <cp:lastModifiedBy>You Lingyun</cp:lastModifiedBy>
  <cp:revision>12</cp:revision>
  <dcterms:created xsi:type="dcterms:W3CDTF">2023-02-08T12:20:27Z</dcterms:created>
  <dcterms:modified xsi:type="dcterms:W3CDTF">2023-02-08T14:12:28Z</dcterms:modified>
</cp:coreProperties>
</file>