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82" r:id="rId15"/>
    <p:sldId id="281" r:id="rId16"/>
    <p:sldId id="269" r:id="rId17"/>
    <p:sldId id="270" r:id="rId18"/>
    <p:sldId id="271" r:id="rId19"/>
    <p:sldId id="272" r:id="rId20"/>
    <p:sldId id="268" r:id="rId21"/>
    <p:sldId id="297" r:id="rId22"/>
    <p:sldId id="273" r:id="rId23"/>
    <p:sldId id="274" r:id="rId24"/>
    <p:sldId id="276" r:id="rId25"/>
    <p:sldId id="277" r:id="rId26"/>
    <p:sldId id="278" r:id="rId27"/>
    <p:sldId id="279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6D7E8-01EF-A746-C156-64D97314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B4155E-6902-A31C-D549-A33038EF0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0A609-F49E-0E00-5FCE-888E1E3A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1E5-5BBE-416E-8E28-5CE734B71CE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CF82E-15B3-628B-9C64-FA9CA2F4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87A62-FC1A-0B6B-CC3E-6D9D14C7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E7B-740B-411B-90CD-078BFBDF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5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015C3-2F6F-E275-188F-F6A8F939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22E5C-D2A9-B761-6DAE-808AD5243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F0BC4-80DE-2D67-B59C-70C37B13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1E5-5BBE-416E-8E28-5CE734B71CE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C33E1-5BF6-FA7A-F5B1-AD87D9C5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AA8FE-E1ED-EE20-4478-8D4EEB4B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E7B-740B-411B-90CD-078BFBDF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28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FEBA6-E3A9-1690-7D50-99BBF083D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B00F5-5D83-7590-FBD7-1FABF2CF6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E142E-02E3-2F8D-B41E-BF63734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1E5-5BBE-416E-8E28-5CE734B71CE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00F8A-0D89-0771-6EA0-5959C88C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FC73D-C9CF-7EBF-02BA-FFAC9DCB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E7B-740B-411B-90CD-078BFBDF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89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D77C4-5041-1B07-275B-9F89EF12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4E39A-0508-C631-4456-5C2C077E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9B627-5992-0F50-8612-1A40A993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1E5-5BBE-416E-8E28-5CE734B71CE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5904B-21BE-9E12-5678-A2EBA34F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7645D-A488-CAD6-19ED-41B41D0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E7B-740B-411B-90CD-078BFBDF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EABFC-6C70-A108-9446-F75BDCDB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EB732-9C10-392A-80AD-B04385E4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A6C24-59B5-CE3A-D5F8-76CA29F4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1E5-5BBE-416E-8E28-5CE734B71CE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C8D6F-F340-87D2-B525-CB54B38A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6A851-D193-C601-3FFB-5683D657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E7B-740B-411B-90CD-078BFBDF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4FF97-F0DA-FB11-FA06-FD30E9B7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F3B99-8C44-9C33-D5CC-D0AB6E204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0A43EB-D6B4-D64B-4D08-7228EB92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4CCA7-0907-2D4C-57D0-2E98580C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1E5-5BBE-416E-8E28-5CE734B71CE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B6D27-0AFF-711F-3109-4CBB9594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A1BED-E16C-ACDD-FC10-DBE0E2F3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E7B-740B-411B-90CD-078BFBDF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8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7A805-B536-EEF5-FFC8-BBA29A9E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49EC8-B71B-26B7-68C5-21BF0A17D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2AD2C-EB56-F6C4-CEAF-A52B6B4C2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254881-14E4-54FB-020A-DA50AAE63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E8ED94-7CA5-EB71-4A17-C73ED5178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F7D76D-1590-B6E0-D234-E1DD8EDB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1E5-5BBE-416E-8E28-5CE734B71CE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7700AB-6A0D-C22A-AC9B-FDB66C6D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ED9B24-E916-F008-F02F-D5906536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E7B-740B-411B-90CD-078BFBDF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9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C2041-B43E-0690-1758-F4F7D5BB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C7E8D6-2F56-5967-25AE-8C2873D9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1E5-5BBE-416E-8E28-5CE734B71CE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F421E9-80C0-6588-692B-40A825F6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1E0472-574A-723F-89A5-6604E013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E7B-740B-411B-90CD-078BFBDF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7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19EF5D-D805-0558-0DAE-4C90E2CF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1E5-5BBE-416E-8E28-5CE734B71CE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BDF728-D399-7022-57C2-E9B5C611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14C14-6F34-FAF6-3F6A-6CD753F4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E7B-740B-411B-90CD-078BFBDF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5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F4548-1FE9-D326-3875-8298E8B0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CA7B-68C0-53FB-F91D-BD907348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99E91-8F46-7950-9EA0-57EE9D8A5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6078C-6E02-F126-A4E9-AB3A2736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1E5-5BBE-416E-8E28-5CE734B71CE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15B35-8921-2C13-86EA-CE81A3E2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35932-D3A4-152D-81FA-3A722C61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E7B-740B-411B-90CD-078BFBDF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9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E2FB4-BF52-082C-3514-CE33DC0C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6DB241-4F7E-69DF-6895-B5FD8984C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48AB4-E2EC-C06E-09FD-743FE9A51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5A30F-9B7C-4186-129F-84C684A4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1E5-5BBE-416E-8E28-5CE734B71CE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2FA46-2E04-D957-6B55-A7B764C5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D3C0E-B135-E1A4-1265-AF1940DA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8E7B-740B-411B-90CD-078BFBDF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4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EE9872-BB4A-4A1E-76D9-3CADE5B1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84D31-CBA0-2C8B-5B65-F6B761EB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02B13-6BFB-B62B-6328-B1A5B6650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071E5-5BBE-416E-8E28-5CE734B71CEC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EED9B-37A6-7CA2-672A-6DC72AB2D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104FE-70B7-D0F6-A882-38260E9F4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8E7B-740B-411B-90CD-078BFBDF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8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C6661-E82F-179D-D530-63E15F6D0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 err="1"/>
              <a:t>dp</a:t>
            </a:r>
            <a:r>
              <a:rPr lang="zh-CN" altLang="en-US" dirty="0"/>
              <a:t>模型三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FA0CE-3D76-7B69-5650-BFE01EFC7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地图模型</a:t>
            </a:r>
          </a:p>
        </p:txBody>
      </p:sp>
    </p:spTree>
    <p:extLst>
      <p:ext uri="{BB962C8B-B14F-4D97-AF65-F5344CB8AC3E}">
        <p14:creationId xmlns:p14="http://schemas.microsoft.com/office/powerpoint/2010/main" val="22137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[NOIP2008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传纸条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拓展：如果现在是多次询问</a:t>
            </a:r>
            <a:r>
              <a:rPr lang="en-US" altLang="zh-CN" dirty="0" err="1"/>
              <a:t>x,y</a:t>
            </a:r>
            <a:r>
              <a:rPr lang="zh-CN" altLang="en-US" dirty="0"/>
              <a:t>，问从</a:t>
            </a:r>
            <a:r>
              <a:rPr lang="en-US" altLang="zh-CN" dirty="0"/>
              <a:t>(1,1)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传纸条的答案呢？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70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[NOIP2008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传纸条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拓展：如果现在是多次询问</a:t>
            </a:r>
            <a:r>
              <a:rPr lang="en-US" altLang="zh-CN" dirty="0" err="1"/>
              <a:t>x,y</a:t>
            </a:r>
            <a:r>
              <a:rPr lang="zh-CN" altLang="en-US" dirty="0"/>
              <a:t>，问从</a:t>
            </a:r>
            <a:r>
              <a:rPr lang="en-US" altLang="zh-CN" dirty="0"/>
              <a:t>(1,1)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传纸条的答案呢？</a:t>
            </a:r>
            <a:endParaRPr lang="en-US" altLang="zh-CN" dirty="0"/>
          </a:p>
          <a:p>
            <a:r>
              <a:rPr lang="zh-CN" altLang="en-US" dirty="0"/>
              <a:t>发现可以直接</a:t>
            </a:r>
            <a:r>
              <a:rPr lang="en-US" altLang="zh-CN" dirty="0" err="1"/>
              <a:t>dp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，然后可以</a:t>
            </a:r>
            <a:r>
              <a:rPr lang="en-US" altLang="zh-CN" dirty="0"/>
              <a:t>O(1)</a:t>
            </a:r>
            <a:r>
              <a:rPr lang="zh-CN" altLang="en-US" dirty="0"/>
              <a:t>回答</a:t>
            </a:r>
            <a:r>
              <a:rPr lang="en-US" altLang="zh-CN" dirty="0"/>
              <a:t>f(x+y-1,y-1,y-1)</a:t>
            </a:r>
          </a:p>
          <a:p>
            <a:r>
              <a:rPr lang="zh-CN" altLang="en-US" dirty="0"/>
              <a:t>拓展：如果现在是多次询问</a:t>
            </a:r>
            <a:r>
              <a:rPr lang="en-US" altLang="zh-CN" dirty="0" err="1"/>
              <a:t>x,y</a:t>
            </a:r>
            <a:r>
              <a:rPr lang="zh-CN" altLang="en-US" dirty="0"/>
              <a:t>，问从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传纸条的答案呢？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910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[NOIP2008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传纸条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拓展：如果现在是多次询问</a:t>
            </a:r>
            <a:r>
              <a:rPr lang="en-US" altLang="zh-CN" dirty="0" err="1"/>
              <a:t>x,y</a:t>
            </a:r>
            <a:r>
              <a:rPr lang="zh-CN" altLang="en-US" dirty="0"/>
              <a:t>，问从</a:t>
            </a:r>
            <a:r>
              <a:rPr lang="en-US" altLang="zh-CN" dirty="0"/>
              <a:t>(1,1)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传纸条的答案呢？</a:t>
            </a:r>
            <a:endParaRPr lang="en-US" altLang="zh-CN" dirty="0"/>
          </a:p>
          <a:p>
            <a:r>
              <a:rPr lang="zh-CN" altLang="en-US" dirty="0"/>
              <a:t>发现可以直接</a:t>
            </a:r>
            <a:r>
              <a:rPr lang="en-US" altLang="zh-CN" dirty="0" err="1"/>
              <a:t>dp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，然后可以</a:t>
            </a:r>
            <a:r>
              <a:rPr lang="en-US" altLang="zh-CN" dirty="0"/>
              <a:t>O(1)</a:t>
            </a:r>
            <a:r>
              <a:rPr lang="zh-CN" altLang="en-US" dirty="0"/>
              <a:t>回答</a:t>
            </a:r>
            <a:r>
              <a:rPr lang="en-US" altLang="zh-CN" dirty="0"/>
              <a:t>f(x+y-1,y-1,y-1)</a:t>
            </a:r>
          </a:p>
          <a:p>
            <a:r>
              <a:rPr lang="zh-CN" altLang="en-US" dirty="0"/>
              <a:t>拓展：如果现在是多次询问</a:t>
            </a:r>
            <a:r>
              <a:rPr lang="en-US" altLang="zh-CN" dirty="0" err="1"/>
              <a:t>x,y</a:t>
            </a:r>
            <a:r>
              <a:rPr lang="zh-CN" altLang="en-US" dirty="0"/>
              <a:t>，问从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传纸条的答案呢？</a:t>
            </a:r>
            <a:endParaRPr lang="en-US" altLang="zh-CN" dirty="0"/>
          </a:p>
          <a:p>
            <a:r>
              <a:rPr lang="zh-CN" altLang="en-US" dirty="0"/>
              <a:t>貌似是问一次就要重新</a:t>
            </a:r>
            <a:r>
              <a:rPr lang="en-US" altLang="zh-CN" dirty="0" err="1"/>
              <a:t>dp</a:t>
            </a:r>
            <a:r>
              <a:rPr lang="zh-CN" altLang="en-US" dirty="0"/>
              <a:t>一次，但是可以倒过来</a:t>
            </a:r>
            <a:r>
              <a:rPr lang="en-US" altLang="zh-CN" dirty="0" err="1"/>
              <a:t>dp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400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lang="zh-CN" altLang="en-US" dirty="0"/>
              <a:t>最长路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给一个</a:t>
            </a:r>
            <a:r>
              <a:rPr lang="en-US" altLang="zh-CN" dirty="0"/>
              <a:t>DAG</a:t>
            </a:r>
            <a:r>
              <a:rPr lang="zh-CN" altLang="en-US" dirty="0"/>
              <a:t>，求最长路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718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lang="zh-CN" altLang="en-US" dirty="0"/>
              <a:t>最长路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f(u)</a:t>
            </a:r>
            <a:r>
              <a:rPr lang="zh-CN" altLang="en-US" dirty="0"/>
              <a:t>表示以</a:t>
            </a:r>
            <a:r>
              <a:rPr lang="en-US" altLang="zh-CN" dirty="0"/>
              <a:t>u</a:t>
            </a:r>
            <a:r>
              <a:rPr lang="zh-CN" altLang="en-US" dirty="0"/>
              <a:t>结尾的最长路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f(v)=max(0,f(u)+w(</a:t>
            </a:r>
            <a:r>
              <a:rPr lang="en-US" altLang="zh-CN" dirty="0" err="1"/>
              <a:t>u,v</a:t>
            </a:r>
            <a:r>
              <a:rPr lang="en-US" altLang="zh-CN" dirty="0"/>
              <a:t>)) (u-&gt;v)</a:t>
            </a:r>
          </a:p>
        </p:txBody>
      </p:sp>
    </p:spTree>
    <p:extLst>
      <p:ext uri="{BB962C8B-B14F-4D97-AF65-F5344CB8AC3E}">
        <p14:creationId xmlns:p14="http://schemas.microsoft.com/office/powerpoint/2010/main" val="377358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lang="zh-CN" altLang="en-US" dirty="0"/>
              <a:t>最长路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f(u)</a:t>
            </a:r>
            <a:r>
              <a:rPr lang="zh-CN" altLang="en-US" dirty="0"/>
              <a:t>表示以</a:t>
            </a:r>
            <a:r>
              <a:rPr lang="en-US" altLang="zh-CN" dirty="0"/>
              <a:t>u</a:t>
            </a:r>
            <a:r>
              <a:rPr lang="zh-CN" altLang="en-US" dirty="0"/>
              <a:t>结尾的最长路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f(v)=max(0,f(u)+w(</a:t>
            </a:r>
            <a:r>
              <a:rPr lang="en-US" altLang="zh-CN" dirty="0" err="1"/>
              <a:t>u,v</a:t>
            </a:r>
            <a:r>
              <a:rPr lang="en-US" altLang="zh-CN" dirty="0"/>
              <a:t>)) (u-&gt;v)</a:t>
            </a:r>
          </a:p>
          <a:p>
            <a:r>
              <a:rPr lang="zh-CN" altLang="en-US" dirty="0"/>
              <a:t>主要是</a:t>
            </a:r>
            <a:r>
              <a:rPr lang="en-US" altLang="zh-CN" dirty="0" err="1"/>
              <a:t>dp</a:t>
            </a:r>
            <a:r>
              <a:rPr lang="zh-CN" altLang="en-US" dirty="0"/>
              <a:t>的顺序问题</a:t>
            </a:r>
            <a:endParaRPr lang="en-US" altLang="zh-CN" dirty="0"/>
          </a:p>
          <a:p>
            <a:r>
              <a:rPr lang="zh-CN" altLang="en-US" dirty="0"/>
              <a:t>建议按照拓扑序</a:t>
            </a:r>
            <a:r>
              <a:rPr lang="en-US" altLang="zh-CN" dirty="0" err="1"/>
              <a:t>dp</a:t>
            </a:r>
            <a:r>
              <a:rPr lang="zh-CN" altLang="en-US" dirty="0"/>
              <a:t>，具体来说按拓扑序取一个点</a:t>
            </a:r>
            <a:r>
              <a:rPr lang="en-US" altLang="zh-CN" dirty="0"/>
              <a:t>u</a:t>
            </a:r>
            <a:r>
              <a:rPr lang="zh-CN" altLang="en-US" dirty="0"/>
              <a:t>出来，用点</a:t>
            </a:r>
            <a:r>
              <a:rPr lang="en-US" altLang="zh-CN" dirty="0"/>
              <a:t>u</a:t>
            </a:r>
            <a:r>
              <a:rPr lang="zh-CN" altLang="en-US" dirty="0"/>
              <a:t>更新</a:t>
            </a:r>
            <a:r>
              <a:rPr lang="en-US" altLang="zh-CN" dirty="0"/>
              <a:t>u</a:t>
            </a:r>
            <a:r>
              <a:rPr lang="zh-CN" altLang="en-US" dirty="0"/>
              <a:t>的所有邻接点</a:t>
            </a:r>
            <a:r>
              <a:rPr lang="en-US" altLang="zh-CN" dirty="0"/>
              <a:t>v</a:t>
            </a:r>
            <a:r>
              <a:rPr lang="zh-CN" altLang="en-US" dirty="0"/>
              <a:t>，按这样的顺序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不难发现</a:t>
            </a:r>
            <a:r>
              <a:rPr lang="en-US" altLang="zh-CN" dirty="0" err="1"/>
              <a:t>dp</a:t>
            </a:r>
            <a:r>
              <a:rPr lang="zh-CN" altLang="en-US" dirty="0"/>
              <a:t>状态也可以设为</a:t>
            </a:r>
            <a:r>
              <a:rPr lang="en-US" altLang="zh-CN" dirty="0"/>
              <a:t>f(u)</a:t>
            </a:r>
            <a:r>
              <a:rPr lang="zh-CN" altLang="en-US" dirty="0"/>
              <a:t>表示以</a:t>
            </a:r>
            <a:r>
              <a:rPr lang="en-US" altLang="zh-CN" dirty="0"/>
              <a:t>u</a:t>
            </a:r>
            <a:r>
              <a:rPr lang="zh-CN" altLang="en-US" dirty="0"/>
              <a:t>开头的最长路，这样就要倒着</a:t>
            </a:r>
            <a:r>
              <a:rPr lang="en-US" altLang="zh-CN" dirty="0" err="1"/>
              <a:t>dp</a:t>
            </a:r>
            <a:r>
              <a:rPr lang="zh-CN" altLang="en-US" dirty="0"/>
              <a:t>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721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哈密顿路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n&lt;=1000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A6300C-88B3-8271-720F-17D5534A0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2376340"/>
            <a:ext cx="818311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哈密顿路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如果没有那些奇怪的限制条件的话，这就是一个哈密顿路问题</a:t>
            </a:r>
            <a:endParaRPr lang="en-US" altLang="zh-CN" dirty="0"/>
          </a:p>
          <a:p>
            <a:r>
              <a:rPr lang="zh-CN" altLang="en-US" dirty="0"/>
              <a:t>是</a:t>
            </a:r>
            <a:r>
              <a:rPr lang="en-US" altLang="zh-CN" dirty="0"/>
              <a:t>np</a:t>
            </a:r>
            <a:r>
              <a:rPr lang="zh-CN" altLang="en-US" dirty="0"/>
              <a:t>的，不可能</a:t>
            </a:r>
            <a:r>
              <a:rPr lang="en-US" altLang="zh-CN" dirty="0"/>
              <a:t>n&lt;=1000</a:t>
            </a:r>
            <a:r>
              <a:rPr lang="zh-CN" altLang="en-US" dirty="0"/>
              <a:t>做得出来</a:t>
            </a:r>
            <a:endParaRPr lang="en-US" altLang="zh-CN" dirty="0"/>
          </a:p>
          <a:p>
            <a:r>
              <a:rPr lang="zh-CN" altLang="en-US" dirty="0"/>
              <a:t>所以就要考虑这些限制条件的作用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73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哈密顿路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由于限制了每次横坐标移动的方向，所以这个图就没有环了</a:t>
            </a:r>
            <a:endParaRPr lang="en-US" altLang="zh-CN" dirty="0"/>
          </a:p>
          <a:p>
            <a:r>
              <a:rPr lang="zh-CN" altLang="en-US" dirty="0"/>
              <a:t>仿照上个题的思路，我们还是把从</a:t>
            </a:r>
            <a:r>
              <a:rPr lang="en-US" altLang="zh-CN" dirty="0"/>
              <a:t>A</a:t>
            </a:r>
            <a:r>
              <a:rPr lang="zh-CN" altLang="en-US" dirty="0"/>
              <a:t>走到</a:t>
            </a:r>
            <a:r>
              <a:rPr lang="en-US" altLang="zh-CN" dirty="0"/>
              <a:t>B</a:t>
            </a:r>
            <a:r>
              <a:rPr lang="zh-CN" altLang="en-US" dirty="0"/>
              <a:t>，再从</a:t>
            </a:r>
            <a:r>
              <a:rPr lang="en-US" altLang="zh-CN" dirty="0"/>
              <a:t>B</a:t>
            </a:r>
            <a:r>
              <a:rPr lang="zh-CN" altLang="en-US" dirty="0"/>
              <a:t>回到</a:t>
            </a:r>
            <a:r>
              <a:rPr lang="en-US" altLang="zh-CN" dirty="0"/>
              <a:t>A</a:t>
            </a:r>
            <a:r>
              <a:rPr lang="zh-CN" altLang="en-US" dirty="0"/>
              <a:t>，转化成从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的两条不相交路径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16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哈密顿路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由于限制了每次横坐标移动的方向，所以这个图就没有环了</a:t>
            </a:r>
            <a:endParaRPr lang="en-US" altLang="zh-CN" dirty="0"/>
          </a:p>
          <a:p>
            <a:r>
              <a:rPr lang="zh-CN" altLang="en-US" dirty="0"/>
              <a:t>仿照上个题的思路，我们还是把从</a:t>
            </a:r>
            <a:r>
              <a:rPr lang="en-US" altLang="zh-CN" dirty="0"/>
              <a:t>A</a:t>
            </a:r>
            <a:r>
              <a:rPr lang="zh-CN" altLang="en-US" dirty="0"/>
              <a:t>走到</a:t>
            </a:r>
            <a:r>
              <a:rPr lang="en-US" altLang="zh-CN" dirty="0"/>
              <a:t>B</a:t>
            </a:r>
            <a:r>
              <a:rPr lang="zh-CN" altLang="en-US" dirty="0"/>
              <a:t>，再从</a:t>
            </a:r>
            <a:r>
              <a:rPr lang="en-US" altLang="zh-CN" dirty="0"/>
              <a:t>B</a:t>
            </a:r>
            <a:r>
              <a:rPr lang="zh-CN" altLang="en-US" dirty="0"/>
              <a:t>回到</a:t>
            </a:r>
            <a:r>
              <a:rPr lang="en-US" altLang="zh-CN" dirty="0"/>
              <a:t>A</a:t>
            </a:r>
            <a:r>
              <a:rPr lang="zh-CN" altLang="en-US" dirty="0"/>
              <a:t>，转化成从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的两条不相交路径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C5174-F19C-EF17-AD19-69EB88F8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3285195"/>
            <a:ext cx="802116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BB5EC-26E6-D44B-976A-D1AA70A0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地图模型的状态设计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41C43-2C10-12C5-C00B-42AC4710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这里的模型指的是一个（</a:t>
            </a:r>
            <a:r>
              <a:rPr lang="en-US" altLang="zh-CN" dirty="0"/>
              <a:t>O(1)</a:t>
            </a:r>
            <a:r>
              <a:rPr lang="zh-CN" altLang="en-US" dirty="0"/>
              <a:t>个）对象在地图上移动</a:t>
            </a:r>
            <a:endParaRPr lang="en-US" altLang="zh-CN" dirty="0"/>
          </a:p>
          <a:p>
            <a:r>
              <a:rPr lang="zh-CN" altLang="en-US" dirty="0"/>
              <a:t>状态设计一般来说是对象位置</a:t>
            </a:r>
            <a:r>
              <a:rPr lang="en-US" altLang="zh-CN" dirty="0"/>
              <a:t>+</a:t>
            </a:r>
            <a:r>
              <a:rPr lang="zh-CN" altLang="en-US" dirty="0"/>
              <a:t>一些额外的信息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 err="1"/>
              <a:t>dp</a:t>
            </a:r>
            <a:r>
              <a:rPr lang="zh-CN" altLang="en-US" dirty="0"/>
              <a:t>要求无后效性，所以地图一般是一个</a:t>
            </a:r>
            <a:r>
              <a:rPr lang="en-US" altLang="zh-CN" dirty="0" err="1"/>
              <a:t>dag</a:t>
            </a:r>
            <a:r>
              <a:rPr lang="zh-CN" altLang="en-US" dirty="0"/>
              <a:t>或是别的什么没有环的图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48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地图模型和组合数学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假设这个地图是棋盘</a:t>
            </a:r>
            <a:r>
              <a:rPr lang="en-US" altLang="zh-CN" dirty="0"/>
              <a:t>/</a:t>
            </a:r>
            <a:r>
              <a:rPr lang="zh-CN" altLang="en-US" dirty="0"/>
              <a:t>网格图</a:t>
            </a:r>
            <a:endParaRPr lang="en-US" altLang="zh-CN" dirty="0"/>
          </a:p>
          <a:p>
            <a:r>
              <a:rPr lang="zh-CN" altLang="en-US" dirty="0"/>
              <a:t>在网格图上，限制只能向下</a:t>
            </a:r>
            <a:r>
              <a:rPr lang="en-US" altLang="zh-CN" dirty="0"/>
              <a:t>/</a:t>
            </a:r>
            <a:r>
              <a:rPr lang="zh-CN" altLang="en-US" dirty="0"/>
              <a:t>向右移动</a:t>
            </a:r>
            <a:endParaRPr lang="en-US" altLang="zh-CN" dirty="0"/>
          </a:p>
          <a:p>
            <a:r>
              <a:rPr lang="zh-CN" altLang="en-US" dirty="0"/>
              <a:t>问从</a:t>
            </a:r>
            <a:r>
              <a:rPr lang="en-US" altLang="zh-CN" dirty="0"/>
              <a:t>(1,1)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88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地图模型和组合数学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假设这个地图是棋盘</a:t>
            </a:r>
            <a:r>
              <a:rPr lang="en-US" altLang="zh-CN" dirty="0"/>
              <a:t>/</a:t>
            </a:r>
            <a:r>
              <a:rPr lang="zh-CN" altLang="en-US" dirty="0"/>
              <a:t>网格图</a:t>
            </a:r>
            <a:endParaRPr lang="en-US" altLang="zh-CN" dirty="0"/>
          </a:p>
          <a:p>
            <a:r>
              <a:rPr lang="zh-CN" altLang="en-US" dirty="0"/>
              <a:t>在网格图上，限制只能向下</a:t>
            </a:r>
            <a:r>
              <a:rPr lang="en-US" altLang="zh-CN" dirty="0"/>
              <a:t>/</a:t>
            </a:r>
            <a:r>
              <a:rPr lang="zh-CN" altLang="en-US" dirty="0"/>
              <a:t>向右移动</a:t>
            </a:r>
            <a:endParaRPr lang="en-US" altLang="zh-CN" dirty="0"/>
          </a:p>
          <a:p>
            <a:r>
              <a:rPr lang="zh-CN" altLang="en-US" dirty="0"/>
              <a:t>问从</a:t>
            </a:r>
            <a:r>
              <a:rPr lang="en-US" altLang="zh-CN" dirty="0"/>
              <a:t>(1,1)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 err="1"/>
              <a:t>dp</a:t>
            </a:r>
            <a:r>
              <a:rPr lang="zh-CN" altLang="en-US" dirty="0"/>
              <a:t>，设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表示走到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)=f(i-1,j)+f(i,j-1)</a:t>
            </a:r>
          </a:p>
        </p:txBody>
      </p:sp>
    </p:spTree>
    <p:extLst>
      <p:ext uri="{BB962C8B-B14F-4D97-AF65-F5344CB8AC3E}">
        <p14:creationId xmlns:p14="http://schemas.microsoft.com/office/powerpoint/2010/main" val="1196812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地图模型和组合数学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假设这个地图是棋盘</a:t>
            </a:r>
            <a:r>
              <a:rPr lang="en-US" altLang="zh-CN" dirty="0"/>
              <a:t>/</a:t>
            </a:r>
            <a:r>
              <a:rPr lang="zh-CN" altLang="en-US" dirty="0"/>
              <a:t>网格图</a:t>
            </a:r>
            <a:endParaRPr lang="en-US" altLang="zh-CN" dirty="0"/>
          </a:p>
          <a:p>
            <a:r>
              <a:rPr lang="zh-CN" altLang="en-US" dirty="0"/>
              <a:t>在网格图上，限制只能向下</a:t>
            </a:r>
            <a:r>
              <a:rPr lang="en-US" altLang="zh-CN" dirty="0"/>
              <a:t>/</a:t>
            </a:r>
            <a:r>
              <a:rPr lang="zh-CN" altLang="en-US" dirty="0"/>
              <a:t>向右移动</a:t>
            </a:r>
            <a:endParaRPr lang="en-US" altLang="zh-CN" dirty="0"/>
          </a:p>
          <a:p>
            <a:r>
              <a:rPr lang="zh-CN" altLang="en-US" dirty="0"/>
              <a:t>问从</a:t>
            </a:r>
            <a:r>
              <a:rPr lang="en-US" altLang="zh-CN" dirty="0"/>
              <a:t>(1,1)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r>
              <a:rPr lang="en-US" altLang="zh-CN" dirty="0"/>
              <a:t>C(n+m-1,n-1)</a:t>
            </a:r>
          </a:p>
          <a:p>
            <a:r>
              <a:rPr lang="zh-CN" altLang="en-US" dirty="0"/>
              <a:t>考虑组合意义：你一共有</a:t>
            </a:r>
            <a:r>
              <a:rPr lang="en-US" altLang="zh-CN" dirty="0"/>
              <a:t>n+m-1</a:t>
            </a:r>
            <a:r>
              <a:rPr lang="zh-CN" altLang="en-US" dirty="0"/>
              <a:t>步可走，每步可以选择向右还是向下，要选出</a:t>
            </a:r>
            <a:r>
              <a:rPr lang="en-US" altLang="zh-CN" dirty="0"/>
              <a:t>n-1</a:t>
            </a:r>
            <a:r>
              <a:rPr lang="zh-CN" altLang="en-US" dirty="0"/>
              <a:t>步向下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6007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地图模型和组合数学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，限制只能往上、往右走，且不能越过</a:t>
            </a:r>
            <a:r>
              <a:rPr lang="en-US" altLang="zh-CN" dirty="0"/>
              <a:t>y=x</a:t>
            </a:r>
            <a:r>
              <a:rPr lang="zh-CN" altLang="en-US" dirty="0"/>
              <a:t>这条直线</a:t>
            </a:r>
          </a:p>
          <a:p>
            <a:r>
              <a:rPr lang="zh-CN" altLang="en-US" dirty="0"/>
              <a:t>卡特兰数</a:t>
            </a:r>
          </a:p>
          <a:p>
            <a:r>
              <a:rPr lang="zh-CN" altLang="en-US" dirty="0"/>
              <a:t>不能越过</a:t>
            </a:r>
            <a:r>
              <a:rPr lang="en-US" altLang="zh-CN" dirty="0"/>
              <a:t>y=x</a:t>
            </a:r>
            <a:r>
              <a:rPr lang="zh-CN" altLang="en-US" dirty="0"/>
              <a:t>这条直线的方案数</a:t>
            </a:r>
            <a:r>
              <a:rPr lang="en-US" altLang="zh-CN" dirty="0"/>
              <a:t>=</a:t>
            </a:r>
            <a:r>
              <a:rPr lang="zh-CN" altLang="en-US" dirty="0"/>
              <a:t>所有方案数</a:t>
            </a:r>
            <a:r>
              <a:rPr lang="en-US" altLang="zh-CN" dirty="0"/>
              <a:t>-</a:t>
            </a:r>
            <a:r>
              <a:rPr lang="zh-CN" altLang="en-US" dirty="0"/>
              <a:t>越过的方案数</a:t>
            </a:r>
            <a:endParaRPr lang="en-US" altLang="zh-CN" dirty="0"/>
          </a:p>
          <a:p>
            <a:r>
              <a:rPr lang="zh-CN" altLang="en-US" dirty="0"/>
              <a:t>所有方案数是</a:t>
            </a:r>
            <a:r>
              <a:rPr lang="en-US" altLang="zh-CN" dirty="0"/>
              <a:t>C(2n,n)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6058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地图模型和组合数学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穿过 </a:t>
            </a:r>
            <a:r>
              <a:rPr lang="en-US" altLang="zh-CN" dirty="0"/>
              <a:t>y=x </a:t>
            </a:r>
            <a:r>
              <a:rPr lang="zh-CN" altLang="en-US" dirty="0"/>
              <a:t>的路径必定有一个点在 </a:t>
            </a:r>
            <a:r>
              <a:rPr lang="en-US" altLang="zh-CN" dirty="0"/>
              <a:t>y=x+1 </a:t>
            </a:r>
            <a:r>
              <a:rPr lang="zh-CN" altLang="en-US" dirty="0"/>
              <a:t>上，我们找到第一个这样的点，把它后面的路径翻转。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85E5E5C-9990-9F0B-AEC0-F2DF68CD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7" y="0"/>
            <a:ext cx="5957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653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地图模型和组合数学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，限制只能往上、往右走，且不能越过</a:t>
            </a:r>
            <a:r>
              <a:rPr lang="en-US" altLang="zh-CN" dirty="0"/>
              <a:t>y=x</a:t>
            </a:r>
            <a:r>
              <a:rPr lang="zh-CN" altLang="en-US" dirty="0"/>
              <a:t>这条直线</a:t>
            </a:r>
          </a:p>
          <a:p>
            <a:r>
              <a:rPr lang="zh-CN" altLang="en-US" dirty="0"/>
              <a:t>还是翻转的思想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关于</a:t>
            </a:r>
            <a:r>
              <a:rPr lang="en-US" altLang="zh-CN" dirty="0"/>
              <a:t>y=x+1</a:t>
            </a:r>
            <a:r>
              <a:rPr lang="zh-CN" altLang="en-US" dirty="0"/>
              <a:t>翻转之后是</a:t>
            </a:r>
            <a:r>
              <a:rPr lang="en-US" altLang="zh-CN" dirty="0"/>
              <a:t>(m-1,n+1)</a:t>
            </a:r>
          </a:p>
          <a:p>
            <a:r>
              <a:rPr lang="zh-CN" altLang="en-US" dirty="0"/>
              <a:t>所以方案数是</a:t>
            </a:r>
            <a:r>
              <a:rPr lang="en-US" altLang="zh-CN" dirty="0"/>
              <a:t>C(</a:t>
            </a:r>
            <a:r>
              <a:rPr lang="en-US" altLang="zh-CN" dirty="0" err="1"/>
              <a:t>n+m,n</a:t>
            </a:r>
            <a:r>
              <a:rPr lang="en-US" altLang="zh-CN" dirty="0"/>
              <a:t>)-C(n+m,n+1)</a:t>
            </a:r>
          </a:p>
        </p:txBody>
      </p:sp>
    </p:spTree>
    <p:extLst>
      <p:ext uri="{BB962C8B-B14F-4D97-AF65-F5344CB8AC3E}">
        <p14:creationId xmlns:p14="http://schemas.microsoft.com/office/powerpoint/2010/main" val="7100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地图模型和组合数学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，限制只能往上、往右走，且不能越过</a:t>
            </a:r>
            <a:r>
              <a:rPr lang="en-US" altLang="zh-CN" dirty="0"/>
              <a:t>y=</a:t>
            </a:r>
            <a:r>
              <a:rPr lang="en-US" altLang="zh-CN" dirty="0" err="1"/>
              <a:t>x+c</a:t>
            </a:r>
            <a:r>
              <a:rPr lang="zh-CN" altLang="en-US" dirty="0"/>
              <a:t>这条直线</a:t>
            </a:r>
          </a:p>
          <a:p>
            <a:r>
              <a:rPr lang="zh-CN" altLang="en-US" dirty="0"/>
              <a:t>还是翻转的思想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关于</a:t>
            </a:r>
            <a:r>
              <a:rPr lang="en-US" altLang="zh-CN" dirty="0"/>
              <a:t>y=x+c+1</a:t>
            </a:r>
            <a:r>
              <a:rPr lang="zh-CN" altLang="en-US" dirty="0"/>
              <a:t>翻转</a:t>
            </a:r>
          </a:p>
        </p:txBody>
      </p:sp>
    </p:spTree>
    <p:extLst>
      <p:ext uri="{BB962C8B-B14F-4D97-AF65-F5344CB8AC3E}">
        <p14:creationId xmlns:p14="http://schemas.microsoft.com/office/powerpoint/2010/main" val="2546090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086AE4-7DF4-B8EE-8BDF-892F800C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44324" cy="12288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30C021-F514-1C8C-3BB2-1E592A6F5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8996"/>
            <a:ext cx="829743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9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2DFB-D194-4C70-87AD-7AE952B9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8E61-DEC6-43B1-9B8F-3739E05A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根据样例，我们把指数部分写成一个序列：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C52277-4720-427E-9460-54908CB885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52" y="2409190"/>
            <a:ext cx="7027228" cy="192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746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2DFB-D194-4C70-87AD-7AE952B9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8E61-DEC6-43B1-9B8F-3739E05A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根据样例，我们把指数部分写成一个序列：</a:t>
            </a:r>
            <a:endParaRPr lang="en-US" altLang="zh-CN" dirty="0"/>
          </a:p>
          <a:p>
            <a:r>
              <a:rPr lang="en-US" altLang="zh-CN" dirty="0"/>
              <a:t>(3,0,0,0,0) (2,1,0,0,0) (2,0,1,0,0) (2,0,0,1,0) (2,0,0,0,1) (1,2,0,0,0) (1,1,1,0,0) (1,1,0,1,0) (1,1,0,0,1) (1,0,2,0,0) (1,0,1,1,0) (1,0,1,0,1) (1,0,0,2,0) (1,0,0,1,1) (0,3,0,0,0) (0,2,1,0,0) (0,2,0,1,0) (0,2,0,0,1) (0,1,2,0,0) (0,1,1,1,0) (0,1,1,0,1) (0,1,0,2,0) (0,1,0,1,1) (0,0,3,0,0) (0,0,2,1,0) (0,0,2,0,1) (0,0,1,2,0) (0,0,1,1,1)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7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[NOIP2008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传纸条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D1C04C-E50C-0B9B-E4FD-F8FCBC267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855" y="1825625"/>
            <a:ext cx="9598290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49F505-39B0-3736-73DC-7BE7C6259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855" y="6176963"/>
            <a:ext cx="460121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1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2DFB-D194-4C70-87AD-7AE952B9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8E61-DEC6-43B1-9B8F-3739E05A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再求前缀和</a:t>
            </a:r>
            <a:endParaRPr lang="en-US" altLang="zh-CN" dirty="0"/>
          </a:p>
          <a:p>
            <a:r>
              <a:rPr lang="en-US" altLang="zh-CN" dirty="0"/>
              <a:t>(3,3,3,3,3) (2,3,3,3,3) (2,2,3,3,3) (2,2,2,3,3) (2,2,2,2,3) (1,3,3,3,3) (1,2,3,3,3) (1,2,2,3,3) (1,2,2,2,3) (1,1,3,3,3) (1,1,2,3,3) (1,1,2,2,3) (1,1,1,3,3) (1,1,1,2,3) (0,3,3,3,3) (0,2,3,3,3) (0,2,2,3,3) (0,2,2,2,3) (0,1,3,3,3) (0,1,2,3,3) (0,1,2,2,3) (0,1,1,3,3) (0,1,1,2,3) (0,0,3,3,3) (0,0,2,3,3) (0,0,2,2,3) (0,0,1,3,3) (0,0,1,2,3)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058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2DFB-D194-4C70-87AD-7AE952B9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8E61-DEC6-43B1-9B8F-3739E05A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/>
          <a:lstStyle/>
          <a:p>
            <a:r>
              <a:rPr lang="zh-CN" altLang="en-US" dirty="0"/>
              <a:t>可以看成从</a:t>
            </a:r>
            <a:r>
              <a:rPr lang="en-US" altLang="zh-CN" dirty="0"/>
              <a:t>(0,1),(1,1),(2,1),(3,1)</a:t>
            </a:r>
            <a:r>
              <a:rPr lang="zh-CN" altLang="en-US" dirty="0"/>
              <a:t>出发，走到</a:t>
            </a:r>
            <a:r>
              <a:rPr lang="en-US" altLang="zh-CN" dirty="0"/>
              <a:t>(3,5)</a:t>
            </a:r>
            <a:r>
              <a:rPr lang="zh-CN" altLang="en-US" dirty="0"/>
              <a:t>，每次向上走一格，向右走任意格，不触碰直线</a:t>
            </a:r>
            <a:r>
              <a:rPr lang="en-US" altLang="zh-CN" dirty="0"/>
              <a:t>y=x+3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右上走可以等价地换成向上</a:t>
            </a:r>
            <a:r>
              <a:rPr lang="en-US" altLang="zh-CN" dirty="0"/>
              <a:t>+</a:t>
            </a:r>
            <a:r>
              <a:rPr lang="zh-CN" altLang="en-US" dirty="0"/>
              <a:t>向右</a:t>
            </a:r>
            <a:endParaRPr lang="en-US" altLang="zh-CN" dirty="0"/>
          </a:p>
          <a:p>
            <a:r>
              <a:rPr lang="zh-CN" altLang="en-US" dirty="0"/>
              <a:t>多起点可以等价地换成</a:t>
            </a:r>
            <a:r>
              <a:rPr lang="en-US" altLang="zh-CN" dirty="0"/>
              <a:t>(0,0)</a:t>
            </a:r>
            <a:r>
              <a:rPr lang="zh-CN" altLang="en-US" dirty="0"/>
              <a:t>为起点</a:t>
            </a:r>
            <a:endParaRPr lang="en-US" altLang="zh-CN" dirty="0"/>
          </a:p>
          <a:p>
            <a:r>
              <a:rPr lang="zh-CN" altLang="en-US" dirty="0"/>
              <a:t>所以就是以</a:t>
            </a:r>
            <a:r>
              <a:rPr lang="en-US" altLang="zh-CN" dirty="0"/>
              <a:t>(0,0)</a:t>
            </a:r>
            <a:r>
              <a:rPr lang="zh-CN" altLang="en-US" dirty="0"/>
              <a:t>为起点，走到</a:t>
            </a:r>
            <a:r>
              <a:rPr lang="en-US" altLang="zh-CN" dirty="0"/>
              <a:t>(3,5)</a:t>
            </a:r>
            <a:r>
              <a:rPr lang="zh-CN" altLang="en-US" dirty="0"/>
              <a:t>，每次向上或者向右走，不触碰直线</a:t>
            </a:r>
            <a:r>
              <a:rPr lang="en-US" altLang="zh-CN" dirty="0"/>
              <a:t>y=x+3</a:t>
            </a:r>
            <a:r>
              <a:rPr lang="zh-CN" altLang="en-US" dirty="0"/>
              <a:t>的方案数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179457-E6AD-4FF5-B45A-6C7BB588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692150"/>
            <a:ext cx="43338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34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2DFB-D194-4C70-87AD-7AE952B9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8E61-DEC6-43B1-9B8F-3739E05A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/>
          <a:lstStyle/>
          <a:p>
            <a:r>
              <a:rPr lang="zh-CN" altLang="en-US" dirty="0"/>
              <a:t>所以这个题就是以</a:t>
            </a:r>
            <a:r>
              <a:rPr lang="en-US" altLang="zh-CN" dirty="0"/>
              <a:t>(0,0)</a:t>
            </a:r>
            <a:r>
              <a:rPr lang="zh-CN" altLang="en-US" dirty="0"/>
              <a:t>为起点，走到</a:t>
            </a:r>
            <a:r>
              <a:rPr lang="en-US" altLang="zh-CN" dirty="0"/>
              <a:t>(n-k+1,n)</a:t>
            </a:r>
            <a:r>
              <a:rPr lang="zh-CN" altLang="en-US" dirty="0"/>
              <a:t>，每次向上或者向右走，不触碰直线</a:t>
            </a:r>
            <a:r>
              <a:rPr lang="en-US" altLang="zh-CN" dirty="0"/>
              <a:t>y=</a:t>
            </a:r>
            <a:r>
              <a:rPr lang="en-US" altLang="zh-CN" dirty="0" err="1"/>
              <a:t>x+k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也就是</a:t>
            </a:r>
            <a:r>
              <a:rPr lang="en-US" altLang="zh-CN" dirty="0"/>
              <a:t>C(2n-k+1,n-k+1)-C(2n-k+1,n-k)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k=1</a:t>
            </a:r>
            <a:r>
              <a:rPr lang="zh-CN" altLang="en-US" dirty="0"/>
              <a:t>时，是卡特兰数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179457-E6AD-4FF5-B45A-6C7BB588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692150"/>
            <a:ext cx="4333875" cy="5800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5F06E2-8823-49B1-8DDB-F99723226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51375"/>
            <a:ext cx="73723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04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2DFB-D194-4C70-87AD-7AE952B9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8E61-DEC6-43B1-9B8F-3739E05A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 err="1"/>
              <a:t>dp</a:t>
            </a:r>
            <a:r>
              <a:rPr lang="zh-CN" altLang="en-US" dirty="0"/>
              <a:t>有什么关系？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(0,1),(1,1),(2,1),(3,1)</a:t>
            </a:r>
            <a:r>
              <a:rPr lang="zh-CN" altLang="en-US" dirty="0"/>
              <a:t>出发，走到</a:t>
            </a:r>
            <a:r>
              <a:rPr lang="en-US" altLang="zh-CN" dirty="0"/>
              <a:t>(3,5)</a:t>
            </a:r>
            <a:r>
              <a:rPr lang="zh-CN" altLang="en-US" dirty="0"/>
              <a:t>，每次向上走一格，向右走任意格，不触碰直线</a:t>
            </a:r>
            <a:r>
              <a:rPr lang="en-US" altLang="zh-CN" dirty="0"/>
              <a:t>y=x+3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可以转化成从</a:t>
            </a:r>
            <a:r>
              <a:rPr lang="en-US" altLang="zh-CN" dirty="0"/>
              <a:t>(0,0)</a:t>
            </a:r>
            <a:r>
              <a:rPr lang="zh-CN" altLang="en-US" dirty="0"/>
              <a:t>出发，走到</a:t>
            </a:r>
            <a:r>
              <a:rPr lang="en-US" altLang="zh-CN" dirty="0"/>
              <a:t>(3,5)</a:t>
            </a:r>
            <a:r>
              <a:rPr lang="zh-CN" altLang="en-US" dirty="0"/>
              <a:t>，每次向上走一格，向右走任意格，不触碰直线</a:t>
            </a:r>
            <a:r>
              <a:rPr lang="en-US" altLang="zh-CN" dirty="0"/>
              <a:t>y=x+3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然后不难写出</a:t>
            </a:r>
            <a:r>
              <a:rPr lang="en-US" altLang="zh-CN" dirty="0" err="1"/>
              <a:t>dp:f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)=\</a:t>
            </a:r>
            <a:r>
              <a:rPr lang="en-US" altLang="zh-CN" dirty="0" err="1"/>
              <a:t>sum_k</a:t>
            </a:r>
            <a:r>
              <a:rPr lang="en-US" altLang="zh-CN" dirty="0"/>
              <a:t> f(k,j-1) (max(0,j-3)&lt;=k&lt;=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如果你前面不是像我这样推的，而是写出了类似这样的</a:t>
            </a:r>
            <a:r>
              <a:rPr lang="en-US" altLang="zh-CN" dirty="0" err="1"/>
              <a:t>dp</a:t>
            </a:r>
            <a:r>
              <a:rPr lang="zh-CN" altLang="en-US" dirty="0"/>
              <a:t>方程，那就要考虑是否可以转化成网格图上走路的方案数，然后用组合数学求通解，因为直接</a:t>
            </a:r>
            <a:r>
              <a:rPr lang="en-US" altLang="zh-CN" dirty="0" err="1"/>
              <a:t>dp</a:t>
            </a:r>
            <a:r>
              <a:rPr lang="zh-CN" altLang="en-US" dirty="0"/>
              <a:t>是</a:t>
            </a:r>
            <a:r>
              <a:rPr lang="en-US" altLang="zh-CN" dirty="0"/>
              <a:t>O(n^2)</a:t>
            </a:r>
            <a:r>
              <a:rPr lang="zh-CN" altLang="en-US"/>
              <a:t>的显然不优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575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6F5BD-73CB-47F4-84E9-D837EBDC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560 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4FB0E-9905-480B-8F78-161E488A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 </a:t>
            </a:r>
            <a:r>
              <a:rPr lang="en-US" altLang="zh-CN" dirty="0" err="1"/>
              <a:t>h×w</a:t>
            </a:r>
            <a:r>
              <a:rPr lang="en-US" altLang="zh-CN" dirty="0"/>
              <a:t> </a:t>
            </a:r>
            <a:r>
              <a:rPr lang="zh-CN" altLang="en-US" dirty="0"/>
              <a:t>的网格中，从左上角走到右下角，只能向右或者向下走，其中有</a:t>
            </a:r>
            <a:r>
              <a:rPr lang="en-US" altLang="zh-CN" dirty="0"/>
              <a:t>n</a:t>
            </a:r>
            <a:r>
              <a:rPr lang="zh-CN" altLang="en-US" dirty="0"/>
              <a:t>个点不能走，求共有多少种走法。</a:t>
            </a:r>
            <a:endParaRPr lang="en-US" altLang="zh-CN" dirty="0"/>
          </a:p>
          <a:p>
            <a:r>
              <a:rPr lang="pt-BR" altLang="zh-CN" dirty="0"/>
              <a:t>1 ≤ h, w ≤ 10^5, 1 ≤ n ≤ 2000</a:t>
            </a:r>
          </a:p>
          <a:p>
            <a:r>
              <a:rPr lang="zh-CN" altLang="en-US" dirty="0"/>
              <a:t>答案</a:t>
            </a:r>
            <a:r>
              <a:rPr lang="en-US" altLang="zh-CN" dirty="0"/>
              <a:t>mod</a:t>
            </a:r>
            <a:r>
              <a:rPr lang="pt-BR" altLang="zh-CN" dirty="0"/>
              <a:t> 1</a:t>
            </a:r>
            <a:r>
              <a:rPr lang="en-US" altLang="zh-CN" dirty="0"/>
              <a:t>e</a:t>
            </a:r>
            <a:r>
              <a:rPr lang="pt-BR" altLang="zh-CN" dirty="0"/>
              <a:t>9+7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342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6F5BD-73CB-47F4-84E9-D837EBDC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560 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4FB0E-9905-480B-8F78-161E488A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先不考虑有不能走的点的情况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(1,1)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h,w</a:t>
            </a:r>
            <a:r>
              <a:rPr lang="en-US" altLang="zh-CN" dirty="0"/>
              <a:t>)</a:t>
            </a:r>
            <a:r>
              <a:rPr lang="zh-CN" altLang="en-US" dirty="0"/>
              <a:t>总共有</a:t>
            </a:r>
            <a:r>
              <a:rPr lang="en-US" altLang="zh-CN" dirty="0"/>
              <a:t>h+w-2</a:t>
            </a:r>
            <a:r>
              <a:rPr lang="zh-CN" altLang="en-US" dirty="0"/>
              <a:t>步，从中选出</a:t>
            </a:r>
            <a:r>
              <a:rPr lang="en-US" altLang="zh-CN" dirty="0"/>
              <a:t>h-1</a:t>
            </a:r>
            <a:r>
              <a:rPr lang="zh-CN" altLang="en-US" dirty="0"/>
              <a:t>步向下走</a:t>
            </a:r>
            <a:endParaRPr lang="en-US" altLang="zh-CN" dirty="0"/>
          </a:p>
          <a:p>
            <a:r>
              <a:rPr lang="zh-CN" altLang="en-US" dirty="0"/>
              <a:t>所以方案数是</a:t>
            </a:r>
            <a:r>
              <a:rPr lang="en-US" altLang="zh-CN" dirty="0"/>
              <a:t>C(h+w-2,h-1)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171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6F5BD-73CB-47F4-84E9-D837EBDC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560 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4FB0E-9905-480B-8F78-161E488A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再考虑有一个点不能走的情况，设这个点是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就是从</a:t>
            </a:r>
            <a:r>
              <a:rPr lang="en-US" altLang="zh-CN" dirty="0"/>
              <a:t>(1,1)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h,w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r>
              <a:rPr lang="en-US" altLang="zh-CN" dirty="0"/>
              <a:t>-</a:t>
            </a:r>
            <a:r>
              <a:rPr lang="zh-CN" altLang="en-US" dirty="0"/>
              <a:t>从</a:t>
            </a:r>
            <a:r>
              <a:rPr lang="en-US" altLang="zh-CN" dirty="0"/>
              <a:t>(1,1)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的方案数*从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h,w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如果有多个点不能走，就难以统计</a:t>
            </a:r>
          </a:p>
        </p:txBody>
      </p:sp>
    </p:spTree>
    <p:extLst>
      <p:ext uri="{BB962C8B-B14F-4D97-AF65-F5344CB8AC3E}">
        <p14:creationId xmlns:p14="http://schemas.microsoft.com/office/powerpoint/2010/main" val="4180852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6F5BD-73CB-47F4-84E9-D837EBDC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560 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4FB0E-9905-480B-8F78-161E488A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是从</a:t>
            </a:r>
            <a:r>
              <a:rPr lang="en-US" altLang="zh-CN" dirty="0"/>
              <a:t>(1,1)</a:t>
            </a:r>
            <a:r>
              <a:rPr lang="zh-CN" altLang="en-US" dirty="0"/>
              <a:t>走到第</a:t>
            </a:r>
            <a:r>
              <a:rPr lang="en-US" altLang="zh-CN" dirty="0" err="1"/>
              <a:t>i</a:t>
            </a:r>
            <a:r>
              <a:rPr lang="zh-CN" altLang="en-US" dirty="0"/>
              <a:t>个不能走的点</a:t>
            </a:r>
            <a:r>
              <a:rPr lang="en-US" altLang="zh-CN" dirty="0"/>
              <a:t>(</a:t>
            </a:r>
            <a:r>
              <a:rPr lang="en-US" altLang="zh-CN" dirty="0" err="1"/>
              <a:t>xi,yi</a:t>
            </a:r>
            <a:r>
              <a:rPr lang="en-US" altLang="zh-CN" dirty="0"/>
              <a:t>)</a:t>
            </a:r>
            <a:r>
              <a:rPr lang="zh-CN" altLang="en-US" dirty="0"/>
              <a:t>，且不经过其他不能走的点的方案数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]=C(xi+yi-2,xi-1)-\sum f[j]*C(</a:t>
            </a:r>
            <a:r>
              <a:rPr lang="en-US" altLang="zh-CN" dirty="0" err="1"/>
              <a:t>xi+yi-xj-yj,xi-xj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实际上是在枚举</a:t>
            </a:r>
            <a:r>
              <a:rPr lang="en-US" altLang="zh-CN" dirty="0"/>
              <a:t>(1,1)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xi,yi</a:t>
            </a:r>
            <a:r>
              <a:rPr lang="en-US" altLang="zh-CN" dirty="0"/>
              <a:t>)</a:t>
            </a:r>
            <a:r>
              <a:rPr lang="zh-CN" altLang="en-US" dirty="0"/>
              <a:t>的路径上经过的第一个不能走的点</a:t>
            </a:r>
            <a:r>
              <a:rPr lang="en-US" altLang="zh-CN" dirty="0"/>
              <a:t>(</a:t>
            </a:r>
            <a:r>
              <a:rPr lang="en-US" altLang="zh-CN" dirty="0" err="1"/>
              <a:t>xj,yj</a:t>
            </a:r>
            <a:r>
              <a:rPr lang="en-US" altLang="zh-CN" dirty="0"/>
              <a:t>)</a:t>
            </a:r>
            <a:r>
              <a:rPr lang="zh-CN" altLang="en-US" dirty="0"/>
              <a:t>，然后</a:t>
            </a:r>
            <a:r>
              <a:rPr lang="en-US" altLang="zh-CN" dirty="0"/>
              <a:t>(</a:t>
            </a:r>
            <a:r>
              <a:rPr lang="en-US" altLang="zh-CN" dirty="0" err="1"/>
              <a:t>xj,yj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xi,yi</a:t>
            </a:r>
            <a:r>
              <a:rPr lang="en-US" altLang="zh-CN" dirty="0"/>
              <a:t>)</a:t>
            </a:r>
            <a:r>
              <a:rPr lang="zh-CN" altLang="en-US"/>
              <a:t>这段是随便走的</a:t>
            </a:r>
            <a:endParaRPr lang="en-US" altLang="zh-CN" dirty="0"/>
          </a:p>
          <a:p>
            <a:r>
              <a:rPr lang="zh-CN" altLang="en-US" dirty="0"/>
              <a:t>为了避免转移出现后效性，对不能走的点进行排序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是由</a:t>
            </a:r>
            <a:r>
              <a:rPr lang="en-US" altLang="zh-CN" dirty="0"/>
              <a:t>f[j]</a:t>
            </a:r>
            <a:r>
              <a:rPr lang="zh-CN" altLang="en-US" dirty="0"/>
              <a:t>转移而来，排序需要保证若点</a:t>
            </a:r>
            <a:r>
              <a:rPr lang="en-US" altLang="zh-CN" dirty="0"/>
              <a:t>j</a:t>
            </a:r>
            <a:r>
              <a:rPr lang="zh-CN" altLang="en-US" dirty="0"/>
              <a:t>能走到点</a:t>
            </a:r>
            <a:r>
              <a:rPr lang="en-US" altLang="zh-CN" dirty="0" err="1"/>
              <a:t>i</a:t>
            </a:r>
            <a:r>
              <a:rPr lang="zh-CN" altLang="en-US" dirty="0"/>
              <a:t>，则</a:t>
            </a:r>
            <a:r>
              <a:rPr lang="en-US" altLang="zh-CN" dirty="0"/>
              <a:t>j</a:t>
            </a:r>
            <a:r>
              <a:rPr lang="zh-CN" altLang="en-US" dirty="0"/>
              <a:t>要在</a:t>
            </a:r>
            <a:r>
              <a:rPr lang="en-US" altLang="zh-CN" dirty="0" err="1"/>
              <a:t>i</a:t>
            </a:r>
            <a:r>
              <a:rPr lang="zh-CN" altLang="en-US" dirty="0"/>
              <a:t>前面</a:t>
            </a:r>
            <a:endParaRPr lang="en-US" altLang="zh-CN" dirty="0"/>
          </a:p>
          <a:p>
            <a:r>
              <a:rPr lang="zh-CN" altLang="en-US" dirty="0"/>
              <a:t>直接以</a:t>
            </a:r>
            <a:r>
              <a:rPr lang="en-US" altLang="zh-CN" dirty="0"/>
              <a:t>x</a:t>
            </a:r>
            <a:r>
              <a:rPr lang="zh-CN" altLang="en-US" dirty="0"/>
              <a:t>为第一关键字，</a:t>
            </a:r>
            <a:r>
              <a:rPr lang="en-US" altLang="zh-CN" dirty="0"/>
              <a:t>y</a:t>
            </a:r>
            <a:r>
              <a:rPr lang="zh-CN" altLang="en-US" dirty="0"/>
              <a:t>为第二关键字排序即可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(</a:t>
            </a:r>
            <a:r>
              <a:rPr lang="en-US" altLang="zh-CN" dirty="0" err="1"/>
              <a:t>h,w</a:t>
            </a:r>
            <a:r>
              <a:rPr lang="en-US" altLang="zh-CN" dirty="0"/>
              <a:t>)</a:t>
            </a:r>
            <a:r>
              <a:rPr lang="zh-CN" altLang="en-US" dirty="0"/>
              <a:t>看成最后一个不能走的点，那么</a:t>
            </a:r>
            <a:r>
              <a:rPr lang="en-US" altLang="zh-CN" dirty="0"/>
              <a:t>f[last]</a:t>
            </a:r>
            <a:r>
              <a:rPr lang="zh-CN" altLang="en-US" dirty="0"/>
              <a:t>就是答案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9332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agc001E</a:t>
            </a:r>
            <a:r>
              <a:rPr lang="zh-CN" altLang="en-US" dirty="0"/>
              <a:t>」</a:t>
            </a:r>
            <a:r>
              <a:rPr lang="en-US" altLang="zh-CN" dirty="0"/>
              <a:t>BBQ Hard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2≦N≦200,000</a:t>
            </a:r>
          </a:p>
          <a:p>
            <a:r>
              <a:rPr lang="en-US" altLang="zh-CN" dirty="0"/>
              <a:t>1≦A_i≦2000, 1≦B_i≦2000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63EFAD-637F-4D59-AEDC-1A9C8408F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"/>
          <a:stretch/>
        </p:blipFill>
        <p:spPr>
          <a:xfrm>
            <a:off x="838200" y="1825625"/>
            <a:ext cx="60769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38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agc001E</a:t>
            </a:r>
            <a:r>
              <a:rPr lang="zh-CN" altLang="en-US" dirty="0"/>
              <a:t>」</a:t>
            </a:r>
            <a:r>
              <a:rPr lang="en-US" altLang="zh-CN" dirty="0"/>
              <a:t>BBQ Hard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把组合数转化成从</a:t>
            </a:r>
            <a:r>
              <a:rPr lang="en-US" altLang="zh-CN" dirty="0"/>
              <a:t>(-xi,-</a:t>
            </a:r>
            <a:r>
              <a:rPr lang="en-US" altLang="zh-CN" dirty="0" err="1"/>
              <a:t>yi</a:t>
            </a:r>
            <a:r>
              <a:rPr lang="en-US" altLang="zh-CN" dirty="0"/>
              <a:t>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xj,yj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n</a:t>
            </a:r>
            <a:r>
              <a:rPr lang="zh-CN" altLang="en-US" dirty="0"/>
              <a:t>很大而</a:t>
            </a:r>
            <a:r>
              <a:rPr lang="en-US" altLang="zh-CN" dirty="0" err="1"/>
              <a:t>xi,yi</a:t>
            </a:r>
            <a:r>
              <a:rPr lang="zh-CN" altLang="en-US" dirty="0"/>
              <a:t>很小，所以枚举两个点求方案数加起来会超时</a:t>
            </a:r>
          </a:p>
        </p:txBody>
      </p:sp>
    </p:spTree>
    <p:extLst>
      <p:ext uri="{BB962C8B-B14F-4D97-AF65-F5344CB8AC3E}">
        <p14:creationId xmlns:p14="http://schemas.microsoft.com/office/powerpoint/2010/main" val="44312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[NOIP2008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传纸条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如果按照题目所说把纸条传过去再传回来，来设计状态</a:t>
            </a:r>
          </a:p>
        </p:txBody>
      </p:sp>
    </p:spTree>
    <p:extLst>
      <p:ext uri="{BB962C8B-B14F-4D97-AF65-F5344CB8AC3E}">
        <p14:creationId xmlns:p14="http://schemas.microsoft.com/office/powerpoint/2010/main" val="183318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agc001E</a:t>
            </a:r>
            <a:r>
              <a:rPr lang="zh-CN" altLang="en-US" dirty="0"/>
              <a:t>」</a:t>
            </a:r>
            <a:r>
              <a:rPr lang="en-US" altLang="zh-CN" dirty="0"/>
              <a:t>BBQ Hard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考虑这样一个问题：从</a:t>
            </a:r>
            <a:r>
              <a:rPr lang="en-US" altLang="zh-CN" dirty="0"/>
              <a:t>(x1,y1),…, (</a:t>
            </a:r>
            <a:r>
              <a:rPr lang="en-US" altLang="zh-CN" dirty="0" err="1"/>
              <a:t>xn,yn</a:t>
            </a:r>
            <a:r>
              <a:rPr lang="en-US" altLang="zh-CN" dirty="0"/>
              <a:t>)</a:t>
            </a:r>
            <a:r>
              <a:rPr lang="zh-CN" altLang="en-US" dirty="0"/>
              <a:t>中任取一个点开始走，限制只能向上</a:t>
            </a:r>
            <a:r>
              <a:rPr lang="en-US" altLang="zh-CN" dirty="0"/>
              <a:t>/</a:t>
            </a:r>
            <a:r>
              <a:rPr lang="zh-CN" altLang="en-US" dirty="0"/>
              <a:t>向右，走到</a:t>
            </a:r>
            <a:r>
              <a:rPr lang="en-US" altLang="zh-CN" dirty="0"/>
              <a:t>(x0,y0)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可以算一堆组合数加起来</a:t>
            </a:r>
          </a:p>
          <a:p>
            <a:r>
              <a:rPr lang="zh-CN" altLang="en-US" dirty="0"/>
              <a:t>也可以</a:t>
            </a:r>
            <a:r>
              <a:rPr lang="en-US" altLang="zh-CN" dirty="0" err="1"/>
              <a:t>dp</a:t>
            </a:r>
            <a:r>
              <a:rPr lang="zh-CN" altLang="en-US" dirty="0"/>
              <a:t>，设</a:t>
            </a:r>
            <a:r>
              <a:rPr lang="en-US" altLang="zh-CN" dirty="0"/>
              <a:t>f[x][y]</a:t>
            </a:r>
            <a:r>
              <a:rPr lang="zh-CN" altLang="en-US" dirty="0"/>
              <a:t>表示从这些点开始走，走到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</a:p>
          <a:p>
            <a:r>
              <a:rPr lang="zh-CN" altLang="en-US" dirty="0"/>
              <a:t>初始的时候设</a:t>
            </a:r>
            <a:r>
              <a:rPr lang="en-US" altLang="zh-CN" dirty="0"/>
              <a:t>f[x1][y1],…,f[</a:t>
            </a:r>
            <a:r>
              <a:rPr lang="en-US" altLang="zh-CN" dirty="0" err="1"/>
              <a:t>xn</a:t>
            </a:r>
            <a:r>
              <a:rPr lang="en-US" altLang="zh-CN" dirty="0"/>
              <a:t>][</a:t>
            </a:r>
            <a:r>
              <a:rPr lang="en-US" altLang="zh-CN" dirty="0" err="1"/>
              <a:t>yn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然后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x0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y0</a:t>
            </a:r>
            <a:r>
              <a:rPr lang="zh-CN" altLang="en-US" dirty="0"/>
              <a:t>，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][j]+=f[i-1][j]+f[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递推就可以了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923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33C62-A9A5-4C32-A02D-61C0E31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agc001E</a:t>
            </a:r>
            <a:r>
              <a:rPr lang="zh-CN" altLang="en-US" dirty="0"/>
              <a:t>」</a:t>
            </a:r>
            <a:r>
              <a:rPr lang="en-US" altLang="zh-CN" dirty="0"/>
              <a:t>BBQ Hard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62D59-F23C-440D-A963-2D714E61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所以这个题也是一样，用前面说的</a:t>
            </a:r>
            <a:r>
              <a:rPr lang="en-US" altLang="zh-CN" dirty="0" err="1"/>
              <a:t>dp</a:t>
            </a:r>
            <a:r>
              <a:rPr lang="zh-CN" altLang="en-US" dirty="0"/>
              <a:t>可以通过这个题</a:t>
            </a:r>
            <a:endParaRPr lang="en-US" altLang="zh-CN" dirty="0"/>
          </a:p>
          <a:p>
            <a:r>
              <a:rPr lang="zh-CN" altLang="en-US" dirty="0"/>
              <a:t>首先是把求和范围变成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也从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，然后真正的答案是减去对角线，再除以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那么现在在</a:t>
            </a:r>
            <a:r>
              <a:rPr lang="en-US" altLang="zh-CN" dirty="0" err="1"/>
              <a:t>i</a:t>
            </a:r>
            <a:r>
              <a:rPr lang="zh-CN" altLang="en-US" dirty="0"/>
              <a:t>给定的情况下，问题就变成从</a:t>
            </a:r>
            <a:r>
              <a:rPr lang="en-US" altLang="zh-CN" dirty="0"/>
              <a:t>(-xi,-</a:t>
            </a:r>
            <a:r>
              <a:rPr lang="en-US" altLang="zh-CN" dirty="0" err="1"/>
              <a:t>yi</a:t>
            </a:r>
            <a:r>
              <a:rPr lang="en-US" altLang="zh-CN" dirty="0"/>
              <a:t>)</a:t>
            </a:r>
            <a:r>
              <a:rPr lang="zh-CN" altLang="en-US" dirty="0"/>
              <a:t>走到很多个</a:t>
            </a:r>
            <a:r>
              <a:rPr lang="en-US" altLang="zh-CN" dirty="0"/>
              <a:t>(</a:t>
            </a:r>
            <a:r>
              <a:rPr lang="en-US" altLang="zh-CN" dirty="0" err="1"/>
              <a:t>xj,yj</a:t>
            </a:r>
            <a:r>
              <a:rPr lang="en-US" altLang="zh-CN" dirty="0"/>
              <a:t>)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又有很多个</a:t>
            </a:r>
            <a:r>
              <a:rPr lang="en-US" altLang="zh-CN" dirty="0" err="1"/>
              <a:t>i</a:t>
            </a:r>
            <a:r>
              <a:rPr lang="zh-CN" altLang="en-US" dirty="0"/>
              <a:t>，相当于是多组询问，在</a:t>
            </a:r>
            <a:r>
              <a:rPr lang="en-US" altLang="zh-CN" dirty="0" err="1"/>
              <a:t>dp</a:t>
            </a:r>
            <a:r>
              <a:rPr lang="zh-CN" altLang="en-US" dirty="0"/>
              <a:t>数组里面找答案就可以了。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91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[NOIP2008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传纸条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如果按照题目所说把纸条传过去再传回来，来设计状态</a:t>
            </a:r>
            <a:endParaRPr lang="en-US" altLang="zh-CN" dirty="0"/>
          </a:p>
          <a:p>
            <a:r>
              <a:rPr lang="zh-CN" altLang="en-US" dirty="0"/>
              <a:t>即设</a:t>
            </a:r>
            <a:r>
              <a:rPr lang="en-US" altLang="zh-CN" dirty="0"/>
              <a:t>f(i,j,0/1)</a:t>
            </a:r>
            <a:r>
              <a:rPr lang="zh-CN" altLang="en-US" dirty="0"/>
              <a:t>表示纸条在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位置，处于去</a:t>
            </a:r>
            <a:r>
              <a:rPr lang="en-US" altLang="zh-CN" dirty="0"/>
              <a:t>/</a:t>
            </a:r>
            <a:r>
              <a:rPr lang="zh-CN" altLang="en-US" dirty="0"/>
              <a:t>回状态的最大好心程度和</a:t>
            </a:r>
            <a:endParaRPr lang="en-US" altLang="zh-CN" dirty="0"/>
          </a:p>
          <a:p>
            <a:r>
              <a:rPr lang="zh-CN" altLang="en-US" dirty="0"/>
              <a:t>问题在于没法控制路上一个人只传一次</a:t>
            </a:r>
          </a:p>
        </p:txBody>
      </p:sp>
    </p:spTree>
    <p:extLst>
      <p:ext uri="{BB962C8B-B14F-4D97-AF65-F5344CB8AC3E}">
        <p14:creationId xmlns:p14="http://schemas.microsoft.com/office/powerpoint/2010/main" val="102100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[NOIP2008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传纸条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所以我们可以假想是从</a:t>
            </a:r>
            <a:r>
              <a:rPr lang="en-US" altLang="zh-CN" dirty="0"/>
              <a:t>(1,1)</a:t>
            </a:r>
            <a:r>
              <a:rPr lang="zh-CN" altLang="en-US" dirty="0"/>
              <a:t>传了</a:t>
            </a:r>
            <a:r>
              <a:rPr lang="en-US" altLang="zh-CN" dirty="0"/>
              <a:t>2</a:t>
            </a:r>
            <a:r>
              <a:rPr lang="zh-CN" altLang="en-US" dirty="0"/>
              <a:t>个纸条到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，且两个纸条都只能向下</a:t>
            </a:r>
            <a:r>
              <a:rPr lang="en-US" altLang="zh-CN" dirty="0"/>
              <a:t>/</a:t>
            </a:r>
            <a:r>
              <a:rPr lang="zh-CN" altLang="en-US" dirty="0"/>
              <a:t>向右传递</a:t>
            </a:r>
            <a:endParaRPr lang="en-US" altLang="zh-CN" dirty="0"/>
          </a:p>
          <a:p>
            <a:r>
              <a:rPr lang="zh-CN" altLang="en-US" dirty="0"/>
              <a:t>不难设计出状态</a:t>
            </a:r>
            <a:r>
              <a:rPr lang="en-US" altLang="zh-CN" dirty="0"/>
              <a:t>f(</a:t>
            </a:r>
            <a:r>
              <a:rPr lang="en-US" altLang="zh-CN" dirty="0" err="1"/>
              <a:t>ix,iy,jx,jy</a:t>
            </a:r>
            <a:r>
              <a:rPr lang="en-US" altLang="zh-CN" dirty="0"/>
              <a:t>)</a:t>
            </a:r>
            <a:r>
              <a:rPr lang="zh-CN" altLang="en-US" dirty="0"/>
              <a:t>表示有一个纸条在</a:t>
            </a:r>
            <a:r>
              <a:rPr lang="en-US" altLang="zh-CN" dirty="0"/>
              <a:t>(</a:t>
            </a:r>
            <a:r>
              <a:rPr lang="en-US" altLang="zh-CN" dirty="0" err="1"/>
              <a:t>ix,iy</a:t>
            </a:r>
            <a:r>
              <a:rPr lang="en-US" altLang="zh-CN" dirty="0"/>
              <a:t>)</a:t>
            </a:r>
            <a:r>
              <a:rPr lang="zh-CN" altLang="en-US" dirty="0"/>
              <a:t>，另一个纸条在</a:t>
            </a:r>
            <a:r>
              <a:rPr lang="en-US" altLang="zh-CN" dirty="0"/>
              <a:t>(</a:t>
            </a:r>
            <a:r>
              <a:rPr lang="en-US" altLang="zh-CN" dirty="0" err="1"/>
              <a:t>jx,jy</a:t>
            </a:r>
            <a:r>
              <a:rPr lang="en-US" altLang="zh-CN" dirty="0"/>
              <a:t>)</a:t>
            </a:r>
            <a:r>
              <a:rPr lang="zh-CN" altLang="en-US" dirty="0"/>
              <a:t>的最大好心程度和</a:t>
            </a:r>
            <a:endParaRPr lang="en-US" altLang="zh-CN" dirty="0"/>
          </a:p>
          <a:p>
            <a:r>
              <a:rPr lang="zh-CN" altLang="en-US" dirty="0"/>
              <a:t>然后转移就是从</a:t>
            </a:r>
            <a:r>
              <a:rPr lang="en-US" altLang="zh-CN" dirty="0"/>
              <a:t>4</a:t>
            </a:r>
            <a:r>
              <a:rPr lang="zh-CN" altLang="en-US" dirty="0"/>
              <a:t>个状态</a:t>
            </a:r>
            <a:r>
              <a:rPr lang="en-US" altLang="zh-CN" dirty="0"/>
              <a:t>(ix-1,iy,jx,jy)/(ix,iy-1,jx,jy)/(ix,iy,jx-1,jy)/(ix,iy,jx,jy-1)</a:t>
            </a:r>
            <a:r>
              <a:rPr lang="zh-CN" altLang="en-US" dirty="0"/>
              <a:t>转移过来，注意所有的</a:t>
            </a:r>
            <a:r>
              <a:rPr lang="en-US" altLang="zh-CN" dirty="0"/>
              <a:t>(</a:t>
            </a:r>
            <a:r>
              <a:rPr lang="en-US" altLang="zh-CN" dirty="0" err="1"/>
              <a:t>ix,iy</a:t>
            </a:r>
            <a:r>
              <a:rPr lang="en-US" altLang="zh-CN" dirty="0"/>
              <a:t>)=(</a:t>
            </a:r>
            <a:r>
              <a:rPr lang="en-US" altLang="zh-CN" dirty="0" err="1"/>
              <a:t>jx,jy</a:t>
            </a:r>
            <a:r>
              <a:rPr lang="en-US" altLang="zh-CN" dirty="0"/>
              <a:t>)</a:t>
            </a:r>
            <a:r>
              <a:rPr lang="zh-CN" altLang="en-US" dirty="0"/>
              <a:t>的状态</a:t>
            </a:r>
            <a:r>
              <a:rPr lang="en-US" altLang="zh-CN" dirty="0"/>
              <a:t>(</a:t>
            </a:r>
            <a:r>
              <a:rPr lang="zh-CN" altLang="en-US" dirty="0"/>
              <a:t>终点除外</a:t>
            </a:r>
            <a:r>
              <a:rPr lang="en-US" altLang="zh-CN" dirty="0"/>
              <a:t>)</a:t>
            </a:r>
            <a:r>
              <a:rPr lang="zh-CN" altLang="en-US" dirty="0"/>
              <a:t>都是不合法的，也不能从这些状态转移过来。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O(n^4)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62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[NOIP2008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传纸条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所以我们可以假想是从</a:t>
            </a:r>
            <a:r>
              <a:rPr lang="en-US" altLang="zh-CN" dirty="0"/>
              <a:t>(1,1)</a:t>
            </a:r>
            <a:r>
              <a:rPr lang="zh-CN" altLang="en-US" dirty="0"/>
              <a:t>传了</a:t>
            </a:r>
            <a:r>
              <a:rPr lang="en-US" altLang="zh-CN" dirty="0"/>
              <a:t>2</a:t>
            </a:r>
            <a:r>
              <a:rPr lang="zh-CN" altLang="en-US" dirty="0"/>
              <a:t>个纸条到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，且两个纸条都只能向下</a:t>
            </a:r>
            <a:r>
              <a:rPr lang="en-US" altLang="zh-CN" dirty="0"/>
              <a:t>/</a:t>
            </a:r>
            <a:r>
              <a:rPr lang="zh-CN" altLang="en-US" dirty="0"/>
              <a:t>向右传递</a:t>
            </a:r>
            <a:endParaRPr lang="en-US" altLang="zh-CN" dirty="0"/>
          </a:p>
          <a:p>
            <a:r>
              <a:rPr lang="zh-CN" altLang="en-US" dirty="0"/>
              <a:t>还可以进一步优化，发现从</a:t>
            </a:r>
            <a:r>
              <a:rPr lang="en-US" altLang="zh-CN" dirty="0"/>
              <a:t>(1,1)</a:t>
            </a:r>
            <a:r>
              <a:rPr lang="zh-CN" altLang="en-US" dirty="0"/>
              <a:t>传纸条到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，且纸条都只能向下</a:t>
            </a:r>
            <a:r>
              <a:rPr lang="en-US" altLang="zh-CN" dirty="0"/>
              <a:t>/</a:t>
            </a:r>
            <a:r>
              <a:rPr lang="zh-CN" altLang="en-US" dirty="0"/>
              <a:t>向右传递的步数是恒定的，也就是说，传的两个纸条的步数是相等的，所以我们</a:t>
            </a:r>
            <a:r>
              <a:rPr lang="en-US" altLang="zh-CN" dirty="0" err="1"/>
              <a:t>dp</a:t>
            </a:r>
            <a:r>
              <a:rPr lang="zh-CN" altLang="en-US" dirty="0"/>
              <a:t>状态里面没必要保留那些步数不等的状态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256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[NOIP2008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传纸条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所以我们可以假想是从</a:t>
            </a:r>
            <a:r>
              <a:rPr lang="en-US" altLang="zh-CN" dirty="0"/>
              <a:t>(1,1)</a:t>
            </a:r>
            <a:r>
              <a:rPr lang="zh-CN" altLang="en-US" dirty="0"/>
              <a:t>传了</a:t>
            </a:r>
            <a:r>
              <a:rPr lang="en-US" altLang="zh-CN" dirty="0"/>
              <a:t>2</a:t>
            </a:r>
            <a:r>
              <a:rPr lang="zh-CN" altLang="en-US" dirty="0"/>
              <a:t>个纸条到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，且两个纸条都只能向下</a:t>
            </a:r>
            <a:r>
              <a:rPr lang="en-US" altLang="zh-CN" dirty="0"/>
              <a:t>/</a:t>
            </a:r>
            <a:r>
              <a:rPr lang="zh-CN" altLang="en-US" dirty="0"/>
              <a:t>向右传递</a:t>
            </a:r>
            <a:endParaRPr lang="en-US" altLang="zh-CN" dirty="0"/>
          </a:p>
          <a:p>
            <a:r>
              <a:rPr lang="zh-CN" altLang="en-US" dirty="0"/>
              <a:t>还可以进一步优化，发现从</a:t>
            </a:r>
            <a:r>
              <a:rPr lang="en-US" altLang="zh-CN" dirty="0"/>
              <a:t>(1,1)</a:t>
            </a:r>
            <a:r>
              <a:rPr lang="zh-CN" altLang="en-US" dirty="0"/>
              <a:t>传纸条到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，且纸条都只能向下</a:t>
            </a:r>
            <a:r>
              <a:rPr lang="en-US" altLang="zh-CN" dirty="0"/>
              <a:t>/</a:t>
            </a:r>
            <a:r>
              <a:rPr lang="zh-CN" altLang="en-US" dirty="0"/>
              <a:t>向右传递的步数是恒定的，也就是说，传的两个纸条的步数是相等的，所以我们</a:t>
            </a:r>
            <a:r>
              <a:rPr lang="en-US" altLang="zh-CN" dirty="0" err="1"/>
              <a:t>dp</a:t>
            </a:r>
            <a:r>
              <a:rPr lang="zh-CN" altLang="en-US" dirty="0"/>
              <a:t>状态里面没必要保留那些步数不等的状态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i,a,b</a:t>
            </a:r>
            <a:r>
              <a:rPr lang="en-US" altLang="zh-CN" dirty="0"/>
              <a:t>)</a:t>
            </a:r>
            <a:r>
              <a:rPr lang="zh-CN" altLang="en-US" dirty="0"/>
              <a:t>表示两个纸条都走了</a:t>
            </a:r>
            <a:r>
              <a:rPr lang="en-US" altLang="zh-CN" dirty="0" err="1"/>
              <a:t>i</a:t>
            </a:r>
            <a:r>
              <a:rPr lang="zh-CN" altLang="en-US" dirty="0"/>
              <a:t>步，第一个纸条向下走了</a:t>
            </a:r>
            <a:r>
              <a:rPr lang="en-US" altLang="zh-CN" dirty="0"/>
              <a:t>a</a:t>
            </a:r>
            <a:r>
              <a:rPr lang="zh-CN" altLang="en-US" dirty="0"/>
              <a:t>步，第二个纸条向下走了</a:t>
            </a:r>
            <a:r>
              <a:rPr lang="en-US" altLang="zh-CN" dirty="0"/>
              <a:t>b</a:t>
            </a:r>
            <a:r>
              <a:rPr lang="zh-CN" altLang="en-US" dirty="0"/>
              <a:t>步，这样我们可以推算出两个纸条的坐标</a:t>
            </a:r>
            <a:endParaRPr lang="en-US" altLang="zh-CN" dirty="0"/>
          </a:p>
          <a:p>
            <a:r>
              <a:rPr lang="zh-CN" altLang="en-US" dirty="0"/>
              <a:t>转移就是从</a:t>
            </a:r>
            <a:r>
              <a:rPr lang="en-US" altLang="zh-CN" dirty="0"/>
              <a:t>(i-1,a/a-1,b/b-1)</a:t>
            </a:r>
            <a:r>
              <a:rPr lang="zh-CN" altLang="en-US" dirty="0"/>
              <a:t>转移过来，也是</a:t>
            </a:r>
            <a:r>
              <a:rPr lang="en-US" altLang="zh-CN" dirty="0"/>
              <a:t>4</a:t>
            </a:r>
            <a:r>
              <a:rPr lang="zh-CN" altLang="en-US" dirty="0"/>
              <a:t>个情况，注意所有的</a:t>
            </a:r>
            <a:r>
              <a:rPr lang="en-US" altLang="zh-CN" dirty="0"/>
              <a:t>a=b</a:t>
            </a:r>
            <a:r>
              <a:rPr lang="zh-CN" altLang="en-US" dirty="0"/>
              <a:t>的状态都是不合法的，也不能从这些状态转移过来，时间复杂度</a:t>
            </a:r>
            <a:r>
              <a:rPr lang="en-US" altLang="zh-CN" dirty="0"/>
              <a:t>O(n^3)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16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ABC1-F848-0BAD-2738-8D75AA3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[NOIP2008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传纸条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3CE0A-5660-CA5C-0F33-C42B1ED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所以我们可以假想是从</a:t>
            </a:r>
            <a:r>
              <a:rPr lang="en-US" altLang="zh-CN" dirty="0"/>
              <a:t>(1,1)</a:t>
            </a:r>
            <a:r>
              <a:rPr lang="zh-CN" altLang="en-US" dirty="0"/>
              <a:t>传了</a:t>
            </a:r>
            <a:r>
              <a:rPr lang="en-US" altLang="zh-CN" dirty="0"/>
              <a:t>2</a:t>
            </a:r>
            <a:r>
              <a:rPr lang="zh-CN" altLang="en-US" dirty="0"/>
              <a:t>个纸条到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，且两个纸条都只能向下</a:t>
            </a:r>
            <a:r>
              <a:rPr lang="en-US" altLang="zh-CN" dirty="0"/>
              <a:t>/</a:t>
            </a:r>
            <a:r>
              <a:rPr lang="zh-CN" altLang="en-US" dirty="0"/>
              <a:t>向右传递</a:t>
            </a:r>
            <a:endParaRPr lang="en-US" altLang="zh-CN" dirty="0"/>
          </a:p>
          <a:p>
            <a:r>
              <a:rPr lang="zh-CN" altLang="en-US" dirty="0"/>
              <a:t>还可以进一步优化，发现从</a:t>
            </a:r>
            <a:r>
              <a:rPr lang="en-US" altLang="zh-CN" dirty="0"/>
              <a:t>(1,1)</a:t>
            </a:r>
            <a:r>
              <a:rPr lang="zh-CN" altLang="en-US" dirty="0"/>
              <a:t>传纸条到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，且纸条都只能向下</a:t>
            </a:r>
            <a:r>
              <a:rPr lang="en-US" altLang="zh-CN" dirty="0"/>
              <a:t>/</a:t>
            </a:r>
            <a:r>
              <a:rPr lang="zh-CN" altLang="en-US" dirty="0"/>
              <a:t>向右传递的步数是恒定的，也就是说，传的两个纸条的步数是相等的，所以我们</a:t>
            </a:r>
            <a:r>
              <a:rPr lang="en-US" altLang="zh-CN" dirty="0" err="1"/>
              <a:t>dp</a:t>
            </a:r>
            <a:r>
              <a:rPr lang="zh-CN" altLang="en-US" dirty="0"/>
              <a:t>状态里面没必要保留那些步数不等的状态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i,a,b</a:t>
            </a:r>
            <a:r>
              <a:rPr lang="en-US" altLang="zh-CN" dirty="0"/>
              <a:t>)</a:t>
            </a:r>
            <a:r>
              <a:rPr lang="zh-CN" altLang="en-US" dirty="0"/>
              <a:t>表示两个纸条都走了</a:t>
            </a:r>
            <a:r>
              <a:rPr lang="en-US" altLang="zh-CN" dirty="0" err="1"/>
              <a:t>i</a:t>
            </a:r>
            <a:r>
              <a:rPr lang="zh-CN" altLang="en-US" dirty="0"/>
              <a:t>步，第一个纸条向下走了</a:t>
            </a:r>
            <a:r>
              <a:rPr lang="en-US" altLang="zh-CN" dirty="0"/>
              <a:t>a</a:t>
            </a:r>
            <a:r>
              <a:rPr lang="zh-CN" altLang="en-US" dirty="0"/>
              <a:t>步，第二个纸条向下走了</a:t>
            </a:r>
            <a:r>
              <a:rPr lang="en-US" altLang="zh-CN" dirty="0"/>
              <a:t>b</a:t>
            </a:r>
            <a:r>
              <a:rPr lang="zh-CN" altLang="en-US" dirty="0"/>
              <a:t>步，这样我们可以推算出两个纸条的坐标</a:t>
            </a:r>
            <a:endParaRPr lang="en-US" altLang="zh-CN" dirty="0"/>
          </a:p>
          <a:p>
            <a:r>
              <a:rPr lang="zh-CN" altLang="en-US" dirty="0"/>
              <a:t>转移就是从</a:t>
            </a:r>
            <a:r>
              <a:rPr lang="en-US" altLang="zh-CN" dirty="0"/>
              <a:t>(i-1,a/a-1,b/b-1)</a:t>
            </a:r>
            <a:r>
              <a:rPr lang="zh-CN" altLang="en-US" dirty="0"/>
              <a:t>转移过来，也是</a:t>
            </a:r>
            <a:r>
              <a:rPr lang="en-US" altLang="zh-CN" dirty="0"/>
              <a:t>4</a:t>
            </a:r>
            <a:r>
              <a:rPr lang="zh-CN" altLang="en-US" dirty="0"/>
              <a:t>个情况，注意所有的</a:t>
            </a:r>
            <a:r>
              <a:rPr lang="en-US" altLang="zh-CN" dirty="0"/>
              <a:t>a=b</a:t>
            </a:r>
            <a:r>
              <a:rPr lang="zh-CN" altLang="en-US" dirty="0"/>
              <a:t>的状态</a:t>
            </a:r>
            <a:r>
              <a:rPr lang="en-US" altLang="zh-CN" dirty="0"/>
              <a:t>(</a:t>
            </a:r>
            <a:r>
              <a:rPr lang="zh-CN" altLang="en-US" dirty="0"/>
              <a:t>终点除外</a:t>
            </a:r>
            <a:r>
              <a:rPr lang="en-US" altLang="zh-CN" dirty="0"/>
              <a:t>)</a:t>
            </a:r>
            <a:r>
              <a:rPr lang="zh-CN" altLang="en-US" dirty="0"/>
              <a:t>都是不合法的，也不能从这些状态转移过来，时间复杂度</a:t>
            </a:r>
            <a:r>
              <a:rPr lang="en-US" altLang="zh-CN" dirty="0"/>
              <a:t>O(n^3)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607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3007</Words>
  <Application>Microsoft Office PowerPoint</Application>
  <PresentationFormat>宽屏</PresentationFormat>
  <Paragraphs>162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等线</vt:lpstr>
      <vt:lpstr>等线 Light</vt:lpstr>
      <vt:lpstr>Arial</vt:lpstr>
      <vt:lpstr>Office 主题​​</vt:lpstr>
      <vt:lpstr>基础dp模型三</vt:lpstr>
      <vt:lpstr>地图模型的状态设计</vt:lpstr>
      <vt:lpstr>[NOIP2008 提高组] 传纸条</vt:lpstr>
      <vt:lpstr>[NOIP2008 提高组] 传纸条</vt:lpstr>
      <vt:lpstr>[NOIP2008 提高组] 传纸条</vt:lpstr>
      <vt:lpstr>[NOIP2008 提高组] 传纸条</vt:lpstr>
      <vt:lpstr>[NOIP2008 提高组] 传纸条</vt:lpstr>
      <vt:lpstr>[NOIP2008 提高组] 传纸条</vt:lpstr>
      <vt:lpstr>[NOIP2008 提高组] 传纸条</vt:lpstr>
      <vt:lpstr>[NOIP2008 提高组] 传纸条</vt:lpstr>
      <vt:lpstr>[NOIP2008 提高组] 传纸条</vt:lpstr>
      <vt:lpstr>[NOIP2008 提高组] 传纸条</vt:lpstr>
      <vt:lpstr>DAG最长路</vt:lpstr>
      <vt:lpstr>DAG最长路</vt:lpstr>
      <vt:lpstr>DAG最长路</vt:lpstr>
      <vt:lpstr>哈密顿路</vt:lpstr>
      <vt:lpstr>哈密顿路</vt:lpstr>
      <vt:lpstr>哈密顿路</vt:lpstr>
      <vt:lpstr>哈密顿路</vt:lpstr>
      <vt:lpstr>地图模型和组合数学</vt:lpstr>
      <vt:lpstr>地图模型和组合数学</vt:lpstr>
      <vt:lpstr>地图模型和组合数学</vt:lpstr>
      <vt:lpstr>地图模型和组合数学</vt:lpstr>
      <vt:lpstr>地图模型和组合数学</vt:lpstr>
      <vt:lpstr>地图模型和组合数学</vt:lpstr>
      <vt:lpstr>地图模型和组合数学</vt:lpstr>
      <vt:lpstr>Expand</vt:lpstr>
      <vt:lpstr>Expand</vt:lpstr>
      <vt:lpstr>Expand</vt:lpstr>
      <vt:lpstr>Expand</vt:lpstr>
      <vt:lpstr>Expand</vt:lpstr>
      <vt:lpstr>Expand</vt:lpstr>
      <vt:lpstr>Expand</vt:lpstr>
      <vt:lpstr>Codeforces 560 E</vt:lpstr>
      <vt:lpstr>Codeforces 560 E</vt:lpstr>
      <vt:lpstr>Codeforces 560 E</vt:lpstr>
      <vt:lpstr>Codeforces 560 E</vt:lpstr>
      <vt:lpstr>「agc001E」BBQ Hard</vt:lpstr>
      <vt:lpstr>「agc001E」BBQ Hard</vt:lpstr>
      <vt:lpstr>「agc001E」BBQ Hard</vt:lpstr>
      <vt:lpstr>「agc001E」BBQ Hard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基础dp模型二</dc:title>
  <dc:creator>You Lingyun</dc:creator>
  <cp:lastModifiedBy>Lingyun</cp:lastModifiedBy>
  <cp:revision>58</cp:revision>
  <dcterms:created xsi:type="dcterms:W3CDTF">2023-03-07T07:18:52Z</dcterms:created>
  <dcterms:modified xsi:type="dcterms:W3CDTF">2023-03-11T06:47:33Z</dcterms:modified>
</cp:coreProperties>
</file>