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71" r:id="rId14"/>
    <p:sldId id="27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6D7E8-01EF-A746-C156-64D9731410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B4155E-6902-A31C-D549-A33038EF0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50A609-F49E-0E00-5FCE-888E1E3AC491}"/>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634CF82E-15B3-628B-9C64-FA9CA2F47F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87A62-FC1A-0B6B-CC3E-6D9D14C7F24F}"/>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266855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015C3-2F6F-E275-188F-F6A8F93964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822E5C-D2A9-B761-6DAE-808AD52434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4F0BC4-80DE-2D67-B59C-70C37B1317C8}"/>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7F3C33E1-5BF6-FA7A-F5B1-AD87D9C5AD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8AA8FE-E1ED-EE20-4478-8D4EEB4BA993}"/>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410328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2FEBA6-E3A9-1690-7D50-99BBF083D8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7B00F5-5D83-7590-FBD7-1FABF2CF64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0E142E-02E3-2F8D-B41E-BF637343A6B9}"/>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3FD00F8A-0D89-0771-6EA0-5959C88CAF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2FC73D-C9CF-7EBF-02BA-FFAC9DCB7BF8}"/>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327889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D77C4-5041-1B07-275B-9F89EF12D8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54E39A-0508-C631-4456-5C2C077E56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E9B627-5992-0F50-8612-1A40A99334DD}"/>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AC85904B-21BE-9E12-5678-A2EBA34FB9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A7645D-A488-CAD6-19ED-41B41D0090A5}"/>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421320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EABFC-6C70-A108-9446-F75BDCDB56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DEB732-9C10-392A-80AD-B04385E47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0A6C24-59B5-CE3A-D5F8-76CA29F4961C}"/>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3DDC8D6F-F340-87D2-B525-CB54B38A5D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6A851-D193-C601-3FFB-5683D657B639}"/>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22012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4FF97-F0DA-FB11-FA06-FD30E9B73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1F3B99-8C44-9C33-D5CC-D0AB6E2040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0A43EB-D6B4-D64B-4D08-7228EB92E0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94CCA7-0907-2D4C-57D0-2E98580CFE42}"/>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6" name="页脚占位符 5">
            <a:extLst>
              <a:ext uri="{FF2B5EF4-FFF2-40B4-BE49-F238E27FC236}">
                <a16:creationId xmlns:a16="http://schemas.microsoft.com/office/drawing/2014/main" id="{9BBB6D27-0AFF-711F-3109-4CBB959437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2A1BED-E16C-ACDD-FC10-DBE0E2F30F19}"/>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426158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7A805-B536-EEF5-FFC8-BBA29A9EE7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A49EC8-B71B-26B7-68C5-21BF0A17D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A2AD2C-EB56-F6C4-CEAF-A52B6B4C23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254881-14E4-54FB-020A-DA50AAE63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E8ED94-7CA5-EB71-4A17-C73ED51782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F7D76D-1590-B6E0-D234-E1DD8EDBA624}"/>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8" name="页脚占位符 7">
            <a:extLst>
              <a:ext uri="{FF2B5EF4-FFF2-40B4-BE49-F238E27FC236}">
                <a16:creationId xmlns:a16="http://schemas.microsoft.com/office/drawing/2014/main" id="{677700AB-6A0D-C22A-AC9B-FDB66C6D6D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ED9B24-E916-F008-F02F-D59065369D41}"/>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185679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C2041-B43E-0690-1758-F4F7D5BBEB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C7E8D6-2F56-5967-25AE-8C2873D9E6A1}"/>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4" name="页脚占位符 3">
            <a:extLst>
              <a:ext uri="{FF2B5EF4-FFF2-40B4-BE49-F238E27FC236}">
                <a16:creationId xmlns:a16="http://schemas.microsoft.com/office/drawing/2014/main" id="{6AF421E9-80C0-6588-692B-40A825F60F2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91E0472-574A-723F-89A5-6604E0135666}"/>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243057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19EF5D-D805-0558-0DAE-4C90E2CF97AB}"/>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3" name="页脚占位符 2">
            <a:extLst>
              <a:ext uri="{FF2B5EF4-FFF2-40B4-BE49-F238E27FC236}">
                <a16:creationId xmlns:a16="http://schemas.microsoft.com/office/drawing/2014/main" id="{19BDF728-D399-7022-57C2-E9B5C6111E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114C14-6F34-FAF6-3F6A-6CD753F4BF55}"/>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183545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F4548-1FE9-D326-3875-8298E8B07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32CA7B-68C0-53FB-F91D-BD907348C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0E99E91-8F46-7950-9EA0-57EE9D8A5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F6078C-6E02-F126-A4E9-AB3A27360211}"/>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6" name="页脚占位符 5">
            <a:extLst>
              <a:ext uri="{FF2B5EF4-FFF2-40B4-BE49-F238E27FC236}">
                <a16:creationId xmlns:a16="http://schemas.microsoft.com/office/drawing/2014/main" id="{4F415B35-8921-2C13-86EA-CE81A3E274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635932-D3A4-152D-81FA-3A722C611522}"/>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179039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E2FB4-BF52-082C-3514-CE33DC0CDF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6DB241-4F7E-69DF-6895-B5FD8984C0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848AB4-E2EC-C06E-09FD-743FE9A51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E5A30F-9B7C-4186-129F-84C684A4D2D3}"/>
              </a:ext>
            </a:extLst>
          </p:cNvPr>
          <p:cNvSpPr>
            <a:spLocks noGrp="1"/>
          </p:cNvSpPr>
          <p:nvPr>
            <p:ph type="dt" sz="half" idx="10"/>
          </p:nvPr>
        </p:nvSpPr>
        <p:spPr/>
        <p:txBody>
          <a:bodyPr/>
          <a:lstStyle/>
          <a:p>
            <a:fld id="{527071E5-5BBE-416E-8E28-5CE734B71CEC}" type="datetimeFigureOut">
              <a:rPr lang="zh-CN" altLang="en-US" smtClean="0"/>
              <a:t>2023/3/7</a:t>
            </a:fld>
            <a:endParaRPr lang="zh-CN" altLang="en-US"/>
          </a:p>
        </p:txBody>
      </p:sp>
      <p:sp>
        <p:nvSpPr>
          <p:cNvPr id="6" name="页脚占位符 5">
            <a:extLst>
              <a:ext uri="{FF2B5EF4-FFF2-40B4-BE49-F238E27FC236}">
                <a16:creationId xmlns:a16="http://schemas.microsoft.com/office/drawing/2014/main" id="{02C2FA46-2E04-D957-6B55-A7B764C5EC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8D3C0E-B135-E1A4-1265-AF1940DAE67C}"/>
              </a:ext>
            </a:extLst>
          </p:cNvPr>
          <p:cNvSpPr>
            <a:spLocks noGrp="1"/>
          </p:cNvSpPr>
          <p:nvPr>
            <p:ph type="sldNum" sz="quarter" idx="12"/>
          </p:nvPr>
        </p:nvSpPr>
        <p:spPr/>
        <p:txBody>
          <a:body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199354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3EE9872-BB4A-4A1E-76D9-3CADE5B16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B84D31-CBA0-2C8B-5B65-F6B761EB8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02B13-6BFB-B62B-6328-B1A5B6650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071E5-5BBE-416E-8E28-5CE734B71CEC}" type="datetimeFigureOut">
              <a:rPr lang="zh-CN" altLang="en-US" smtClean="0"/>
              <a:t>2023/3/7</a:t>
            </a:fld>
            <a:endParaRPr lang="zh-CN" altLang="en-US"/>
          </a:p>
        </p:txBody>
      </p:sp>
      <p:sp>
        <p:nvSpPr>
          <p:cNvPr id="5" name="页脚占位符 4">
            <a:extLst>
              <a:ext uri="{FF2B5EF4-FFF2-40B4-BE49-F238E27FC236}">
                <a16:creationId xmlns:a16="http://schemas.microsoft.com/office/drawing/2014/main" id="{DE3EED9B-37A6-7CA2-672A-6DC72AB2D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3104FE-70B7-D0F6-A882-38260E9F44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A8E7B-740B-411B-90CD-078BFBDF982C}" type="slidenum">
              <a:rPr lang="zh-CN" altLang="en-US" smtClean="0"/>
              <a:t>‹#›</a:t>
            </a:fld>
            <a:endParaRPr lang="zh-CN" altLang="en-US"/>
          </a:p>
        </p:txBody>
      </p:sp>
    </p:spTree>
    <p:extLst>
      <p:ext uri="{BB962C8B-B14F-4D97-AF65-F5344CB8AC3E}">
        <p14:creationId xmlns:p14="http://schemas.microsoft.com/office/powerpoint/2010/main" val="78989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C6661-E82F-179D-D530-63E15F6D0FC0}"/>
              </a:ext>
            </a:extLst>
          </p:cNvPr>
          <p:cNvSpPr>
            <a:spLocks noGrp="1"/>
          </p:cNvSpPr>
          <p:nvPr>
            <p:ph type="ctrTitle"/>
          </p:nvPr>
        </p:nvSpPr>
        <p:spPr/>
        <p:txBody>
          <a:bodyPr/>
          <a:lstStyle/>
          <a:p>
            <a:r>
              <a:rPr lang="zh-CN" altLang="en-US" dirty="0"/>
              <a:t>基础</a:t>
            </a:r>
            <a:r>
              <a:rPr lang="en-US" altLang="zh-CN" dirty="0" err="1"/>
              <a:t>dp</a:t>
            </a:r>
            <a:r>
              <a:rPr lang="zh-CN" altLang="en-US" dirty="0"/>
              <a:t>模型二</a:t>
            </a:r>
          </a:p>
        </p:txBody>
      </p:sp>
      <p:sp>
        <p:nvSpPr>
          <p:cNvPr id="3" name="副标题 2">
            <a:extLst>
              <a:ext uri="{FF2B5EF4-FFF2-40B4-BE49-F238E27FC236}">
                <a16:creationId xmlns:a16="http://schemas.microsoft.com/office/drawing/2014/main" id="{046FA0CE-3D76-7B69-5650-BFE01EFC78D2}"/>
              </a:ext>
            </a:extLst>
          </p:cNvPr>
          <p:cNvSpPr>
            <a:spLocks noGrp="1"/>
          </p:cNvSpPr>
          <p:nvPr>
            <p:ph type="subTitle" idx="1"/>
          </p:nvPr>
        </p:nvSpPr>
        <p:spPr/>
        <p:txBody>
          <a:bodyPr/>
          <a:lstStyle/>
          <a:p>
            <a:r>
              <a:rPr lang="zh-CN" altLang="en-US" dirty="0"/>
              <a:t>单调队列、单调栈补充</a:t>
            </a:r>
          </a:p>
        </p:txBody>
      </p:sp>
    </p:spTree>
    <p:extLst>
      <p:ext uri="{BB962C8B-B14F-4D97-AF65-F5344CB8AC3E}">
        <p14:creationId xmlns:p14="http://schemas.microsoft.com/office/powerpoint/2010/main" val="22137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cf1313c2</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设</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作为最高建筑时，</a:t>
            </a:r>
            <a:r>
              <a:rPr lang="en-US" altLang="zh-CN" dirty="0"/>
              <a:t>1</a:t>
            </a:r>
            <a:r>
              <a:rPr lang="zh-CN" altLang="en-US" dirty="0"/>
              <a:t>到</a:t>
            </a:r>
            <a:r>
              <a:rPr lang="en-US" altLang="zh-CN" dirty="0" err="1"/>
              <a:t>i</a:t>
            </a:r>
            <a:r>
              <a:rPr lang="zh-CN" altLang="en-US" dirty="0"/>
              <a:t>的建筑物的高度和</a:t>
            </a:r>
            <a:endParaRPr lang="en-US" altLang="zh-CN" dirty="0"/>
          </a:p>
          <a:p>
            <a:r>
              <a:rPr lang="en-US" altLang="zh-CN" dirty="0"/>
              <a:t>g[</a:t>
            </a:r>
            <a:r>
              <a:rPr lang="en-US" altLang="zh-CN" dirty="0" err="1"/>
              <a:t>i</a:t>
            </a:r>
            <a:r>
              <a:rPr lang="en-US" altLang="zh-CN" dirty="0"/>
              <a:t>]</a:t>
            </a:r>
            <a:r>
              <a:rPr lang="zh-CN" altLang="en-US" dirty="0"/>
              <a:t>表示</a:t>
            </a:r>
            <a:r>
              <a:rPr lang="en-US" altLang="zh-CN" dirty="0" err="1"/>
              <a:t>i</a:t>
            </a:r>
            <a:r>
              <a:rPr lang="zh-CN" altLang="en-US" dirty="0"/>
              <a:t>作为最高建筑时，</a:t>
            </a:r>
            <a:r>
              <a:rPr lang="en-US" altLang="zh-CN" dirty="0" err="1"/>
              <a:t>i</a:t>
            </a:r>
            <a:r>
              <a:rPr lang="zh-CN" altLang="en-US" dirty="0"/>
              <a:t>到</a:t>
            </a:r>
            <a:r>
              <a:rPr lang="en-US" altLang="zh-CN" dirty="0"/>
              <a:t>n</a:t>
            </a:r>
            <a:r>
              <a:rPr lang="zh-CN" altLang="en-US" dirty="0"/>
              <a:t>的建筑物的高度和</a:t>
            </a:r>
            <a:endParaRPr lang="en-US" altLang="zh-CN" dirty="0"/>
          </a:p>
          <a:p>
            <a:r>
              <a:rPr lang="zh-CN" altLang="en-US" dirty="0"/>
              <a:t>答案就是</a:t>
            </a:r>
            <a:r>
              <a:rPr lang="en-US" altLang="zh-CN" dirty="0"/>
              <a:t>max(f[</a:t>
            </a:r>
            <a:r>
              <a:rPr lang="en-US" altLang="zh-CN" dirty="0" err="1"/>
              <a:t>i</a:t>
            </a:r>
            <a:r>
              <a:rPr lang="en-US" altLang="zh-CN" dirty="0"/>
              <a:t>]+g[</a:t>
            </a:r>
            <a:r>
              <a:rPr lang="en-US" altLang="zh-CN" dirty="0" err="1"/>
              <a:t>i</a:t>
            </a:r>
            <a:r>
              <a:rPr lang="en-US" altLang="zh-CN" dirty="0"/>
              <a:t>]-h[</a:t>
            </a:r>
            <a:r>
              <a:rPr lang="en-US" altLang="zh-CN" dirty="0" err="1"/>
              <a:t>i</a:t>
            </a:r>
            <a:r>
              <a:rPr lang="en-US" altLang="zh-CN" dirty="0"/>
              <a:t>])</a:t>
            </a:r>
          </a:p>
          <a:p>
            <a:r>
              <a:rPr lang="zh-CN" altLang="en-US" dirty="0"/>
              <a:t>然后只用考虑</a:t>
            </a:r>
            <a:r>
              <a:rPr lang="en-US" altLang="zh-CN" dirty="0"/>
              <a:t>f[</a:t>
            </a:r>
            <a:r>
              <a:rPr lang="en-US" altLang="zh-CN" dirty="0" err="1"/>
              <a:t>i</a:t>
            </a:r>
            <a:r>
              <a:rPr lang="en-US" altLang="zh-CN" dirty="0"/>
              <a:t>]</a:t>
            </a:r>
            <a:r>
              <a:rPr lang="zh-CN" altLang="en-US" dirty="0"/>
              <a:t>怎么算</a:t>
            </a:r>
            <a:endParaRPr lang="en-US" altLang="zh-CN" dirty="0"/>
          </a:p>
        </p:txBody>
      </p:sp>
    </p:spTree>
    <p:extLst>
      <p:ext uri="{BB962C8B-B14F-4D97-AF65-F5344CB8AC3E}">
        <p14:creationId xmlns:p14="http://schemas.microsoft.com/office/powerpoint/2010/main" val="373281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cf1313c2</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en-US" altLang="zh-CN" dirty="0"/>
              <a:t>f[</a:t>
            </a:r>
            <a:r>
              <a:rPr lang="en-US" altLang="zh-CN" dirty="0" err="1"/>
              <a:t>i</a:t>
            </a:r>
            <a:r>
              <a:rPr lang="en-US" altLang="zh-CN" dirty="0"/>
              <a:t>]=f[j]+(</a:t>
            </a:r>
            <a:r>
              <a:rPr lang="en-US" altLang="zh-CN" dirty="0" err="1"/>
              <a:t>i</a:t>
            </a:r>
            <a:r>
              <a:rPr lang="en-US" altLang="zh-CN" dirty="0"/>
              <a:t>-j)*h[</a:t>
            </a:r>
            <a:r>
              <a:rPr lang="en-US" altLang="zh-CN" dirty="0" err="1"/>
              <a:t>i</a:t>
            </a:r>
            <a:r>
              <a:rPr lang="en-US" altLang="zh-CN" dirty="0"/>
              <a:t>] (j</a:t>
            </a:r>
            <a:r>
              <a:rPr lang="zh-CN" altLang="en-US" dirty="0"/>
              <a:t>是</a:t>
            </a:r>
            <a:r>
              <a:rPr lang="en-US" altLang="zh-CN" dirty="0" err="1"/>
              <a:t>i</a:t>
            </a:r>
            <a:r>
              <a:rPr lang="zh-CN" altLang="en-US" dirty="0"/>
              <a:t>之前的第一个满足</a:t>
            </a:r>
            <a:r>
              <a:rPr lang="en-US" altLang="zh-CN" dirty="0"/>
              <a:t>h[j]&lt;=h[</a:t>
            </a:r>
            <a:r>
              <a:rPr lang="en-US" altLang="zh-CN" dirty="0" err="1"/>
              <a:t>i</a:t>
            </a:r>
            <a:r>
              <a:rPr lang="en-US" altLang="zh-CN" dirty="0"/>
              <a:t>]</a:t>
            </a:r>
            <a:r>
              <a:rPr lang="zh-CN" altLang="en-US" dirty="0"/>
              <a:t>的元素</a:t>
            </a:r>
            <a:r>
              <a:rPr lang="en-US" altLang="zh-CN" dirty="0"/>
              <a:t>)</a:t>
            </a:r>
          </a:p>
          <a:p>
            <a:r>
              <a:rPr lang="en-US" altLang="zh-CN" dirty="0"/>
              <a:t>j</a:t>
            </a:r>
            <a:r>
              <a:rPr lang="zh-CN" altLang="en-US" dirty="0"/>
              <a:t>用单调栈可以比较快的找到</a:t>
            </a:r>
            <a:endParaRPr lang="en-US" altLang="zh-CN" dirty="0"/>
          </a:p>
        </p:txBody>
      </p:sp>
    </p:spTree>
    <p:extLst>
      <p:ext uri="{BB962C8B-B14F-4D97-AF65-F5344CB8AC3E}">
        <p14:creationId xmlns:p14="http://schemas.microsoft.com/office/powerpoint/2010/main" val="411763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cf1313c2</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en-US" altLang="zh-CN" dirty="0"/>
              <a:t>f[</a:t>
            </a:r>
            <a:r>
              <a:rPr lang="en-US" altLang="zh-CN" dirty="0" err="1"/>
              <a:t>i</a:t>
            </a:r>
            <a:r>
              <a:rPr lang="en-US" altLang="zh-CN" dirty="0"/>
              <a:t>]=f[j]+(</a:t>
            </a:r>
            <a:r>
              <a:rPr lang="en-US" altLang="zh-CN" dirty="0" err="1"/>
              <a:t>i</a:t>
            </a:r>
            <a:r>
              <a:rPr lang="en-US" altLang="zh-CN" dirty="0"/>
              <a:t>-j)*h[</a:t>
            </a:r>
            <a:r>
              <a:rPr lang="en-US" altLang="zh-CN" dirty="0" err="1"/>
              <a:t>i</a:t>
            </a:r>
            <a:r>
              <a:rPr lang="en-US" altLang="zh-CN" dirty="0"/>
              <a:t>] (j</a:t>
            </a:r>
            <a:r>
              <a:rPr lang="zh-CN" altLang="en-US" dirty="0"/>
              <a:t>是</a:t>
            </a:r>
            <a:r>
              <a:rPr lang="en-US" altLang="zh-CN" dirty="0" err="1"/>
              <a:t>i</a:t>
            </a:r>
            <a:r>
              <a:rPr lang="zh-CN" altLang="en-US" dirty="0"/>
              <a:t>之前的第一个满足</a:t>
            </a:r>
            <a:r>
              <a:rPr lang="en-US" altLang="zh-CN" dirty="0"/>
              <a:t>h[j]&lt;=h[</a:t>
            </a:r>
            <a:r>
              <a:rPr lang="en-US" altLang="zh-CN" dirty="0" err="1"/>
              <a:t>i</a:t>
            </a:r>
            <a:r>
              <a:rPr lang="en-US" altLang="zh-CN" dirty="0"/>
              <a:t>]</a:t>
            </a:r>
            <a:r>
              <a:rPr lang="zh-CN" altLang="en-US" dirty="0"/>
              <a:t>的元素</a:t>
            </a:r>
            <a:r>
              <a:rPr lang="en-US" altLang="zh-CN" dirty="0"/>
              <a:t>)</a:t>
            </a:r>
          </a:p>
          <a:p>
            <a:r>
              <a:rPr lang="en-US" altLang="zh-CN" dirty="0"/>
              <a:t>j</a:t>
            </a:r>
            <a:r>
              <a:rPr lang="zh-CN" altLang="en-US" dirty="0"/>
              <a:t>用单调栈可以比较快的找到</a:t>
            </a:r>
            <a:endParaRPr lang="en-US" altLang="zh-CN" dirty="0"/>
          </a:p>
        </p:txBody>
      </p:sp>
    </p:spTree>
    <p:extLst>
      <p:ext uri="{BB962C8B-B14F-4D97-AF65-F5344CB8AC3E}">
        <p14:creationId xmlns:p14="http://schemas.microsoft.com/office/powerpoint/2010/main" val="262341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61F10-C80A-4D1D-A593-5E3A67E06952}"/>
              </a:ext>
            </a:extLst>
          </p:cNvPr>
          <p:cNvSpPr>
            <a:spLocks noGrp="1"/>
          </p:cNvSpPr>
          <p:nvPr>
            <p:ph type="title"/>
          </p:nvPr>
        </p:nvSpPr>
        <p:spPr/>
        <p:txBody>
          <a:bodyPr/>
          <a:lstStyle/>
          <a:p>
            <a:r>
              <a:rPr lang="en-US" altLang="zh-CN" dirty="0"/>
              <a:t>NOI 2005 </a:t>
            </a:r>
            <a:r>
              <a:rPr lang="zh-CN" altLang="en-US" dirty="0"/>
              <a:t>瑰丽华尔兹</a:t>
            </a:r>
          </a:p>
        </p:txBody>
      </p:sp>
      <p:sp>
        <p:nvSpPr>
          <p:cNvPr id="3" name="内容占位符 2">
            <a:extLst>
              <a:ext uri="{FF2B5EF4-FFF2-40B4-BE49-F238E27FC236}">
                <a16:creationId xmlns:a16="http://schemas.microsoft.com/office/drawing/2014/main" id="{11E05015-0E93-4F30-8326-1841E83155E3}"/>
              </a:ext>
            </a:extLst>
          </p:cNvPr>
          <p:cNvSpPr>
            <a:spLocks noGrp="1"/>
          </p:cNvSpPr>
          <p:nvPr>
            <p:ph idx="1"/>
          </p:nvPr>
        </p:nvSpPr>
        <p:spPr/>
        <p:txBody>
          <a:bodyPr/>
          <a:lstStyle/>
          <a:p>
            <a:r>
              <a:rPr lang="zh-CN" altLang="en-US" dirty="0"/>
              <a:t>有一张 </a:t>
            </a:r>
            <a:r>
              <a:rPr lang="en-US" altLang="zh-CN" dirty="0" err="1"/>
              <a:t>n×m</a:t>
            </a:r>
            <a:r>
              <a:rPr lang="en-US" altLang="zh-CN" dirty="0"/>
              <a:t> </a:t>
            </a:r>
            <a:r>
              <a:rPr lang="zh-CN" altLang="en-US" dirty="0"/>
              <a:t>的棋盘，棋盘上有一些障碍。</a:t>
            </a:r>
            <a:endParaRPr lang="en-US" altLang="zh-CN" dirty="0"/>
          </a:p>
          <a:p>
            <a:r>
              <a:rPr lang="zh-CN" altLang="en-US" dirty="0"/>
              <a:t>一共 </a:t>
            </a:r>
            <a:r>
              <a:rPr lang="en-US" altLang="zh-CN" dirty="0"/>
              <a:t>t </a:t>
            </a:r>
            <a:r>
              <a:rPr lang="zh-CN" altLang="en-US" dirty="0"/>
              <a:t>个时刻，被分为 </a:t>
            </a:r>
            <a:r>
              <a:rPr lang="en-US" altLang="zh-CN" dirty="0"/>
              <a:t>k </a:t>
            </a:r>
            <a:r>
              <a:rPr lang="zh-CN" altLang="en-US" dirty="0"/>
              <a:t>段，在每一段中都有一个向上</a:t>
            </a:r>
            <a:r>
              <a:rPr lang="en-US" altLang="zh-CN" dirty="0"/>
              <a:t>/</a:t>
            </a:r>
            <a:r>
              <a:rPr lang="zh-CN" altLang="en-US" dirty="0"/>
              <a:t>下</a:t>
            </a:r>
            <a:r>
              <a:rPr lang="en-US" altLang="zh-CN" dirty="0"/>
              <a:t>/</a:t>
            </a:r>
            <a:r>
              <a:rPr lang="zh-CN" altLang="en-US" dirty="0"/>
              <a:t>左</a:t>
            </a:r>
            <a:r>
              <a:rPr lang="en-US" altLang="zh-CN" dirty="0"/>
              <a:t>/</a:t>
            </a:r>
            <a:r>
              <a:rPr lang="zh-CN" altLang="en-US" dirty="0"/>
              <a:t>右倾斜的趋势（持续时间 </a:t>
            </a:r>
            <a:r>
              <a:rPr lang="en-US" altLang="zh-CN" dirty="0"/>
              <a:t>qi</a:t>
            </a:r>
            <a:r>
              <a:rPr lang="zh-CN" altLang="en-US" dirty="0"/>
              <a:t>）。</a:t>
            </a:r>
          </a:p>
          <a:p>
            <a:r>
              <a:rPr lang="en-US" altLang="zh-CN" dirty="0"/>
              <a:t>1 </a:t>
            </a:r>
            <a:r>
              <a:rPr lang="zh-CN" altLang="en-US" dirty="0"/>
              <a:t>时刻一架钢琴在 </a:t>
            </a:r>
            <a:r>
              <a:rPr lang="en-US" altLang="zh-CN" dirty="0"/>
              <a:t>(x0,y0) </a:t>
            </a:r>
            <a:r>
              <a:rPr lang="zh-CN" altLang="en-US" dirty="0"/>
              <a:t>处，你可以在任意时刻控制它动或不动，若动则该时刻会向趋势方向滑动一格。要求在任何时刻都不能出棋盘或碰到障碍，问你 </a:t>
            </a:r>
            <a:r>
              <a:rPr lang="en-US" altLang="zh-CN" dirty="0"/>
              <a:t>t </a:t>
            </a:r>
            <a:r>
              <a:rPr lang="zh-CN" altLang="en-US" dirty="0"/>
              <a:t>时刻内最多滑动多少格。</a:t>
            </a:r>
          </a:p>
          <a:p>
            <a:r>
              <a:rPr lang="en-US" altLang="zh-CN" dirty="0"/>
              <a:t>1≤n,m,k≤200, t&lt;=21000</a:t>
            </a:r>
            <a:endParaRPr lang="zh-CN" altLang="en-US" dirty="0"/>
          </a:p>
        </p:txBody>
      </p:sp>
    </p:spTree>
    <p:extLst>
      <p:ext uri="{BB962C8B-B14F-4D97-AF65-F5344CB8AC3E}">
        <p14:creationId xmlns:p14="http://schemas.microsoft.com/office/powerpoint/2010/main" val="242262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61F10-C80A-4D1D-A593-5E3A67E06952}"/>
              </a:ext>
            </a:extLst>
          </p:cNvPr>
          <p:cNvSpPr>
            <a:spLocks noGrp="1"/>
          </p:cNvSpPr>
          <p:nvPr>
            <p:ph type="title"/>
          </p:nvPr>
        </p:nvSpPr>
        <p:spPr/>
        <p:txBody>
          <a:bodyPr/>
          <a:lstStyle/>
          <a:p>
            <a:r>
              <a:rPr lang="en-US" altLang="zh-CN" dirty="0"/>
              <a:t>NOI 2005 </a:t>
            </a:r>
            <a:r>
              <a:rPr lang="zh-CN" altLang="en-US" dirty="0"/>
              <a:t>瑰丽华尔兹</a:t>
            </a:r>
          </a:p>
        </p:txBody>
      </p:sp>
      <p:sp>
        <p:nvSpPr>
          <p:cNvPr id="3" name="内容占位符 2">
            <a:extLst>
              <a:ext uri="{FF2B5EF4-FFF2-40B4-BE49-F238E27FC236}">
                <a16:creationId xmlns:a16="http://schemas.microsoft.com/office/drawing/2014/main" id="{11E05015-0E93-4F30-8326-1841E83155E3}"/>
              </a:ext>
            </a:extLst>
          </p:cNvPr>
          <p:cNvSpPr>
            <a:spLocks noGrp="1"/>
          </p:cNvSpPr>
          <p:nvPr>
            <p:ph idx="1"/>
          </p:nvPr>
        </p:nvSpPr>
        <p:spPr/>
        <p:txBody>
          <a:bodyPr/>
          <a:lstStyle/>
          <a:p>
            <a:r>
              <a:rPr lang="zh-CN" altLang="en-US" dirty="0"/>
              <a:t>设 </a:t>
            </a:r>
            <a:r>
              <a:rPr lang="en-US" altLang="zh-CN" dirty="0"/>
              <a:t>f[</a:t>
            </a:r>
            <a:r>
              <a:rPr lang="en-US" altLang="zh-CN" dirty="0" err="1"/>
              <a:t>i</a:t>
            </a:r>
            <a:r>
              <a:rPr lang="en-US" altLang="zh-CN" dirty="0"/>
              <a:t>][x][y] </a:t>
            </a:r>
            <a:r>
              <a:rPr lang="zh-CN" altLang="en-US" dirty="0"/>
              <a:t>为第 </a:t>
            </a:r>
            <a:r>
              <a:rPr lang="en-US" altLang="zh-CN" dirty="0" err="1"/>
              <a:t>i∼k</a:t>
            </a:r>
            <a:r>
              <a:rPr lang="en-US" altLang="zh-CN" dirty="0"/>
              <a:t> </a:t>
            </a:r>
            <a:r>
              <a:rPr lang="zh-CN" altLang="en-US" dirty="0"/>
              <a:t>个时段 </a:t>
            </a:r>
            <a:r>
              <a:rPr lang="en-US" altLang="zh-CN" dirty="0" err="1"/>
              <a:t>i</a:t>
            </a:r>
            <a:r>
              <a:rPr lang="en-US" altLang="zh-CN" dirty="0"/>
              <a:t> </a:t>
            </a:r>
            <a:r>
              <a:rPr lang="zh-CN" altLang="en-US" dirty="0"/>
              <a:t>时段初始时候在 </a:t>
            </a:r>
            <a:r>
              <a:rPr lang="en-US" altLang="zh-CN" dirty="0"/>
              <a:t>(</a:t>
            </a:r>
            <a:r>
              <a:rPr lang="en-US" altLang="zh-CN" dirty="0" err="1"/>
              <a:t>x,y</a:t>
            </a:r>
            <a:r>
              <a:rPr lang="en-US" altLang="zh-CN" dirty="0"/>
              <a:t>) </a:t>
            </a:r>
            <a:r>
              <a:rPr lang="zh-CN" altLang="en-US" dirty="0"/>
              <a:t>处的最多滑动步数。则答案为 </a:t>
            </a:r>
            <a:r>
              <a:rPr lang="en-US" altLang="zh-CN" dirty="0"/>
              <a:t>f[1][x0][y0]</a:t>
            </a:r>
            <a:r>
              <a:rPr lang="zh-CN" altLang="en-US" dirty="0"/>
              <a:t>。</a:t>
            </a:r>
            <a:endParaRPr lang="en-US" altLang="zh-CN" dirty="0"/>
          </a:p>
          <a:p>
            <a:r>
              <a:rPr lang="zh-CN" altLang="en-US" dirty="0"/>
              <a:t>假设第 </a:t>
            </a:r>
            <a:r>
              <a:rPr lang="en-US" altLang="zh-CN" dirty="0" err="1"/>
              <a:t>i</a:t>
            </a:r>
            <a:r>
              <a:rPr lang="en-US" altLang="zh-CN" dirty="0"/>
              <a:t> </a:t>
            </a:r>
            <a:r>
              <a:rPr lang="zh-CN" altLang="en-US" dirty="0"/>
              <a:t>个时段向左滑，那么 </a:t>
            </a:r>
            <a:r>
              <a:rPr lang="en-US" altLang="zh-CN" dirty="0"/>
              <a:t>f[</a:t>
            </a:r>
            <a:r>
              <a:rPr lang="en-US" altLang="zh-CN" dirty="0" err="1"/>
              <a:t>i</a:t>
            </a:r>
            <a:r>
              <a:rPr lang="en-US" altLang="zh-CN" dirty="0"/>
              <a:t>][x][y]=</a:t>
            </a:r>
            <a:r>
              <a:rPr lang="en-US" altLang="zh-CN" dirty="0" err="1"/>
              <a:t>max_a</a:t>
            </a:r>
            <a:r>
              <a:rPr lang="en-US" altLang="zh-CN" dirty="0"/>
              <a:t>(f[i+1][a][y]+x−a)</a:t>
            </a:r>
            <a:r>
              <a:rPr lang="zh-CN" altLang="en-US" dirty="0"/>
              <a:t>，</a:t>
            </a:r>
            <a:r>
              <a:rPr lang="en-US" altLang="zh-CN" dirty="0" err="1"/>
              <a:t>x−a≤q</a:t>
            </a:r>
            <a:r>
              <a:rPr lang="en-US" altLang="zh-CN" dirty="0"/>
              <a:t>[</a:t>
            </a:r>
            <a:r>
              <a:rPr lang="en-US" altLang="zh-CN" dirty="0" err="1"/>
              <a:t>i</a:t>
            </a:r>
            <a:r>
              <a:rPr lang="en-US" altLang="zh-CN" dirty="0"/>
              <a:t>]</a:t>
            </a:r>
            <a:r>
              <a:rPr lang="zh-CN" altLang="en-US" dirty="0"/>
              <a:t>，其中 </a:t>
            </a:r>
            <a:r>
              <a:rPr lang="en-US" altLang="zh-CN" dirty="0"/>
              <a:t>(</a:t>
            </a:r>
            <a:r>
              <a:rPr lang="en-US" altLang="zh-CN" dirty="0" err="1"/>
              <a:t>a,y</a:t>
            </a:r>
            <a:r>
              <a:rPr lang="en-US" altLang="zh-CN" dirty="0"/>
              <a:t>)∼(</a:t>
            </a:r>
            <a:r>
              <a:rPr lang="en-US" altLang="zh-CN" dirty="0" err="1"/>
              <a:t>x,y</a:t>
            </a:r>
            <a:r>
              <a:rPr lang="en-US" altLang="zh-CN" dirty="0"/>
              <a:t>) </a:t>
            </a:r>
            <a:r>
              <a:rPr lang="zh-CN" altLang="en-US" dirty="0"/>
              <a:t>中无障碍。</a:t>
            </a:r>
          </a:p>
          <a:p>
            <a:r>
              <a:rPr lang="zh-CN" altLang="en-US" dirty="0"/>
              <a:t>容易发现 </a:t>
            </a:r>
            <a:r>
              <a:rPr lang="en-US" altLang="zh-CN" dirty="0" err="1"/>
              <a:t>x,a</a:t>
            </a:r>
            <a:r>
              <a:rPr lang="en-US" altLang="zh-CN" dirty="0"/>
              <a:t> </a:t>
            </a:r>
            <a:r>
              <a:rPr lang="zh-CN" altLang="en-US" dirty="0"/>
              <a:t>是</a:t>
            </a:r>
            <a:r>
              <a:rPr lang="en-US" altLang="zh-CN" dirty="0"/>
              <a:t>1D/1D</a:t>
            </a:r>
            <a:r>
              <a:rPr lang="zh-CN" altLang="en-US" dirty="0"/>
              <a:t>的，并且可以用单调队列优化</a:t>
            </a:r>
          </a:p>
          <a:p>
            <a:r>
              <a:rPr lang="zh-CN" altLang="en-US" dirty="0"/>
              <a:t>其余方向同理。总复杂度 </a:t>
            </a:r>
            <a:r>
              <a:rPr lang="en-US" altLang="zh-CN" dirty="0"/>
              <a:t>O(</a:t>
            </a:r>
            <a:r>
              <a:rPr lang="en-US" altLang="zh-CN" dirty="0" err="1"/>
              <a:t>nmk</a:t>
            </a:r>
            <a:r>
              <a:rPr lang="en-US" altLang="zh-CN" dirty="0"/>
              <a:t>)</a:t>
            </a:r>
            <a:r>
              <a:rPr lang="zh-CN" altLang="en-US" dirty="0"/>
              <a:t>。</a:t>
            </a:r>
          </a:p>
        </p:txBody>
      </p:sp>
    </p:spTree>
    <p:extLst>
      <p:ext uri="{BB962C8B-B14F-4D97-AF65-F5344CB8AC3E}">
        <p14:creationId xmlns:p14="http://schemas.microsoft.com/office/powerpoint/2010/main" val="24295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总结一下用途</a:t>
            </a:r>
            <a:endParaRPr lang="en-US" altLang="zh-CN" dirty="0"/>
          </a:p>
          <a:p>
            <a:r>
              <a:rPr lang="zh-CN" altLang="en-US" dirty="0"/>
              <a:t>从数据结构的角度看</a:t>
            </a:r>
            <a:endParaRPr lang="en-US" altLang="zh-CN" dirty="0"/>
          </a:p>
          <a:p>
            <a:r>
              <a:rPr lang="zh-CN" altLang="en-US" dirty="0"/>
              <a:t>假设我们有多次区间查询最小</a:t>
            </a:r>
            <a:r>
              <a:rPr lang="en-US" altLang="zh-CN" dirty="0"/>
              <a:t>/</a:t>
            </a:r>
            <a:r>
              <a:rPr lang="zh-CN" altLang="en-US" dirty="0"/>
              <a:t>大值</a:t>
            </a:r>
            <a:endParaRPr lang="en-US" altLang="zh-CN" dirty="0"/>
          </a:p>
          <a:p>
            <a:r>
              <a:rPr lang="zh-CN" altLang="en-US" dirty="0"/>
              <a:t>但是这些查询区间的左右端点都是往右移动的</a:t>
            </a:r>
            <a:endParaRPr lang="en-US" altLang="zh-CN" dirty="0"/>
          </a:p>
          <a:p>
            <a:r>
              <a:rPr lang="zh-CN" altLang="en-US" dirty="0"/>
              <a:t>我们就可以使用单调队列</a:t>
            </a:r>
            <a:endParaRPr lang="en-US" altLang="zh-CN" dirty="0"/>
          </a:p>
          <a:p>
            <a:r>
              <a:rPr lang="zh-CN" altLang="en-US" dirty="0"/>
              <a:t>从</a:t>
            </a:r>
            <a:r>
              <a:rPr lang="en-US" altLang="zh-CN" dirty="0" err="1"/>
              <a:t>dp</a:t>
            </a:r>
            <a:r>
              <a:rPr lang="zh-CN" altLang="en-US" dirty="0"/>
              <a:t>的角度看，转移的时候会涉及到多次区间查询最小</a:t>
            </a:r>
            <a:r>
              <a:rPr lang="en-US" altLang="zh-CN" dirty="0"/>
              <a:t>/</a:t>
            </a:r>
            <a:r>
              <a:rPr lang="zh-CN" altLang="en-US" dirty="0"/>
              <a:t>大值</a:t>
            </a:r>
            <a:endParaRPr lang="en-US" altLang="zh-CN" dirty="0"/>
          </a:p>
          <a:p>
            <a:endParaRPr lang="zh-CN" altLang="en-US" dirty="0"/>
          </a:p>
        </p:txBody>
      </p:sp>
    </p:spTree>
    <p:extLst>
      <p:ext uri="{BB962C8B-B14F-4D97-AF65-F5344CB8AC3E}">
        <p14:creationId xmlns:p14="http://schemas.microsoft.com/office/powerpoint/2010/main" val="54948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有了单调队列以后自然可以往单调栈的方向上去想</a:t>
            </a:r>
            <a:endParaRPr lang="en-US" altLang="zh-CN" dirty="0"/>
          </a:p>
          <a:p>
            <a:r>
              <a:rPr lang="zh-CN" altLang="en-US" dirty="0"/>
              <a:t>比方说我们要维护一个单增的单调栈</a:t>
            </a:r>
            <a:endParaRPr lang="en-US" altLang="zh-CN" dirty="0"/>
          </a:p>
          <a:p>
            <a:r>
              <a:rPr lang="zh-CN" altLang="en-US" dirty="0"/>
              <a:t>如果入栈元素小于栈顶元素，就弹栈，直到入栈元素大于等于栈顶元素为止</a:t>
            </a:r>
            <a:endParaRPr lang="en-US" altLang="zh-CN" dirty="0"/>
          </a:p>
          <a:p>
            <a:r>
              <a:rPr lang="zh-CN" altLang="en-US" dirty="0"/>
              <a:t>这个有什么用呢？</a:t>
            </a:r>
          </a:p>
        </p:txBody>
      </p:sp>
    </p:spTree>
    <p:extLst>
      <p:ext uri="{BB962C8B-B14F-4D97-AF65-F5344CB8AC3E}">
        <p14:creationId xmlns:p14="http://schemas.microsoft.com/office/powerpoint/2010/main" val="169037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POJ 2559 Largest Rectangle in a Histogram</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找柱状图中面积最大的子矩形</a:t>
            </a:r>
            <a:endParaRPr lang="en-US" altLang="zh-CN" dirty="0"/>
          </a:p>
          <a:p>
            <a:endParaRPr lang="zh-CN" altLang="en-US" dirty="0"/>
          </a:p>
        </p:txBody>
      </p:sp>
      <p:pic>
        <p:nvPicPr>
          <p:cNvPr id="1026" name="Picture 2">
            <a:extLst>
              <a:ext uri="{FF2B5EF4-FFF2-40B4-BE49-F238E27FC236}">
                <a16:creationId xmlns:a16="http://schemas.microsoft.com/office/drawing/2014/main" id="{CC54AEEC-14C6-45CD-DA0E-3EBC96C2D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5" y="2671763"/>
            <a:ext cx="48196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22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POJ 2559 Largest Rectangle in a Histogram</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需要找到每个点分别向左右能够扩展到的连续长度，能够扩展的条件为：这些区间的元素值都都大于等于当前点的值。</a:t>
            </a:r>
            <a:endParaRPr lang="en-US" altLang="zh-CN" dirty="0"/>
          </a:p>
          <a:p>
            <a:r>
              <a:rPr lang="zh-CN" altLang="en-US" dirty="0"/>
              <a:t>只考虑向左的，因为向右的倒过来做一遍就行了</a:t>
            </a:r>
            <a:endParaRPr lang="en-US" altLang="zh-CN" dirty="0"/>
          </a:p>
          <a:p>
            <a:r>
              <a:rPr lang="zh-CN" altLang="en-US" dirty="0"/>
              <a:t>使用单调栈维护从起点到当前点的递增序列，如果栈顶元素大于当前点，我们就一直将栈中元素弹出，直到遇到小于当前点的元素，以此来维护栈的递增性，显然此时的点最远可以扩展到当前栈元素的位置</a:t>
            </a:r>
            <a:r>
              <a:rPr lang="en-US" altLang="zh-CN" dirty="0"/>
              <a:t>-1</a:t>
            </a:r>
            <a:r>
              <a:rPr lang="zh-CN" altLang="en-US" dirty="0"/>
              <a:t>，即我们找到了当前点的扩展边界。</a:t>
            </a:r>
            <a:endParaRPr lang="en-US" altLang="zh-CN" dirty="0"/>
          </a:p>
          <a:p>
            <a:endParaRPr lang="zh-CN" altLang="en-US" dirty="0"/>
          </a:p>
        </p:txBody>
      </p:sp>
    </p:spTree>
    <p:extLst>
      <p:ext uri="{BB962C8B-B14F-4D97-AF65-F5344CB8AC3E}">
        <p14:creationId xmlns:p14="http://schemas.microsoft.com/office/powerpoint/2010/main" val="274737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POJ 2559 Largest Rectangle in a Histogram</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要证明的是：前面弹出的元素对之后的点没有影响。我们可以根据图片分情况讨论</a:t>
            </a:r>
            <a:endParaRPr lang="en-US" altLang="zh-CN" dirty="0"/>
          </a:p>
          <a:p>
            <a:endParaRPr lang="en-US" altLang="zh-CN" dirty="0"/>
          </a:p>
          <a:p>
            <a:endParaRPr lang="en-US" altLang="zh-CN" dirty="0"/>
          </a:p>
          <a:p>
            <a:endParaRPr lang="en-US" altLang="zh-CN" dirty="0"/>
          </a:p>
          <a:p>
            <a:r>
              <a:rPr lang="zh-CN" altLang="en-US" dirty="0"/>
              <a:t>所以单调栈的用途就是对于序列里面的每个元素找它左边的第一个大于或者小于它的元素，时间复杂度</a:t>
            </a:r>
            <a:r>
              <a:rPr lang="en-US" altLang="zh-CN" dirty="0"/>
              <a:t>O(n)</a:t>
            </a:r>
          </a:p>
          <a:p>
            <a:r>
              <a:rPr lang="zh-CN" altLang="en-US" dirty="0"/>
              <a:t>当然，这个我们也可以用线段树来做，就是会多一个</a:t>
            </a:r>
            <a:r>
              <a:rPr lang="en-US" altLang="zh-CN" dirty="0"/>
              <a:t>log</a:t>
            </a:r>
            <a:endParaRPr lang="zh-CN" altLang="en-US" dirty="0"/>
          </a:p>
        </p:txBody>
      </p:sp>
      <p:pic>
        <p:nvPicPr>
          <p:cNvPr id="4" name="Picture 2">
            <a:extLst>
              <a:ext uri="{FF2B5EF4-FFF2-40B4-BE49-F238E27FC236}">
                <a16:creationId xmlns:a16="http://schemas.microsoft.com/office/drawing/2014/main" id="{62F04073-4B59-3DD6-5BC3-E70B0BDC4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5" y="2671763"/>
            <a:ext cx="48196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5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51nod 1158</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给出</a:t>
            </a:r>
            <a:r>
              <a:rPr lang="en-US" altLang="zh-CN" dirty="0"/>
              <a:t>1</a:t>
            </a:r>
            <a:r>
              <a:rPr lang="zh-CN" altLang="en-US" dirty="0"/>
              <a:t>个</a:t>
            </a:r>
            <a:r>
              <a:rPr lang="en-US" altLang="zh-CN" dirty="0"/>
              <a:t>M*N</a:t>
            </a:r>
            <a:r>
              <a:rPr lang="zh-CN" altLang="en-US" dirty="0"/>
              <a:t>的矩阵</a:t>
            </a:r>
            <a:r>
              <a:rPr lang="en-US" altLang="zh-CN" dirty="0"/>
              <a:t>M1</a:t>
            </a:r>
            <a:r>
              <a:rPr lang="zh-CN" altLang="en-US" dirty="0"/>
              <a:t>，里面的元素只有</a:t>
            </a:r>
            <a:r>
              <a:rPr lang="en-US" altLang="zh-CN" dirty="0"/>
              <a:t>0</a:t>
            </a:r>
            <a:r>
              <a:rPr lang="zh-CN" altLang="en-US" dirty="0"/>
              <a:t>或</a:t>
            </a:r>
            <a:r>
              <a:rPr lang="en-US" altLang="zh-CN" dirty="0"/>
              <a:t>1</a:t>
            </a:r>
            <a:r>
              <a:rPr lang="zh-CN" altLang="en-US" dirty="0"/>
              <a:t>，找出</a:t>
            </a:r>
            <a:r>
              <a:rPr lang="en-US" altLang="zh-CN" dirty="0"/>
              <a:t>M1</a:t>
            </a:r>
            <a:r>
              <a:rPr lang="zh-CN" altLang="en-US" dirty="0"/>
              <a:t>的一个子矩阵</a:t>
            </a:r>
            <a:r>
              <a:rPr lang="en-US" altLang="zh-CN" dirty="0"/>
              <a:t>M2</a:t>
            </a:r>
            <a:r>
              <a:rPr lang="zh-CN" altLang="en-US" dirty="0"/>
              <a:t>，</a:t>
            </a:r>
            <a:r>
              <a:rPr lang="en-US" altLang="zh-CN" dirty="0"/>
              <a:t>M2</a:t>
            </a:r>
            <a:r>
              <a:rPr lang="zh-CN" altLang="en-US" dirty="0"/>
              <a:t>中的元素只有</a:t>
            </a:r>
            <a:r>
              <a:rPr lang="en-US" altLang="zh-CN" dirty="0"/>
              <a:t>1</a:t>
            </a:r>
            <a:r>
              <a:rPr lang="zh-CN" altLang="en-US" dirty="0"/>
              <a:t>，并且</a:t>
            </a:r>
            <a:r>
              <a:rPr lang="en-US" altLang="zh-CN" dirty="0"/>
              <a:t>M2</a:t>
            </a:r>
            <a:r>
              <a:rPr lang="zh-CN" altLang="en-US" dirty="0"/>
              <a:t>的面积是最大的。输出</a:t>
            </a:r>
            <a:r>
              <a:rPr lang="en-US" altLang="zh-CN" dirty="0"/>
              <a:t>M2</a:t>
            </a:r>
            <a:r>
              <a:rPr lang="zh-CN" altLang="en-US" dirty="0"/>
              <a:t>的面积。</a:t>
            </a:r>
            <a:endParaRPr lang="en-US" altLang="zh-CN" dirty="0"/>
          </a:p>
          <a:p>
            <a:r>
              <a:rPr lang="en-US" altLang="zh-CN" dirty="0" err="1"/>
              <a:t>n,m</a:t>
            </a:r>
            <a:r>
              <a:rPr lang="en-US" altLang="zh-CN" dirty="0"/>
              <a:t>&lt;=500</a:t>
            </a:r>
            <a:endParaRPr lang="zh-CN" altLang="en-US" dirty="0"/>
          </a:p>
        </p:txBody>
      </p:sp>
    </p:spTree>
    <p:extLst>
      <p:ext uri="{BB962C8B-B14F-4D97-AF65-F5344CB8AC3E}">
        <p14:creationId xmlns:p14="http://schemas.microsoft.com/office/powerpoint/2010/main" val="377581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51nod 1158</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设</a:t>
            </a:r>
            <a:r>
              <a:rPr lang="en-US" altLang="zh-CN" dirty="0"/>
              <a:t>h[</a:t>
            </a:r>
            <a:r>
              <a:rPr lang="en-US" altLang="zh-CN" dirty="0" err="1"/>
              <a:t>i</a:t>
            </a:r>
            <a:r>
              <a:rPr lang="en-US" altLang="zh-CN" dirty="0"/>
              <a:t>][j]</a:t>
            </a:r>
            <a:r>
              <a:rPr lang="zh-CN" altLang="en-US" dirty="0"/>
              <a:t>表示第</a:t>
            </a:r>
            <a:r>
              <a:rPr lang="en-US" altLang="zh-CN" dirty="0" err="1"/>
              <a:t>i</a:t>
            </a:r>
            <a:r>
              <a:rPr lang="zh-CN" altLang="en-US" dirty="0"/>
              <a:t>行的第</a:t>
            </a:r>
            <a:r>
              <a:rPr lang="en-US" altLang="zh-CN" dirty="0"/>
              <a:t>j</a:t>
            </a:r>
            <a:r>
              <a:rPr lang="zh-CN" altLang="en-US" dirty="0"/>
              <a:t>个位置往上能延伸多少个</a:t>
            </a:r>
            <a:r>
              <a:rPr lang="en-US" altLang="zh-CN" dirty="0"/>
              <a:t>1</a:t>
            </a:r>
          </a:p>
          <a:p>
            <a:r>
              <a:rPr lang="zh-CN" altLang="en-US" dirty="0"/>
              <a:t>然后枚举每一行作为最大子矩形的底边</a:t>
            </a:r>
            <a:endParaRPr lang="en-US" altLang="zh-CN" dirty="0"/>
          </a:p>
          <a:p>
            <a:r>
              <a:rPr lang="zh-CN" altLang="en-US" dirty="0"/>
              <a:t>假设枚举到第</a:t>
            </a:r>
            <a:r>
              <a:rPr lang="en-US" altLang="zh-CN" dirty="0" err="1"/>
              <a:t>i</a:t>
            </a:r>
            <a:r>
              <a:rPr lang="zh-CN" altLang="en-US" dirty="0"/>
              <a:t>行为底边，那么</a:t>
            </a:r>
            <a:r>
              <a:rPr lang="en-US" altLang="zh-CN" dirty="0"/>
              <a:t>h[</a:t>
            </a:r>
            <a:r>
              <a:rPr lang="en-US" altLang="zh-CN" dirty="0" err="1"/>
              <a:t>i</a:t>
            </a:r>
            <a:r>
              <a:rPr lang="en-US" altLang="zh-CN" dirty="0"/>
              <a:t>][]</a:t>
            </a:r>
            <a:r>
              <a:rPr lang="zh-CN" altLang="en-US" dirty="0"/>
              <a:t>就变成一个一维数组，在这个一维数组上做前面的柱状图中面积最大的子矩形问题</a:t>
            </a:r>
            <a:endParaRPr lang="en-US" altLang="zh-CN" dirty="0"/>
          </a:p>
          <a:p>
            <a:r>
              <a:rPr lang="zh-CN" altLang="en-US" dirty="0"/>
              <a:t>时间复杂度</a:t>
            </a:r>
            <a:r>
              <a:rPr lang="en-US" altLang="zh-CN" dirty="0"/>
              <a:t>O(nm)</a:t>
            </a:r>
          </a:p>
        </p:txBody>
      </p:sp>
    </p:spTree>
    <p:extLst>
      <p:ext uri="{BB962C8B-B14F-4D97-AF65-F5344CB8AC3E}">
        <p14:creationId xmlns:p14="http://schemas.microsoft.com/office/powerpoint/2010/main" val="411386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BB5EC-26E6-D44B-976A-D1AA70A0F7F1}"/>
              </a:ext>
            </a:extLst>
          </p:cNvPr>
          <p:cNvSpPr>
            <a:spLocks noGrp="1"/>
          </p:cNvSpPr>
          <p:nvPr>
            <p:ph type="title"/>
          </p:nvPr>
        </p:nvSpPr>
        <p:spPr/>
        <p:txBody>
          <a:bodyPr/>
          <a:lstStyle/>
          <a:p>
            <a:r>
              <a:rPr lang="en-US" altLang="zh-CN" dirty="0"/>
              <a:t>cf1313c2</a:t>
            </a:r>
            <a:endParaRPr lang="zh-CN" altLang="en-US" dirty="0"/>
          </a:p>
        </p:txBody>
      </p:sp>
      <p:sp>
        <p:nvSpPr>
          <p:cNvPr id="3" name="内容占位符 2">
            <a:extLst>
              <a:ext uri="{FF2B5EF4-FFF2-40B4-BE49-F238E27FC236}">
                <a16:creationId xmlns:a16="http://schemas.microsoft.com/office/drawing/2014/main" id="{C9A41C43-2C10-12C5-C00B-42AC4710C8C1}"/>
              </a:ext>
            </a:extLst>
          </p:cNvPr>
          <p:cNvSpPr>
            <a:spLocks noGrp="1"/>
          </p:cNvSpPr>
          <p:nvPr>
            <p:ph idx="1"/>
          </p:nvPr>
        </p:nvSpPr>
        <p:spPr/>
        <p:txBody>
          <a:bodyPr/>
          <a:lstStyle/>
          <a:p>
            <a:r>
              <a:rPr lang="zh-CN" altLang="en-US" dirty="0"/>
              <a:t>有</a:t>
            </a:r>
            <a:r>
              <a:rPr lang="en-US" altLang="zh-CN" dirty="0"/>
              <a:t>n</a:t>
            </a:r>
            <a:r>
              <a:rPr lang="zh-CN" altLang="en-US" dirty="0"/>
              <a:t>座建筑物排成一列，每座限高</a:t>
            </a:r>
            <a:r>
              <a:rPr lang="en-US" altLang="zh-CN" dirty="0"/>
              <a:t>h[</a:t>
            </a:r>
            <a:r>
              <a:rPr lang="en-US" altLang="zh-CN" dirty="0" err="1"/>
              <a:t>i</a:t>
            </a:r>
            <a:r>
              <a:rPr lang="en-US" altLang="zh-CN" dirty="0"/>
              <a:t>]</a:t>
            </a:r>
          </a:p>
          <a:p>
            <a:r>
              <a:rPr lang="zh-CN" altLang="en-US" dirty="0"/>
              <a:t>现在要选一座建筑物作为最高建筑物，假设选第</a:t>
            </a:r>
            <a:r>
              <a:rPr lang="en-US" altLang="zh-CN" dirty="0"/>
              <a:t>p</a:t>
            </a:r>
            <a:r>
              <a:rPr lang="zh-CN" altLang="en-US" dirty="0"/>
              <a:t>座建筑物</a:t>
            </a:r>
            <a:endParaRPr lang="en-US" altLang="zh-CN" dirty="0"/>
          </a:p>
          <a:p>
            <a:r>
              <a:rPr lang="zh-CN" altLang="en-US" dirty="0"/>
              <a:t>并且要求第</a:t>
            </a:r>
            <a:r>
              <a:rPr lang="en-US" altLang="zh-CN" dirty="0"/>
              <a:t>1</a:t>
            </a:r>
            <a:r>
              <a:rPr lang="zh-CN" altLang="en-US" dirty="0"/>
              <a:t>座到第</a:t>
            </a:r>
            <a:r>
              <a:rPr lang="en-US" altLang="zh-CN" dirty="0"/>
              <a:t>p</a:t>
            </a:r>
            <a:r>
              <a:rPr lang="zh-CN" altLang="en-US" dirty="0"/>
              <a:t>座建筑的高度单调不减，第</a:t>
            </a:r>
            <a:r>
              <a:rPr lang="en-US" altLang="zh-CN" dirty="0"/>
              <a:t>p</a:t>
            </a:r>
            <a:r>
              <a:rPr lang="zh-CN" altLang="en-US" dirty="0"/>
              <a:t>座建筑到第</a:t>
            </a:r>
            <a:r>
              <a:rPr lang="en-US" altLang="zh-CN" dirty="0"/>
              <a:t>n</a:t>
            </a:r>
            <a:r>
              <a:rPr lang="zh-CN" altLang="en-US" dirty="0"/>
              <a:t>座建筑物的高度单调不增</a:t>
            </a:r>
            <a:endParaRPr lang="en-US" altLang="zh-CN" dirty="0"/>
          </a:p>
          <a:p>
            <a:r>
              <a:rPr lang="zh-CN" altLang="en-US" dirty="0"/>
              <a:t>且要让所有建筑物的高度之和最大</a:t>
            </a:r>
            <a:endParaRPr lang="en-US" altLang="zh-CN" dirty="0"/>
          </a:p>
          <a:p>
            <a:r>
              <a:rPr lang="en-US" altLang="zh-CN" dirty="0"/>
              <a:t>p</a:t>
            </a:r>
            <a:r>
              <a:rPr lang="zh-CN" altLang="en-US" dirty="0"/>
              <a:t>是任选的，求这个最大值</a:t>
            </a:r>
            <a:endParaRPr lang="en-US" altLang="zh-CN" dirty="0"/>
          </a:p>
        </p:txBody>
      </p:sp>
    </p:spTree>
    <p:extLst>
      <p:ext uri="{BB962C8B-B14F-4D97-AF65-F5344CB8AC3E}">
        <p14:creationId xmlns:p14="http://schemas.microsoft.com/office/powerpoint/2010/main" val="39572157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981</Words>
  <Application>Microsoft Office PowerPoint</Application>
  <PresentationFormat>宽屏</PresentationFormat>
  <Paragraphs>62</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基础dp模型二</vt:lpstr>
      <vt:lpstr>单调队列</vt:lpstr>
      <vt:lpstr>单调栈</vt:lpstr>
      <vt:lpstr>POJ 2559 Largest Rectangle in a Histogram</vt:lpstr>
      <vt:lpstr>POJ 2559 Largest Rectangle in a Histogram</vt:lpstr>
      <vt:lpstr>POJ 2559 Largest Rectangle in a Histogram</vt:lpstr>
      <vt:lpstr>51nod 1158</vt:lpstr>
      <vt:lpstr>51nod 1158</vt:lpstr>
      <vt:lpstr>cf1313c2</vt:lpstr>
      <vt:lpstr>cf1313c2</vt:lpstr>
      <vt:lpstr>cf1313c2</vt:lpstr>
      <vt:lpstr>cf1313c2</vt:lpstr>
      <vt:lpstr>NOI 2005 瑰丽华尔兹</vt:lpstr>
      <vt:lpstr>NOI 2005 瑰丽华尔兹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基础dp模型二</dc:title>
  <dc:creator>You Lingyun</dc:creator>
  <cp:lastModifiedBy>You Lingyun</cp:lastModifiedBy>
  <cp:revision>17</cp:revision>
  <dcterms:created xsi:type="dcterms:W3CDTF">2023-03-07T07:18:52Z</dcterms:created>
  <dcterms:modified xsi:type="dcterms:W3CDTF">2023-03-07T08:22:16Z</dcterms:modified>
</cp:coreProperties>
</file>