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8" r:id="rId3"/>
    <p:sldId id="392" r:id="rId4"/>
    <p:sldId id="396" r:id="rId5"/>
    <p:sldId id="401" r:id="rId6"/>
    <p:sldId id="398" r:id="rId7"/>
    <p:sldId id="405" r:id="rId8"/>
    <p:sldId id="407" r:id="rId9"/>
    <p:sldId id="411" r:id="rId10"/>
    <p:sldId id="422" r:id="rId11"/>
    <p:sldId id="435" r:id="rId12"/>
    <p:sldId id="434" r:id="rId13"/>
    <p:sldId id="436" r:id="rId14"/>
    <p:sldId id="437" r:id="rId15"/>
    <p:sldId id="438" r:id="rId16"/>
    <p:sldId id="439" r:id="rId17"/>
    <p:sldId id="441" r:id="rId18"/>
    <p:sldId id="443" r:id="rId19"/>
    <p:sldId id="445" r:id="rId20"/>
    <p:sldId id="469" r:id="rId21"/>
    <p:sldId id="474" r:id="rId22"/>
    <p:sldId id="477" r:id="rId23"/>
    <p:sldId id="478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6" r:id="rId41"/>
    <p:sldId id="277" r:id="rId42"/>
    <p:sldId id="278" r:id="rId43"/>
    <p:sldId id="279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91" r:id="rId53"/>
    <p:sldId id="289" r:id="rId54"/>
    <p:sldId id="292" r:id="rId55"/>
    <p:sldId id="290" r:id="rId56"/>
    <p:sldId id="294" r:id="rId57"/>
    <p:sldId id="295" r:id="rId58"/>
    <p:sldId id="296" r:id="rId59"/>
    <p:sldId id="293" r:id="rId60"/>
    <p:sldId id="29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8EFB-BC9A-428F-99F6-590EEECE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716F93-9972-4B2D-8899-04E117A00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2C4CE-2C47-40EA-A31B-6AA43DC7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673BC-B58A-44AE-827F-780FDEC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92909-42B7-4231-9068-BC06F94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56B17-21BD-43BD-A7DD-3C513FCE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456B4-5E87-4E9B-B880-076A472C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76A-5539-4F82-A045-C3A4055F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1BD1-2B84-4D69-97A0-795291CC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10E3F-5BBC-4199-8A71-77D9BCF9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4F4E2-542B-4449-93ED-8690FF147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1D0DC-8909-49E4-9413-2AEDE45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34D54-9D4F-4491-90FB-A729A336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5B14D-55AE-4F85-B5B5-EBC7FFC4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D971D-E0AF-4FED-AFFF-E83F09F5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60AA8-62BF-4517-96F8-0EB87910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CC1C-BAA9-49F6-BD93-5F81E989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A9949-420C-4B48-BA34-8E372F91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8D141-776A-4DAB-8468-022B687A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F5517-ECB9-40CE-AE63-AEFBFF26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0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A2F8-0380-4633-8DB3-2CE618A2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987AE-8AF0-4C5F-A41B-73A961D4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F4A52-EE49-4C0F-A1EF-E2761D8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50D71-EC49-4AE1-88CE-A26F6E8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884C6-AACD-4E32-96FE-BDB62D1C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0FF8-73E3-4A7B-89F2-7F066EF3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87F62-D0DA-4FA9-8D3C-2522A64DE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40C45-5723-4D83-9457-2CDEE091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4C10-3C46-4F6F-AE9F-03E9A63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3E509-EE33-4D93-ADF3-7D187BFB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CEEBF-AFAA-49B3-AA9C-63CB9F3B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1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977B8-F660-481A-AB85-B7513EB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25D1-F387-4BCD-8121-F77EC3EE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36623-FA34-490A-B52C-5B052B444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1A7E0-5DAC-411E-9332-2B2EA6DD7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E7F4A1-F8B8-425E-99DB-EC1FAB36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DD52F-37C7-4204-AB53-BB0B4922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739C84-AA28-4834-B0AB-97B287E4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FF358-83F5-446D-88AA-FC1F17C7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3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828B6-A2E1-4466-9ACD-DDB301B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F3ABC-8F66-476F-8A70-80F6E793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462E4-3143-4E2F-84BC-D316F4F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5A7E2-AEB4-4A9E-B4F1-5F8CAC54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CB92B-8266-4DBD-A5B7-8AB24FF4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6B5EC6-0078-4DA1-963C-95C4380D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CFA91-D115-4ABD-85DA-B4857F74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F41D-A54E-4691-B25F-ADDC9CDA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941CE-25D4-43FD-9809-09542C2E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137BB-8EFC-4D1F-8E51-2A4DF7B35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2E7BE-7C75-46AE-A841-72EC41B7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259BD-1A28-4EB0-A3B9-A8882512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46166-C1FF-4515-9FA8-5451B5FE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93EC-83F2-4588-9410-D246264E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DD686-FE01-4458-A18E-413AF5E7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632BE-F1E5-4F51-9587-A1DEF43F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BB0C8-8E63-48FB-BB89-B60180A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5B0CC-911D-4232-B0CF-B0C25E9C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82960-30EF-47DB-BABD-0889D75F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8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412E1-3A39-4C30-91DC-FEFAF4C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C95D3-580E-4A52-9BD6-8F6B4A42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18959-D8A7-4837-889E-F7AD3FAC8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2E2E-5328-4B3D-B58B-6760BAF985E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E0A1D-3837-4D5C-848F-F730E4666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ADFC1-5965-4067-9839-2CAC7BEF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1C85-4F69-4626-B632-84DDE17AC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3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3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36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36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64.xml"/><Relationship Id="rId7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tags" Target="../tags/tag66.xml"/><Relationship Id="rId10" Type="http://schemas.openxmlformats.org/officeDocument/2006/relationships/image" Target="../media/image40.png"/><Relationship Id="rId4" Type="http://schemas.openxmlformats.org/officeDocument/2006/relationships/tags" Target="../tags/tag65.xml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71.xml"/><Relationship Id="rId7" Type="http://schemas.openxmlformats.org/officeDocument/2006/relationships/image" Target="../media/image42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75.xml"/><Relationship Id="rId21" Type="http://schemas.openxmlformats.org/officeDocument/2006/relationships/image" Target="../media/image53.png"/><Relationship Id="rId7" Type="http://schemas.openxmlformats.org/officeDocument/2006/relationships/tags" Target="../tags/tag7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9.png"/><Relationship Id="rId2" Type="http://schemas.openxmlformats.org/officeDocument/2006/relationships/tags" Target="../tags/tag74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tags" Target="../tags/tag82.xml"/><Relationship Id="rId19" Type="http://schemas.openxmlformats.org/officeDocument/2006/relationships/image" Target="../media/image5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86.xml"/><Relationship Id="rId7" Type="http://schemas.openxmlformats.org/officeDocument/2006/relationships/image" Target="../media/image57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61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93.xml"/><Relationship Id="rId7" Type="http://schemas.openxmlformats.org/officeDocument/2006/relationships/image" Target="../media/image6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2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71.png"/><Relationship Id="rId5" Type="http://schemas.openxmlformats.org/officeDocument/2006/relationships/tags" Target="../tags/tag101.xml"/><Relationship Id="rId10" Type="http://schemas.openxmlformats.org/officeDocument/2006/relationships/image" Target="../media/image70.png"/><Relationship Id="rId4" Type="http://schemas.openxmlformats.org/officeDocument/2006/relationships/tags" Target="../tags/tag100.xml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106.xml"/><Relationship Id="rId7" Type="http://schemas.openxmlformats.org/officeDocument/2006/relationships/image" Target="../media/image76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7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82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58.png"/><Relationship Id="rId5" Type="http://schemas.openxmlformats.org/officeDocument/2006/relationships/image" Target="../media/image81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86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89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8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3.png"/><Relationship Id="rId18" Type="http://schemas.openxmlformats.org/officeDocument/2006/relationships/image" Target="../media/image9.png"/><Relationship Id="rId3" Type="http://schemas.openxmlformats.org/officeDocument/2006/relationships/tags" Target="../tags/tag8.xml"/><Relationship Id="rId21" Type="http://schemas.openxmlformats.org/officeDocument/2006/relationships/image" Target="../media/image12.png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7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6.png"/><Relationship Id="rId10" Type="http://schemas.openxmlformats.org/officeDocument/2006/relationships/tags" Target="../tags/tag15.xml"/><Relationship Id="rId19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28.xml"/><Relationship Id="rId7" Type="http://schemas.openxmlformats.org/officeDocument/2006/relationships/image" Target="../media/image9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9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image" Target="../media/image99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3.png"/><Relationship Id="rId5" Type="http://schemas.openxmlformats.org/officeDocument/2006/relationships/tags" Target="../tags/tag21.xml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6.xml"/><Relationship Id="rId7" Type="http://schemas.openxmlformats.org/officeDocument/2006/relationships/image" Target="../media/image2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156.xml"/><Relationship Id="rId7" Type="http://schemas.openxmlformats.org/officeDocument/2006/relationships/image" Target="../media/image114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18.png"/><Relationship Id="rId5" Type="http://schemas.openxmlformats.org/officeDocument/2006/relationships/tags" Target="../tags/tag35.xml"/><Relationship Id="rId10" Type="http://schemas.openxmlformats.org/officeDocument/2006/relationships/image" Target="../media/image25.png"/><Relationship Id="rId4" Type="http://schemas.openxmlformats.org/officeDocument/2006/relationships/tags" Target="../tags/tag34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8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5.png"/><Relationship Id="rId17" Type="http://schemas.openxmlformats.org/officeDocument/2006/relationships/image" Target="../media/image32.png"/><Relationship Id="rId2" Type="http://schemas.openxmlformats.org/officeDocument/2006/relationships/tags" Target="../tags/tag38.xml"/><Relationship Id="rId16" Type="http://schemas.openxmlformats.org/officeDocument/2006/relationships/image" Target="../media/image31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4.png"/><Relationship Id="rId5" Type="http://schemas.openxmlformats.org/officeDocument/2006/relationships/tags" Target="../tags/tag41.xml"/><Relationship Id="rId15" Type="http://schemas.openxmlformats.org/officeDocument/2006/relationships/image" Target="../media/image30.png"/><Relationship Id="rId10" Type="http://schemas.openxmlformats.org/officeDocument/2006/relationships/image" Target="../media/image23.png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14B1B-E9A3-484A-9ED7-81D5E60F3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多项式和生成函数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920C4-3EBD-4584-9D6D-3466B527C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考虑倍增的式子</a:t>
            </a:r>
            <a:endParaRPr lang="en-US" altLang="zh-CN" dirty="0"/>
          </a:p>
          <a:p>
            <a:r>
              <a:rPr lang="zh-CN" altLang="en-US" dirty="0"/>
              <a:t>每次倍增需要算一次多项式减法，三次多项式乘法</a:t>
            </a:r>
            <a:endParaRPr lang="en-US" altLang="zh-CN" dirty="0"/>
          </a:p>
          <a:p>
            <a:r>
              <a:rPr lang="en-US" altLang="zh-CN" dirty="0"/>
              <a:t>T(n)=T(n/2)+O(</a:t>
            </a:r>
            <a:r>
              <a:rPr lang="en-US" altLang="zh-CN" dirty="0" err="1"/>
              <a:t>nlogn</a:t>
            </a:r>
            <a:r>
              <a:rPr lang="en-US" altLang="zh-CN" dirty="0"/>
              <a:t>)=O(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49BD9B-A7FB-473D-95EA-8F601EB1A3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33" y="1871371"/>
            <a:ext cx="3452952" cy="3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ln(v)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24FD28-6D5C-415F-973A-5172B8EC7B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4" y="2397959"/>
            <a:ext cx="3404801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ln(v)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两边多项式求导（即对</a:t>
            </a:r>
            <a:r>
              <a:rPr lang="en-US" altLang="zh-CN" dirty="0"/>
              <a:t>x</a:t>
            </a:r>
            <a:r>
              <a:rPr lang="zh-CN" altLang="en-US" dirty="0"/>
              <a:t>求导），有</a:t>
            </a:r>
            <a:endParaRPr lang="en-US" altLang="zh-CN" dirty="0"/>
          </a:p>
          <a:p>
            <a:r>
              <a:rPr lang="zh-CN" altLang="en-US" dirty="0"/>
              <a:t>两边对</a:t>
            </a:r>
            <a:r>
              <a:rPr lang="en-US" altLang="zh-CN" dirty="0"/>
              <a:t>x</a:t>
            </a:r>
            <a:r>
              <a:rPr lang="zh-CN" altLang="en-US" dirty="0"/>
              <a:t>积分，有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24FD28-6D5C-415F-973A-5172B8EC7B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4" y="2397959"/>
            <a:ext cx="3404801" cy="35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2B2E10-2611-458C-A655-8A07662FE6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2" y="2787131"/>
            <a:ext cx="2381714" cy="539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75DF8E-E29C-425F-8F31-9E8164A3C4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2" y="3326560"/>
            <a:ext cx="2361903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6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ln(v)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两边多项式求导（即对</a:t>
            </a:r>
            <a:r>
              <a:rPr lang="en-US" altLang="zh-CN" dirty="0"/>
              <a:t>x</a:t>
            </a:r>
            <a:r>
              <a:rPr lang="zh-CN" altLang="en-US" dirty="0"/>
              <a:t>求导），有</a:t>
            </a:r>
            <a:endParaRPr lang="en-US" altLang="zh-CN" dirty="0"/>
          </a:p>
          <a:p>
            <a:r>
              <a:rPr lang="zh-CN" altLang="en-US" dirty="0"/>
              <a:t>两边对</a:t>
            </a:r>
            <a:r>
              <a:rPr lang="en-US" altLang="zh-CN" dirty="0"/>
              <a:t>x</a:t>
            </a:r>
            <a:r>
              <a:rPr lang="zh-CN" altLang="en-US" dirty="0"/>
              <a:t>积分，有</a:t>
            </a:r>
            <a:endParaRPr lang="en-US" altLang="zh-CN" dirty="0"/>
          </a:p>
          <a:p>
            <a:r>
              <a:rPr lang="zh-CN" altLang="en-US" dirty="0"/>
              <a:t>需要一次多项式求逆，一次多项式求导，一次多项式积分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24FD28-6D5C-415F-973A-5172B8EC7B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4" y="2397959"/>
            <a:ext cx="3404801" cy="35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2B2E10-2611-458C-A655-8A07662FE6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2" y="2787131"/>
            <a:ext cx="2381714" cy="539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75DF8E-E29C-425F-8F31-9E8164A3C4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2" y="3326560"/>
            <a:ext cx="2361903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ln(v)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两边多项式求导（即对</a:t>
            </a:r>
            <a:r>
              <a:rPr lang="en-US" altLang="zh-CN" dirty="0"/>
              <a:t>x</a:t>
            </a:r>
            <a:r>
              <a:rPr lang="zh-CN" altLang="en-US" dirty="0"/>
              <a:t>求导），有</a:t>
            </a:r>
            <a:endParaRPr lang="en-US" altLang="zh-CN" dirty="0"/>
          </a:p>
          <a:p>
            <a:r>
              <a:rPr lang="zh-CN" altLang="en-US" dirty="0"/>
              <a:t>两边对</a:t>
            </a:r>
            <a:r>
              <a:rPr lang="en-US" altLang="zh-CN" dirty="0"/>
              <a:t>x</a:t>
            </a:r>
            <a:r>
              <a:rPr lang="zh-CN" altLang="en-US" dirty="0"/>
              <a:t>积分，有</a:t>
            </a:r>
            <a:endParaRPr lang="en-US" altLang="zh-CN" dirty="0"/>
          </a:p>
          <a:p>
            <a:r>
              <a:rPr lang="zh-CN" altLang="en-US" dirty="0"/>
              <a:t>问题：设</a:t>
            </a:r>
            <a:r>
              <a:rPr lang="en-US" altLang="zh-CN" dirty="0"/>
              <a:t>v=1+2x+3x^2</a:t>
            </a:r>
            <a:r>
              <a:rPr lang="zh-CN" altLang="en-US" dirty="0"/>
              <a:t>，</a:t>
            </a:r>
            <a:r>
              <a:rPr lang="en-US" altLang="zh-CN" dirty="0"/>
              <a:t>v’=2+6x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mod x^2</a:t>
            </a:r>
            <a:r>
              <a:rPr lang="zh-CN" altLang="en-US" dirty="0"/>
              <a:t>意义下，</a:t>
            </a:r>
            <a:r>
              <a:rPr lang="en-US" altLang="zh-CN" dirty="0"/>
              <a:t>v=1+2x</a:t>
            </a:r>
            <a:r>
              <a:rPr lang="zh-CN" altLang="en-US" dirty="0"/>
              <a:t>，</a:t>
            </a:r>
            <a:r>
              <a:rPr lang="en-US" altLang="zh-CN" dirty="0"/>
              <a:t>v’=2</a:t>
            </a:r>
            <a:r>
              <a:rPr lang="zh-CN" altLang="en-US" dirty="0"/>
              <a:t>还是</a:t>
            </a:r>
            <a:r>
              <a:rPr lang="en-US" altLang="zh-CN" dirty="0"/>
              <a:t>v’=2+6x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24FD28-6D5C-415F-973A-5172B8EC7B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4" y="2397959"/>
            <a:ext cx="3404801" cy="35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2B2E10-2611-458C-A655-8A07662FE6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2" y="2787131"/>
            <a:ext cx="2381714" cy="539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75DF8E-E29C-425F-8F31-9E8164A3C4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2" y="3326560"/>
            <a:ext cx="2361903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ln(v)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两边多项式求导（即对</a:t>
            </a:r>
            <a:r>
              <a:rPr lang="en-US" altLang="zh-CN" dirty="0"/>
              <a:t>x</a:t>
            </a:r>
            <a:r>
              <a:rPr lang="zh-CN" altLang="en-US" dirty="0"/>
              <a:t>求导），有</a:t>
            </a:r>
            <a:endParaRPr lang="en-US" altLang="zh-CN" dirty="0"/>
          </a:p>
          <a:p>
            <a:r>
              <a:rPr lang="zh-CN" altLang="en-US" dirty="0"/>
              <a:t>两边对</a:t>
            </a:r>
            <a:r>
              <a:rPr lang="en-US" altLang="zh-CN" dirty="0"/>
              <a:t>x</a:t>
            </a:r>
            <a:r>
              <a:rPr lang="zh-CN" altLang="en-US" dirty="0"/>
              <a:t>积分，有</a:t>
            </a:r>
            <a:endParaRPr lang="en-US" altLang="zh-CN" dirty="0"/>
          </a:p>
          <a:p>
            <a:r>
              <a:rPr lang="zh-CN" altLang="en-US" dirty="0"/>
              <a:t>问题：设</a:t>
            </a:r>
            <a:r>
              <a:rPr lang="en-US" altLang="zh-CN" dirty="0"/>
              <a:t>v=1+2x+3x^2</a:t>
            </a:r>
            <a:r>
              <a:rPr lang="zh-CN" altLang="en-US" dirty="0"/>
              <a:t>，</a:t>
            </a:r>
            <a:r>
              <a:rPr lang="en-US" altLang="zh-CN" dirty="0"/>
              <a:t>v’=2+6x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mod x^2</a:t>
            </a:r>
            <a:r>
              <a:rPr lang="zh-CN" altLang="en-US" dirty="0"/>
              <a:t>意义下，</a:t>
            </a:r>
            <a:r>
              <a:rPr lang="en-US" altLang="zh-CN" dirty="0"/>
              <a:t>v=1+2x</a:t>
            </a:r>
            <a:r>
              <a:rPr lang="zh-CN" altLang="en-US" dirty="0"/>
              <a:t>，</a:t>
            </a:r>
            <a:r>
              <a:rPr lang="en-US" altLang="zh-CN" dirty="0"/>
              <a:t>v’=2</a:t>
            </a:r>
            <a:r>
              <a:rPr lang="zh-CN" altLang="en-US" dirty="0"/>
              <a:t>还是</a:t>
            </a:r>
            <a:r>
              <a:rPr lang="en-US" altLang="zh-CN" dirty="0"/>
              <a:t>v’=2+6x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都可以，可以用上面的式子验证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24FD28-6D5C-415F-973A-5172B8EC7B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4" y="2397959"/>
            <a:ext cx="3404801" cy="35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2B2E10-2611-458C-A655-8A07662FE6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2" y="2787131"/>
            <a:ext cx="2381714" cy="539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75DF8E-E29C-425F-8F31-9E8164A3C4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2" y="3326560"/>
            <a:ext cx="2361903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5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ln(v)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两边多项式求导（即对</a:t>
            </a:r>
            <a:r>
              <a:rPr lang="en-US" altLang="zh-CN" dirty="0"/>
              <a:t>x</a:t>
            </a:r>
            <a:r>
              <a:rPr lang="zh-CN" altLang="en-US" dirty="0"/>
              <a:t>求导），有</a:t>
            </a:r>
            <a:endParaRPr lang="en-US" altLang="zh-CN" dirty="0"/>
          </a:p>
          <a:p>
            <a:r>
              <a:rPr lang="zh-CN" altLang="en-US" dirty="0"/>
              <a:t>两边对</a:t>
            </a:r>
            <a:r>
              <a:rPr lang="en-US" altLang="zh-CN" dirty="0"/>
              <a:t>x</a:t>
            </a:r>
            <a:r>
              <a:rPr lang="zh-CN" altLang="en-US" dirty="0"/>
              <a:t>积分，有</a:t>
            </a:r>
            <a:endParaRPr lang="en-US" altLang="zh-CN" dirty="0"/>
          </a:p>
          <a:p>
            <a:r>
              <a:rPr lang="zh-CN" altLang="en-US" dirty="0"/>
              <a:t>问题：设</a:t>
            </a:r>
            <a:r>
              <a:rPr lang="en-US" altLang="zh-CN" dirty="0"/>
              <a:t>v=1+2x+3x^2</a:t>
            </a:r>
            <a:r>
              <a:rPr lang="zh-CN" altLang="en-US" dirty="0"/>
              <a:t>，</a:t>
            </a:r>
            <a:r>
              <a:rPr lang="en-US" altLang="zh-CN" dirty="0"/>
              <a:t>v’=2+6x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mod x^2</a:t>
            </a:r>
            <a:r>
              <a:rPr lang="zh-CN" altLang="en-US" dirty="0"/>
              <a:t>意义下，</a:t>
            </a:r>
            <a:r>
              <a:rPr lang="en-US" altLang="zh-CN" dirty="0"/>
              <a:t>v=1+2x</a:t>
            </a:r>
            <a:r>
              <a:rPr lang="zh-CN" altLang="en-US" dirty="0"/>
              <a:t>，</a:t>
            </a:r>
            <a:r>
              <a:rPr lang="en-US" altLang="zh-CN" dirty="0"/>
              <a:t>v’=2</a:t>
            </a:r>
            <a:r>
              <a:rPr lang="zh-CN" altLang="en-US" dirty="0"/>
              <a:t>还是</a:t>
            </a:r>
            <a:r>
              <a:rPr lang="en-US" altLang="zh-CN" dirty="0"/>
              <a:t>v’=2+6x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都可以，可以用上面的式子验证</a:t>
            </a:r>
            <a:endParaRPr lang="en-US" altLang="zh-CN" dirty="0"/>
          </a:p>
          <a:p>
            <a:r>
              <a:rPr lang="en-US" altLang="zh-CN" dirty="0"/>
              <a:t>ln(1+2x)=2x</a:t>
            </a:r>
            <a:r>
              <a:rPr lang="zh-CN" altLang="en-US" dirty="0"/>
              <a:t>，</a:t>
            </a:r>
            <a:r>
              <a:rPr lang="en-US" altLang="zh-CN" dirty="0"/>
              <a:t>1/v=1-2x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24FD28-6D5C-415F-973A-5172B8EC7B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4" y="2397959"/>
            <a:ext cx="3404801" cy="35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2B2E10-2611-458C-A655-8A07662FE6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2" y="2787131"/>
            <a:ext cx="2381714" cy="539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75DF8E-E29C-425F-8F31-9E8164A3C4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62" y="3326560"/>
            <a:ext cx="2361903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exp(v)</a:t>
            </a:r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两边取对数，有</a:t>
            </a:r>
            <a:endParaRPr lang="en-US" altLang="zh-CN" dirty="0"/>
          </a:p>
          <a:p>
            <a:r>
              <a:rPr lang="zh-CN" altLang="en-US" dirty="0"/>
              <a:t>设                            ，那么有</a:t>
            </a:r>
            <a:endParaRPr lang="en-US" altLang="zh-CN" dirty="0"/>
          </a:p>
          <a:p>
            <a:r>
              <a:rPr lang="zh-CN" altLang="en-US" dirty="0"/>
              <a:t>相当于解多项式方程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DEBEA-88ED-457D-8966-4ACE79B897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3" y="2397959"/>
            <a:ext cx="3200000" cy="356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04FA12-EA26-4033-B81E-0F3DCD555A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98" y="2933553"/>
            <a:ext cx="3402668" cy="3562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4D13B1-A525-4EC2-8C1B-7A9DEEC46C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46" y="3412760"/>
            <a:ext cx="2643200" cy="3562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08C08E-B1CD-48A5-8E85-B17B711B8E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56" y="3333369"/>
            <a:ext cx="1344000" cy="515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2B5AFA-D2C6-4071-9DD7-F30215F105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55" y="3911138"/>
            <a:ext cx="3253334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时，我们似乎要解一个实数方程</a:t>
            </a:r>
            <a:endParaRPr lang="en-US" altLang="zh-CN" dirty="0"/>
          </a:p>
          <a:p>
            <a:r>
              <a:rPr lang="zh-CN" altLang="en-US" dirty="0"/>
              <a:t>回忆多项式取对数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ln(u)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没有常数项，如果</a:t>
            </a:r>
            <a:r>
              <a:rPr lang="en-US" altLang="zh-CN" dirty="0"/>
              <a:t>v</a:t>
            </a:r>
            <a:r>
              <a:rPr lang="zh-CN" altLang="en-US" dirty="0"/>
              <a:t>有常数项，那么这个方程无解                        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5FBC5-09E6-45F3-A711-C67E0F14FD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21" y="1909688"/>
            <a:ext cx="3210666" cy="356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CBAD23-F4A0-4306-8797-8A1B24F7BC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71" y="2265955"/>
            <a:ext cx="3084187" cy="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时，我们似乎要解一个实数方程</a:t>
            </a:r>
            <a:endParaRPr lang="en-US" altLang="zh-CN" dirty="0"/>
          </a:p>
          <a:p>
            <a:r>
              <a:rPr lang="zh-CN" altLang="en-US" dirty="0"/>
              <a:t>回忆多项式取对数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  <a:p>
            <a:r>
              <a:rPr lang="zh-CN" altLang="en-US" dirty="0"/>
              <a:t>然后我们用之前的公式倍增：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每次倍增需要求一次多项式取对数，两次多项式加法，一次多项式乘法</a:t>
            </a:r>
            <a:endParaRPr lang="en-US" altLang="zh-CN" dirty="0"/>
          </a:p>
          <a:p>
            <a:r>
              <a:rPr lang="en-US" altLang="zh-CN" dirty="0"/>
              <a:t>T(n)=T(n/2)+O(</a:t>
            </a:r>
            <a:r>
              <a:rPr lang="en-US" altLang="zh-CN" dirty="0" err="1"/>
              <a:t>nlogn</a:t>
            </a:r>
            <a:r>
              <a:rPr lang="en-US" altLang="zh-CN" dirty="0"/>
              <a:t>)=O(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5FBC5-09E6-45F3-A711-C67E0F14FD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21" y="1909688"/>
            <a:ext cx="3210666" cy="356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CBAD23-F4A0-4306-8797-8A1B24F7BC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71" y="2265955"/>
            <a:ext cx="3084187" cy="539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A99737-0803-465F-960F-C076D70285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11" y="3811886"/>
            <a:ext cx="8316950" cy="598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B6CE87-C385-46ED-9EC0-0C5BBE88B2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99" y="2940322"/>
            <a:ext cx="2399999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解多项式方程                                   ，其中</a:t>
            </a:r>
            <a:r>
              <a:rPr lang="en-US" altLang="zh-CN" dirty="0"/>
              <a:t>v</a:t>
            </a:r>
            <a:r>
              <a:rPr lang="zh-CN" altLang="en-US" dirty="0"/>
              <a:t>是给定的多项式，</a:t>
            </a:r>
            <a:r>
              <a:rPr lang="en-US" altLang="zh-CN" dirty="0"/>
              <a:t>u</a:t>
            </a:r>
            <a:r>
              <a:rPr lang="zh-CN" altLang="en-US" dirty="0"/>
              <a:t>是需要求解的多项式</a:t>
            </a:r>
            <a:endParaRPr lang="en-US" altLang="zh-CN" dirty="0"/>
          </a:p>
          <a:p>
            <a:r>
              <a:rPr lang="zh-CN" altLang="en-US" dirty="0"/>
              <a:t>为什么不写成               的形式？</a:t>
            </a:r>
            <a:endParaRPr lang="en-US" altLang="zh-CN" dirty="0"/>
          </a:p>
          <a:p>
            <a:r>
              <a:rPr lang="zh-CN" altLang="en-US" dirty="0"/>
              <a:t>可能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有某种关系，不方便显式的表示出来</a:t>
            </a:r>
            <a:endParaRPr lang="en-US" altLang="zh-CN" dirty="0"/>
          </a:p>
          <a:p>
            <a:r>
              <a:rPr lang="zh-CN" altLang="en-US" dirty="0"/>
              <a:t>如</a:t>
            </a:r>
            <a:endParaRPr lang="en-US" altLang="zh-CN" dirty="0"/>
          </a:p>
          <a:p>
            <a:r>
              <a:rPr lang="zh-CN" altLang="en-US" dirty="0"/>
              <a:t>隐函数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ED495E-7C0E-4D1F-901D-D1450FD6C2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45" y="2770820"/>
            <a:ext cx="1273600" cy="356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21A45A-0C4B-4E0E-9D5B-5EA5DC740B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23" y="3767412"/>
            <a:ext cx="3206400" cy="381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EEE4A3-50CE-473B-B4F0-A672C04483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1866531"/>
            <a:ext cx="3253334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多项式的带余除法</a:t>
            </a:r>
            <a:endParaRPr lang="en-US" altLang="zh-CN" dirty="0"/>
          </a:p>
          <a:p>
            <a:r>
              <a:rPr lang="zh-CN" altLang="en-US" dirty="0"/>
              <a:t>给出多项式</a:t>
            </a:r>
            <a:r>
              <a:rPr lang="en-US" altLang="zh-CN" dirty="0" err="1"/>
              <a:t>u,v</a:t>
            </a:r>
            <a:r>
              <a:rPr lang="zh-CN" altLang="en-US" dirty="0"/>
              <a:t>，求多项式</a:t>
            </a:r>
            <a:r>
              <a:rPr lang="en-US" altLang="zh-CN" dirty="0" err="1"/>
              <a:t>q,r</a:t>
            </a:r>
            <a:r>
              <a:rPr lang="zh-CN" altLang="en-US" dirty="0"/>
              <a:t>，使得</a:t>
            </a:r>
            <a:r>
              <a:rPr lang="en-US" altLang="zh-CN" dirty="0"/>
              <a:t>u=v*</a:t>
            </a:r>
            <a:r>
              <a:rPr lang="en-US" altLang="zh-CN" dirty="0" err="1"/>
              <a:t>q+r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37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                                ，令</a:t>
            </a:r>
            <a:endParaRPr lang="en-US" altLang="zh-CN" dirty="0"/>
          </a:p>
          <a:p>
            <a:r>
              <a:rPr lang="zh-CN" altLang="en-US" dirty="0"/>
              <a:t>相当于把        的系数反转得到</a:t>
            </a:r>
            <a:endParaRPr lang="en-US" altLang="zh-CN" dirty="0"/>
          </a:p>
          <a:p>
            <a:r>
              <a:rPr lang="zh-CN" altLang="en-US" dirty="0"/>
              <a:t>假设                 ，那么有</a:t>
            </a:r>
            <a:endParaRPr lang="en-US" altLang="zh-CN" dirty="0"/>
          </a:p>
          <a:p>
            <a:r>
              <a:rPr lang="zh-CN" altLang="en-US" dirty="0"/>
              <a:t>即</a:t>
            </a:r>
            <a:endParaRPr lang="en-US" altLang="zh-CN" dirty="0"/>
          </a:p>
          <a:p>
            <a:r>
              <a:rPr lang="zh-CN" altLang="en-US" dirty="0"/>
              <a:t>由于                       ，所以对上式同时模             不会对</a:t>
            </a:r>
            <a:r>
              <a:rPr lang="en-US" altLang="zh-CN" dirty="0"/>
              <a:t>q</a:t>
            </a:r>
            <a:r>
              <a:rPr lang="zh-CN" altLang="en-US" dirty="0"/>
              <a:t>造成影响</a:t>
            </a:r>
            <a:endParaRPr lang="en-US" altLang="zh-CN" dirty="0"/>
          </a:p>
          <a:p>
            <a:r>
              <a:rPr lang="zh-CN" altLang="en-US" dirty="0"/>
              <a:t>所以有</a:t>
            </a:r>
            <a:endParaRPr lang="en-US" altLang="zh-CN" dirty="0"/>
          </a:p>
          <a:p>
            <a:r>
              <a:rPr lang="zh-CN" altLang="en-US" dirty="0"/>
              <a:t>故</a:t>
            </a:r>
            <a:endParaRPr lang="en-US" altLang="zh-CN" dirty="0"/>
          </a:p>
          <a:p>
            <a:r>
              <a:rPr lang="zh-CN" altLang="en-US" dirty="0"/>
              <a:t>此处用一次多项式求逆即可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F392722-33B2-42BB-9FFD-9FE786CFDF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1" y="1927443"/>
            <a:ext cx="3182934" cy="3178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0DE3D5-3BC4-4FB6-8BD2-6F02183B5C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24" y="1825625"/>
            <a:ext cx="1734095" cy="515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6A4B07-48BD-4CDF-AC43-1E2BBE903F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39" y="2368050"/>
            <a:ext cx="795733" cy="356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E87940-158D-4669-82DF-CAD16C794B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64" y="2368050"/>
            <a:ext cx="637867" cy="356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09B745-F86A-4616-9829-196B14B2BE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1" y="2967573"/>
            <a:ext cx="1610667" cy="275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A1A3D3-C67D-4035-A5A2-5078817F21B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91" y="2800422"/>
            <a:ext cx="5453714" cy="5150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59E757E-0FD6-4A63-8092-444457AC40A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14" y="3466199"/>
            <a:ext cx="3800382" cy="27276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A1AEC0B-9497-4124-A6C4-2D55071F4B2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1" y="3962387"/>
            <a:ext cx="2173867" cy="3178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F7B70B6-CCE8-4F98-AE04-B2D0DF9E6F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75" y="3906094"/>
            <a:ext cx="1177600" cy="2965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97A005F-E915-4B0D-8481-B635B78AB73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98" y="4473453"/>
            <a:ext cx="2776382" cy="2727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9BF1C39-E230-42EE-81C8-5FE3CC443B1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40" y="4906218"/>
            <a:ext cx="2599620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在求出</a:t>
            </a:r>
            <a:r>
              <a:rPr lang="en-US" altLang="zh-CN" dirty="0" err="1"/>
              <a:t>qr</a:t>
            </a:r>
            <a:r>
              <a:rPr lang="zh-CN" altLang="en-US" dirty="0"/>
              <a:t>之后把多项式的系数反转，得到</a:t>
            </a:r>
            <a:r>
              <a:rPr lang="en-US" altLang="zh-CN" dirty="0"/>
              <a:t>q</a:t>
            </a:r>
          </a:p>
          <a:p>
            <a:r>
              <a:rPr lang="zh-CN" altLang="en-US" dirty="0"/>
              <a:t>然后就可以算出</a:t>
            </a:r>
            <a:r>
              <a:rPr lang="en-US" altLang="zh-CN" dirty="0"/>
              <a:t>r=u-qv</a:t>
            </a:r>
          </a:p>
          <a:p>
            <a:r>
              <a:rPr lang="zh-CN" altLang="en-US" dirty="0"/>
              <a:t>系数反转的复杂度是</a:t>
            </a:r>
            <a:r>
              <a:rPr lang="en-US" altLang="zh-CN" dirty="0"/>
              <a:t>O(n)</a:t>
            </a:r>
            <a:r>
              <a:rPr lang="zh-CN" altLang="en-US" dirty="0"/>
              <a:t>，算</a:t>
            </a:r>
            <a:r>
              <a:rPr lang="en-US" altLang="zh-CN" dirty="0"/>
              <a:t>r</a:t>
            </a:r>
            <a:r>
              <a:rPr lang="zh-CN" altLang="en-US" dirty="0"/>
              <a:t>需要一次多项式乘法和减法，故计算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的时间复杂度都是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00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</a:t>
            </a:r>
            <a:r>
              <a:rPr lang="en-US" altLang="zh-CN" dirty="0"/>
              <a:t>OGF</a:t>
            </a:r>
          </a:p>
          <a:p>
            <a:r>
              <a:rPr lang="zh-CN" altLang="en-US" dirty="0"/>
              <a:t>用函数生成数列</a:t>
            </a:r>
            <a:endParaRPr lang="en-US" altLang="zh-CN" dirty="0"/>
          </a:p>
          <a:p>
            <a:r>
              <a:rPr lang="zh-CN" altLang="en-US" dirty="0"/>
              <a:t>一个函数</a:t>
            </a:r>
            <a:r>
              <a:rPr lang="en-US" altLang="zh-CN" dirty="0"/>
              <a:t>F</a:t>
            </a:r>
            <a:r>
              <a:rPr lang="zh-CN" altLang="en-US" dirty="0"/>
              <a:t>的麦克劳林展式的各系数对应一个数列</a:t>
            </a:r>
            <a:r>
              <a:rPr lang="en-US" altLang="zh-CN" dirty="0"/>
              <a:t>f</a:t>
            </a:r>
          </a:p>
          <a:p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x+1</a:t>
            </a:r>
            <a:r>
              <a:rPr lang="zh-CN" altLang="en-US" dirty="0"/>
              <a:t>对应于</a:t>
            </a:r>
            <a:r>
              <a:rPr lang="en-US" altLang="zh-CN" dirty="0"/>
              <a:t>(1,1,0,…,0,…)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对应于</a:t>
            </a:r>
            <a:r>
              <a:rPr lang="en-US" altLang="zh-CN" dirty="0"/>
              <a:t>(1,1,…,1,…)</a:t>
            </a:r>
          </a:p>
          <a:p>
            <a:r>
              <a:rPr lang="zh-CN" altLang="en-US" dirty="0"/>
              <a:t>为了叙述方便，我们规定对于所有的负整数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x+1</a:t>
            </a:r>
            <a:r>
              <a:rPr lang="zh-CN" altLang="en-US" dirty="0"/>
              <a:t>对应于</a:t>
            </a:r>
            <a:r>
              <a:rPr lang="en-US" altLang="zh-CN" dirty="0"/>
              <a:t>(…,0,…,0,1,1,0,…,0,…)</a:t>
            </a:r>
            <a:r>
              <a:rPr lang="zh-CN" altLang="en-US" dirty="0"/>
              <a:t>，      对应于</a:t>
            </a:r>
            <a:r>
              <a:rPr lang="en-US" altLang="zh-CN" dirty="0"/>
              <a:t>(…,0,…,0,1,1,…,1,…)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A5E2DC-8A7C-482B-8EFE-484C47ABE5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4320818"/>
            <a:ext cx="580571" cy="515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402A5D-4956-473C-AEE0-B1FDF00E4D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2" y="3366854"/>
            <a:ext cx="2931200" cy="4437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11E626-33CB-437F-B300-D7DD19ED3F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08" y="4981359"/>
            <a:ext cx="985600" cy="3221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21967E-4C3C-4966-A78F-5709033293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39" y="5303492"/>
            <a:ext cx="580571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7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两个函数的线性组合对应于两个序列的线性组合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乘以</a:t>
            </a:r>
            <a:r>
              <a:rPr lang="en-US" altLang="zh-CN" dirty="0" err="1"/>
              <a:t>x^m</a:t>
            </a:r>
            <a:r>
              <a:rPr lang="zh-CN" altLang="en-US" dirty="0"/>
              <a:t>对应于右移一个序列</a:t>
            </a:r>
            <a:r>
              <a:rPr lang="en-US" altLang="zh-CN" dirty="0"/>
              <a:t>m</a:t>
            </a:r>
            <a:r>
              <a:rPr lang="zh-CN" altLang="en-US" dirty="0"/>
              <a:t>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向左移一个序列</a:t>
            </a:r>
            <a:r>
              <a:rPr lang="en-US" altLang="zh-CN" dirty="0"/>
              <a:t>m</a:t>
            </a:r>
            <a:r>
              <a:rPr lang="zh-CN" altLang="en-US" dirty="0"/>
              <a:t>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B836201-3354-4113-A8CF-6654081062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2824087"/>
            <a:ext cx="3855238" cy="5333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9B4C255-62EC-47D2-B6F4-26F64AC0BA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832697"/>
            <a:ext cx="2474667" cy="5333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07B2414-F596-4122-8847-3B5F728378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4837349"/>
            <a:ext cx="551314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变量代换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94A068D-CCBC-4C17-950B-B72D9659B6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8" y="2806330"/>
            <a:ext cx="2310095" cy="5333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2DB99F4-55DB-4471-BAD8-567CD97155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9" y="3873130"/>
            <a:ext cx="2867809" cy="5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C93EE03-916E-4029-9D2D-667EACD64F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0" y="4451800"/>
            <a:ext cx="2169905" cy="5333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4F1965-6FEB-4E91-A3E9-550CD18984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8" y="5410445"/>
            <a:ext cx="2704762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函数的乘积对应序列的卷积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序列的前缀和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D6F3A9-36FA-44A9-A1F9-91C8DEDBAE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0" y="2806331"/>
            <a:ext cx="3570285" cy="54704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EAA1091-5C20-48E5-B9D0-C5418E2623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9" y="3873130"/>
            <a:ext cx="2997333" cy="6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一些有用的序列：</a:t>
            </a:r>
            <a:endParaRPr lang="en-US" altLang="zh-CN" dirty="0"/>
          </a:p>
          <a:p>
            <a:r>
              <a:rPr lang="zh-CN" altLang="en-US" dirty="0"/>
              <a:t>二项式序列                                                                     由              生成</a:t>
            </a:r>
            <a:endParaRPr lang="en-US" altLang="zh-CN" dirty="0"/>
          </a:p>
          <a:p>
            <a:r>
              <a:rPr lang="zh-CN" altLang="en-US" dirty="0"/>
              <a:t>考虑            生成什么序列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调和级数                                      由                  生成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1B0C167-BE39-4CD2-8077-8310466470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62" y="2353570"/>
            <a:ext cx="6604799" cy="381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0FCD36-B0A9-44FA-A997-498A9A8384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09" y="2379170"/>
            <a:ext cx="1220267" cy="3562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B17B699-0859-4F8F-9A07-F0D4BD5F27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87" y="3194475"/>
            <a:ext cx="1036190" cy="576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756A6B2-3992-44BD-A700-455158F4CA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2" y="3798224"/>
            <a:ext cx="6626132" cy="46080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F8B45D4-BFA4-4D80-AFB3-24B256022B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35" y="4198676"/>
            <a:ext cx="3539809" cy="51504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F25F155-3426-4AC6-975A-78BE0EC43F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72" y="4308241"/>
            <a:ext cx="162560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4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一个提取序列偶数项的方法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A66E4B-4351-4186-AAC5-E13BA5B67B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8" y="2371324"/>
            <a:ext cx="7654095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先不考虑生成函数的组合意义，我们用它解递推式</a:t>
            </a:r>
            <a:endParaRPr lang="en-US" altLang="zh-CN" dirty="0"/>
          </a:p>
          <a:p>
            <a:r>
              <a:rPr lang="zh-CN" altLang="en-US" dirty="0"/>
              <a:t>主要分以下四步：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用一个通式表示出</a:t>
            </a:r>
            <a:r>
              <a:rPr lang="en-US" altLang="zh-CN" dirty="0" err="1"/>
              <a:t>fn</a:t>
            </a:r>
            <a:r>
              <a:rPr lang="zh-CN" altLang="en-US" dirty="0"/>
              <a:t>，要求对所有整数</a:t>
            </a:r>
            <a:r>
              <a:rPr lang="en-US" altLang="zh-CN" dirty="0"/>
              <a:t>n</a:t>
            </a:r>
            <a:r>
              <a:rPr lang="zh-CN" altLang="en-US" dirty="0"/>
              <a:t>（含负数）都成立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 err="1"/>
              <a:t>x^n</a:t>
            </a:r>
            <a:r>
              <a:rPr lang="zh-CN" altLang="en-US" dirty="0"/>
              <a:t>乘上面的通式的两边，并对所有</a:t>
            </a:r>
            <a:r>
              <a:rPr lang="en-US" altLang="zh-CN" dirty="0"/>
              <a:t>n</a:t>
            </a:r>
            <a:r>
              <a:rPr lang="zh-CN" altLang="en-US" dirty="0"/>
              <a:t>求和。左边是</a:t>
            </a:r>
            <a:r>
              <a:rPr lang="en-US" altLang="zh-CN" dirty="0"/>
              <a:t>f</a:t>
            </a:r>
            <a:r>
              <a:rPr lang="zh-CN" altLang="en-US" dirty="0"/>
              <a:t>对应的生成函数</a:t>
            </a:r>
            <a:r>
              <a:rPr lang="en-US" altLang="zh-CN" dirty="0"/>
              <a:t>F(x)</a:t>
            </a:r>
            <a:r>
              <a:rPr lang="zh-CN" altLang="en-US" dirty="0"/>
              <a:t>，右边也想办法把它变换成含</a:t>
            </a:r>
            <a:r>
              <a:rPr lang="en-US" altLang="zh-CN" dirty="0"/>
              <a:t>F(x)</a:t>
            </a:r>
            <a:r>
              <a:rPr lang="zh-CN" altLang="en-US" dirty="0"/>
              <a:t>的式子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解上面的方程，解出</a:t>
            </a:r>
            <a:r>
              <a:rPr lang="en-US" altLang="zh-CN" dirty="0"/>
              <a:t>F(x)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求</a:t>
            </a:r>
            <a:r>
              <a:rPr lang="en-US" altLang="zh-CN" dirty="0"/>
              <a:t>F(x)</a:t>
            </a:r>
            <a:r>
              <a:rPr lang="zh-CN" altLang="en-US" dirty="0"/>
              <a:t>的麦克劳林级数，得到</a:t>
            </a:r>
            <a:r>
              <a:rPr lang="en-US" altLang="zh-CN" dirty="0" err="1"/>
              <a:t>fn</a:t>
            </a:r>
            <a:endParaRPr lang="en-US" altLang="zh-CN" dirty="0"/>
          </a:p>
          <a:p>
            <a:r>
              <a:rPr lang="zh-CN" altLang="en-US" dirty="0"/>
              <a:t>下面我们来用这种方法算几个例子</a:t>
            </a:r>
          </a:p>
        </p:txBody>
      </p:sp>
    </p:spTree>
    <p:extLst>
      <p:ext uri="{BB962C8B-B14F-4D97-AF65-F5344CB8AC3E}">
        <p14:creationId xmlns:p14="http://schemas.microsoft.com/office/powerpoint/2010/main" val="24468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zh-CN" altLang="en-US" dirty="0"/>
              <a:t>我们尝试用倍增来解这个方程</a:t>
            </a:r>
            <a:endParaRPr lang="en-US" altLang="zh-CN" dirty="0"/>
          </a:p>
          <a:p>
            <a:r>
              <a:rPr lang="zh-CN" altLang="en-US" dirty="0"/>
              <a:t>首先对于</a:t>
            </a:r>
            <a:r>
              <a:rPr lang="en-US" altLang="zh-CN" dirty="0"/>
              <a:t>n=1</a:t>
            </a:r>
            <a:r>
              <a:rPr lang="zh-CN" altLang="en-US" dirty="0"/>
              <a:t>的情况，解方程</a:t>
            </a:r>
            <a:endParaRPr lang="en-US" altLang="zh-CN" dirty="0"/>
          </a:p>
          <a:p>
            <a:r>
              <a:rPr lang="zh-CN" altLang="en-US" dirty="0"/>
              <a:t>对于给定的多项式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mod x</a:t>
            </a:r>
            <a:r>
              <a:rPr lang="zh-CN" altLang="en-US" dirty="0"/>
              <a:t>相当于提取出它的常数项</a:t>
            </a:r>
            <a:endParaRPr lang="en-US" altLang="zh-CN" dirty="0"/>
          </a:p>
          <a:p>
            <a:r>
              <a:rPr lang="zh-CN" altLang="en-US" dirty="0"/>
              <a:t>所以实际上是解一个实数方程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C4DAEF-80E9-4775-8D36-FFF9886CE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9" y="1902041"/>
            <a:ext cx="3253334" cy="356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603603-C792-494C-A086-E6331B63E47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6" y="2897821"/>
            <a:ext cx="3061334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fib</a:t>
            </a:r>
            <a:r>
              <a:rPr lang="zh-CN" altLang="en-US" dirty="0"/>
              <a:t>数列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n&gt;=2</a:t>
            </a:r>
            <a:r>
              <a:rPr lang="zh-CN" altLang="en-US" dirty="0"/>
              <a:t>和</a:t>
            </a:r>
            <a:r>
              <a:rPr lang="en-US" altLang="zh-CN" dirty="0"/>
              <a:t>n&lt;=0</a:t>
            </a:r>
            <a:r>
              <a:rPr lang="zh-CN" altLang="en-US" dirty="0"/>
              <a:t>的情况，                            成立</a:t>
            </a:r>
            <a:endParaRPr lang="en-US" altLang="zh-CN" dirty="0"/>
          </a:p>
          <a:p>
            <a:r>
              <a:rPr lang="en-US" altLang="zh-CN" dirty="0"/>
              <a:t>n=1</a:t>
            </a:r>
            <a:r>
              <a:rPr lang="zh-CN" altLang="en-US" dirty="0"/>
              <a:t>时，                            不成立</a:t>
            </a:r>
            <a:endParaRPr lang="en-US" altLang="zh-CN" dirty="0"/>
          </a:p>
          <a:p>
            <a:r>
              <a:rPr lang="zh-CN" altLang="en-US" dirty="0"/>
              <a:t>我们改写一下这个式子，使之不依赖两个给定的初值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这样完成了第一步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2178F8-721C-4967-892E-C9779AD2F6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16" y="1900807"/>
            <a:ext cx="4962134" cy="3221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C473B6-A6F1-4C98-95A5-DEEC5769D7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83" y="2393389"/>
            <a:ext cx="2679467" cy="3221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5ADA33-9D9F-4729-8F14-7F52ACCA45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37" y="2928286"/>
            <a:ext cx="2679467" cy="322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32B891-4BF8-4D46-B225-0C13F0923D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3" y="3877818"/>
            <a:ext cx="4162134" cy="3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endParaRPr lang="en-US" altLang="zh-CN" dirty="0"/>
          </a:p>
          <a:p>
            <a:r>
              <a:rPr lang="zh-CN" altLang="en-US" dirty="0"/>
              <a:t>第二步，两边同乘</a:t>
            </a:r>
            <a:r>
              <a:rPr lang="en-US" altLang="zh-CN" dirty="0" err="1"/>
              <a:t>x^n</a:t>
            </a:r>
            <a:r>
              <a:rPr lang="zh-CN" altLang="en-US" dirty="0"/>
              <a:t>，并对所有</a:t>
            </a:r>
            <a:r>
              <a:rPr lang="en-US" altLang="zh-CN" dirty="0"/>
              <a:t>n</a:t>
            </a:r>
            <a:r>
              <a:rPr lang="zh-CN" altLang="en-US" dirty="0"/>
              <a:t>求和，再变换，有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32B891-4BF8-4D46-B225-0C13F0923D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66" y="1877747"/>
            <a:ext cx="4162134" cy="356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FCEB6B-322F-4F5F-9A1F-E8FBAE8357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9" y="2829137"/>
            <a:ext cx="4516571" cy="23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因此我们有</a:t>
            </a:r>
            <a:endParaRPr lang="en-US" altLang="zh-CN" dirty="0"/>
          </a:p>
          <a:p>
            <a:r>
              <a:rPr lang="zh-CN" altLang="en-US" dirty="0"/>
              <a:t>第三步，解关于</a:t>
            </a:r>
            <a:r>
              <a:rPr lang="en-US" altLang="zh-CN" dirty="0"/>
              <a:t>F(x)</a:t>
            </a:r>
            <a:r>
              <a:rPr lang="zh-CN" altLang="en-US" dirty="0"/>
              <a:t>的方程，显然有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第四步，我们可以把下面的二次式拆成一次式，得到</a:t>
            </a:r>
            <a:r>
              <a:rPr lang="en-US" altLang="zh-CN" dirty="0" err="1"/>
              <a:t>fn</a:t>
            </a:r>
            <a:r>
              <a:rPr lang="zh-CN" altLang="en-US" dirty="0"/>
              <a:t>，也可以求</a:t>
            </a:r>
            <a:r>
              <a:rPr lang="en-US" altLang="zh-CN" dirty="0"/>
              <a:t>F(x)</a:t>
            </a:r>
            <a:r>
              <a:rPr lang="zh-CN" altLang="en-US" dirty="0"/>
              <a:t>的麦克劳林级数</a:t>
            </a:r>
            <a:endParaRPr lang="en-US" altLang="zh-CN" dirty="0"/>
          </a:p>
          <a:p>
            <a:r>
              <a:rPr lang="zh-CN" altLang="en-US" dirty="0"/>
              <a:t>在解关于</a:t>
            </a:r>
            <a:r>
              <a:rPr lang="en-US" altLang="zh-CN" dirty="0"/>
              <a:t>F(x)</a:t>
            </a:r>
            <a:r>
              <a:rPr lang="zh-CN" altLang="en-US" dirty="0"/>
              <a:t>的方程时，如果很难解，可以考虑用多项式的牛顿迭代法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752E6F-BB66-466C-BDF3-3D665F6C20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98" y="1872566"/>
            <a:ext cx="4341334" cy="3818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3E273-456A-491D-9349-7272C7400B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9" y="2829137"/>
            <a:ext cx="2044952" cy="4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catalan</a:t>
            </a:r>
            <a:r>
              <a:rPr lang="zh-CN" altLang="en-US" dirty="0"/>
              <a:t>数列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n&gt;=1</a:t>
            </a:r>
            <a:r>
              <a:rPr lang="zh-CN" altLang="en-US" dirty="0"/>
              <a:t>和</a:t>
            </a:r>
            <a:r>
              <a:rPr lang="en-US" altLang="zh-CN" dirty="0"/>
              <a:t>n&lt;0</a:t>
            </a:r>
            <a:r>
              <a:rPr lang="zh-CN" altLang="en-US" dirty="0"/>
              <a:t>的情况，原式成立</a:t>
            </a:r>
            <a:endParaRPr lang="en-US" altLang="zh-CN" dirty="0"/>
          </a:p>
          <a:p>
            <a:r>
              <a:rPr lang="en-US" altLang="zh-CN" dirty="0"/>
              <a:t>n=0</a:t>
            </a:r>
            <a:r>
              <a:rPr lang="zh-CN" altLang="en-US" dirty="0"/>
              <a:t>时，           不成立</a:t>
            </a:r>
            <a:endParaRPr lang="en-US" altLang="zh-CN" dirty="0"/>
          </a:p>
          <a:p>
            <a:r>
              <a:rPr lang="zh-CN" altLang="en-US" dirty="0"/>
              <a:t>我们改写一下这个式子，使之不依赖两个给定的初值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这样完成了第一步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1FD12-348C-4AB2-BD7E-D5D775D07F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52" y="1829908"/>
            <a:ext cx="3640381" cy="547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03B69-9516-43CB-8E3A-8924CBD25B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37" y="2928286"/>
            <a:ext cx="985600" cy="3221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D51A0-9AE3-4F81-810D-77666C1A2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84" y="3848161"/>
            <a:ext cx="3068952" cy="5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1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endParaRPr lang="en-US" altLang="zh-CN" dirty="0"/>
          </a:p>
          <a:p>
            <a:r>
              <a:rPr lang="zh-CN" altLang="en-US" dirty="0"/>
              <a:t>第二步，两边同乘</a:t>
            </a:r>
            <a:r>
              <a:rPr lang="en-US" altLang="zh-CN" dirty="0" err="1"/>
              <a:t>x^n</a:t>
            </a:r>
            <a:r>
              <a:rPr lang="zh-CN" altLang="en-US" dirty="0"/>
              <a:t>，并对所有</a:t>
            </a:r>
            <a:r>
              <a:rPr lang="en-US" altLang="zh-CN" dirty="0"/>
              <a:t>n</a:t>
            </a:r>
            <a:r>
              <a:rPr lang="zh-CN" altLang="en-US" dirty="0"/>
              <a:t>求和，再变换，有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E8DA6-672D-4483-B856-FB7284BD28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9" y="2829137"/>
            <a:ext cx="5275428" cy="2326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376EC9-B5D9-48B5-A6A8-AAED4F3A51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08" y="1825625"/>
            <a:ext cx="3068952" cy="5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6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因此我们有</a:t>
            </a:r>
            <a:endParaRPr lang="en-US" altLang="zh-CN" dirty="0"/>
          </a:p>
          <a:p>
            <a:r>
              <a:rPr lang="zh-CN" altLang="en-US" dirty="0"/>
              <a:t>第三步，解关于</a:t>
            </a:r>
            <a:r>
              <a:rPr lang="en-US" altLang="zh-CN" dirty="0"/>
              <a:t>F(x)</a:t>
            </a:r>
            <a:r>
              <a:rPr lang="zh-CN" altLang="en-US" dirty="0"/>
              <a:t>的方程，用二次求根公式，有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应该取负的</a:t>
            </a:r>
            <a:endParaRPr lang="en-US" altLang="zh-CN" dirty="0"/>
          </a:p>
          <a:p>
            <a:r>
              <a:rPr lang="zh-CN" altLang="en-US" dirty="0"/>
              <a:t>所以有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9A930-12D5-43C3-8DDB-8395AD0328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98" y="1872565"/>
            <a:ext cx="3509334" cy="3562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7EA408-822C-4D70-BF0B-981BFF733A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9" y="2829139"/>
            <a:ext cx="2250665" cy="5577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C04D4D-72ED-49CE-8943-AFB8B0FF5C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31" y="3832654"/>
            <a:ext cx="2250664" cy="5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2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现在我们考虑</a:t>
            </a:r>
            <a:r>
              <a:rPr lang="en-US" altLang="zh-CN" dirty="0"/>
              <a:t>OGF</a:t>
            </a:r>
            <a:r>
              <a:rPr lang="zh-CN" altLang="en-US" dirty="0"/>
              <a:t>的组合意义</a:t>
            </a:r>
            <a:endParaRPr lang="en-US" altLang="zh-CN" dirty="0"/>
          </a:p>
          <a:p>
            <a:r>
              <a:rPr lang="zh-CN" altLang="en-US" dirty="0"/>
              <a:t>有一个组合对象构成的集合</a:t>
            </a:r>
            <a:r>
              <a:rPr lang="en-US" altLang="zh-CN" dirty="0"/>
              <a:t>A</a:t>
            </a:r>
            <a:r>
              <a:rPr lang="zh-CN" altLang="en-US" dirty="0"/>
              <a:t>，每个元素有各自的“大小”</a:t>
            </a:r>
            <a:r>
              <a:rPr lang="en-US" altLang="zh-CN" dirty="0"/>
              <a:t>|a|</a:t>
            </a:r>
          </a:p>
          <a:p>
            <a:r>
              <a:rPr lang="zh-CN" altLang="en-US" dirty="0"/>
              <a:t>对于给定的</a:t>
            </a:r>
            <a:r>
              <a:rPr lang="en-US" altLang="zh-CN" dirty="0"/>
              <a:t>n</a:t>
            </a:r>
            <a:r>
              <a:rPr lang="zh-CN" altLang="en-US" dirty="0"/>
              <a:t>，大小为</a:t>
            </a:r>
            <a:r>
              <a:rPr lang="en-US" altLang="zh-CN" dirty="0"/>
              <a:t>n</a:t>
            </a:r>
            <a:r>
              <a:rPr lang="zh-CN" altLang="en-US" dirty="0"/>
              <a:t>的元素数目是有限的，设为</a:t>
            </a:r>
            <a:r>
              <a:rPr lang="en-US" altLang="zh-CN" dirty="0"/>
              <a:t>An</a:t>
            </a:r>
          </a:p>
          <a:p>
            <a:r>
              <a:rPr lang="zh-CN" altLang="en-US" dirty="0"/>
              <a:t>具体来说，</a:t>
            </a:r>
            <a:r>
              <a:rPr lang="en-US" altLang="zh-CN" dirty="0"/>
              <a:t>A</a:t>
            </a:r>
            <a:r>
              <a:rPr lang="zh-CN" altLang="en-US" dirty="0"/>
              <a:t>可以表示所有满足题意的方案，</a:t>
            </a:r>
            <a:r>
              <a:rPr lang="en-US" altLang="zh-CN" dirty="0"/>
              <a:t>A</a:t>
            </a:r>
            <a:r>
              <a:rPr lang="zh-CN" altLang="en-US" dirty="0"/>
              <a:t>中的某个元素表示满足题意的一种方案，方案的“大小”表示这个方案的某种规模，</a:t>
            </a:r>
            <a:r>
              <a:rPr lang="en-US" altLang="zh-CN" dirty="0"/>
              <a:t>An</a:t>
            </a:r>
            <a:r>
              <a:rPr lang="zh-CN" altLang="en-US" dirty="0"/>
              <a:t>表示规模为</a:t>
            </a:r>
            <a:r>
              <a:rPr lang="en-US" altLang="zh-CN" dirty="0"/>
              <a:t>n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r>
              <a:rPr lang="zh-CN" altLang="en-US" dirty="0"/>
              <a:t>可以定义                    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OGF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F2AACC-BD57-4D72-BB01-9EC6BA8FE9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44" y="4688396"/>
            <a:ext cx="1857524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40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有两个组合对象构成的集合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的并集（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那么有</a:t>
            </a:r>
            <a:r>
              <a:rPr lang="en-US" altLang="zh-CN" dirty="0"/>
              <a:t>C(x)=A(x)+B(x)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的笛卡尔积</a:t>
            </a:r>
            <a:endParaRPr lang="en-US" altLang="zh-CN" dirty="0"/>
          </a:p>
          <a:p>
            <a:r>
              <a:rPr lang="zh-CN" altLang="en-US" dirty="0"/>
              <a:t>定义有序对</a:t>
            </a:r>
            <a:r>
              <a:rPr lang="en-US" altLang="zh-CN" dirty="0"/>
              <a:t>d=(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的大小</a:t>
            </a:r>
            <a:r>
              <a:rPr lang="en-US" altLang="zh-CN" dirty="0"/>
              <a:t>|d|=|a|+|b|</a:t>
            </a:r>
          </a:p>
          <a:p>
            <a:r>
              <a:rPr lang="zh-CN" altLang="en-US" dirty="0"/>
              <a:t>那么有</a:t>
            </a:r>
            <a:r>
              <a:rPr lang="en-US" altLang="zh-CN" dirty="0"/>
              <a:t>D(x)=A(x)B(x)</a:t>
            </a:r>
          </a:p>
        </p:txBody>
      </p:sp>
    </p:spTree>
    <p:extLst>
      <p:ext uri="{BB962C8B-B14F-4D97-AF65-F5344CB8AC3E}">
        <p14:creationId xmlns:p14="http://schemas.microsoft.com/office/powerpoint/2010/main" val="223300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有一个组合对象构成的集合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定义           是</a:t>
            </a:r>
            <a:r>
              <a:rPr lang="en-US" altLang="zh-CN" dirty="0"/>
              <a:t>A</a:t>
            </a:r>
            <a:r>
              <a:rPr lang="zh-CN" altLang="en-US" dirty="0"/>
              <a:t>中元素排成的序列（</a:t>
            </a:r>
            <a:r>
              <a:rPr lang="en-US" altLang="zh-CN" dirty="0"/>
              <a:t>n</a:t>
            </a:r>
            <a:r>
              <a:rPr lang="zh-CN" altLang="en-US" dirty="0"/>
              <a:t>元笛卡尔积）组成的集合</a:t>
            </a:r>
            <a:endParaRPr lang="en-US" altLang="zh-CN" dirty="0"/>
          </a:p>
          <a:p>
            <a:r>
              <a:rPr lang="zh-CN" altLang="en-US" dirty="0"/>
              <a:t>一个序列的大小定义为各元素大小之和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A={“0”,”1”}</a:t>
            </a:r>
            <a:r>
              <a:rPr lang="zh-CN" altLang="en-US" dirty="0"/>
              <a:t>，          表示</a:t>
            </a:r>
            <a:r>
              <a:rPr lang="en-US" altLang="zh-CN" dirty="0"/>
              <a:t>01</a:t>
            </a:r>
            <a:r>
              <a:rPr lang="zh-CN" altLang="en-US" dirty="0"/>
              <a:t>串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的</a:t>
            </a:r>
            <a:r>
              <a:rPr lang="en-US" altLang="zh-CN" dirty="0"/>
              <a:t>OGF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FCB6A-01EA-484D-AAD3-C6BAB3C75C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1" y="2424591"/>
            <a:ext cx="985600" cy="31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92FB03-FBC9-4382-99DC-2805409F3B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35" y="3472645"/>
            <a:ext cx="985600" cy="3178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899138-6F8B-46C2-B7AA-45EEEDCD7C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4257015"/>
            <a:ext cx="6844952" cy="576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DACCA5-A080-458D-BE3C-BFF80FE307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3939148"/>
            <a:ext cx="985600" cy="3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背包计数问题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种物品，每种物品有容量</a:t>
            </a:r>
            <a:r>
              <a:rPr lang="en-US" altLang="zh-CN" dirty="0"/>
              <a:t>vi</a:t>
            </a:r>
            <a:r>
              <a:rPr lang="zh-CN" altLang="en-US" dirty="0"/>
              <a:t>和数量</a:t>
            </a:r>
            <a:r>
              <a:rPr lang="en-US" altLang="zh-CN" dirty="0" err="1"/>
              <a:t>ni</a:t>
            </a:r>
            <a:endParaRPr lang="en-US" altLang="zh-CN" dirty="0"/>
          </a:p>
          <a:p>
            <a:r>
              <a:rPr lang="zh-CN" altLang="en-US" dirty="0"/>
              <a:t>问组合出容量为</a:t>
            </a:r>
            <a:r>
              <a:rPr lang="en-US" altLang="zh-CN" dirty="0"/>
              <a:t>V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044388-97ED-4B98-9BF3-3BAEAF7139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5" y="3429000"/>
            <a:ext cx="6715427" cy="3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zh-CN" altLang="en-US" dirty="0"/>
              <a:t>假设我们求出了                                   的解</a:t>
            </a:r>
            <a:endParaRPr lang="en-US" altLang="zh-CN" dirty="0"/>
          </a:p>
          <a:p>
            <a:r>
              <a:rPr lang="zh-CN" altLang="en-US" dirty="0"/>
              <a:t>考虑能否推出                                       的解</a:t>
            </a:r>
            <a:endParaRPr lang="en-US" altLang="zh-CN" dirty="0"/>
          </a:p>
          <a:p>
            <a:r>
              <a:rPr lang="zh-CN" altLang="en-US" dirty="0"/>
              <a:t>假设我们求出了       ，那么有</a:t>
            </a:r>
            <a:endParaRPr lang="en-US" altLang="zh-CN" dirty="0"/>
          </a:p>
          <a:p>
            <a:r>
              <a:rPr lang="zh-CN" altLang="en-US" dirty="0"/>
              <a:t>另一方面，我们把                 在           处泰勒展开，有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C4DAEF-80E9-4775-8D36-FFF9886CE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39" y="1902041"/>
            <a:ext cx="3253334" cy="356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D1AFBF-87A1-44FA-B6C3-EF9F08346C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348855"/>
            <a:ext cx="3394134" cy="405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A5C2A4-AB22-446A-86E5-949FD4FCBF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61" y="2502819"/>
            <a:ext cx="358400" cy="211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C14037-7ADF-4674-938E-C6D3A0CE907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40" y="2844736"/>
            <a:ext cx="3694933" cy="4437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B220C1-CB18-4931-8408-DF4EAF4EBC9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61" y="3013335"/>
            <a:ext cx="704000" cy="2389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BB7BB8-1676-4F2D-998F-33DC205E4B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3512793"/>
            <a:ext cx="704000" cy="238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12BEC8-8424-48B2-A583-4A8BAF06D25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34" y="3319065"/>
            <a:ext cx="4247465" cy="443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14DDB6-8D7D-4413-A2D2-2A6080F91DA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68" y="3924843"/>
            <a:ext cx="1531733" cy="3562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7D3589B-8C6A-47B3-8E84-BF37DFF2767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27" y="3924845"/>
            <a:ext cx="942933" cy="35626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1601000-A08E-4395-AEC0-7160F7B0C67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0" y="4417174"/>
            <a:ext cx="8312381" cy="31847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69C2F76-BCDF-4404-95D4-98407C92200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0" y="4491840"/>
            <a:ext cx="499809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91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假设背包有无穷种物品，每种物品的体积为</a:t>
            </a:r>
            <a:r>
              <a:rPr lang="en-US" altLang="zh-CN" dirty="0" err="1"/>
              <a:t>i</a:t>
            </a:r>
            <a:r>
              <a:rPr lang="zh-CN" altLang="en-US" dirty="0"/>
              <a:t>，个数也无限</a:t>
            </a:r>
            <a:endParaRPr lang="en-US" altLang="zh-CN" dirty="0"/>
          </a:p>
          <a:p>
            <a:r>
              <a:rPr lang="zh-CN" altLang="en-US" dirty="0"/>
              <a:t>那么就可以求出把一个正整数拆分成其他正整数和的方案数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5=4+1=2+3=1+1+3=1+2+2=1+1+1+2=1+1+1+1+1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7</a:t>
            </a:r>
            <a:r>
              <a:rPr lang="zh-CN" altLang="en-US" dirty="0"/>
              <a:t>种方案数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的正整数拆分的方案数记作</a:t>
            </a:r>
            <a:r>
              <a:rPr lang="en-US" altLang="zh-CN" dirty="0"/>
              <a:t>p(n)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也叫分拆数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76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不难得到</a:t>
            </a:r>
            <a:r>
              <a:rPr lang="en-US" altLang="zh-CN" dirty="0"/>
              <a:t>p(n)</a:t>
            </a:r>
            <a:r>
              <a:rPr lang="zh-CN" altLang="en-US" dirty="0"/>
              <a:t>的生成函数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两边取对数，有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mod x^(n+1)</a:t>
            </a:r>
            <a:r>
              <a:rPr lang="zh-CN" altLang="en-US" dirty="0"/>
              <a:t>意义下可以把无穷乘积和无穷和变为有限的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求右边的麦克劳林展式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E792F-8CCB-41C4-A6F8-5EA0C73A41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2319291"/>
            <a:ext cx="5094094" cy="326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2AC033-3913-4D9F-854C-AA61206F4A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405429"/>
            <a:ext cx="3128381" cy="315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C1B1A2-D6EC-4A5E-9918-15E41ADD5C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4427360"/>
            <a:ext cx="3099430" cy="2864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970803-DB43-4343-90B9-4637A0FDCE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1" y="5455641"/>
            <a:ext cx="9505529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7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和式                    可以在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的时间复杂度内处理出来</a:t>
            </a:r>
            <a:endParaRPr lang="en-US" altLang="zh-CN" dirty="0"/>
          </a:p>
          <a:p>
            <a:r>
              <a:rPr lang="zh-CN" altLang="en-US" dirty="0"/>
              <a:t>然后再对其求多项式</a:t>
            </a:r>
            <a:r>
              <a:rPr lang="en-US" altLang="zh-CN" dirty="0"/>
              <a:t>exp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总的时间复杂度仍为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AAB2D-87CE-45C0-9ECD-2635FFE8F7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4" y="1825625"/>
            <a:ext cx="1836192" cy="4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7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</a:t>
            </a:r>
            <a:r>
              <a:rPr lang="en-US" altLang="zh-CN" dirty="0"/>
              <a:t>EGF</a:t>
            </a:r>
          </a:p>
          <a:p>
            <a:r>
              <a:rPr lang="zh-CN" altLang="en-US" dirty="0"/>
              <a:t>一个函数</a:t>
            </a:r>
            <a:r>
              <a:rPr lang="en-US" altLang="zh-CN" dirty="0"/>
              <a:t>F</a:t>
            </a:r>
            <a:r>
              <a:rPr lang="zh-CN" altLang="en-US" dirty="0"/>
              <a:t>的麦克劳林展式的各系数对应一个数列</a:t>
            </a:r>
            <a:r>
              <a:rPr lang="en-US" altLang="zh-CN" dirty="0"/>
              <a:t>f</a:t>
            </a:r>
          </a:p>
          <a:p>
            <a:endParaRPr lang="en-US" altLang="zh-CN" dirty="0"/>
          </a:p>
          <a:p>
            <a:r>
              <a:rPr lang="zh-CN" altLang="en-US" dirty="0"/>
              <a:t>叫指数生成函数的原因是</a:t>
            </a:r>
            <a:r>
              <a:rPr lang="en-US" altLang="zh-CN" dirty="0" err="1"/>
              <a:t>e^x</a:t>
            </a:r>
            <a:r>
              <a:rPr lang="zh-CN" altLang="en-US" dirty="0"/>
              <a:t>对应序列</a:t>
            </a:r>
            <a:r>
              <a:rPr lang="en-US" altLang="zh-CN" dirty="0"/>
              <a:t>(1,1,…,1,…)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9C9823-811C-4D5D-B4ED-7B3F14B5D5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8" y="2825316"/>
            <a:ext cx="2145524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两个函数的线性组合对应于两个序列的线性组合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一次积分对应于右移一个序列一项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一次求导对应于左移一个序列一项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9348A2-5D7C-4F66-B402-10667FD23A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2824087"/>
            <a:ext cx="3907047" cy="633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A4E9F9-F9BD-441F-9B49-38C8988136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0" y="3832697"/>
            <a:ext cx="2887619" cy="516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AE5D42-CB53-427C-9EE9-0F3EE546B5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4899497"/>
            <a:ext cx="2473144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2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一些简单的运算：</a:t>
            </a:r>
            <a:endParaRPr lang="en-US" altLang="zh-CN" dirty="0"/>
          </a:p>
          <a:p>
            <a:r>
              <a:rPr lang="zh-CN" altLang="en-US" dirty="0"/>
              <a:t>两个函数的乘积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故有</a:t>
            </a:r>
            <a:endParaRPr lang="en-US" altLang="zh-CN" dirty="0"/>
          </a:p>
          <a:p>
            <a:r>
              <a:rPr lang="zh-CN" altLang="en-US" dirty="0"/>
              <a:t>也把序列</a:t>
            </a:r>
            <a:r>
              <a:rPr lang="en-US" altLang="zh-CN" dirty="0"/>
              <a:t>h</a:t>
            </a:r>
            <a:r>
              <a:rPr lang="zh-CN" altLang="en-US" dirty="0"/>
              <a:t>叫做序列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的二项卷积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B4CF69-C159-42EE-9667-4C0124C9CA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3" y="2806334"/>
            <a:ext cx="9397331" cy="5897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68969FD-9A54-49BB-AF04-A567309017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0" y="3304962"/>
            <a:ext cx="5315045" cy="5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4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我们再来考虑</a:t>
            </a:r>
            <a:r>
              <a:rPr lang="en-US" altLang="zh-CN" dirty="0"/>
              <a:t>EGF</a:t>
            </a:r>
            <a:r>
              <a:rPr lang="zh-CN" altLang="en-US" dirty="0"/>
              <a:t>的组合性质</a:t>
            </a:r>
            <a:endParaRPr lang="en-US" altLang="zh-CN" dirty="0"/>
          </a:p>
          <a:p>
            <a:r>
              <a:rPr lang="en-US" altLang="zh-CN" dirty="0"/>
              <a:t>OGF</a:t>
            </a:r>
            <a:r>
              <a:rPr lang="zh-CN" altLang="en-US" dirty="0"/>
              <a:t>考虑的是多重集的组合问题</a:t>
            </a:r>
            <a:endParaRPr lang="en-US" altLang="zh-CN" dirty="0"/>
          </a:p>
          <a:p>
            <a:r>
              <a:rPr lang="en-US" altLang="zh-CN" dirty="0"/>
              <a:t>EGF</a:t>
            </a:r>
            <a:r>
              <a:rPr lang="zh-CN" altLang="en-US" dirty="0"/>
              <a:t>考虑的是多重集的排列问题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24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例如有两个红球，三个绿球，绿球只能拿奇数个，从这</a:t>
            </a:r>
            <a:r>
              <a:rPr lang="en-US" altLang="zh-CN" dirty="0"/>
              <a:t>5</a:t>
            </a:r>
            <a:r>
              <a:rPr lang="zh-CN" altLang="en-US" dirty="0"/>
              <a:t>个球中取出三个作为一个排列的方案数</a:t>
            </a:r>
            <a:endParaRPr lang="en-US" altLang="zh-CN" dirty="0"/>
          </a:p>
          <a:p>
            <a:r>
              <a:rPr lang="zh-CN" altLang="en-US" dirty="0"/>
              <a:t>我们先考虑作为一个组合的方案数</a:t>
            </a:r>
            <a:endParaRPr lang="en-US" altLang="zh-CN" dirty="0"/>
          </a:p>
          <a:p>
            <a:r>
              <a:rPr lang="zh-CN" altLang="en-US" dirty="0"/>
              <a:t>就是两红一绿，或者三绿</a:t>
            </a:r>
            <a:endParaRPr lang="en-US" altLang="zh-CN" dirty="0"/>
          </a:p>
          <a:p>
            <a:r>
              <a:rPr lang="zh-CN" altLang="en-US" dirty="0"/>
              <a:t>但是两红一绿有三种排列的方式，所以一共是四种</a:t>
            </a:r>
            <a:endParaRPr lang="en-US" altLang="zh-CN" dirty="0"/>
          </a:p>
          <a:p>
            <a:r>
              <a:rPr lang="zh-CN" altLang="en-US" dirty="0"/>
              <a:t>结合二项卷积的式子来理解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虽然取两个红球和一个绿球分别只有一种方案数，但是还要乘以一个多重集排列的方案数，普通卷积没有乘，所以不区分排列的顺序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F68C39-3EA9-45D4-9262-56BF7FDB9E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90" y="4583347"/>
            <a:ext cx="2372570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有时我们需要考虑带标号的组合对象，如标号图</a:t>
            </a:r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个点的图标号，取定点的下标就是</a:t>
            </a:r>
            <a:r>
              <a:rPr lang="en-US" altLang="zh-CN" dirty="0"/>
              <a:t>1,2,…,n</a:t>
            </a:r>
          </a:p>
        </p:txBody>
      </p:sp>
    </p:spTree>
    <p:extLst>
      <p:ext uri="{BB962C8B-B14F-4D97-AF65-F5344CB8AC3E}">
        <p14:creationId xmlns:p14="http://schemas.microsoft.com/office/powerpoint/2010/main" val="562894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把两个带标号的对象拼接起来</a:t>
            </a:r>
            <a:endParaRPr lang="en-US" altLang="zh-CN" dirty="0"/>
          </a:p>
          <a:p>
            <a:r>
              <a:rPr lang="zh-CN" altLang="en-US" dirty="0"/>
              <a:t>大小是原来两个对象的大小之和</a:t>
            </a:r>
            <a:endParaRPr lang="en-US" altLang="zh-CN" dirty="0"/>
          </a:p>
          <a:p>
            <a:r>
              <a:rPr lang="zh-CN" altLang="en-US" dirty="0"/>
              <a:t>需要保持标号的原有相对顺序</a:t>
            </a:r>
            <a:endParaRPr lang="en-US" altLang="zh-CN" dirty="0"/>
          </a:p>
          <a:p>
            <a:r>
              <a:rPr lang="zh-CN" altLang="en-US" dirty="0"/>
              <a:t>所以也是一个多重集排列的问题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79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又因为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  <a:p>
            <a:r>
              <a:rPr lang="zh-CN" altLang="en-US" dirty="0"/>
              <a:t>故在                                                                                             中，从第三项开始，后面的项在模       意义下均为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所以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C4F3CAC-B8BA-4E98-9386-486F2EC8F8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6" y="3709692"/>
            <a:ext cx="9604266" cy="4437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3415E8-D640-48DC-B6D3-4D72B5E6B0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6" y="2933121"/>
            <a:ext cx="8312380" cy="31847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69C2F76-BCDF-4404-95D4-98407C9220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48" y="3007787"/>
            <a:ext cx="499809" cy="169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C66D70-743A-467B-ADFC-57827333297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70" y="1872837"/>
            <a:ext cx="2178133" cy="405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3B6E64-FEF3-4EFC-B0E1-A90A4074BF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6" y="2337007"/>
            <a:ext cx="2912000" cy="4437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7812688-1838-4219-ADC6-D87A094FCD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52" y="3301000"/>
            <a:ext cx="550095" cy="256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5D64B1E-4636-4DB2-86DB-DF36C90A09E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6" y="4200887"/>
            <a:ext cx="3952762" cy="5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4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对于一个带标号组合对象构成的集合</a:t>
            </a:r>
            <a:r>
              <a:rPr lang="en-US" altLang="zh-CN" dirty="0"/>
              <a:t>A</a:t>
            </a:r>
            <a:r>
              <a:rPr lang="zh-CN" altLang="en-US" dirty="0"/>
              <a:t>，定义                        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EGF</a:t>
            </a:r>
          </a:p>
          <a:p>
            <a:r>
              <a:rPr lang="zh-CN" altLang="en-US" dirty="0"/>
              <a:t>有两个组合对象构成的集合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的并集（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那么有</a:t>
            </a:r>
            <a:r>
              <a:rPr lang="en-US" altLang="zh-CN" dirty="0"/>
              <a:t>C(x)=A(x)+B(x)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中两两元素的拼接</a:t>
            </a:r>
            <a:endParaRPr lang="en-US" altLang="zh-CN" dirty="0"/>
          </a:p>
          <a:p>
            <a:r>
              <a:rPr lang="zh-CN" altLang="en-US" dirty="0"/>
              <a:t>那么有</a:t>
            </a:r>
            <a:r>
              <a:rPr lang="en-US" altLang="zh-CN" dirty="0"/>
              <a:t>D(x)=A(x)B(x)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489CC0-20C5-4259-8E58-2B3DA0EEEE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77" y="1825625"/>
            <a:ext cx="2204953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7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有一个带标号组合对象构成的集合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定义           是</a:t>
            </a:r>
            <a:r>
              <a:rPr lang="en-US" altLang="zh-CN" dirty="0"/>
              <a:t>A</a:t>
            </a:r>
            <a:r>
              <a:rPr lang="zh-CN" altLang="en-US" dirty="0"/>
              <a:t>中元素任意拼接的序列组成的集合（拼接时考虑顺序）</a:t>
            </a:r>
            <a:endParaRPr lang="en-US" altLang="zh-CN" dirty="0"/>
          </a:p>
          <a:p>
            <a:r>
              <a:rPr lang="zh-CN" altLang="en-US" dirty="0"/>
              <a:t>           的</a:t>
            </a:r>
            <a:r>
              <a:rPr lang="en-US" altLang="zh-CN" dirty="0"/>
              <a:t>EGF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92AE1F-2A63-4954-8B38-65B30AE935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1" y="2424591"/>
            <a:ext cx="985600" cy="3178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0264DC-301D-4FB8-B714-2805D522E2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73" y="3630377"/>
            <a:ext cx="6844952" cy="57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EF43DC-588A-4619-B3B8-F6713CE523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73" y="3315484"/>
            <a:ext cx="985600" cy="3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6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设集合</a:t>
            </a:r>
            <a:r>
              <a:rPr lang="en-US" altLang="zh-CN" dirty="0"/>
              <a:t>A={</a:t>
            </a:r>
            <a:r>
              <a:rPr lang="zh-CN" altLang="en-US" dirty="0"/>
              <a:t>点</a:t>
            </a:r>
            <a:r>
              <a:rPr lang="en-US" altLang="zh-CN" dirty="0"/>
              <a:t>a,</a:t>
            </a:r>
            <a:r>
              <a:rPr lang="zh-CN" altLang="en-US" dirty="0"/>
              <a:t>边</a:t>
            </a:r>
            <a:r>
              <a:rPr lang="en-US" altLang="zh-CN" dirty="0" err="1"/>
              <a:t>bc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故</a:t>
            </a:r>
            <a:r>
              <a:rPr lang="en-US" altLang="zh-CN" dirty="0"/>
              <a:t>A</a:t>
            </a:r>
            <a:r>
              <a:rPr lang="zh-CN" altLang="en-US" dirty="0"/>
              <a:t>拼接</a:t>
            </a:r>
            <a:r>
              <a:rPr lang="en-US" altLang="zh-CN" dirty="0"/>
              <a:t>A</a:t>
            </a:r>
            <a:r>
              <a:rPr lang="zh-CN" altLang="en-US" dirty="0"/>
              <a:t>形成的序列，两个点的方案数有</a:t>
            </a:r>
            <a:r>
              <a:rPr lang="en-US" altLang="zh-CN" dirty="0"/>
              <a:t>2</a:t>
            </a:r>
            <a:r>
              <a:rPr lang="zh-CN" altLang="en-US" dirty="0"/>
              <a:t>种，三个点的方案数有</a:t>
            </a:r>
            <a:r>
              <a:rPr lang="en-US" altLang="zh-CN" dirty="0"/>
              <a:t>6</a:t>
            </a:r>
            <a:r>
              <a:rPr lang="zh-CN" altLang="en-US" dirty="0"/>
              <a:t>种，四个点的方案数有</a:t>
            </a:r>
            <a:r>
              <a:rPr lang="en-US" altLang="zh-CN" dirty="0"/>
              <a:t>6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验证：</a:t>
            </a:r>
            <a:r>
              <a:rPr lang="en-US" altLang="zh-CN" dirty="0"/>
              <a:t>A</a:t>
            </a:r>
            <a:r>
              <a:rPr lang="zh-CN" altLang="en-US" dirty="0"/>
              <a:t>拼接</a:t>
            </a:r>
            <a:r>
              <a:rPr lang="en-US" altLang="zh-CN" dirty="0"/>
              <a:t>A</a:t>
            </a:r>
            <a:r>
              <a:rPr lang="zh-CN" altLang="en-US" dirty="0"/>
              <a:t>得到</a:t>
            </a:r>
            <a:r>
              <a:rPr lang="en-US" altLang="zh-CN" dirty="0"/>
              <a:t>{&lt;</a:t>
            </a:r>
            <a:r>
              <a:rPr lang="en-US" altLang="zh-CN" dirty="0" err="1"/>
              <a:t>a,b</a:t>
            </a:r>
            <a:r>
              <a:rPr lang="en-US" altLang="zh-CN" dirty="0"/>
              <a:t>&gt;,&lt;</a:t>
            </a:r>
            <a:r>
              <a:rPr lang="en-US" altLang="zh-CN" dirty="0" err="1"/>
              <a:t>b,a</a:t>
            </a:r>
            <a:r>
              <a:rPr lang="en-US" altLang="zh-CN" dirty="0"/>
              <a:t>&gt;,&lt;</a:t>
            </a:r>
            <a:r>
              <a:rPr lang="en-US" altLang="zh-CN" dirty="0" err="1"/>
              <a:t>a,bc</a:t>
            </a:r>
            <a:r>
              <a:rPr lang="en-US" altLang="zh-CN" dirty="0"/>
              <a:t>&gt;,&lt;</a:t>
            </a:r>
            <a:r>
              <a:rPr lang="en-US" altLang="zh-CN" dirty="0" err="1"/>
              <a:t>b,ac</a:t>
            </a:r>
            <a:r>
              <a:rPr lang="en-US" altLang="zh-CN" dirty="0"/>
              <a:t>&gt;,&lt;</a:t>
            </a:r>
            <a:r>
              <a:rPr lang="en-US" altLang="zh-CN" dirty="0" err="1"/>
              <a:t>c,ab</a:t>
            </a:r>
            <a:r>
              <a:rPr lang="en-US" altLang="zh-CN" dirty="0"/>
              <a:t>&gt;,&lt;</a:t>
            </a:r>
            <a:r>
              <a:rPr lang="en-US" altLang="zh-CN" dirty="0" err="1"/>
              <a:t>bc,a</a:t>
            </a:r>
            <a:r>
              <a:rPr lang="en-US" altLang="zh-CN" dirty="0"/>
              <a:t>&gt;,&lt;</a:t>
            </a:r>
            <a:r>
              <a:rPr lang="en-US" altLang="zh-CN" dirty="0" err="1"/>
              <a:t>ac,b</a:t>
            </a:r>
            <a:r>
              <a:rPr lang="en-US" altLang="zh-CN" dirty="0"/>
              <a:t>&gt;,&lt;</a:t>
            </a:r>
            <a:r>
              <a:rPr lang="en-US" altLang="zh-CN" dirty="0" err="1"/>
              <a:t>ab,c</a:t>
            </a:r>
            <a:r>
              <a:rPr lang="en-US" altLang="zh-CN" dirty="0"/>
              <a:t>&gt;,&lt;</a:t>
            </a:r>
            <a:r>
              <a:rPr lang="en-US" altLang="zh-CN" dirty="0" err="1"/>
              <a:t>ab,cd</a:t>
            </a:r>
            <a:r>
              <a:rPr lang="en-US" altLang="zh-CN" dirty="0"/>
              <a:t>&gt;,&lt;</a:t>
            </a:r>
            <a:r>
              <a:rPr lang="en-US" altLang="zh-CN" dirty="0" err="1"/>
              <a:t>ac,bd</a:t>
            </a:r>
            <a:r>
              <a:rPr lang="en-US" altLang="zh-CN" dirty="0"/>
              <a:t>&gt;,&lt;</a:t>
            </a:r>
            <a:r>
              <a:rPr lang="en-US" altLang="zh-CN" dirty="0" err="1"/>
              <a:t>ad,bc</a:t>
            </a:r>
            <a:r>
              <a:rPr lang="en-US" altLang="zh-CN" dirty="0"/>
              <a:t>&gt;,&lt;</a:t>
            </a:r>
            <a:r>
              <a:rPr lang="en-US" altLang="zh-CN" dirty="0" err="1"/>
              <a:t>bc,ad</a:t>
            </a:r>
            <a:r>
              <a:rPr lang="en-US" altLang="zh-CN" dirty="0"/>
              <a:t>&gt;,&lt;</a:t>
            </a:r>
            <a:r>
              <a:rPr lang="en-US" altLang="zh-CN" dirty="0" err="1"/>
              <a:t>bd,ac</a:t>
            </a:r>
            <a:r>
              <a:rPr lang="en-US" altLang="zh-CN" dirty="0"/>
              <a:t>&gt;,&lt;</a:t>
            </a:r>
            <a:r>
              <a:rPr lang="en-US" altLang="zh-CN" dirty="0" err="1"/>
              <a:t>cd,ab</a:t>
            </a:r>
            <a:r>
              <a:rPr lang="en-US" altLang="zh-CN" dirty="0"/>
              <a:t>&gt;}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7A1858-4E6C-4F59-BE32-0C44C15EBC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04" y="2423419"/>
            <a:ext cx="5811200" cy="7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0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有一个带标号组合对象构成的集合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定义           是</a:t>
            </a:r>
            <a:r>
              <a:rPr lang="en-US" altLang="zh-CN" dirty="0"/>
              <a:t>A</a:t>
            </a:r>
            <a:r>
              <a:rPr lang="zh-CN" altLang="en-US" dirty="0"/>
              <a:t>中元素任意拼接的集合组成的集合（拼接时不考虑顺序）</a:t>
            </a:r>
            <a:endParaRPr lang="en-US" altLang="zh-CN" dirty="0"/>
          </a:p>
          <a:p>
            <a:r>
              <a:rPr lang="zh-CN" altLang="en-US" dirty="0"/>
              <a:t>          的</a:t>
            </a:r>
            <a:r>
              <a:rPr lang="en-US" altLang="zh-CN" dirty="0"/>
              <a:t>EGF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A58503-E61F-48DF-9571-66152F046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42" y="2424591"/>
            <a:ext cx="913067" cy="3029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8F4BFD-F331-4A47-894D-1B365F9AA8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3762842"/>
            <a:ext cx="6438094" cy="556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99C042-59FF-439A-87B3-F578145FD7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41" y="3324972"/>
            <a:ext cx="913067" cy="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1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设集合</a:t>
            </a:r>
            <a:r>
              <a:rPr lang="en-US" altLang="zh-CN" dirty="0"/>
              <a:t>A={</a:t>
            </a:r>
            <a:r>
              <a:rPr lang="zh-CN" altLang="en-US" dirty="0"/>
              <a:t>点</a:t>
            </a:r>
            <a:r>
              <a:rPr lang="en-US" altLang="zh-CN" dirty="0"/>
              <a:t>a,</a:t>
            </a:r>
            <a:r>
              <a:rPr lang="zh-CN" altLang="en-US" dirty="0"/>
              <a:t>边</a:t>
            </a:r>
            <a:r>
              <a:rPr lang="en-US" altLang="zh-CN" dirty="0" err="1"/>
              <a:t>bc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故</a:t>
            </a:r>
            <a:r>
              <a:rPr lang="en-US" altLang="zh-CN" dirty="0"/>
              <a:t>A</a:t>
            </a:r>
            <a:r>
              <a:rPr lang="zh-CN" altLang="en-US" dirty="0"/>
              <a:t>拼接</a:t>
            </a:r>
            <a:r>
              <a:rPr lang="en-US" altLang="zh-CN" dirty="0"/>
              <a:t>A</a:t>
            </a:r>
            <a:r>
              <a:rPr lang="zh-CN" altLang="en-US" dirty="0"/>
              <a:t>形成的集合，两个点的方案数有</a:t>
            </a:r>
            <a:r>
              <a:rPr lang="en-US" altLang="zh-CN" dirty="0"/>
              <a:t>1</a:t>
            </a:r>
            <a:r>
              <a:rPr lang="zh-CN" altLang="en-US" dirty="0"/>
              <a:t>种，三个点的方案数有</a:t>
            </a:r>
            <a:r>
              <a:rPr lang="en-US" altLang="zh-CN" dirty="0"/>
              <a:t>3</a:t>
            </a:r>
            <a:r>
              <a:rPr lang="zh-CN" altLang="en-US" dirty="0"/>
              <a:t>种，四个点的方案数有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验证：</a:t>
            </a:r>
            <a:r>
              <a:rPr lang="en-US" altLang="zh-CN" dirty="0"/>
              <a:t>A</a:t>
            </a:r>
            <a:r>
              <a:rPr lang="zh-CN" altLang="en-US" dirty="0"/>
              <a:t>拼接</a:t>
            </a:r>
            <a:r>
              <a:rPr lang="en-US" altLang="zh-CN" dirty="0"/>
              <a:t>A</a:t>
            </a:r>
            <a:r>
              <a:rPr lang="zh-CN" altLang="en-US" dirty="0"/>
              <a:t>得到</a:t>
            </a:r>
            <a:r>
              <a:rPr lang="en-US" altLang="zh-CN" dirty="0"/>
              <a:t>{{</a:t>
            </a:r>
            <a:r>
              <a:rPr lang="en-US" altLang="zh-CN" dirty="0" err="1"/>
              <a:t>a,b</a:t>
            </a:r>
            <a:r>
              <a:rPr lang="en-US" altLang="zh-CN" dirty="0"/>
              <a:t>},{</a:t>
            </a:r>
            <a:r>
              <a:rPr lang="en-US" altLang="zh-CN" dirty="0" err="1"/>
              <a:t>a,bc</a:t>
            </a:r>
            <a:r>
              <a:rPr lang="en-US" altLang="zh-CN" dirty="0"/>
              <a:t>},{</a:t>
            </a:r>
            <a:r>
              <a:rPr lang="en-US" altLang="zh-CN" dirty="0" err="1"/>
              <a:t>b,ac</a:t>
            </a:r>
            <a:r>
              <a:rPr lang="en-US" altLang="zh-CN" dirty="0"/>
              <a:t>},{</a:t>
            </a:r>
            <a:r>
              <a:rPr lang="en-US" altLang="zh-CN" dirty="0" err="1"/>
              <a:t>c,ab</a:t>
            </a:r>
            <a:r>
              <a:rPr lang="en-US" altLang="zh-CN" dirty="0"/>
              <a:t>},{</a:t>
            </a:r>
            <a:r>
              <a:rPr lang="en-US" altLang="zh-CN" dirty="0" err="1"/>
              <a:t>ab,cd</a:t>
            </a:r>
            <a:r>
              <a:rPr lang="en-US" altLang="zh-CN" dirty="0"/>
              <a:t>},{</a:t>
            </a:r>
            <a:r>
              <a:rPr lang="en-US" altLang="zh-CN" dirty="0" err="1"/>
              <a:t>ac,bd</a:t>
            </a:r>
            <a:r>
              <a:rPr lang="en-US" altLang="zh-CN" dirty="0"/>
              <a:t>},{</a:t>
            </a:r>
            <a:r>
              <a:rPr lang="en-US" altLang="zh-CN" dirty="0" err="1"/>
              <a:t>ad,bc</a:t>
            </a:r>
            <a:r>
              <a:rPr lang="en-US" altLang="zh-CN" dirty="0"/>
              <a:t>}}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E4C345-67CF-437D-A166-6A79CD5CE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05" y="2423418"/>
            <a:ext cx="6067199" cy="7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8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如一个带标号的简单无向图是若干个连通分量拼接成的集合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是简单无向图的</a:t>
            </a:r>
            <a:r>
              <a:rPr lang="en-US" altLang="zh-CN" dirty="0"/>
              <a:t>EGF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是简单连通图的</a:t>
            </a:r>
            <a:r>
              <a:rPr lang="en-US" altLang="zh-CN" dirty="0"/>
              <a:t>EGF</a:t>
            </a:r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E72672-71B8-4537-A3FB-9EE1D782F5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94" y="2797019"/>
            <a:ext cx="3846096" cy="516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88D03B-3D9F-4327-A6BB-045B96A1BF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08" y="3429000"/>
            <a:ext cx="2289067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5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又如集合划分问题</a:t>
            </a:r>
            <a:endParaRPr lang="en-US" altLang="zh-CN" dirty="0"/>
          </a:p>
          <a:p>
            <a:r>
              <a:rPr lang="zh-CN" altLang="en-US" dirty="0"/>
              <a:t>集合</a:t>
            </a:r>
            <a:r>
              <a:rPr lang="en-US" altLang="zh-CN" dirty="0"/>
              <a:t>S</a:t>
            </a:r>
            <a:r>
              <a:rPr lang="zh-CN" altLang="en-US" dirty="0"/>
              <a:t>的一个划分是定义为</a:t>
            </a:r>
            <a:r>
              <a:rPr lang="en-US" altLang="zh-CN" dirty="0"/>
              <a:t>S</a:t>
            </a:r>
            <a:r>
              <a:rPr lang="zh-CN" altLang="en-US" dirty="0"/>
              <a:t>的两两不相交的非空子集的族，它们的并是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个元素的集合</a:t>
            </a:r>
            <a:r>
              <a:rPr lang="en-US" altLang="zh-CN" dirty="0"/>
              <a:t>{a, b, c}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种不同的划分方法：</a:t>
            </a:r>
          </a:p>
          <a:p>
            <a:r>
              <a:rPr lang="en-US" altLang="zh-CN" dirty="0"/>
              <a:t>{{a}, {b}, {c}}</a:t>
            </a:r>
          </a:p>
          <a:p>
            <a:r>
              <a:rPr lang="en-US" altLang="zh-CN" dirty="0"/>
              <a:t>{{a}, {b, c}}</a:t>
            </a:r>
          </a:p>
          <a:p>
            <a:r>
              <a:rPr lang="en-US" altLang="zh-CN" dirty="0"/>
              <a:t>{{b}, {a, c}}</a:t>
            </a:r>
          </a:p>
          <a:p>
            <a:r>
              <a:rPr lang="en-US" altLang="zh-CN" dirty="0"/>
              <a:t>{{c}, {a, b}}</a:t>
            </a:r>
          </a:p>
          <a:p>
            <a:r>
              <a:rPr lang="en-US" altLang="zh-CN" dirty="0"/>
              <a:t>{{a, b, c}}</a:t>
            </a:r>
          </a:p>
        </p:txBody>
      </p:sp>
    </p:spTree>
    <p:extLst>
      <p:ext uri="{BB962C8B-B14F-4D97-AF65-F5344CB8AC3E}">
        <p14:creationId xmlns:p14="http://schemas.microsoft.com/office/powerpoint/2010/main" val="3131081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族是由若干个集合拼接起来的</a:t>
            </a:r>
            <a:endParaRPr lang="en-US" altLang="zh-CN" dirty="0"/>
          </a:p>
          <a:p>
            <a:r>
              <a:rPr lang="zh-CN" altLang="en-US" dirty="0"/>
              <a:t>对于一个集合而言，不能选空集，并且因为划分需要两两不相交，所以对于元素</a:t>
            </a:r>
            <a:r>
              <a:rPr lang="en-US" altLang="zh-CN" dirty="0"/>
              <a:t>a</a:t>
            </a:r>
            <a:r>
              <a:rPr lang="zh-CN" altLang="en-US" dirty="0"/>
              <a:t>来说，如果</a:t>
            </a:r>
            <a:r>
              <a:rPr lang="en-US" altLang="zh-CN" dirty="0"/>
              <a:t>a</a:t>
            </a:r>
            <a:r>
              <a:rPr lang="zh-CN" altLang="en-US" dirty="0"/>
              <a:t>被选了，后面就不能再选</a:t>
            </a:r>
            <a:endParaRPr lang="en-US" altLang="zh-CN" dirty="0"/>
          </a:p>
          <a:p>
            <a:r>
              <a:rPr lang="zh-CN" altLang="en-US" dirty="0"/>
              <a:t>所以分出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,2</a:t>
            </a:r>
            <a:r>
              <a:rPr lang="zh-CN" altLang="en-US" dirty="0"/>
              <a:t>个</a:t>
            </a:r>
            <a:r>
              <a:rPr lang="en-US" altLang="zh-CN" dirty="0"/>
              <a:t>,…,n</a:t>
            </a:r>
            <a:r>
              <a:rPr lang="zh-CN" altLang="en-US" dirty="0"/>
              <a:t>个</a:t>
            </a:r>
            <a:r>
              <a:rPr lang="en-US" altLang="zh-CN" dirty="0"/>
              <a:t>,…</a:t>
            </a:r>
            <a:r>
              <a:rPr lang="zh-CN" altLang="en-US" dirty="0"/>
              <a:t>的方案数都只有一种，只表示从集合中分出这么多个元素，然后在拼接的时候指定标号</a:t>
            </a:r>
            <a:endParaRPr lang="en-US" altLang="zh-CN" dirty="0"/>
          </a:p>
          <a:p>
            <a:r>
              <a:rPr lang="zh-CN" altLang="en-US" dirty="0"/>
              <a:t>故一个集合分出元素的</a:t>
            </a:r>
            <a:r>
              <a:rPr lang="en-US" altLang="zh-CN" dirty="0"/>
              <a:t>EGF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集合的划分的</a:t>
            </a:r>
            <a:r>
              <a:rPr lang="en-US" altLang="zh-CN" dirty="0"/>
              <a:t>EGF</a:t>
            </a:r>
            <a:r>
              <a:rPr lang="zh-CN" altLang="en-US" dirty="0"/>
              <a:t>是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C8E7D-6548-4733-B0BA-8DFE47C443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05" y="4226759"/>
            <a:ext cx="910933" cy="241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735081-F1A3-4C58-9B5E-767B77EA93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01" y="4689877"/>
            <a:ext cx="780800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6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bell</a:t>
            </a:r>
            <a:r>
              <a:rPr lang="zh-CN" altLang="en-US" dirty="0"/>
              <a:t>数</a:t>
            </a:r>
            <a:r>
              <a:rPr lang="en-US" altLang="zh-CN" dirty="0"/>
              <a:t>Bn</a:t>
            </a:r>
            <a:r>
              <a:rPr lang="zh-CN" altLang="en-US" dirty="0"/>
              <a:t>是基数为</a:t>
            </a:r>
            <a:r>
              <a:rPr lang="en-US" altLang="zh-CN" dirty="0"/>
              <a:t>n</a:t>
            </a:r>
            <a:r>
              <a:rPr lang="zh-CN" altLang="en-US" dirty="0"/>
              <a:t>的集合划分数目。</a:t>
            </a:r>
            <a:endParaRPr lang="en-US" altLang="zh-CN" dirty="0"/>
          </a:p>
          <a:p>
            <a:r>
              <a:rPr lang="zh-CN" altLang="en-US" dirty="0"/>
              <a:t>之前我们推导出了</a:t>
            </a:r>
            <a:r>
              <a:rPr lang="en-US" altLang="zh-CN" dirty="0"/>
              <a:t>Bn</a:t>
            </a:r>
            <a:r>
              <a:rPr lang="zh-CN" altLang="en-US" dirty="0"/>
              <a:t>的</a:t>
            </a:r>
            <a:r>
              <a:rPr lang="en-US" altLang="zh-CN" dirty="0"/>
              <a:t>EGF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可以快速求前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bell</a:t>
            </a:r>
            <a:r>
              <a:rPr lang="zh-CN" altLang="en-US" dirty="0"/>
              <a:t>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503178-0FCC-4E52-93D9-696B1C2545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00" y="2372805"/>
            <a:ext cx="780800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961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第二类</a:t>
            </a:r>
            <a:r>
              <a:rPr lang="en-US" altLang="zh-CN" dirty="0"/>
              <a:t>Stirling</a:t>
            </a:r>
            <a:r>
              <a:rPr lang="zh-CN" altLang="en-US" dirty="0"/>
              <a:t>数</a:t>
            </a:r>
            <a:endParaRPr lang="en-US" altLang="zh-CN" dirty="0"/>
          </a:p>
          <a:p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个不同的元素划分成</a:t>
            </a:r>
            <a:r>
              <a:rPr lang="en-US" altLang="zh-CN" dirty="0"/>
              <a:t>m</a:t>
            </a:r>
            <a:r>
              <a:rPr lang="zh-CN" altLang="en-US" dirty="0"/>
              <a:t>个集合的方案数</a:t>
            </a:r>
            <a:endParaRPr lang="en-US" altLang="zh-CN" dirty="0"/>
          </a:p>
          <a:p>
            <a:r>
              <a:rPr lang="zh-CN" altLang="en-US" dirty="0"/>
              <a:t>显然</a:t>
            </a:r>
            <a:endParaRPr lang="en-US" altLang="zh-CN" dirty="0"/>
          </a:p>
          <a:p>
            <a:r>
              <a:rPr lang="zh-CN" altLang="en-US" dirty="0"/>
              <a:t>并且我们可以写出第二类</a:t>
            </a:r>
            <a:r>
              <a:rPr lang="en-US" altLang="zh-CN" dirty="0"/>
              <a:t>Stirling</a:t>
            </a:r>
            <a:r>
              <a:rPr lang="zh-CN" altLang="en-US" dirty="0"/>
              <a:t>数的</a:t>
            </a:r>
            <a:r>
              <a:rPr lang="en-US" altLang="zh-CN" dirty="0"/>
              <a:t>EGF</a:t>
            </a:r>
          </a:p>
          <a:p>
            <a:r>
              <a:rPr lang="zh-CN" altLang="en-US" dirty="0"/>
              <a:t>假设</a:t>
            </a:r>
            <a:r>
              <a:rPr lang="en-US" altLang="zh-CN" dirty="0"/>
              <a:t>m</a:t>
            </a:r>
            <a:r>
              <a:rPr lang="zh-CN" altLang="en-US" dirty="0"/>
              <a:t>是一个定值，那么有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46E479-49DD-48D4-8328-BFB4D51832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4" y="2912862"/>
            <a:ext cx="2929066" cy="39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292A83-D759-4628-B79D-8A01EE0732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1" y="4396899"/>
            <a:ext cx="6048001" cy="7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7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mod </a:t>
            </a:r>
            <a:r>
              <a:rPr lang="en-US" altLang="zh-CN" dirty="0" err="1"/>
              <a:t>x^n</a:t>
            </a:r>
            <a:r>
              <a:rPr lang="zh-CN" altLang="en-US" dirty="0"/>
              <a:t>意义下</a:t>
            </a:r>
            <a:r>
              <a:rPr lang="en-US" altLang="zh-CN" dirty="0"/>
              <a:t>v</a:t>
            </a:r>
            <a:r>
              <a:rPr lang="zh-CN" altLang="en-US" dirty="0"/>
              <a:t>的逆</a:t>
            </a:r>
            <a:endParaRPr lang="en-US" altLang="zh-CN" dirty="0"/>
          </a:p>
          <a:p>
            <a:r>
              <a:rPr lang="zh-CN" altLang="en-US" dirty="0"/>
              <a:t>相当于求多项式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endParaRPr lang="en-US" altLang="zh-CN" dirty="0"/>
          </a:p>
          <a:p>
            <a:r>
              <a:rPr lang="zh-CN" altLang="en-US" dirty="0"/>
              <a:t>设                          ，那么有</a:t>
            </a:r>
            <a:endParaRPr lang="en-US" altLang="zh-CN" dirty="0"/>
          </a:p>
          <a:p>
            <a:r>
              <a:rPr lang="zh-CN" altLang="en-US" dirty="0"/>
              <a:t>相当于解多项式方程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46AE6-B57B-4DEE-B50D-331F999996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93" y="2397958"/>
            <a:ext cx="2617600" cy="356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174387-C126-41EB-A1DD-69DC2CF781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46" y="2903986"/>
            <a:ext cx="2455467" cy="356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76D94B-0032-4283-82D2-998C7C0B17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4" y="2903986"/>
            <a:ext cx="1800533" cy="35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C9A215-FA6D-4133-88FA-B9F44E52968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55" y="3402366"/>
            <a:ext cx="3253334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0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E047-5237-48DC-A792-0252F76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指数生成函数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6847F-0ECA-4745-8BA2-D72C5E38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endParaRPr lang="en-US" altLang="zh-CN" dirty="0"/>
          </a:p>
          <a:p>
            <a:r>
              <a:rPr lang="zh-CN" altLang="en-US" dirty="0"/>
              <a:t>不难求得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m!</a:t>
            </a:r>
            <a:r>
              <a:rPr lang="zh-CN" altLang="en-US" dirty="0"/>
              <a:t>放到和式里面，有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这是一个卷积的形式，给定</a:t>
            </a:r>
            <a:r>
              <a:rPr lang="en-US" altLang="zh-CN" dirty="0"/>
              <a:t>n</a:t>
            </a:r>
            <a:r>
              <a:rPr lang="zh-CN" altLang="en-US" dirty="0"/>
              <a:t>，可以快速算出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)(1&lt;=m&lt;=n)</a:t>
            </a:r>
          </a:p>
          <a:p>
            <a:r>
              <a:rPr lang="zh-CN" altLang="en-US" dirty="0"/>
              <a:t>给定</a:t>
            </a:r>
            <a:r>
              <a:rPr lang="en-US" altLang="zh-CN" dirty="0"/>
              <a:t>m</a:t>
            </a:r>
            <a:r>
              <a:rPr lang="zh-CN" altLang="en-US" dirty="0"/>
              <a:t>，用                                              可以快速算出前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AAB55E-877B-40E3-AFAF-2849EBCE9D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5" y="1761709"/>
            <a:ext cx="4320000" cy="5379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AB963A-3346-40D3-A7FB-72042DA11C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77" y="2299614"/>
            <a:ext cx="3832381" cy="515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9074ED-8C9F-4319-9BE1-15DD17432F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18" y="3288651"/>
            <a:ext cx="3219810" cy="62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6AB72A-534F-451F-9A78-E4FB2E614C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75" y="4313200"/>
            <a:ext cx="4320000" cy="5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时，我们解一个实数方程</a:t>
            </a:r>
            <a:endParaRPr lang="en-US" altLang="zh-CN" dirty="0"/>
          </a:p>
          <a:p>
            <a:r>
              <a:rPr lang="zh-CN" altLang="en-US" dirty="0"/>
              <a:t>显然解是</a:t>
            </a:r>
            <a:endParaRPr lang="en-US" altLang="zh-CN" dirty="0"/>
          </a:p>
          <a:p>
            <a:r>
              <a:rPr lang="zh-CN" altLang="en-US" dirty="0"/>
              <a:t>然后我们用之前的公式倍增：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问题：用多项式求逆解决多项式求逆？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0696B-AEC0-4F8E-B981-815C27538D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0808"/>
            <a:ext cx="3035733" cy="356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3076C-1CEA-49C8-93FF-56C3044998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84" y="2274829"/>
            <a:ext cx="1779809" cy="515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DB978-B968-41CD-AFDB-5C6197B739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22" y="3318733"/>
            <a:ext cx="5791999" cy="5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0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时，我们解一个实数方程</a:t>
            </a:r>
            <a:endParaRPr lang="en-US" altLang="zh-CN" dirty="0"/>
          </a:p>
          <a:p>
            <a:r>
              <a:rPr lang="zh-CN" altLang="en-US" dirty="0"/>
              <a:t>显然解是</a:t>
            </a:r>
            <a:endParaRPr lang="en-US" altLang="zh-CN" dirty="0"/>
          </a:p>
          <a:p>
            <a:r>
              <a:rPr lang="zh-CN" altLang="en-US" dirty="0"/>
              <a:t>然后我们用之前的公式倍增：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问题：用多项式求逆解决多项式求逆？</a:t>
            </a:r>
            <a:endParaRPr lang="en-US" altLang="zh-CN" dirty="0"/>
          </a:p>
          <a:p>
            <a:r>
              <a:rPr lang="zh-CN" altLang="en-US" dirty="0"/>
              <a:t>发现在模       的意义下，</a:t>
            </a:r>
            <a:r>
              <a:rPr lang="en-US" altLang="zh-CN" dirty="0"/>
              <a:t>v</a:t>
            </a:r>
            <a:r>
              <a:rPr lang="zh-CN" altLang="en-US" dirty="0"/>
              <a:t>的逆是</a:t>
            </a:r>
            <a:r>
              <a:rPr lang="en-US" altLang="zh-CN" dirty="0"/>
              <a:t>un+1</a:t>
            </a:r>
          </a:p>
          <a:p>
            <a:r>
              <a:rPr lang="zh-CN" altLang="en-US" dirty="0"/>
              <a:t>所以有</a:t>
            </a:r>
            <a:endParaRPr lang="en-US" altLang="zh-CN" dirty="0"/>
          </a:p>
          <a:p>
            <a:r>
              <a:rPr lang="zh-CN" altLang="en-US" dirty="0"/>
              <a:t>化简，得                                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0696B-AEC0-4F8E-B981-815C27538D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0808"/>
            <a:ext cx="3035733" cy="356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3076C-1CEA-49C8-93FF-56C3044998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84" y="2274829"/>
            <a:ext cx="1779809" cy="515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DB978-B968-41CD-AFDB-5C6197B739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22" y="3318733"/>
            <a:ext cx="5791999" cy="598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11A2BA-E53D-45F3-9A78-EC6558F5E7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84" y="4446446"/>
            <a:ext cx="550095" cy="256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8D752D-B4C5-4C5E-A848-772CA4400C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22" y="4837383"/>
            <a:ext cx="6337522" cy="515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47A0F6-60F3-4033-9050-95E64C54FB1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84" y="5443948"/>
            <a:ext cx="3018666" cy="3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3AD6-14AD-4464-B53A-C2EC5B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56630-1C1A-44B6-964C-798D4639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时，我们解一个实数方程</a:t>
            </a:r>
            <a:endParaRPr lang="en-US" altLang="zh-CN" dirty="0"/>
          </a:p>
          <a:p>
            <a:r>
              <a:rPr lang="zh-CN" altLang="en-US" dirty="0"/>
              <a:t>显然解是</a:t>
            </a:r>
            <a:endParaRPr lang="en-US" altLang="zh-CN" dirty="0"/>
          </a:p>
          <a:p>
            <a:r>
              <a:rPr lang="zh-CN" altLang="en-US" dirty="0"/>
              <a:t>然后我们用之前的公式倍增：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un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/>
              <a:t>在模    意义下的逆，所以有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  <a:p>
            <a:r>
              <a:rPr lang="zh-CN" altLang="en-US" dirty="0"/>
              <a:t>所以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0696B-AEC0-4F8E-B981-815C27538D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0808"/>
            <a:ext cx="3035733" cy="356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B3076C-1CEA-49C8-93FF-56C3044998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84" y="2274829"/>
            <a:ext cx="1779809" cy="515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DB978-B968-41CD-AFDB-5C6197B7396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22" y="3318733"/>
            <a:ext cx="5791999" cy="5988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6B9600B-D2B4-423B-86EE-2A091F6C62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30" y="3917590"/>
            <a:ext cx="3142094" cy="3169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7090EB-C287-4CB4-8FB7-C93521D123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88" y="3957129"/>
            <a:ext cx="339809" cy="2285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0F3DBB-117A-4137-9A3E-0C0B780DEC2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42" y="4428808"/>
            <a:ext cx="6928757" cy="316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B10B04-9DC3-4FAE-BD18-CAE5305830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43" y="4880698"/>
            <a:ext cx="3998473" cy="5150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CF16B-C2D6-40BE-824A-B2A4C82FC0F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42" y="5378051"/>
            <a:ext cx="7550475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57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7.694"/>
  <p:tag name="LATEXADDIN" val="\documentclass{article}&#10;\usepackage{amsmath}&#10;\pagestyle{empty}&#10;\begin{document}&#10;&#10;$u=g(v)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47.4691"/>
  <p:tag name="LATEXADDIN" val="\documentclass{article}&#10;\usepackage{amsmath}&#10;\pagestyle{empty}&#10;\begin{document}&#10;&#10;$u_{n+1}$&#10;&#10;&#10;\end{document}"/>
  <p:tag name="IGUANATEXSIZE" val="28"/>
  <p:tag name="IGUANATEXCURSOR" val="8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329.209"/>
  <p:tag name="LATEXADDIN" val="\documentclass{article}&#10;\usepackage{amsmath}&#10;\pagestyle{empty}&#10;\begin{document}&#10;&#10;$(\cdots,0,\cdots,0,1,aC_{k}^{k-1},\cdots,a^nC_{k+n-1}^{k-1},\cdots)$&#10;&#10;&#10;\end{document}"/>
  <p:tag name="IGUANATEXSIZE" val="28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742.032"/>
  <p:tag name="LATEXADDIN" val="\documentclass{article}&#10;\usepackage{amsmath}&#10;\pagestyle{empty}&#10;\begin{document}&#10;&#10;$(\cdots,0,\cdots,0,0,1,\dfrac{1}{2},\cdots,\dfrac{1}{n},\cdots)$&#10;&#10;&#10;\end{document}"/>
  <p:tag name="IGUANATEXSIZE" val="20"/>
  <p:tag name="IGUANATEXCURSOR" val="14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1.4286"/>
  <p:tag name="LATEXADDIN" val="\documentclass{article}&#10;\usepackage{amsmath}&#10;\pagestyle{empty}&#10;\begin{document}&#10;&#10;$-ln(1-x)$&#10;&#10;&#10;\end{document}"/>
  <p:tag name="IGUANATEXSIZE" val="28"/>
  <p:tag name="IGUANATEXCURSOR" val="9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3766.779"/>
  <p:tag name="LATEXADDIN" val="\documentclass{article}&#10;\usepackage{amsmath}&#10;\pagestyle{empty}&#10;\begin{document}&#10;&#10;$$F(x)+F(-x)=\sum_{n}(1+(-1)^n)f_nx^n=2\sum_{n}[2|n]f_nx^n=2\sum_{n}f_{2n}x^{2n}$$&#10;&#10;&#10;\end{document}"/>
  <p:tag name="IGUANATEXSIZE" val="20"/>
  <p:tag name="IGUANATEXCURSOR" val="16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44.282"/>
  <p:tag name="LATEXADDIN" val="\documentclass{article}&#10;\usepackage{amsmath}&#10;\pagestyle{empty}&#10;\begin{document}&#10;&#10;$f_n=f_{n-1}+f_{n-2},f_0=0,f_1=1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41.8823"/>
  <p:tag name="LATEXADDIN" val="\documentclass{article}&#10;\usepackage{amsmath}&#10;\pagestyle{empty}&#10;\begin{document}&#10;&#10;$f_n=f_{n-1}+f_{n-2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941.8823"/>
  <p:tag name="LATEXADDIN" val="\documentclass{article}&#10;\usepackage{amsmath}&#10;\pagestyle{empty}&#10;\begin{document}&#10;&#10;$f_n=f_{n-1}+f_{n-2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3.067"/>
  <p:tag name="LATEXADDIN" val="\documentclass{article}&#10;\usepackage{amsmath}&#10;\pagestyle{empty}&#10;\begin{document}&#10;&#10;$f_n=f_{n-1}+f_{n-2}+[n=1]$&#10;&#10;&#10;\end{document}"/>
  <p:tag name="IGUANATEXSIZE" val="28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3.067"/>
  <p:tag name="LATEXADDIN" val="\documentclass{article}&#10;\usepackage{amsmath}&#10;\pagestyle{empty}&#10;\begin{document}&#10;&#10;$f_n=f_{n-1}+f_{n-2}+[n=1]$&#10;&#10;&#10;\end{document}"/>
  <p:tag name="IGUANATEXSIZE" val="28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5.358"/>
  <p:tag name="ORIGINALWIDTH" val="2222.722"/>
  <p:tag name="LATEXADDIN" val="\documentclass{article}&#10;\usepackage{amsmath}&#10;\pagestyle{empty}&#10;\begin{document}&#10;\begin{align*}&#10; F(x)&amp;=\sum_{n}f_nx^n\\&#10;&amp;=\sum_{n}(f_{n-1}+f_{n-2}+[n=1])x^n \\&#10; &amp;= \sum_{n}f_{n-1}x^n+f_{n-2}x^n+[n=1]x^n\\&#10;&amp;=xF(x)+x^2F(x)+x&#10;\end{align*}&#10;&#10;\end{document}"/>
  <p:tag name="IGUANATEXSIZE" val="20"/>
  <p:tag name="IGUANATEXCURSOR" val="22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47.4691"/>
  <p:tag name="LATEXADDIN" val="\documentclass{article}&#10;\usepackage{amsmath}&#10;\pagestyle{empty}&#10;\begin{document}&#10;&#10;$u_{n+1}$&#10;&#10;&#10;\end{document}"/>
  <p:tag name="IGUANATEXSIZE" val="28"/>
  <p:tag name="IGUANATEXCURSOR" val="8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526.059"/>
  <p:tag name="LATEXADDIN" val="\documentclass{article}&#10;\usepackage{amsmath}&#10;\pagestyle{empty}&#10;\begin{document}&#10;&#10;$F(x)=xF(x)+x^2F(x)+x$&#10;&#10;&#10;\end{document}"/>
  <p:tag name="IGUANATEXSIZE" val="28"/>
  <p:tag name="IGUANATEXCURSOR" val="10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006.374"/>
  <p:tag name="LATEXADDIN" val="\documentclass{article}&#10;\usepackage{amsmath}&#10;\pagestyle{empty}&#10;\begin{document}&#10;$F(x)=\dfrac{x}{1-x-x^2}$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791.526"/>
  <p:tag name="LATEXADDIN" val="\documentclass{article}&#10;\usepackage{amsmath}&#10;\pagestyle{empty}&#10;\begin{document}&#10;&#10;$$f_n=\sum_{k}f_{k}f_{n-k-1},f_0=1,f_1=1$$&#10;&#10;&#10;\end{document}"/>
  <p:tag name="IGUANATEXSIZE" val="20"/>
  <p:tag name="IGUANATEXCURSOR" val="11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46.4567"/>
  <p:tag name="LATEXADDIN" val="\documentclass{article}&#10;\usepackage{amsmath}&#10;\pagestyle{empty}&#10;\begin{document}&#10;&#10;$f_n=0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510.311"/>
  <p:tag name="LATEXADDIN" val="\documentclass{article}&#10;\usepackage{amsmath}&#10;\pagestyle{empty}&#10;\begin{document}&#10;&#10;$$f_n=\sum_{k}f_{k}f_{n-k-1}+[n=0]$$&#10;&#10;&#10;\end{document}"/>
  <p:tag name="IGUANATEXSIZE" val="20"/>
  <p:tag name="IGUANATEXCURSOR" val="11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5.107"/>
  <p:tag name="ORIGINALWIDTH" val="2596.176"/>
  <p:tag name="LATEXADDIN" val="\documentclass{article}&#10;\usepackage{amsmath}&#10;\pagestyle{empty}&#10;\begin{document}&#10;\begin{align*}&#10; F(x)&amp;=\sum_{n}f_nx^n\\&#10;&amp;=\sum_{n}(\sum_{k}f_kf_{n-k-1}+[n=0])x^n \\&#10; &amp;= \sum_{k}f_kx^k\sum_{n}f_{n-k-1}x^{n-k}+\sum_{n}[n=0]x^n\\&#10;&amp;=F(x)xF(x)+1&#10;\end{align*}&#10;&#10;\end{document}"/>
  <p:tag name="IGUANATEXSIZE" val="20"/>
  <p:tag name="IGUANATEXCURSOR" val="23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510.311"/>
  <p:tag name="LATEXADDIN" val="\documentclass{article}&#10;\usepackage{amsmath}&#10;\pagestyle{empty}&#10;\begin{document}&#10;&#10;$$f_n=\sum_{k}f_{k}f_{n-k-1}+[n=0]$$&#10;&#10;&#10;\end{document}"/>
  <p:tag name="IGUANATEXSIZE" val="20"/>
  <p:tag name="IGUANATEXCURSOR" val="11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3.596"/>
  <p:tag name="LATEXADDIN" val="\documentclass{article}&#10;\usepackage{amsmath}&#10;\pagestyle{empty}&#10;\begin{document}&#10;&#10;$F(x)=F(x)xF(x)+1$&#10;&#10;&#10;\end{document}"/>
  <p:tag name="IGUANATEXSIZE" val="28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107.612"/>
  <p:tag name="LATEXADDIN" val="\documentclass{article}&#10;\usepackage{amsmath}&#10;\pagestyle{empty}&#10;\begin{document}&#10;$F(x)=\dfrac{1\pm \sqrt{1-4x}}{2x}$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107.612"/>
  <p:tag name="LATEXADDIN" val="\documentclass{article}&#10;\usepackage{amsmath}&#10;\pagestyle{empty}&#10;\begin{document}&#10;$F(x)=\dfrac{1- \sqrt{1-4x}}{2x}$&#10;&#10;\end{document}"/>
  <p:tag name="IGUANATEXSIZE" val="20"/>
  <p:tag name="IGUANATEXCURSOR" val="9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493.063"/>
  <p:tag name="LATEXADDIN" val="\documentclass{article}&#10;\usepackage{amsmath}&#10;\pagestyle{empty}&#10;\begin{document}&#10;&#10;$f(u_{n+1},v)=0 \pmod{x^{2^{n+1}}}$&#10;&#10;&#10;\end{document}"/>
  <p:tag name="IGUANATEXSIZE" val="28"/>
  <p:tag name="IGUANATEXCURSOR" val="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914.1357"/>
  <p:tag name="LATEXADDIN" val="\documentclass{article}&#10;\usepackage{amsmath}&#10;\pagestyle{empty}&#10;\begin{document}&#10;&#10;$$A(x)=\sum_{n}A_nx^n$$&#10;&#10;&#10;\end{document}"/>
  <p:tag name="IGUANATEXSIZE" val="20"/>
  <p:tag name="IGUANATEXCURSOR" val="10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3368.579"/>
  <p:tag name="LATEXADDIN" val="\documentclass{article}&#10;\usepackage{amsmath}&#10;\pagestyle{empty}&#10;\begin{document}&#10;&#10;$SEQ_A(x)=1+A(x)+A^2(x)+\cdots+A^n(x)+\cdots=\dfrac{1}{1-A(x)}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3304.837"/>
  <p:tag name="LATEXADDIN" val="\documentclass{article}&#10;\usepackage{amsmath}&#10;\pagestyle{empty}&#10;\begin{document}&#10;&#10;$F(x)=\prod_{i=1}^{k}(1+x^{v_i}+x^{2v_i}+\cdots+x^{n_iv_i})=\prod_{i=1}^{k}\frac{x^{(n_i+1)v_i}-1}{x^{v_i}-1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2506.937"/>
  <p:tag name="LATEXADDIN" val="\documentclass{article}&#10;\usepackage{amsmath}&#10;\pagestyle{empty}&#10;\begin{document}&#10;&#10;$F(x)=\prod_{i=1}^{+\infty}(1+x^{i}+x^{2i}+\cdots)=\prod_{i=1}^{+\infty}\frac{1}{1-x^i}$&#10;&#10;&#10;\end{document}"/>
  <p:tag name="IGUANATEXSIZE" val="20"/>
  <p:tag name="IGUANATEXCURSOR" val="16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539.557"/>
  <p:tag name="LATEXADDIN" val="\documentclass{article}&#10;\usepackage{amsmath}&#10;\pagestyle{empty}&#10;\begin{document}&#10;&#10;$\ln F(x)=-\sum_{i=1}^{+\infty}\ln{(1-x^i)}$&#10;&#10;&#10;\end{document}"/>
  <p:tag name="IGUANATEXSIZE" val="20"/>
  <p:tag name="IGUANATEXCURSOR" val="12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25.309"/>
  <p:tag name="LATEXADDIN" val="\documentclass{article}&#10;\usepackage{amsmath}&#10;\pagestyle{empty}&#10;\begin{document}&#10;&#10;$\ln F(x)=-\sum_{i=1}^{n}\ln{(1-x^i)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7236"/>
  <p:tag name="ORIGINALWIDTH" val="4677.915"/>
  <p:tag name="LATEXADDIN" val="\documentclass{article}&#10;\usepackage{amsmath}&#10;\pagestyle{empty}&#10;\begin{document}&#10;&#10;$\ln F(x)=-\sum_{i=1}^{n}\ln{(1-x^i)}=\sum_{i=1}^{n}\sum_{j=1}^{+\infty}\frac{x^{ij}}{j}=\sum_{j=1}^{+\infty}\frac{1}{j}\sum_{i=1}^{n}x^{ij}=\sum_{j=1}^{n}\frac{1}{j}\sum_{i=1}^{\lfloor \frac{n}{j} \rfloor}x^{ij}$&#10;&#10;&#10;\end{document}"/>
  <p:tag name="IGUANATEXSIZE" val="20"/>
  <p:tag name="IGUANATEXCURSOR" val="28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38.4327"/>
  <p:tag name="LATEXADDIN" val="\documentclass{article}&#10;\usepackage{amsmath}&#10;\pagestyle{empty}&#10;\begin{document}&#10;&#10;$f(u_{n+1},v)$&#10;&#10;&#10;\end{document}"/>
  <p:tag name="IGUANATEXSIZE" val="28"/>
  <p:tag name="IGUANATEXCURSOR" val="9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7236"/>
  <p:tag name="ORIGINALWIDTH" val="903.637"/>
  <p:tag name="LATEXADDIN" val="\documentclass{article}&#10;\usepackage{amsmath}&#10;\pagestyle{empty}&#10;\begin{document}&#10;&#10;$\sum_{j=1}^{n}\frac{1}{j}\sum_{i=1}^{\lfloor \frac{n}{j} \rfloor}x^{ij}$&#10;&#10;&#10;\end{document}"/>
  <p:tag name="IGUANATEXSIZE" val="20"/>
  <p:tag name="IGUANATEXCURSOR" val="8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055.868"/>
  <p:tag name="LATEXADDIN" val="\documentclass{article}&#10;\usepackage{amsmath}&#10;\pagestyle{empty}&#10;\begin{document}&#10;&#10;$F(x)=\sum_{n=0}^{+\infty}f_n\dfrac{x^n}{n!}$&#10;&#10;&#10;\end{document}"/>
  <p:tag name="IGUANATEXSIZE" val="20"/>
  <p:tag name="IGUANATEXCURSOR" val="12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922.76"/>
  <p:tag name="LATEXADDIN" val="\documentclass{article}&#10;\usepackage{amsmath}&#10;\pagestyle{empty}&#10;\begin{document}&#10;&#10;$$aF(x)+bG(x)=\sum_{n}(af_n+bg_n)\dfrac{x^n}{n!}$$&#10;&#10;&#10;\end{document}"/>
  <p:tag name="IGUANATEXSIZE" val="20"/>
  <p:tag name="IGUANATEXCURSOR" val="12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421.072"/>
  <p:tag name="LATEXADDIN" val="\documentclass{article}&#10;\usepackage{amsmath}&#10;\pagestyle{empty}&#10;\begin{document}&#10;&#10;$\int F(x)dx=\sum_{n=1}^{+\infty}f_{n-1}\dfrac{x^n}{n!}$&#10;&#10;&#10;\end{document}"/>
  <p:tag name="IGUANATEXSIZE" val="20"/>
  <p:tag name="IGUANATEXCURSOR" val="13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217.098"/>
  <p:tag name="LATEXADDIN" val="\documentclass{article}&#10;\usepackage{amsmath}&#10;\pagestyle{empty}&#10;\begin{document}&#10;&#10;$F'(x)=\sum_{n=0}^{+\infty}f_{n+1}\dfrac{x^n}{n!}$&#10;&#10;&#10;\end{document}"/>
  <p:tag name="IGUANATEXSIZE" val="20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4624.672"/>
  <p:tag name="LATEXADDIN" val="\documentclass{article}&#10;\usepackage{amsmath}&#10;\pagestyle{empty}&#10;\begin{document}&#10;&#10;$H(x)=F(x)G(x)=\sum_{n=0}^{+\infty}(\sum_{k=0}^{n}\dfrac{f_kg_{n-k}}{k!(n-k)!})x^n=\sum_{n=0}^{+\infty}(\sum_{k=0}^{n}\dfrac{n!}{k!(n-k)!}f_kg_{n-k})\dfrac{x^n}{n!}$&#10;&#10;&#10;\end{document}"/>
  <p:tag name="IGUANATEXSIZE" val="20"/>
  <p:tag name="IGUANATEXCURSOR" val="20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2615.673"/>
  <p:tag name="LATEXADDIN" val="\documentclass{article}&#10;\usepackage{amsmath}&#10;\pagestyle{empty}&#10;\begin{document}&#10;&#10;$h_n=\sum_{k=0}^{n}f_kg_{n-k}\dfrac{n!}{k!(n-k)!}=\sum_{k=0}^{n}C_n^kf_kg_{n-k}$&#10;&#10;&#10;\end{document}"/>
  <p:tag name="IGUANATEXSIZE" val="20"/>
  <p:tag name="IGUANATEXCURSOR" val="8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167.604"/>
  <p:tag name="LATEXADDIN" val="\documentclass{article}&#10;\usepackage{amsmath}&#10;\pagestyle{empty}&#10;\begin{document}&#10;&#10;$h_n=\sum_{k=0}^{n}C_n^kf_kg_{n-k}$&#10;&#10;&#10;\end{document}"/>
  <p:tag name="IGUANATEXSIZE" val="20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085.114"/>
  <p:tag name="LATEXADDIN" val="\documentclass{article}&#10;\usepackage{amsmath}&#10;\pagestyle{empty}&#10;\begin{document}&#10;$A(x)=\sum_{n=0}^{+\infty}A_n\dfrac{x^n}{n!}$&#10;&#10;&#10;\end{document}"/>
  <p:tag name="IGUANATEXSIZE" val="20"/>
  <p:tag name="IGUANATEXCURSOR" val="12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1.4586"/>
  <p:tag name="LATEXADDIN" val="\documentclass{article}&#10;\usepackage{amsmath}&#10;\pagestyle{empty}&#10;\begin{document}&#10;&#10;$(u_n,v)$&#10;&#10;&#10;\end{document}"/>
  <p:tag name="IGUANATEXSIZE" val="28"/>
  <p:tag name="IGUANATEXCURSOR" val="8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3368.579"/>
  <p:tag name="LATEXADDIN" val="\documentclass{article}&#10;\usepackage{amsmath}&#10;\pagestyle{empty}&#10;\begin{document}&#10;&#10;$SEQ_A(x)=1+A(x)+A^2(x)+\cdots+A^n(x)+\cdots=\dfrac{1}{1-A(x)}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6.4567"/>
  <p:tag name="LATEXADDIN" val="\documentclass{article}&#10;\usepackage{amsmath}&#10;\pagestyle{empty}&#10;\begin{document}&#10;&#10;$SEQ_A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2042.745"/>
  <p:tag name="LATEXADDIN" val="\documentclass{article}&#10;\usepackage{amsmath}&#10;\pagestyle{empty}&#10;\begin{document}&#10;&#10;$A(x)=x+\dfrac{x^2}{2},A^2(x)=x^2+x^3+\dfrac{x^4}{4}$&#10;&#10;&#10;\end{document}"/>
  <p:tag name="IGUANATEXSIZE" val="28"/>
  <p:tag name="IGUANATEXCURSOR" val="13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20.9598"/>
  <p:tag name="LATEXADDIN" val="\documentclass{article}&#10;\usepackage{amsmath}&#10;\pagestyle{empty}&#10;\begin{document}&#10;&#10;$SET_A$&#10;&#10;&#10;\end{document}"/>
  <p:tag name="IGUANATEXSIZE" val="28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3168.354"/>
  <p:tag name="LATEXADDIN" val="\documentclass{article}&#10;\usepackage{amsmath}&#10;\pagestyle{empty}&#10;\begin{document}&#10;&#10;$SET_A(x)=1+A(x)+\dfrac{A^2(x)}{2}+\cdots+\dfrac{A^n(x)}{n!}+\cdots=e^{A(x)}$&#10;&#10;&#10;\end{document}"/>
  <p:tag name="IGUANATEXSIZE" val="20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20.9598"/>
  <p:tag name="LATEXADDIN" val="\documentclass{article}&#10;\usepackage{amsmath}&#10;\pagestyle{empty}&#10;\begin{document}&#10;&#10;$SET_A$&#10;&#10;&#10;\end{document}"/>
  <p:tag name="IGUANATEXSIZE" val="28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2132.733"/>
  <p:tag name="LATEXADDIN" val="\documentclass{article}&#10;\usepackage{amsmath}&#10;\pagestyle{empty}&#10;\begin{document}&#10;&#10;$A(x)=x+\dfrac{x^2}{2},\dfrac{A^2(x)}{2}=\dfrac{x^2}{2}+\dfrac{x^3}{2}+\dfrac{x^4}{8}$&#10;&#10;&#10;\end{document}"/>
  <p:tag name="IGUANATEXSIZE" val="28"/>
  <p:tag name="IGUANATEXCURSOR" val="16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892.763"/>
  <p:tag name="LATEXADDIN" val="\documentclass{article}&#10;\usepackage{amsmath}&#10;\pagestyle{empty}&#10;\begin{document}&#10;&#10;$G(x)=\sum_{n=0}^{+\infty}2^{C_n^2}\dfrac{x^n}{n!},e^{C(x)}=G(x)$&#10;&#10;&#10;\end{document}"/>
  <p:tag name="IGUANATEXSIZE" val="20"/>
  <p:tag name="IGUANATEXCURSOR" val="14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4.6495"/>
  <p:tag name="LATEXADDIN" val="\documentclass{article}&#10;\usepackage{amsmath}&#10;\pagestyle{empty}&#10;\begin{document}&#10;&#10;$C(x)=\ln {G(x)}$&#10;&#10;&#10;\end{document}"/>
  <p:tag name="IGUANATEXSIZE" val="28"/>
  <p:tag name="IGUANATEXCURSOR" val="9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20.21"/>
  <p:tag name="LATEXADDIN" val="\documentclass{article}&#10;\usepackage{amsmath}&#10;\pagestyle{empty}&#10;\begin{document}&#10;&#10;$e^x-1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4090.739"/>
  <p:tag name="LATEXADDIN" val="\documentclass{article}&#10;\usepackage{amsmath}&#10;\pagestyle{empty}&#10;\begin{document}&#10;&#10;$f(u_{n+1},v)=f(u_n,v)+f_u(u_n,v)(u_{n+1}-u_n)+\cdots+f_{u_{(k)}}(u_n,v)(u_{n+1}-u_n)^k$&#10;&#10;&#10;\end{document}"/>
  <p:tag name="IGUANATEXSIZE" val="20"/>
  <p:tag name="IGUANATEXCURSOR" val="168"/>
  <p:tag name="TRANSPARENCY" val="Fals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74.4657"/>
  <p:tag name="LATEXADDIN" val="\documentclass{article}&#10;\usepackage{amsmath}&#10;\pagestyle{empty}&#10;\begin{document}&#10;&#10;$e^{e^x-1}$&#10;&#10;&#10;\end{document}"/>
  <p:tag name="IGUANATEXSIZE" val="28"/>
  <p:tag name="IGUANATEXCURSOR" val="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74.4657"/>
  <p:tag name="LATEXADDIN" val="\documentclass{article}&#10;\usepackage{amsmath}&#10;\pagestyle{empty}&#10;\begin{document}&#10;&#10;$e^{e^x-1}$&#10;&#10;&#10;\end{document}"/>
  <p:tag name="IGUANATEXSIZE" val="28"/>
  <p:tag name="IGUANATEXCURSOR" val="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1029.621"/>
  <p:tag name="LATEXADDIN" val="\documentclass{article}&#10;\usepackage{amsmath}&#10;\pagestyle{empty}&#10;\begin{document}&#10;&#10;$B_n=\sum_{k=1}^{n}S(n,k)$&#10;&#10;&#10;\end{document}"/>
  <p:tag name="IGUANATEXSIZE" val="28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125.984"/>
  <p:tag name="LATEXADDIN" val="\documentclass{article}&#10;\usepackage{amsmath}&#10;\pagestyle{empty}&#10;\begin{document}&#10;&#10;$\sum_{n=0}^{+\infty}a_n\dfrac{x^n}{n!}=\dfrac{(e^x-1)^m}{m!},a_n=S(n,m)$&#10;&#10;&#10;\end{document}"/>
  <p:tag name="IGUANATEXSIZE" val="28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125.984"/>
  <p:tag name="LATEXADDIN" val="\documentclass{article}&#10;\usepackage{amsmath}&#10;\pagestyle{empty}&#10;\begin{document}&#10;&#10;$\sum_{n=0}^{+\infty}a_n\dfrac{x^n}{n!}=\dfrac{(e^x-1)^m}{m!},a_n=S(n,m)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886.014"/>
  <p:tag name="LATEXADDIN" val="\documentclass{article}&#10;\usepackage{amsmath}&#10;\pagestyle{empty}&#10;\begin{document}&#10;&#10;$S(n,m)=\dfrac{1}{m!}\sum_{k=0}^{m}(-1)^{m-k}C_m^kk^n$&#10;&#10;&#10;\end{document}"/>
  <p:tag name="IGUANATEXSIZE" val="20"/>
  <p:tag name="IGUANATEXCURSOR" val="13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1584.552"/>
  <p:tag name="LATEXADDIN" val="\documentclass{article}&#10;\usepackage{amsmath}&#10;\pagestyle{empty}&#10;\begin{document}&#10;&#10;$S(n,m)=\sum_{k=0}^{m}\dfrac{(-1)^{m-k}}{(m-k)!}\dfrac{k^n}{k!}$&#10;&#10;&#10;\end{document}"/>
  <p:tag name="IGUANATEXSIZE" val="20"/>
  <p:tag name="IGUANATEXCURSOR" val="14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125.984"/>
  <p:tag name="LATEXADDIN" val="\documentclass{article}&#10;\usepackage{amsmath}&#10;\pagestyle{empty}&#10;\begin{document}&#10;&#10;$\sum_{n=0}^{+\infty}a_n\dfrac{x^n}{n!}=\dfrac{(e^x-1)^m}{m!},a_n=S(n,m)$&#10;&#10;&#10;\end{document}"/>
  <p:tag name="IGUANATEXSIZE" val="20"/>
  <p:tag name="IGUANATEXCURSOR" val="14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245.9692"/>
  <p:tag name="LATEXADDIN" val="\documentclass{article}&#10;\usepackage{amsmath}&#10;\pagestyle{empty}&#10;\begin{document}&#10;&#10;$+\cdots$&#10;&#10;&#10;\end{document}"/>
  <p:tag name="IGUANATEXSIZE" val="20"/>
  <p:tag name="IGUANATEXCURSOR" val="8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3376.078"/>
  <p:tag name="LATEXADDIN" val="\documentclass{article}&#10;\usepackage{amsmath}&#10;\pagestyle{empty}&#10;\begin{document}&#10;&#10;$f(u_{n+1},v)=f(u_n,v)+f_u(u_n,v)(u_{n+1}-u_n)=0 \pmod{x^{2^{n+1}}}$&#10;&#10;&#10;\end{document}"/>
  <p:tag name="IGUANATEXSIZE" val="28"/>
  <p:tag name="IGUANATEXCURSOR" val="12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4090.739"/>
  <p:tag name="LATEXADDIN" val="\documentclass{article}&#10;\usepackage{amsmath}&#10;\pagestyle{empty}&#10;\begin{document}&#10;&#10;$f(u_{n+1},v)=f(u_n,v)+f_u(u_n,v)(u_{n+1}-u_n)+\cdots+f_{u_{(k)}}(u_n,v)(u_{n+1}-u_n)^k$&#10;&#10;&#10;\end{document}"/>
  <p:tag name="IGUANATEXSIZE" val="20"/>
  <p:tag name="IGUANATEXCURSOR" val="16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245.9692"/>
  <p:tag name="LATEXADDIN" val="\documentclass{article}&#10;\usepackage{amsmath}&#10;\pagestyle{empty}&#10;\begin{document}&#10;&#10;$+\cdots$&#10;&#10;&#10;\end{document}"/>
  <p:tag name="IGUANATEXSIZE" val="20"/>
  <p:tag name="IGUANATEXCURSOR" val="8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27.109"/>
  <p:tag name="LATEXADDIN" val="\documentclass{article}&#10;\usepackage{amsmath}&#10;\pagestyle{empty}&#10;\begin{document}&#10;&#10;$f(u,v)=u^2+v^2-1$&#10;&#10;&#10;\end{document}"/>
  <p:tag name="IGUANATEXSIZE" val="28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765.6542"/>
  <p:tag name="LATEXADDIN" val="\documentclass{article}&#10;\usepackage{amsmath}&#10;\pagestyle{empty}&#10;\begin{document}&#10;&#10;$x^{2^n}|u_{n+1}-u_n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023.622"/>
  <p:tag name="LATEXADDIN" val="\documentclass{article}&#10;\usepackage{amsmath}&#10;\pagestyle{empty}&#10;\begin{document}&#10;&#10;$x^{2^{n+1}}|(u_{n+1}-u_n)^2$&#10;&#10;&#10;\end{document}"/>
  <p:tag name="IGUANATEXSIZE" val="28"/>
  <p:tag name="IGUANATEXCURSOR" val="10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270.7162"/>
  <p:tag name="LATEXADDIN" val="\documentclass{article}&#10;\usepackage{amsmath}&#10;\pagestyle{empty}&#10;\begin{document}&#10;&#10;$x^{2^{n+1}}$&#10;&#10;&#10;\end{document}"/>
  <p:tag name="IGUANATEXSIZE" val="20"/>
  <p:tag name="IGUANATEXCURSOR" val="9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945.257"/>
  <p:tag name="LATEXADDIN" val="\documentclass{article}&#10;\usepackage{amsmath}&#10;\pagestyle{empty}&#10;\begin{document}&#10;&#10;$u_{n+1}=u_n-\dfrac{f(u_n,v)}{f_u(u_n,v)} \pmod{x^{2^{n+1}}}$&#10;&#10;&#10;\end{document}"/>
  <p:tag name="IGUANATEXSIZE" val="20"/>
  <p:tag name="IGUANATEXCURSOR" val="14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0.1349"/>
  <p:tag name="LATEXADDIN" val="\documentclass{article}&#10;\usepackage{amsmath}&#10;\pagestyle{empty}&#10;\begin{document}&#10;&#10;$uv=1 \pmod{x^n}$&#10;&#10;&#10;\end{document}"/>
  <p:tag name="IGUANATEXSIZE" val="28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3.1422"/>
  <p:tag name="LATEXADDIN" val="\documentclass{article}&#10;\usepackage{amsmath}&#10;\pagestyle{empty}&#10;\begin{document}&#10;&#10;$f(u,v)=uv-1$&#10;&#10;&#10;\end{document}"/>
  <p:tag name="IGUANATEXSIZE" val="28"/>
  <p:tag name="IGUANATEXCURSOR" val="9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9208"/>
  <p:tag name="LATEXADDIN" val="\documentclass{article}&#10;\usepackage{amsmath}&#10;\pagestyle{empty}&#10;\begin{document}&#10;&#10;$f_u(u,v)=v$&#10;&#10;&#10;\end{document}"/>
  <p:tag name="IGUANATEXSIZE" val="28"/>
  <p:tag name="IGUANATEXCURSOR" val="9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3.607"/>
  <p:tag name="LATEXADDIN" val="\documentclass{article}&#10;\usepackage{amsmath}&#10;\pagestyle{empty}&#10;\begin{document}&#10;&#10;$f(u,v)=0 \pmod{x^n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7.117"/>
  <p:tag name="LATEXADDIN" val="\documentclass{article}&#10;\usepackage{amsmath}&#10;\pagestyle{empty}&#10;\begin{document}&#10;&#10;$uv-1=0 \pmod{x}$&#10;&#10;&#10;\end{document}"/>
  <p:tag name="IGUANATEXSIZE" val="28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875.8905"/>
  <p:tag name="LATEXADDIN" val="\documentclass{article}&#10;\usepackage{amsmath}&#10;\pagestyle{empty}&#10;\begin{document}&#10;&#10;$u_0=\dfrac{1}{v} \pmod{x}$&#10;&#10;&#10;\end{document}"/>
  <p:tag name="IGUANATEXSIZE" val="20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3.607"/>
  <p:tag name="LATEXADDIN" val="\documentclass{article}&#10;\usepackage{amsmath}&#10;\pagestyle{empty}&#10;\begin{document}&#10;&#10;$f(u,v)=0 \pmod{x^n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850.394"/>
  <p:tag name="LATEXADDIN" val="\documentclass{article}&#10;\usepackage{amsmath}&#10;\pagestyle{empty}&#10;\begin{document}&#10;&#10;$u_{n+1}=u_n-\dfrac{f(u_n,v)}{f_u(u_n,v)}=u_n-\dfrac{u_nv-1}{v} \pmod{x^{2^{n+1}}}$&#10;&#10;&#10;\end{document}"/>
  <p:tag name="IGUANATEXSIZE" val="20"/>
  <p:tag name="IGUANATEXCURSOR" val="14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7.117"/>
  <p:tag name="LATEXADDIN" val="\documentclass{article}&#10;\usepackage{amsmath}&#10;\pagestyle{empty}&#10;\begin{document}&#10;&#10;$uv-1=0 \pmod{x}$&#10;&#10;&#10;\end{document}"/>
  <p:tag name="IGUANATEXSIZE" val="28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875.8905"/>
  <p:tag name="LATEXADDIN" val="\documentclass{article}&#10;\usepackage{amsmath}&#10;\pagestyle{empty}&#10;\begin{document}&#10;&#10;$u_0=\dfrac{1}{v} \pmod{x}$&#10;&#10;&#10;\end{document}"/>
  <p:tag name="IGUANATEXSIZE" val="20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850.394"/>
  <p:tag name="LATEXADDIN" val="\documentclass{article}&#10;\usepackage{amsmath}&#10;\pagestyle{empty}&#10;\begin{document}&#10;&#10;$u_{n+1}=u_n-\dfrac{f(u_n,v)}{f_u(u_n,v)}=u_n-\dfrac{u_nv-1}{v} \pmod{x^{2^{n+1}}}$&#10;&#10;&#10;\end{document}"/>
  <p:tag name="IGUANATEXSIZE" val="20"/>
  <p:tag name="IGUANATEXCURSOR" val="14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270.7162"/>
  <p:tag name="LATEXADDIN" val="\documentclass{article}&#10;\usepackage{amsmath}&#10;\pagestyle{empty}&#10;\begin{document}&#10;&#10;$x^{2^{n+1}}$&#10;&#10;&#10;\end{document}"/>
  <p:tag name="IGUANATEXSIZE" val="20"/>
  <p:tag name="IGUANATEXCURSOR" val="9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3118.86"/>
  <p:tag name="LATEXADDIN" val="\documentclass{article}&#10;\usepackage{amsmath}&#10;\pagestyle{empty}&#10;\begin{document}&#10;&#10;$u_{n+1}=u_n-\dfrac{u_nv-1}{v}=u_n-u_{n+1}(u_nv-1)\pmod{x^{2^{n+1}}}$&#10;&#10;&#10;\end{document}"/>
  <p:tag name="IGUANATEXSIZE" val="20"/>
  <p:tag name="IGUANATEXCURSOR" val="11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485.564"/>
  <p:tag name="LATEXADDIN" val="\documentclass{article}&#10;\usepackage{amsmath}&#10;\pagestyle{empty}&#10;\begin{document}&#10;&#10;$u_n=u_nu_{n+1}v\pmod{x^{2^{n+1}}}$&#10;&#10;&#10;\end{document}"/>
  <p:tag name="IGUANATEXSIZE" val="20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67.117"/>
  <p:tag name="LATEXADDIN" val="\documentclass{article}&#10;\usepackage{amsmath}&#10;\pagestyle{empty}&#10;\begin{document}&#10;&#10;$uv-1=0 \pmod{x}$&#10;&#10;&#10;\end{document}"/>
  <p:tag name="IGUANATEXSIZE" val="28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875.8905"/>
  <p:tag name="LATEXADDIN" val="\documentclass{article}&#10;\usepackage{amsmath}&#10;\pagestyle{empty}&#10;\begin{document}&#10;&#10;$u_0=\dfrac{1}{v} \pmod{x}$&#10;&#10;&#10;\end{document}"/>
  <p:tag name="IGUANATEXSIZE" val="20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850.394"/>
  <p:tag name="LATEXADDIN" val="\documentclass{article}&#10;\usepackage{amsmath}&#10;\pagestyle{empty}&#10;\begin{document}&#10;&#10;$u_{n+1}=u_n-\dfrac{f(u_n,v)}{f_u(u_n,v)}=u_n-\dfrac{u_nv-1}{v} \pmod{x^{2^{n+1}}}$&#10;&#10;&#10;\end{document}"/>
  <p:tag name="IGUANATEXSIZE" val="20"/>
  <p:tag name="IGUANATEXCURSOR" val="14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3.607"/>
  <p:tag name="LATEXADDIN" val="\documentclass{article}&#10;\usepackage{amsmath}&#10;\pagestyle{empty}&#10;\begin{document}&#10;&#10;$f(u,v)=0 \pmod{x^n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546.307"/>
  <p:tag name="LATEXADDIN" val="\documentclass{article}&#10;\usepackage{amsmath}&#10;\pagestyle{empty}&#10;\begin{document}&#10;&#10;$u_nv=x^{2^n}p+1 \pmod{x^{2^{n+1}}}$&#10;&#10;&#10;\end{document}"/>
  <p:tag name="IGUANATEXSIZE" val="20"/>
  <p:tag name="IGUANATEXCURSOR" val="95"/>
  <p:tag name="TRANSPARENCY" val="True"/>
  <p:tag name="FILENAME" val=""/>
  <p:tag name="LATEXENGINEID" val="0"/>
  <p:tag name="TEMPFOLDER" val=".\"/>
  <p:tag name="LATEXFORMHEIGHT" val="337.8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67.2291"/>
  <p:tag name="LATEXADDIN" val="\documentclass{article}&#10;\usepackage{amsmath}&#10;\pagestyle{empty}&#10;\begin{document}&#10;&#10;$x^{2^{n}}$&#10;&#10;&#10;\end{document}"/>
  <p:tag name="IGUANATEXSIZE" val="20"/>
  <p:tag name="IGUANATEXCURSOR" val="8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3409.824"/>
  <p:tag name="LATEXADDIN" val="\documentclass{article}&#10;\usepackage{amsmath}&#10;\pagestyle{empty}&#10;\begin{document}&#10;&#10;$u_nv(u_nv-1)=x^{2^n}p(x^{2^n}p+1)=x^{2^n}p=u_nv-1 \pmod{x^{2^{n+1}}}$&#10;&#10;&#10;\end{document}"/>
  <p:tag name="IGUANATEXSIZE" val="20"/>
  <p:tag name="IGUANATEXCURSOR" val="131"/>
  <p:tag name="TRANSPARENCY" val="True"/>
  <p:tag name="FILENAME" val=""/>
  <p:tag name="LATEXENGINEID" val="0"/>
  <p:tag name="TEMPFOLDER" val=".\"/>
  <p:tag name="LATEXFORMHEIGHT" val="337.8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967.754"/>
  <p:tag name="LATEXADDIN" val="\documentclass{article}&#10;\usepackage{amsmath}&#10;\pagestyle{empty}&#10;\begin{document}&#10;&#10;$\dfrac{u_nv-1}{v}=u_n(u_nv-1)\pmod{x^{2^{n+1}}}$&#10;&#10;&#10;\end{document}"/>
  <p:tag name="IGUANATEXSIZE" val="20"/>
  <p:tag name="IGUANATEXCURSOR" val="103"/>
  <p:tag name="TRANSPARENCY" val="True"/>
  <p:tag name="FILENAME" val=""/>
  <p:tag name="LATEXENGINEID" val="0"/>
  <p:tag name="TEMPFOLDER" val=".\"/>
  <p:tag name="LATEXFORMHEIGHT" val="337.8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3715.785"/>
  <p:tag name="LATEXADDIN" val="\documentclass{article}&#10;\usepackage{amsmath}&#10;\pagestyle{empty}&#10;\begin{document}&#10;&#10;$u_{n+1}=u_n-\dfrac{u_nv-1}{v}=u_n-u_n(u_nv-1)=2u_n-u^2_nv \pmod{x^{2^{n+1}}}$&#10;&#10;&#10;\end{document}"/>
  <p:tag name="IGUANATEXSIZE" val="20"/>
  <p:tag name="IGUANATEXCURSOR" val="13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699.288"/>
  <p:tag name="LATEXADDIN" val="\documentclass{article}&#10;\usepackage{amsmath}&#10;\pagestyle{empty}&#10;\begin{document}&#10;&#10;$u_{n+1}=2u_n-u^2_nv \pmod{x^{2^{n+1}}}$&#10;&#10;&#10;\end{document}"/>
  <p:tag name="IGUANATEXSIZE" val="20"/>
  <p:tag name="IGUANATEXCURSOR" val="9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85"/>
  <p:tag name="LATEXADDIN" val="\documentclass{article}&#10;\usepackage{amsmath}&#10;\pagestyle{empty}&#10;\begin{document}&#10;&#10;$u-\ln{v}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85"/>
  <p:tag name="LATEXADDIN" val="\documentclass{article}&#10;\usepackage{amsmath}&#10;\pagestyle{empty}&#10;\begin{document}&#10;&#10;$u-\ln{v}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72.104"/>
  <p:tag name="LATEXADDIN" val="\documentclass{article}&#10;\usepackage{amsmath}&#10;\pagestyle{empty}&#10;\begin{document}&#10;&#10;$u'-\dfrac{v'}{v}=0 \pmod{x^n}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62.355"/>
  <p:tag name="LATEXADDIN" val="\documentclass{article}&#10;\usepackage{amsmath}&#10;\pagestyle{empty}&#10;\begin{document}&#10;&#10;$u=\int \dfrac{v'}{v} dx \pmod{x^n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6.115"/>
  <p:tag name="LATEXADDIN" val="\documentclass{article}&#10;\usepackage{amsmath}&#10;\pagestyle{empty}&#10;\begin{document}&#10;&#10;$f(u,v)=0 \pmod{x}$&#10;&#10;&#10;\end{document}"/>
  <p:tag name="IGUANATEXSIZE" val="28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85"/>
  <p:tag name="LATEXADDIN" val="\documentclass{article}&#10;\usepackage{amsmath}&#10;\pagestyle{empty}&#10;\begin{document}&#10;&#10;$u-\ln{v}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72.104"/>
  <p:tag name="LATEXADDIN" val="\documentclass{article}&#10;\usepackage{amsmath}&#10;\pagestyle{empty}&#10;\begin{document}&#10;&#10;$u'-\dfrac{v'}{v}=0 \pmod{x^n}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62.355"/>
  <p:tag name="LATEXADDIN" val="\documentclass{article}&#10;\usepackage{amsmath}&#10;\pagestyle{empty}&#10;\begin{document}&#10;&#10;$u=\int \dfrac{v'}{v} dx \pmod{x^n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85"/>
  <p:tag name="LATEXADDIN" val="\documentclass{article}&#10;\usepackage{amsmath}&#10;\pagestyle{empty}&#10;\begin{document}&#10;&#10;$u-\ln{v}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72.104"/>
  <p:tag name="LATEXADDIN" val="\documentclass{article}&#10;\usepackage{amsmath}&#10;\pagestyle{empty}&#10;\begin{document}&#10;&#10;$u'-\dfrac{v'}{v}=0 \pmod{x^n}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62.355"/>
  <p:tag name="LATEXADDIN" val="\documentclass{article}&#10;\usepackage{amsmath}&#10;\pagestyle{empty}&#10;\begin{document}&#10;&#10;$u=\int \dfrac{v'}{v} dx \pmod{x^n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85"/>
  <p:tag name="LATEXADDIN" val="\documentclass{article}&#10;\usepackage{amsmath}&#10;\pagestyle{empty}&#10;\begin{document}&#10;&#10;$u-\ln{v}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72.104"/>
  <p:tag name="LATEXADDIN" val="\documentclass{article}&#10;\usepackage{amsmath}&#10;\pagestyle{empty}&#10;\begin{document}&#10;&#10;$u'-\dfrac{v'}{v}=0 \pmod{x^n}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62.355"/>
  <p:tag name="LATEXADDIN" val="\documentclass{article}&#10;\usepackage{amsmath}&#10;\pagestyle{empty}&#10;\begin{document}&#10;&#10;$u=\int \dfrac{v'}{v} dx \pmod{x^n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85"/>
  <p:tag name="LATEXADDIN" val="\documentclass{article}&#10;\usepackage{amsmath}&#10;\pagestyle{empty}&#10;\begin{document}&#10;&#10;$u-\ln{v}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3.607"/>
  <p:tag name="LATEXADDIN" val="\documentclass{article}&#10;\usepackage{amsmath}&#10;\pagestyle{empty}&#10;\begin{document}&#10;&#10;$f(u,v)=0 \pmod{x^n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72.104"/>
  <p:tag name="LATEXADDIN" val="\documentclass{article}&#10;\usepackage{amsmath}&#10;\pagestyle{empty}&#10;\begin{document}&#10;&#10;$u'-\dfrac{v'}{v}=0 \pmod{x^n}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162.355"/>
  <p:tag name="LATEXADDIN" val="\documentclass{article}&#10;\usepackage{amsmath}&#10;\pagestyle{empty}&#10;\begin{document}&#10;&#10;$u=\int \dfrac{v'}{v} dx \pmod{x^n}$&#10;&#10;&#10;\end{document}"/>
  <p:tag name="IGUANATEXSIZE" val="20"/>
  <p:tag name="IGUANATEXCURSOR" val="10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4.859"/>
  <p:tag name="LATEXADDIN" val="\documentclass{article}&#10;\usepackage{amsmath}&#10;\pagestyle{empty}&#10;\begin{document}&#10;&#10;$u-e^v=0 \pmod{x^n}$&#10;&#10;&#10;\end{document}"/>
  <p:tag name="IGUANATEXSIZE" val="28"/>
  <p:tag name="IGUANATEXCURSOR" val="8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6.1"/>
  <p:tag name="LATEXADDIN" val="\documentclass{article}&#10;\usepackage{amsmath}&#10;\pagestyle{empty}&#10;\begin{document}&#10;&#10;$\ln u-v=0 \pmod{x^n}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9.1339"/>
  <p:tag name="LATEXADDIN" val="\documentclass{article}&#10;\usepackage{amsmath}&#10;\pagestyle{empty}&#10;\begin{document}&#10;&#10;$f(u,v)=\ln u-v$&#10;&#10;&#10;\end{document}"/>
  <p:tag name="IGUANATEXSIZE" val="28"/>
  <p:tag name="IGUANATEXCURSOR" val="9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661.4173"/>
  <p:tag name="LATEXADDIN" val="\documentclass{article}&#10;\usepackage{amsmath}&#10;\pagestyle{empty}&#10;\begin{document}&#10;&#10;$f_u(u,v)=\dfrac{1}{u}$&#10;&#10;&#10;\end{document}"/>
  <p:tag name="IGUANATEXSIZE" val="20"/>
  <p:tag name="IGUANATEXCURSOR" val="10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3.607"/>
  <p:tag name="LATEXADDIN" val="\documentclass{article}&#10;\usepackage{amsmath}&#10;\pagestyle{empty}&#10;\begin{document}&#10;&#10;$f(u,v)=0 \pmod{x^n}$&#10;&#10;&#10;\end{document}"/>
  <p:tag name="IGUANATEXSIZE" val="28"/>
  <p:tag name="IGUANATEXCURSOR" val="10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8.609"/>
  <p:tag name="LATEXADDIN" val="\documentclass{article}&#10;\usepackage{amsmath}&#10;\pagestyle{empty}&#10;\begin{document}&#10;&#10;$\ln u-v=0 \pmod{x}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517.81"/>
  <p:tag name="LATEXADDIN" val="\documentclass{article}&#10;\usepackage{amsmath}&#10;\pagestyle{empty}&#10;\begin{document}&#10;&#10;$u=\ln v=\int \dfrac{v'}{v} dx \pmod{x^n}$&#10;&#10;&#10;\end{document}"/>
  <p:tag name="IGUANATEXSIZE" val="20"/>
  <p:tag name="IGUANATEXCURSOR" val="9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8.609"/>
  <p:tag name="LATEXADDIN" val="\documentclass{article}&#10;\usepackage{amsmath}&#10;\pagestyle{empty}&#10;\begin{document}&#10;&#10;$\ln u-v=0 \pmod{x}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193.101"/>
  <p:tag name="LATEXADDIN" val="\documentclass{article}&#10;\usepackage{amsmath}&#10;\pagestyle{empty}&#10;\begin{document}&#10;&#10;$f(u,v)=0 \pmod{x^{2^n}}$&#10;&#10;&#10;\end{document}"/>
  <p:tag name="IGUANATEXSIZE" val="28"/>
  <p:tag name="IGUANATEXCURSOR" val="10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517.81"/>
  <p:tag name="LATEXADDIN" val="\documentclass{article}&#10;\usepackage{amsmath}&#10;\pagestyle{empty}&#10;\begin{document}&#10;&#10;$u=\ln v=\int \dfrac{v'}{v} dx \pmod{x^n}$&#10;&#10;&#10;\end{document}"/>
  <p:tag name="IGUANATEXSIZE" val="20"/>
  <p:tag name="IGUANATEXCURSOR" val="9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4092.988"/>
  <p:tag name="LATEXADDIN" val="\documentclass{article}&#10;\usepackage{amsmath}&#10;\pagestyle{empty}&#10;\begin{document}&#10;&#10;$u_{n+1}=u_n-\dfrac{f(u_n,v)}{f_u(u_n,v)}=u_n-u_n(\ln u_n -v)=u_n(1-\ln u_n +v) \pmod{x^{2^{n+1}}}$&#10;&#10;&#10;\end{document}"/>
  <p:tag name="IGUANATEXSIZE" val="20"/>
  <p:tag name="IGUANATEXCURSOR" val="15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3.6446"/>
  <p:tag name="LATEXADDIN" val="\documentclass{article}&#10;\usepackage{amsmath}&#10;\pagestyle{empty}&#10;\begin{document}&#10;&#10;$u_0=1 \pmod{x}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18.86"/>
  <p:tag name="LATEXADDIN" val="\documentclass{article}&#10;\usepackage{amsmath}&#10;\pagestyle{empty}&#10;\begin{document}&#10;&#10;$\deg u =n,\deg v = m$&#10;&#10;&#10;\end{document}"/>
  <p:tag name="IGUANATEXSIZE" val="28"/>
  <p:tag name="IGUANATEXCURSOR" val="10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853.3933"/>
  <p:tag name="LATEXADDIN" val="\documentclass{article}&#10;\usepackage{amsmath}&#10;\pagestyle{empty}&#10;\begin{document}&#10;&#10;$u_r(x)=x^nu(\dfrac{1}{x})$&#10;&#10;&#10;\end{document}"/>
  <p:tag name="IGUANATEXSIZE" val="20"/>
  <p:tag name="IGUANATEXCURSOR" val="10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.715"/>
  <p:tag name="LATEXADDIN" val="\documentclass{article}&#10;\usepackage{amsmath}&#10;\pagestyle{empty}&#10;\begin{document}&#10;&#10;$u_r(x)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LATEXADDIN" val="\documentclass{article}&#10;\usepackage{amsmath}&#10;\pagestyle{empty}&#10;\begin{document}&#10;&#10;$u(x)$&#10;&#10;&#10;\end{document}"/>
  <p:tag name="IGUANATEXSIZE" val="28"/>
  <p:tag name="IGUANATEXCURSOR" val="8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566.1792"/>
  <p:tag name="LATEXADDIN" val="\documentclass{article}&#10;\usepackage{amsmath}&#10;\pagestyle{empty}&#10;\begin{document}&#10;&#10;$u=qv+r$&#10;&#10;&#10;\end{document}"/>
  <p:tag name="IGUANATEXSIZE" val="28"/>
  <p:tag name="IGUANATEXCURSOR" val="8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2683.914"/>
  <p:tag name="LATEXADDIN" val="\documentclass{article}&#10;\usepackage{amsmath}&#10;\pagestyle{empty}&#10;\begin{document}&#10;&#10;$x^nu(\dfrac{1}{x})=x^{n-m}q(\dfrac{1}{x})x^mv(\dfrac{1}{x})+x^{n-m+1}x^{m-1}r(\dfrac{1}{x})$&#10;&#10;&#10;\end{document}"/>
  <p:tag name="IGUANATEXSIZE" val="20"/>
  <p:tag name="IGUANATEXCURSOR" val="17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870.266"/>
  <p:tag name="LATEXADDIN" val="\documentclass{article}&#10;\usepackage{amsmath}&#10;\pagestyle{empty}&#10;\begin{document}&#10;&#10;$u_r(x)=q_r(x)v_r(x)+x^{n-m+1}r_r(x)$&#10;&#10;&#10;\end{document}"/>
  <p:tag name="IGUANATEXSIZE" val="20"/>
  <p:tag name="IGUANATEXCURSOR" val="11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pagestyle{empty}&#10;\begin{document}&#10;&#10;$u_n$&#10;&#10;&#10;\end{document}"/>
  <p:tag name="IGUANATEXSIZE" val="28"/>
  <p:tag name="IGUANATEXCURSOR" val="8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4.1545"/>
  <p:tag name="LATEXADDIN" val="\documentclass{article}&#10;\usepackage{amsmath}&#10;\pagestyle{empty}&#10;\begin{document}&#10;&#10;$\deg q =n-m$&#10;&#10;&#10;\end{document}"/>
  <p:tag name="IGUANATEXSIZE" val="28"/>
  <p:tag name="IGUANATEXCURSOR" val="9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13.9483"/>
  <p:tag name="LATEXADDIN" val="\documentclass{article}&#10;\usepackage{amsmath}&#10;\pagestyle{empty}&#10;\begin{document}&#10;&#10;$x^{n-m+1}$&#10;&#10;&#10;\end{document}"/>
  <p:tag name="IGUANATEXSIZE" val="28"/>
  <p:tag name="IGUANATEXCURSOR" val="9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66.329"/>
  <p:tag name="LATEXADDIN" val="\documentclass{article}&#10;\usepackage{amsmath}&#10;\pagestyle{empty}&#10;\begin{document}&#10;&#10;$u_r=q_rv_r \pmod{x^{n-m+1}}$&#10;&#10;&#10;\end{document}"/>
  <p:tag name="IGUANATEXSIZE" val="20"/>
  <p:tag name="IGUANATEXCURSOR" val="10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1279.34"/>
  <p:tag name="LATEXADDIN" val="\documentclass{article}&#10;\usepackage{amsmath}&#10;\pagestyle{empty}&#10;\begin{document}&#10;&#10;$q_r=\dfrac{u_r}{v_r} \pmod{x^{n-m+1}}$&#10;&#10;&#10;\end{document}"/>
  <p:tag name="IGUANATEXSIZE" val="20"/>
  <p:tag name="IGUANATEXCURSOR" val="10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285.7143"/>
  <p:tag name="LATEXADDIN" val="\documentclass{article}&#10;\usepackage{amsmath}&#10;\pagestyle{empty}&#10;\begin{document}&#10;&#10;$\dfrac{1}{1-x}$&#10;&#10;&#10;\end{document}"/>
  <p:tag name="IGUANATEXSIZE" val="20"/>
  <p:tag name="IGUANATEXCURSOR" val="9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030.371"/>
  <p:tag name="LATEXADDIN" val="\documentclass{article}&#10;\usepackage{amsmath}&#10;\pagestyle{empty}&#10;\begin{document}&#10;&#10;$F(x)=\sum_{n=0}^{+\infty}f_nx^n$&#10;&#10;&#10;\end{document}"/>
  <p:tag name="IGUANATEXSIZE" val="28"/>
  <p:tag name="IGUANATEXCURSOR" val="11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46.4567"/>
  <p:tag name="LATEXADDIN" val="\documentclass{article}&#10;\usepackage{amsmath}&#10;\pagestyle{empty}&#10;\begin{document}&#10;&#10;$f_n=0$&#10;&#10;&#10;\end{document}"/>
  <p:tag name="IGUANATEXSIZE" val="28"/>
  <p:tag name="IGUANATEXCURSOR" val="8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285.7143"/>
  <p:tag name="LATEXADDIN" val="\documentclass{article}&#10;\usepackage{amsmath}&#10;\pagestyle{empty}&#10;\begin{document}&#10;&#10;$\dfrac{1}{1-x}$&#10;&#10;&#10;\end{document}"/>
  <p:tag name="IGUANATEXSIZE" val="20"/>
  <p:tag name="IGUANATEXCURSOR" val="96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897.263"/>
  <p:tag name="LATEXADDIN" val="\documentclass{article}&#10;\usepackage{amsmath}&#10;\pagestyle{empty}&#10;\begin{document}&#10;&#10;$$aF(x)+bG(x)=\sum_{n}(af_n+bg_n)x^n$$&#10;&#10;&#10;\end{document}"/>
  <p:tag name="IGUANATEXSIZE" val="20"/>
  <p:tag name="IGUANATEXCURSOR" val="11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217.848"/>
  <p:tag name="LATEXADDIN" val="\documentclass{article}&#10;\usepackage{amsmath}&#10;\pagestyle{empty}&#10;\begin{document}&#10;&#10;$$x^mF(x)=\sum_{n}f_{n-m}x^n$$&#10;&#10;&#10;\end{document}"/>
  <p:tag name="IGUANATEXSIZE" val="20"/>
  <p:tag name="IGUANATEXCURSOR" val="111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298.838"/>
  <p:tag name="LATEXADDIN" val="\documentclass{article}&#10;\usepackage{amsmath}&#10;\pagestyle{empty}&#10;\begin{document}&#10;&#10;$f(u,v)=0 \pmod{x^{2^{n+1}}}$&#10;&#10;&#10;\end{document}"/>
  <p:tag name="IGUANATEXSIZE" val="28"/>
  <p:tag name="IGUANATEXCURSOR" val="10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2.4559"/>
  <p:tag name="ORIGINALWIDTH" val="2713.161"/>
  <p:tag name="LATEXADDIN" val="\documentclass{article}&#10;\usepackage{amsmath}&#10;\pagestyle{empty}&#10;\begin{document}&#10;&#10;$$\dfrac{F(x)-f_0-f_1x-\cdots-f_{m-1}x^{m-1}}{x^m}=\sum_{n \ge 0}f_{n+m}x^n$$&#10;&#10;&#10;\end{document}"/>
  <p:tag name="IGUANATEXSIZE" val="20"/>
  <p:tag name="IGUANATEXCURSOR" val="15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136.858"/>
  <p:tag name="LATEXADDIN" val="\documentclass{article}&#10;\usepackage{amsmath}&#10;\pagestyle{empty}&#10;\begin{document}&#10;&#10;$$F(cx)=\sum_{n}(c^nf_n)x^n$$&#10;&#10;&#10;\end{document}"/>
  <p:tag name="IGUANATEXSIZE" val="20"/>
  <p:tag name="IGUANATEXCURSOR" val="82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411.323"/>
  <p:tag name="LATEXADDIN" val="\documentclass{article}&#10;\usepackage{amsmath}&#10;\pagestyle{empty}&#10;\begin{document}&#10;&#10;$$F'(x)=\sum_{n}(n+1)f_{n+1}x^n$$&#10;&#10;&#10;\end{document}"/>
  <p:tag name="IGUANATEXSIZE" val="20"/>
  <p:tag name="IGUANATEXCURSOR" val="97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067.867"/>
  <p:tag name="LATEXADDIN" val="\documentclass{article}&#10;\usepackage{amsmath}&#10;\pagestyle{empty}&#10;\begin{document}&#10;&#10;$$xF'(x)=\sum_{n}nf_{n}x^n$$&#10;&#10;&#10;\end{document}"/>
  <p:tag name="IGUANATEXSIZE" val="20"/>
  <p:tag name="IGUANATEXCURSOR" val="98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7.4578"/>
  <p:tag name="ORIGINALWIDTH" val="1331.084"/>
  <p:tag name="LATEXADDIN" val="\documentclass{article}&#10;\usepackage{amsmath}&#10;\pagestyle{empty}&#10;\begin{document}&#10;&#10;$$\int F(x) dx =\sum_{n\ge 1}\dfrac{f_{n-1}}{n}x^n$$&#10;&#10;&#10;\end{document}"/>
  <p:tag name="IGUANATEXSIZE" val="20"/>
  <p:tag name="IGUANATEXCURSOR" val="11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1757.03"/>
  <p:tag name="LATEXADDIN" val="\documentclass{article}&#10;\usepackage{amsmath}&#10;\pagestyle{empty}&#10;\begin{document}&#10;&#10;$$F(x)G(x)=\sum_{n}(\sum_{k}(f_kg_{n-k}))x^n$$&#10;&#10;&#10;\end{document}"/>
  <p:tag name="IGUANATEXSIZE" val="20"/>
  <p:tag name="IGUANATEXCURSOR" val="125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9583"/>
  <p:tag name="ORIGINALWIDTH" val="1475.066"/>
  <p:tag name="LATEXADDIN" val="\documentclass{article}&#10;\usepackage{amsmath}&#10;\pagestyle{empty}&#10;\begin{document}&#10;&#10;$$\dfrac{1}{1-x}F(x)=\sum_{n}(\sum_{k\le n}f_k)x^n$$&#10;&#10;&#10;\end{document}"/>
  <p:tag name="IGUANATEXSIZE" val="20"/>
  <p:tag name="IGUANATEXCURSOR" val="123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321.71"/>
  <p:tag name="LATEXADDIN" val="\documentclass{article}&#10;\usepackage{amsmath}&#10;\pagestyle{empty}&#10;\begin{document}&#10;&#10;$(\cdots,0,\cdots,0,C_{n}^{0},C_{n}^{1},\cdots,C_{n}^{n},0,\cdots,0,\cdots)$&#10;&#10;&#10;\end{document}"/>
  <p:tag name="IGUANATEXSIZE" val="28"/>
  <p:tag name="IGUANATEXCURSOR" val="14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8.9464"/>
  <p:tag name="LATEXADDIN" val="\documentclass{article}&#10;\usepackage{amsmath}&#10;\pagestyle{empty}&#10;\begin{document}&#10;&#10;$(1+x)^n$&#10;&#10;&#10;\end{document}"/>
  <p:tag name="IGUANATEXSIZE" val="28"/>
  <p:tag name="IGUANATEXCURSOR" val="89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509.9362"/>
  <p:tag name="LATEXADDIN" val="\documentclass{article}&#10;\usepackage{amsmath}&#10;\pagestyle{empty}&#10;\begin{document}&#10;&#10;$\dfrac{1}{(1-ax)^k}$&#10;&#10;&#10;\end{document}"/>
  <p:tag name="IGUANATEXSIZE" val="20"/>
  <p:tag name="IGUANATEXCURSOR" val="100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2944</Words>
  <Application>Microsoft Office PowerPoint</Application>
  <PresentationFormat>宽屏</PresentationFormat>
  <Paragraphs>359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等线</vt:lpstr>
      <vt:lpstr>等线 Light</vt:lpstr>
      <vt:lpstr>Arial</vt:lpstr>
      <vt:lpstr>Office 主题​​</vt:lpstr>
      <vt:lpstr>多项式和生成函数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多项式的运算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普通生成函数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  <vt:lpstr>指数生成函数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多项式和生成函数</dc:title>
  <dc:creator>You Lingyun</dc:creator>
  <cp:lastModifiedBy>You Lingyun</cp:lastModifiedBy>
  <cp:revision>1</cp:revision>
  <dcterms:created xsi:type="dcterms:W3CDTF">2022-01-02T06:43:17Z</dcterms:created>
  <dcterms:modified xsi:type="dcterms:W3CDTF">2022-01-02T06:53:25Z</dcterms:modified>
</cp:coreProperties>
</file>