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0" r:id="rId15"/>
    <p:sldId id="262" r:id="rId16"/>
    <p:sldId id="263" r:id="rId17"/>
    <p:sldId id="265" r:id="rId18"/>
    <p:sldId id="266" r:id="rId19"/>
    <p:sldId id="258" r:id="rId20"/>
    <p:sldId id="267" r:id="rId21"/>
    <p:sldId id="268" r:id="rId22"/>
    <p:sldId id="269" r:id="rId23"/>
    <p:sldId id="270" r:id="rId24"/>
    <p:sldId id="271" r:id="rId25"/>
    <p:sldId id="283" r:id="rId26"/>
    <p:sldId id="284" r:id="rId27"/>
    <p:sldId id="288" r:id="rId28"/>
    <p:sldId id="285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6A654-A1F0-AD80-FAC9-86AC659E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D63C66-2A16-CFB1-268E-32764CB28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03FFC-EF54-1D3F-4152-AFED1E3F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BF8BB-64DB-68DE-B05D-EE93782B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471B0-0CA0-8868-82C4-AD30F1C6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4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F5D41-7E15-982F-9879-82C0C48C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57D4D-7FC0-9B43-9B22-978A22B43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515C1-7125-C448-61E3-0932C3A1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D85C4-2F53-4B49-C413-E55E689C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230CA-6B9D-A9E1-6178-55939698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1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B57FA4-C1CC-B97C-64FC-93DA9A6E5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BDCA8-0211-B3A4-74BE-16A11708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10ECE-C06F-5E88-B837-F7FD6C89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478EB-B26C-1962-D138-B8D2EC1F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50B09-79C0-4C6F-F68B-CB96470B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F6CDE-6EA1-7AED-32A7-A97862C3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4D9DE-BCBC-92C7-9168-4E109CDE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74982-E1BA-151C-49FE-21B7E60E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9B7A9-5C17-49E2-B61A-3BE032F2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291D1-3DC9-9DA9-8E80-24B28870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0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92F0-6D36-2979-45EF-B70E7806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857EA-E903-B156-05CE-8280D5EB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E65AA-AA91-12F5-0FE1-9F0C5898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970E2-4ADE-CD39-4E16-A9DE43A7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277D-324C-83A7-E0AC-3BC504E2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5BD2-9D4E-F98B-A952-6F5D986E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DFFA-F8D1-4C89-5514-4FBCA7BFB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D5D764-2314-3B9A-EE92-5BA41013A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689CF-FD7E-C685-AAAC-79EED294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75CDB-DDA4-90B9-7231-A21330BA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AB0B9-51C3-7457-AFE8-F4116D32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2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AD10-B0E5-6A72-DBF5-7BF7B623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C0304-B386-DA88-F8EC-E1932406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7FC18-209B-CF7F-3D63-8E0D2FB08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494869-CE0A-A577-1781-7FB32F217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E6738-63E9-7DC5-2637-AE865B6CB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408162-3ADB-5C93-E678-323A79F1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5F9DD9-EF71-9838-F1A4-D3690F2C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F8D8B4-48FB-0095-FC26-C3F7FD15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91258-50D2-CDDE-6C50-884FEEC6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7D8C23-EF99-ADC2-C82E-58C59032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8DC63-3EAF-F5D0-27EC-08139ED3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702E6F-ABE5-53E6-F19C-D4519209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9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E494A-BB40-7720-AAC3-ABE45079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3A731-625E-AB20-5CBF-E9609ADD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B10E4-697A-C8D7-D5A4-A2440D2E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35CF2-DED8-506F-AD8E-37D8A51B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2738F-7208-0C07-025E-EDEB5138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92950-0186-47A2-2A43-8696628B0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097AF-445C-8C1C-3E58-27C7A811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2D88A-279E-C66D-EA2F-29A2072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5B97E-A2E7-B5BD-5C9C-877B7A2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0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77F9-9660-87A6-0D6B-125C94BA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5DE007-FA33-A32C-FC4D-A604121DB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A18724-9F01-5D0A-52B3-533815461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31998-377E-60D4-CCD5-771047FA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E7824-5099-186C-E819-DC5554C1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CB15C-21E5-759A-DC74-EADC7852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2A8931-0A41-AF9C-1011-DF76BB87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A5228-1607-279D-C60F-5482F0BCD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56EED-427C-DD1F-F5AD-9943C0B7B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6C61-0479-45F1-810D-C6E66E1193C6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B240-7B95-9D37-64A5-1031A89F3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C73A5-1B04-0BDD-F4DE-54A951076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3D1C-C734-4274-860F-72BBDD0D8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8.png"/><Relationship Id="rId5" Type="http://schemas.openxmlformats.org/officeDocument/2006/relationships/tags" Target="../tags/tag15.xml"/><Relationship Id="rId10" Type="http://schemas.openxmlformats.org/officeDocument/2006/relationships/image" Target="../media/image17.png"/><Relationship Id="rId4" Type="http://schemas.openxmlformats.org/officeDocument/2006/relationships/tags" Target="../tags/tag14.xm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5.xml"/><Relationship Id="rId7" Type="http://schemas.openxmlformats.org/officeDocument/2006/relationships/image" Target="../media/image3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79B38-2944-88AF-9971-C7F570E93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多项式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94D1E6-478C-FE47-64F4-CA7A10161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5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07AC3-5980-5F36-CF72-E50BBF23B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如果要把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这个多项式计算出来</a:t>
                </a:r>
                <a:endParaRPr lang="en-US" altLang="zh-CN" dirty="0"/>
              </a:p>
              <a:p>
                <a:r>
                  <a:rPr lang="zh-CN" altLang="en-US" dirty="0"/>
                  <a:t>那就直接暴力算就可以了</a:t>
                </a:r>
                <a:endParaRPr lang="en-US" altLang="zh-CN" dirty="0"/>
              </a:p>
              <a:p>
                <a:r>
                  <a:rPr lang="zh-CN" altLang="en-US" dirty="0"/>
                  <a:t>和式内部是很多个形如</a:t>
                </a:r>
                <a:r>
                  <a:rPr lang="en-US" altLang="zh-CN" dirty="0"/>
                  <a:t>(x-</a:t>
                </a:r>
                <a:r>
                  <a:rPr lang="en-US" altLang="zh-CN" dirty="0" err="1"/>
                  <a:t>xj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的东西相乘，这个乘出来的复杂度是</a:t>
                </a:r>
                <a:r>
                  <a:rPr lang="en-US" altLang="zh-CN" dirty="0"/>
                  <a:t>O(n^2)</a:t>
                </a:r>
                <a:r>
                  <a:rPr lang="zh-CN" altLang="en-US" dirty="0"/>
                  <a:t>的，乘出来的结果是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次多项式</a:t>
                </a:r>
                <a:endParaRPr lang="en-US" altLang="zh-CN" dirty="0"/>
              </a:p>
              <a:p>
                <a:r>
                  <a:rPr lang="zh-CN" altLang="en-US" dirty="0"/>
                  <a:t>然后把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次多项式相加复杂度也是</a:t>
                </a:r>
                <a:r>
                  <a:rPr lang="en-US" altLang="zh-CN" dirty="0"/>
                  <a:t>O(n^2)</a:t>
                </a:r>
                <a:r>
                  <a:rPr lang="zh-CN" altLang="en-US" dirty="0"/>
                  <a:t>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07AC3-5980-5F36-CF72-E50BBF23B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16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07AC3-5980-5F36-CF72-E50BBF23B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但是注意到我们在幂和的时候插值的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坐标都是</a:t>
                </a:r>
                <a:r>
                  <a:rPr lang="en-US" altLang="zh-CN" dirty="0"/>
                  <a:t>0,1,2,3,…,k</a:t>
                </a:r>
              </a:p>
              <a:p>
                <a:r>
                  <a:rPr lang="zh-CN" altLang="en-US" dirty="0"/>
                  <a:t>求的也是</a:t>
                </a:r>
                <a:r>
                  <a:rPr lang="en-US" altLang="zh-CN" dirty="0"/>
                  <a:t>f(n)</a:t>
                </a:r>
              </a:p>
              <a:p>
                <a:r>
                  <a:rPr lang="zh-CN" altLang="en-US" dirty="0"/>
                  <a:t>那么可以更快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dirty="0"/>
                  <a:t>的分子是</a:t>
                </a:r>
                <a:r>
                  <a:rPr lang="en-US" altLang="zh-CN" dirty="0"/>
                  <a:t>(n-0)(n-1)…(n-k)/(n-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，分母是两个阶乘，所以都是可以</a:t>
                </a:r>
                <a:r>
                  <a:rPr lang="en-US" altLang="zh-CN" dirty="0"/>
                  <a:t>O(k)</a:t>
                </a:r>
                <a:r>
                  <a:rPr lang="zh-CN" altLang="en-US" dirty="0"/>
                  <a:t>预处理的</a:t>
                </a:r>
                <a:endParaRPr lang="en-US" altLang="zh-CN" dirty="0"/>
              </a:p>
              <a:p>
                <a:r>
                  <a:rPr lang="zh-CN" altLang="en-US" dirty="0"/>
                  <a:t>前面的</a:t>
                </a:r>
                <a:r>
                  <a:rPr lang="en-US" altLang="zh-CN" dirty="0" err="1"/>
                  <a:t>yi</a:t>
                </a:r>
                <a:r>
                  <a:rPr lang="en-US" altLang="zh-CN" dirty="0"/>
                  <a:t>=1^k+2^k+…+</a:t>
                </a:r>
                <a:r>
                  <a:rPr lang="en-US" altLang="zh-CN" dirty="0" err="1"/>
                  <a:t>i^k</a:t>
                </a:r>
                <a:r>
                  <a:rPr lang="zh-CN" altLang="en-US" dirty="0"/>
                  <a:t>，直接暴力，复杂度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klogk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07AC3-5980-5F36-CF72-E50BBF23B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07AC3-5980-5F36-CF72-E50BBF23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插值的另一个用处是求多项式矩阵的行列式</a:t>
            </a:r>
            <a:endParaRPr lang="en-US" altLang="zh-CN" dirty="0"/>
          </a:p>
          <a:p>
            <a:r>
              <a:rPr lang="zh-CN" altLang="en-US" dirty="0"/>
              <a:t>以多项式矩阵的行列式为例，直接消元非常复杂，可以插值</a:t>
            </a:r>
          </a:p>
          <a:p>
            <a:r>
              <a:rPr lang="zh-CN" altLang="en-US" dirty="0"/>
              <a:t>别的用处比如求多项式的</a:t>
            </a:r>
            <a:r>
              <a:rPr lang="en-US" altLang="zh-CN" dirty="0" err="1"/>
              <a:t>dp</a:t>
            </a:r>
            <a:r>
              <a:rPr lang="zh-CN" altLang="en-US" dirty="0"/>
              <a:t>之类的</a:t>
            </a:r>
            <a:endParaRPr lang="en-US" altLang="zh-CN" dirty="0"/>
          </a:p>
          <a:p>
            <a:r>
              <a:rPr lang="zh-CN" altLang="en-US" dirty="0"/>
              <a:t>或者你确信某个结果（如</a:t>
            </a:r>
            <a:r>
              <a:rPr lang="en-US" altLang="zh-CN" dirty="0" err="1"/>
              <a:t>dp</a:t>
            </a:r>
            <a:r>
              <a:rPr lang="zh-CN" altLang="en-US" dirty="0"/>
              <a:t>的结果，或者</a:t>
            </a:r>
            <a:r>
              <a:rPr lang="en-US" altLang="zh-CN" dirty="0" err="1"/>
              <a:t>dp</a:t>
            </a:r>
            <a:r>
              <a:rPr lang="zh-CN" altLang="en-US" dirty="0"/>
              <a:t>的部分结果）是关于一个变量的多项式，那么也可以直接插值得到答案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26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07AC3-5980-5F36-CF72-E50BBF23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顺便提一下多项式求值</a:t>
            </a:r>
            <a:endParaRPr lang="en-US" altLang="zh-CN" dirty="0"/>
          </a:p>
          <a:p>
            <a:r>
              <a:rPr lang="en-US" altLang="zh-CN" dirty="0"/>
              <a:t>f(x)</a:t>
            </a:r>
            <a:r>
              <a:rPr lang="zh-CN" altLang="en-US" dirty="0"/>
              <a:t>是一个</a:t>
            </a:r>
            <a:r>
              <a:rPr lang="en-US" altLang="zh-CN" dirty="0"/>
              <a:t>n</a:t>
            </a:r>
            <a:r>
              <a:rPr lang="zh-CN" altLang="en-US" dirty="0"/>
              <a:t>次多项式，求</a:t>
            </a:r>
            <a:r>
              <a:rPr lang="en-US" altLang="zh-CN" dirty="0"/>
              <a:t>f(x0)</a:t>
            </a:r>
            <a:r>
              <a:rPr lang="zh-CN" altLang="en-US" dirty="0"/>
              <a:t>的复杂度可以做到</a:t>
            </a:r>
            <a:r>
              <a:rPr lang="en-US" altLang="zh-C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70997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EFB4-E06B-A2D8-E973-3201AF6B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1DD6-47CD-E3E2-B0C2-3A16D5C1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级数：数项级数和函数项级数</a:t>
            </a:r>
            <a:endParaRPr lang="en-US" altLang="zh-CN" dirty="0"/>
          </a:p>
          <a:p>
            <a:r>
              <a:rPr lang="zh-CN" altLang="en-US" dirty="0"/>
              <a:t>直观来说，数项级数就是数列的扩展，长度可以为无穷</a:t>
            </a:r>
            <a:endParaRPr lang="en-US" altLang="zh-CN" dirty="0"/>
          </a:p>
          <a:p>
            <a:r>
              <a:rPr lang="zh-CN" altLang="en-US" dirty="0"/>
              <a:t>我们可以考察</a:t>
            </a:r>
            <a:endParaRPr lang="en-US" altLang="zh-CN" dirty="0"/>
          </a:p>
          <a:p>
            <a:r>
              <a:rPr lang="zh-CN" altLang="en-US" dirty="0"/>
              <a:t>数项级数的敛散性</a:t>
            </a:r>
            <a:endParaRPr lang="en-US" altLang="zh-CN" dirty="0"/>
          </a:p>
          <a:p>
            <a:r>
              <a:rPr lang="zh-CN" altLang="en-US" dirty="0"/>
              <a:t>前缀和的敛散性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7D98B7-AD30-3A2D-3F07-7CEFDBBF0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50" y="3429000"/>
            <a:ext cx="970667" cy="348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F8A99F-5F3D-E9CD-A9B8-7E0B017EB7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945" y="3921767"/>
            <a:ext cx="992000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3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EFB4-E06B-A2D8-E973-3201AF6B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1DD6-47CD-E3E2-B0C2-3A16D5C1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级数：数项级数和函数项级数</a:t>
            </a:r>
            <a:endParaRPr lang="en-US" altLang="zh-CN" dirty="0"/>
          </a:p>
          <a:p>
            <a:r>
              <a:rPr lang="zh-CN" altLang="en-US" dirty="0"/>
              <a:t>直观来说，函数项级数的每一项是一个函数</a:t>
            </a:r>
            <a:endParaRPr lang="en-US" altLang="zh-CN" dirty="0"/>
          </a:p>
          <a:p>
            <a:r>
              <a:rPr lang="zh-CN" altLang="en-US" dirty="0"/>
              <a:t>我们可以考察</a:t>
            </a:r>
            <a:endParaRPr lang="en-US" altLang="zh-CN" dirty="0"/>
          </a:p>
          <a:p>
            <a:r>
              <a:rPr lang="zh-CN" altLang="en-US" dirty="0"/>
              <a:t>函数项级数的敛散性</a:t>
            </a:r>
            <a:endParaRPr lang="en-US" altLang="zh-CN" dirty="0"/>
          </a:p>
          <a:p>
            <a:r>
              <a:rPr lang="zh-CN" altLang="en-US" dirty="0"/>
              <a:t>前缀和函数的敛散性</a:t>
            </a:r>
            <a:endParaRPr lang="en-US" altLang="zh-CN" dirty="0"/>
          </a:p>
          <a:p>
            <a:r>
              <a:rPr lang="zh-CN" altLang="en-US" dirty="0"/>
              <a:t>可以发现，敛散性和</a:t>
            </a:r>
            <a:r>
              <a:rPr lang="en-US" altLang="zh-CN" dirty="0"/>
              <a:t>x</a:t>
            </a:r>
            <a:r>
              <a:rPr lang="zh-CN" altLang="en-US" dirty="0"/>
              <a:t>的取值有关</a:t>
            </a:r>
            <a:endParaRPr lang="en-US" altLang="zh-CN" dirty="0"/>
          </a:p>
          <a:p>
            <a:r>
              <a:rPr lang="zh-CN" altLang="en-US" dirty="0"/>
              <a:t>如                  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的收敛取值组成了一个集合，也叫对应的函数项级数的收敛域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9C8422-8822-2523-9017-9917048C86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80" y="3429000"/>
            <a:ext cx="1296762" cy="364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01D271-8732-337C-1339-6E8FFE6139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80" y="3921392"/>
            <a:ext cx="1328762" cy="364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146A56-1F19-2EBA-4421-E85CD25534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78" y="4954727"/>
            <a:ext cx="1666133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5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EFB4-E06B-A2D8-E973-3201AF6B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1DD6-47CD-E3E2-B0C2-3A16D5C1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幂级数：一类特殊的函数项级数</a:t>
            </a:r>
            <a:endParaRPr lang="en-US" altLang="zh-CN" dirty="0"/>
          </a:p>
          <a:p>
            <a:r>
              <a:rPr lang="zh-CN" altLang="en-US" dirty="0"/>
              <a:t>记</a:t>
            </a:r>
            <a:endParaRPr lang="en-US" altLang="zh-CN" dirty="0"/>
          </a:p>
          <a:p>
            <a:r>
              <a:rPr lang="zh-CN" altLang="en-US" dirty="0"/>
              <a:t>则前缀和函数                               是一个多项式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趋于无穷时，我们得到一个无穷次多项式，也叫幂级数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06F574-F2A3-70C9-AAD3-15C2787564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56" y="2397959"/>
            <a:ext cx="2045866" cy="3562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A84753-4194-4779-2120-655406FB3A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45" y="2889163"/>
            <a:ext cx="2848000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EFB4-E06B-A2D8-E973-3201AF6B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1DD6-47CD-E3E2-B0C2-3A16D5C1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幂级数的性质</a:t>
            </a:r>
            <a:endParaRPr lang="en-US" altLang="zh-CN" dirty="0"/>
          </a:p>
          <a:p>
            <a:r>
              <a:rPr lang="zh-CN" altLang="en-US" dirty="0"/>
              <a:t>幂级数的收敛域是一个关于原点对称的区间</a:t>
            </a:r>
            <a:endParaRPr lang="en-US" altLang="zh-CN" dirty="0"/>
          </a:p>
          <a:p>
            <a:r>
              <a:rPr lang="zh-CN" altLang="en-US" dirty="0"/>
              <a:t>极限可以和极限，求导，积分等运算交换顺序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4DB2CE-96A1-7D9C-3FD9-F97A20A96D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4082337"/>
            <a:ext cx="4586665" cy="5290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036B8F-8552-041E-AF14-B9F3A7F0B4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4746340"/>
            <a:ext cx="5845334" cy="78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798956-9F63-CB9D-0D33-36F1F8B3589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3429000"/>
            <a:ext cx="5836799" cy="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1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EFB4-E06B-A2D8-E973-3201AF6B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1DD6-47CD-E3E2-B0C2-3A16D5C1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幂级数平时写成一个和式，不方便分析</a:t>
            </a:r>
            <a:endParaRPr lang="en-US" altLang="zh-CN" dirty="0"/>
          </a:p>
          <a:p>
            <a:r>
              <a:rPr lang="zh-CN" altLang="en-US" dirty="0"/>
              <a:t>其实对于一些和式，我们已经可以对它求和了，比如：</a:t>
            </a:r>
            <a:endParaRPr lang="en-US" altLang="zh-CN" dirty="0"/>
          </a:p>
          <a:p>
            <a:r>
              <a:rPr lang="zh-CN" altLang="en-US" dirty="0"/>
              <a:t>我们先求先</a:t>
            </a:r>
            <a:r>
              <a:rPr lang="en-US" altLang="zh-CN" dirty="0"/>
              <a:t>n</a:t>
            </a:r>
            <a:r>
              <a:rPr lang="zh-CN" altLang="en-US" dirty="0"/>
              <a:t>项和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趋于无穷时，在                  内，</a:t>
            </a:r>
            <a:endParaRPr lang="en-US" altLang="zh-CN" dirty="0"/>
          </a:p>
          <a:p>
            <a:r>
              <a:rPr lang="zh-CN" altLang="en-US" dirty="0"/>
              <a:t>所以</a:t>
            </a:r>
            <a:endParaRPr lang="en-US" altLang="zh-CN" dirty="0"/>
          </a:p>
          <a:p>
            <a:r>
              <a:rPr lang="zh-CN" altLang="en-US" dirty="0"/>
              <a:t>两边积分，我们可以得到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7377DB-ECAD-662C-F67A-EF5D3B48BE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359" y="2318059"/>
            <a:ext cx="1222400" cy="443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03B892-0916-2F5E-3864-3FAF2E4F8C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0" y="2761792"/>
            <a:ext cx="2208000" cy="556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8345B5-D3A4-8FA4-FEBB-3A82BDE983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14" y="3410309"/>
            <a:ext cx="1653333" cy="3562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59F344-D9CE-0B45-9B32-8B76C946B8F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51" y="3400496"/>
            <a:ext cx="1461333" cy="300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7625B6-4EFD-37D2-82E3-7B03732FB55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98" y="3846498"/>
            <a:ext cx="3256381" cy="5150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E1FD8F-B64A-704F-5844-5B5AB94B2D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79" y="4295092"/>
            <a:ext cx="3917714" cy="5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7057-24CE-FA8E-3C1D-C5907B7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0D6C9-7B56-BFFC-C0BC-ECA19D97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所以我们可能可以把一个幂级数</a:t>
            </a:r>
            <a:r>
              <a:rPr lang="en-US" altLang="zh-CN" dirty="0"/>
              <a:t>Sn</a:t>
            </a:r>
            <a:r>
              <a:rPr lang="zh-CN" altLang="en-US" dirty="0"/>
              <a:t>（无穷次多项式）写成另外一个函数</a:t>
            </a:r>
            <a:r>
              <a:rPr lang="en-US" altLang="zh-CN" dirty="0"/>
              <a:t>f</a:t>
            </a:r>
            <a:r>
              <a:rPr lang="zh-CN" altLang="en-US" dirty="0"/>
              <a:t>，且</a:t>
            </a:r>
            <a:r>
              <a:rPr lang="en-US" altLang="zh-CN" dirty="0"/>
              <a:t>Sn</a:t>
            </a:r>
            <a:r>
              <a:rPr lang="zh-CN" altLang="en-US" dirty="0"/>
              <a:t>在某个区间上等于</a:t>
            </a:r>
            <a:r>
              <a:rPr lang="en-US" altLang="zh-CN" dirty="0"/>
              <a:t>f</a:t>
            </a:r>
          </a:p>
          <a:p>
            <a:r>
              <a:rPr lang="zh-CN" altLang="en-US" dirty="0"/>
              <a:t>反过来，我们能否把一个函数</a:t>
            </a:r>
            <a:r>
              <a:rPr lang="en-US" altLang="zh-CN" dirty="0"/>
              <a:t>f</a:t>
            </a:r>
            <a:r>
              <a:rPr lang="zh-CN" altLang="en-US" dirty="0"/>
              <a:t>写成幂级数</a:t>
            </a:r>
            <a:r>
              <a:rPr lang="en-US" altLang="zh-CN" dirty="0"/>
              <a:t>Sn</a:t>
            </a:r>
            <a:r>
              <a:rPr lang="zh-CN" altLang="en-US" dirty="0"/>
              <a:t>的形式，且</a:t>
            </a:r>
            <a:r>
              <a:rPr lang="en-US" altLang="zh-CN" dirty="0"/>
              <a:t>Sn</a:t>
            </a:r>
            <a:r>
              <a:rPr lang="zh-CN" altLang="en-US" dirty="0"/>
              <a:t>在某个区间上等于</a:t>
            </a:r>
            <a:r>
              <a:rPr lang="en-US" altLang="zh-CN" dirty="0"/>
              <a:t>f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03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6096A-2639-9CEB-E618-ED5502B5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D2F61-3238-189D-AEF6-052D4D08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zh-CN" altLang="en-US" dirty="0"/>
              <a:t>幂和与插值</a:t>
            </a:r>
          </a:p>
          <a:p>
            <a:r>
              <a:rPr lang="zh-CN" altLang="en-US" dirty="0"/>
              <a:t>分式与线性递推</a:t>
            </a:r>
            <a:endParaRPr lang="en-US" altLang="zh-CN" dirty="0"/>
          </a:p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</a:p>
        </p:txBody>
      </p:sp>
    </p:spTree>
    <p:extLst>
      <p:ext uri="{BB962C8B-B14F-4D97-AF65-F5344CB8AC3E}">
        <p14:creationId xmlns:p14="http://schemas.microsoft.com/office/powerpoint/2010/main" val="114608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7057-24CE-FA8E-3C1D-C5907B7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0D6C9-7B56-BFFC-C0BC-ECA19D97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为了讨论方便，不失一般性，设</a:t>
            </a:r>
            <a:r>
              <a:rPr lang="en-US" altLang="zh-CN" dirty="0"/>
              <a:t>x0=0</a:t>
            </a:r>
            <a:r>
              <a:rPr lang="zh-CN" altLang="en-US" dirty="0"/>
              <a:t>，等式成立的区间是</a:t>
            </a:r>
            <a:r>
              <a:rPr lang="en-US" altLang="zh-CN" dirty="0"/>
              <a:t>(-</a:t>
            </a:r>
            <a:r>
              <a:rPr lang="en-US" altLang="zh-CN" dirty="0" err="1"/>
              <a:t>r,r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f</a:t>
            </a:r>
            <a:r>
              <a:rPr lang="zh-CN" altLang="en-US" dirty="0"/>
              <a:t>在</a:t>
            </a:r>
            <a:r>
              <a:rPr lang="en-US" altLang="zh-CN" dirty="0"/>
              <a:t>0</a:t>
            </a:r>
            <a:r>
              <a:rPr lang="zh-CN" altLang="en-US" dirty="0"/>
              <a:t>处可展成幂级数，那么问幂级数的系数</a:t>
            </a:r>
            <a:r>
              <a:rPr lang="en-US" altLang="zh-CN" dirty="0"/>
              <a:t>an</a:t>
            </a:r>
            <a:r>
              <a:rPr lang="zh-CN" altLang="en-US" dirty="0"/>
              <a:t>与</a:t>
            </a:r>
            <a:r>
              <a:rPr lang="en-US" altLang="zh-CN" dirty="0"/>
              <a:t>f</a:t>
            </a:r>
            <a:r>
              <a:rPr lang="zh-CN" altLang="en-US" dirty="0"/>
              <a:t>有什么联系？</a:t>
            </a:r>
          </a:p>
          <a:p>
            <a:r>
              <a:rPr lang="zh-CN" altLang="en-US" dirty="0"/>
              <a:t>首先</a:t>
            </a:r>
          </a:p>
          <a:p>
            <a:r>
              <a:rPr lang="zh-CN" altLang="en-US" dirty="0"/>
              <a:t>然后两边同求</a:t>
            </a:r>
            <a:r>
              <a:rPr lang="en-US" altLang="zh-CN" dirty="0"/>
              <a:t>n</a:t>
            </a:r>
            <a:r>
              <a:rPr lang="zh-CN" altLang="en-US" dirty="0"/>
              <a:t>次导数</a:t>
            </a:r>
            <a:endParaRPr lang="en-US" altLang="zh-CN" dirty="0"/>
          </a:p>
          <a:p>
            <a:r>
              <a:rPr lang="zh-CN" altLang="en-US" dirty="0"/>
              <a:t>不难推出系数的表达式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5BA32-9DD3-C58E-0331-2368DFBD54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68" y="2895320"/>
            <a:ext cx="1435733" cy="3562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3A7EC4-C71F-FEE2-AD8F-08B006E581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22" y="3715579"/>
            <a:ext cx="1401905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7057-24CE-FA8E-3C1D-C5907B7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0D6C9-7B56-BFFC-C0BC-ECA19D97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泰勒展开</a:t>
            </a:r>
            <a:endParaRPr lang="en-US" altLang="zh-CN" dirty="0"/>
          </a:p>
          <a:p>
            <a:r>
              <a:rPr lang="zh-CN" altLang="en-US" dirty="0"/>
              <a:t>上述讨论告诉我们，若</a:t>
            </a:r>
            <a:r>
              <a:rPr lang="en-US" altLang="zh-CN" dirty="0"/>
              <a:t>f</a:t>
            </a:r>
            <a:r>
              <a:rPr lang="zh-CN" altLang="en-US" dirty="0"/>
              <a:t>在</a:t>
            </a:r>
            <a:r>
              <a:rPr lang="en-US" altLang="zh-CN" dirty="0"/>
              <a:t>0</a:t>
            </a:r>
            <a:r>
              <a:rPr lang="zh-CN" altLang="en-US" dirty="0"/>
              <a:t>处能被展成幂级数，那么有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假设我们不知道</a:t>
            </a:r>
            <a:r>
              <a:rPr lang="en-US" altLang="zh-CN" dirty="0"/>
              <a:t>f</a:t>
            </a:r>
            <a:r>
              <a:rPr lang="zh-CN" altLang="en-US" dirty="0"/>
              <a:t>在</a:t>
            </a:r>
            <a:r>
              <a:rPr lang="en-US" altLang="zh-CN" dirty="0"/>
              <a:t>0</a:t>
            </a:r>
            <a:r>
              <a:rPr lang="zh-CN" altLang="en-US" dirty="0"/>
              <a:t>处能否展成幂级数，我们依然可以形式化的求出上式等号右边的部分</a:t>
            </a:r>
            <a:endParaRPr lang="en-US" altLang="zh-CN" dirty="0"/>
          </a:p>
          <a:p>
            <a:r>
              <a:rPr lang="zh-CN" altLang="en-US" dirty="0"/>
              <a:t>可以证明的是，所有初等函数的在</a:t>
            </a:r>
            <a:r>
              <a:rPr lang="en-US" altLang="zh-CN" dirty="0"/>
              <a:t>0</a:t>
            </a:r>
            <a:r>
              <a:rPr lang="zh-CN" altLang="en-US" dirty="0"/>
              <a:t>处的泰勒展开在其收敛域内都和原函数相等，也就是说初等函数是可以在</a:t>
            </a:r>
            <a:r>
              <a:rPr lang="en-US" altLang="zh-CN" dirty="0"/>
              <a:t>0</a:t>
            </a:r>
            <a:r>
              <a:rPr lang="zh-CN" altLang="en-US" dirty="0"/>
              <a:t>处泰勒展开的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27D978-DF2A-4A1F-48F2-1A4619CE92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3" y="2810070"/>
            <a:ext cx="2613334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1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7057-24CE-FA8E-3C1D-C5907B7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0D6C9-7B56-BFFC-C0BC-ECA19D97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形式幂级数</a:t>
            </a:r>
            <a:endParaRPr lang="en-US" altLang="zh-CN" dirty="0"/>
          </a:p>
          <a:p>
            <a:r>
              <a:rPr lang="zh-CN" altLang="en-US" dirty="0"/>
              <a:t>在考察初等函数和它在</a:t>
            </a:r>
            <a:r>
              <a:rPr lang="en-US" altLang="zh-CN" dirty="0"/>
              <a:t>0</a:t>
            </a:r>
            <a:r>
              <a:rPr lang="zh-CN" altLang="en-US" dirty="0"/>
              <a:t>处的泰勒展开时，我们很关心</a:t>
            </a:r>
            <a:r>
              <a:rPr lang="en-US" altLang="zh-CN" dirty="0"/>
              <a:t>x</a:t>
            </a:r>
            <a:r>
              <a:rPr lang="zh-CN" altLang="en-US" dirty="0"/>
              <a:t>取何值使得它们相等</a:t>
            </a:r>
          </a:p>
          <a:p>
            <a:r>
              <a:rPr lang="zh-CN" altLang="en-US" dirty="0"/>
              <a:t>由于初等函数的麦克劳林级数总在</a:t>
            </a:r>
            <a:r>
              <a:rPr lang="en-US" altLang="zh-CN" dirty="0"/>
              <a:t>0</a:t>
            </a:r>
            <a:r>
              <a:rPr lang="zh-CN" altLang="en-US" dirty="0"/>
              <a:t>的一个小邻域            内和原函数相等，所以不管如何做运算，总存在一个小邻域（所有收敛域的交）使得它们相等</a:t>
            </a:r>
          </a:p>
          <a:p>
            <a:r>
              <a:rPr lang="zh-CN" altLang="en-US" dirty="0"/>
              <a:t>生成函数的思想就是，一个幂级数，对应了一个数列</a:t>
            </a:r>
            <a:endParaRPr lang="en-US" altLang="zh-CN" dirty="0"/>
          </a:p>
          <a:p>
            <a:r>
              <a:rPr lang="zh-CN" altLang="en-US" dirty="0"/>
              <a:t>形式幂级数就是做运算时，忽略幂级数的收敛域，只关注幂级数的系数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7E995-A275-B173-E87F-96595AA86A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347" y="3250866"/>
            <a:ext cx="962133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7057-24CE-FA8E-3C1D-C5907B7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0D6C9-7B56-BFFC-C0BC-ECA19D97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形式幂级数</a:t>
            </a:r>
            <a:endParaRPr lang="en-US" altLang="zh-CN" dirty="0"/>
          </a:p>
          <a:p>
            <a:r>
              <a:rPr lang="zh-CN" altLang="en-US" dirty="0"/>
              <a:t>形式幂级数提供了一种由函数生成数列的方式</a:t>
            </a:r>
          </a:p>
          <a:p>
            <a:r>
              <a:rPr lang="zh-CN" altLang="en-US" dirty="0"/>
              <a:t>函数的运算可以对数列进行操作</a:t>
            </a:r>
          </a:p>
          <a:p>
            <a:r>
              <a:rPr lang="zh-CN" altLang="en-US" dirty="0"/>
              <a:t>例如我们直接可以认为</a:t>
            </a:r>
            <a:endParaRPr lang="en-US" altLang="zh-CN" dirty="0"/>
          </a:p>
          <a:p>
            <a:r>
              <a:rPr lang="zh-CN" altLang="en-US" dirty="0"/>
              <a:t>显然在</a:t>
            </a:r>
            <a:r>
              <a:rPr lang="en-US" altLang="zh-CN" dirty="0"/>
              <a:t>|x|&gt;=1</a:t>
            </a:r>
            <a:r>
              <a:rPr lang="zh-CN" altLang="en-US" dirty="0"/>
              <a:t>时等式不成立，但是</a:t>
            </a:r>
            <a:r>
              <a:rPr lang="zh-CN" altLang="en-US" dirty="0">
                <a:solidFill>
                  <a:srgbClr val="FF0000"/>
                </a:solidFill>
              </a:rPr>
              <a:t>总存在一个区间</a:t>
            </a:r>
            <a:r>
              <a:rPr lang="zh-CN" altLang="en-US" dirty="0"/>
              <a:t>使得等式成立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6F099E-DB82-F409-DEBA-C740FDCAB3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81" y="3292284"/>
            <a:ext cx="1842286" cy="5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71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4F01E-1535-9AA3-9A4B-52AD4CEB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分式与线性递推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383B3-4CA2-06E3-9E4D-EF24D55C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分式的泰勒展开和线性递推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BDAF70-4F79-09D8-30EF-1E6CB224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469"/>
            <a:ext cx="12192000" cy="39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4F01E-1535-9AA3-9A4B-52AD4CEB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分式与线性递推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383B3-4CA2-06E3-9E4D-EF24D55C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求远处的线性递推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F18D8-200E-CE39-3543-AF63DA7E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604"/>
            <a:ext cx="1214607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47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背包计数问题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种物品，每种物品有容量</a:t>
            </a:r>
            <a:r>
              <a:rPr lang="en-US" altLang="zh-CN" dirty="0"/>
              <a:t>vi</a:t>
            </a:r>
            <a:r>
              <a:rPr lang="zh-CN" altLang="en-US" dirty="0"/>
              <a:t>和数量</a:t>
            </a:r>
            <a:r>
              <a:rPr lang="en-US" altLang="zh-CN" dirty="0" err="1"/>
              <a:t>ni</a:t>
            </a:r>
            <a:endParaRPr lang="en-US" altLang="zh-CN" dirty="0"/>
          </a:p>
          <a:p>
            <a:r>
              <a:rPr lang="zh-CN" altLang="en-US" dirty="0"/>
              <a:t>问组合出容量为</a:t>
            </a:r>
            <a:r>
              <a:rPr lang="en-US" altLang="zh-CN" dirty="0"/>
              <a:t>V</a:t>
            </a:r>
            <a:r>
              <a:rPr lang="zh-CN" altLang="en-US" dirty="0"/>
              <a:t>的方案数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044388-97ED-4B98-9BF3-3BAEAF7139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95" y="3429000"/>
            <a:ext cx="6715427" cy="3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3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66847F-0ECA-4745-8BA2-D72C5E384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可撤销背包</a:t>
                </a:r>
                <a:endParaRPr lang="en-US" altLang="zh-CN" dirty="0"/>
              </a:p>
              <a:p>
                <a:r>
                  <a:rPr lang="zh-CN" altLang="en-US" dirty="0"/>
                  <a:t>相当于就是除以一个多项式</a:t>
                </a:r>
                <a:endParaRPr lang="en-US" altLang="zh-CN" dirty="0"/>
              </a:p>
              <a:p>
                <a:r>
                  <a:rPr lang="zh-CN" altLang="en-US" dirty="0"/>
                  <a:t>以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背包为例，除以的多项式是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相当于乘以一个多项式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r>
                  <a:rPr lang="en-US" altLang="zh-CN" dirty="0"/>
                  <a:t>g(v)=f(v)-f(v-vi)+f(v-2vi)+…=f(v)-g(v-vi)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66847F-0ECA-4745-8BA2-D72C5E384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571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假设背包有无穷种物品，每种物品的体积为</a:t>
            </a:r>
            <a:r>
              <a:rPr lang="en-US" altLang="zh-CN" dirty="0" err="1"/>
              <a:t>i</a:t>
            </a:r>
            <a:r>
              <a:rPr lang="zh-CN" altLang="en-US" dirty="0"/>
              <a:t>，个数也无限</a:t>
            </a:r>
            <a:endParaRPr lang="en-US" altLang="zh-CN" dirty="0"/>
          </a:p>
          <a:p>
            <a:r>
              <a:rPr lang="zh-CN" altLang="en-US" dirty="0"/>
              <a:t>那么就可以求出把一个正整数拆分成其他正整数和的方案数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5=4+1=2+3=1+1+3=1+2+2=1+1+1+2=1+1+1+1+1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7</a:t>
            </a:r>
            <a:r>
              <a:rPr lang="zh-CN" altLang="en-US" dirty="0"/>
              <a:t>种方案数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的正整数拆分的方案数记作</a:t>
            </a:r>
            <a:r>
              <a:rPr lang="en-US" altLang="zh-CN" dirty="0"/>
              <a:t>p(n)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也叫分拆数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764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分拆数关联了一个模型：杨表</a:t>
            </a:r>
            <a:endParaRPr lang="en-US" altLang="zh-CN" dirty="0"/>
          </a:p>
          <a:p>
            <a:r>
              <a:rPr lang="zh-CN" altLang="en-US" dirty="0"/>
              <a:t>由杨表我们发现：</a:t>
            </a:r>
            <a:r>
              <a:rPr lang="en-US" altLang="zh-CN" dirty="0"/>
              <a:t>n</a:t>
            </a:r>
            <a:r>
              <a:rPr lang="zh-CN" altLang="en-US" dirty="0"/>
              <a:t>拆分成不超过</a:t>
            </a:r>
            <a:r>
              <a:rPr lang="en-US" altLang="zh-CN" dirty="0"/>
              <a:t>k</a:t>
            </a:r>
            <a:r>
              <a:rPr lang="zh-CN" altLang="en-US" dirty="0"/>
              <a:t>个数和</a:t>
            </a:r>
            <a:r>
              <a:rPr lang="en-US" altLang="zh-CN" dirty="0"/>
              <a:t>n</a:t>
            </a:r>
            <a:r>
              <a:rPr lang="zh-CN" altLang="en-US" dirty="0"/>
              <a:t>拆分成</a:t>
            </a:r>
            <a:r>
              <a:rPr lang="en-US" altLang="zh-CN" dirty="0"/>
              <a:t>&lt;=k</a:t>
            </a:r>
            <a:r>
              <a:rPr lang="zh-CN" altLang="en-US" dirty="0"/>
              <a:t>的数是等价的</a:t>
            </a:r>
            <a:endParaRPr lang="en-US" altLang="zh-CN" dirty="0"/>
          </a:p>
          <a:p>
            <a:r>
              <a:rPr lang="zh-CN" altLang="en-US" dirty="0"/>
              <a:t>这样得到基本递推式</a:t>
            </a:r>
            <a:r>
              <a:rPr lang="en-US" altLang="zh-CN" dirty="0"/>
              <a:t>f(</a:t>
            </a:r>
            <a:r>
              <a:rPr lang="en-US" altLang="zh-CN" dirty="0" err="1"/>
              <a:t>n,k</a:t>
            </a:r>
            <a:r>
              <a:rPr lang="en-US" altLang="zh-CN" dirty="0"/>
              <a:t>)=f(n,k-1)+f(n-</a:t>
            </a:r>
            <a:r>
              <a:rPr lang="en-US" altLang="zh-CN" dirty="0" err="1"/>
              <a:t>k,k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77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EFB4-E06B-A2D8-E973-3201AF6B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1DD6-47CD-E3E2-B0C2-3A16D5C1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加减法</a:t>
            </a:r>
            <a:endParaRPr lang="en-US" altLang="zh-CN" dirty="0"/>
          </a:p>
          <a:p>
            <a:r>
              <a:rPr lang="zh-CN" altLang="en-US" dirty="0"/>
              <a:t>乘法</a:t>
            </a:r>
            <a:endParaRPr lang="en-US" altLang="zh-CN" dirty="0"/>
          </a:p>
          <a:p>
            <a:r>
              <a:rPr lang="zh-CN" altLang="en-US" dirty="0"/>
              <a:t>除法</a:t>
            </a:r>
          </a:p>
        </p:txBody>
      </p:sp>
    </p:spTree>
    <p:extLst>
      <p:ext uri="{BB962C8B-B14F-4D97-AF65-F5344CB8AC3E}">
        <p14:creationId xmlns:p14="http://schemas.microsoft.com/office/powerpoint/2010/main" val="288981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不难得到</a:t>
            </a:r>
            <a:r>
              <a:rPr lang="en-US" altLang="zh-CN" dirty="0"/>
              <a:t>p(n)</a:t>
            </a:r>
            <a:r>
              <a:rPr lang="zh-CN" altLang="en-US" dirty="0"/>
              <a:t>的生成函数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两边取对数，有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mod x^(n+1)</a:t>
            </a:r>
            <a:r>
              <a:rPr lang="zh-CN" altLang="en-US" dirty="0"/>
              <a:t>意义下可以把无穷乘积和无穷和变为有限的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求右边的麦克劳林展式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7E792F-8CCB-41C4-A6F8-5EA0C73A41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2319291"/>
            <a:ext cx="5094094" cy="326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2AC033-3913-4D9F-854C-AA61206F4A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3405429"/>
            <a:ext cx="3128381" cy="315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4C1B1A2-D6EC-4A5E-9918-15E41ADD5C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4427360"/>
            <a:ext cx="3099430" cy="2864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9970803-DB43-4343-90B9-4637A0FDCE7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1" y="5455641"/>
            <a:ext cx="9505529" cy="4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7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和式                    可以在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的时间复杂度内处理出来</a:t>
            </a:r>
            <a:endParaRPr lang="en-US" altLang="zh-CN" dirty="0"/>
          </a:p>
          <a:p>
            <a:r>
              <a:rPr lang="zh-CN" altLang="en-US" dirty="0"/>
              <a:t>然后再对其求多项式</a:t>
            </a:r>
            <a:r>
              <a:rPr lang="en-US" altLang="zh-CN" dirty="0"/>
              <a:t>exp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总的时间复杂度仍为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DAAB2D-87CE-45C0-9ECD-2635FFE8F7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4" y="1825625"/>
            <a:ext cx="1836192" cy="4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7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66847F-0ECA-4745-8BA2-D72C5E384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分拆数还有很多根号计算方法，方法二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数可以完全背包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的数只选不超过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个，可以暴力</a:t>
                </a:r>
                <a:r>
                  <a:rPr lang="en-US" altLang="zh-CN" dirty="0"/>
                  <a:t>DP</a:t>
                </a:r>
              </a:p>
              <a:p>
                <a:r>
                  <a:rPr lang="zh-CN" altLang="en-US" dirty="0"/>
                  <a:t>再把这两部分暴力卷积起来即可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66847F-0ECA-4745-8BA2-D72C5E384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815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分拆数还有很多根号计算方法，方法三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EF436-1F2E-7F3C-8D36-BE09FB81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001"/>
            <a:ext cx="12192000" cy="41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7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分拆数还有很多根号计算方法，方法四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分拆数还要求逆，就拿五边形数下标递推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AB61CF-1F35-C76E-C49C-9F4149E4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473"/>
            <a:ext cx="12192000" cy="28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36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背包与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分拆数还有很多根号计算方法，方法五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当然也是要求逆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301A67-FF1F-6D95-E42B-A57131AE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40" y="2324903"/>
            <a:ext cx="8039513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07AC3-5980-5F36-CF72-E50BBF23B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幂和是一个经典问题</a:t>
                </a:r>
                <a:endParaRPr lang="en-US" altLang="zh-CN" dirty="0"/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07AC3-5980-5F36-CF72-E50BBF23B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9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07AC3-5980-5F36-CF72-E50BBF23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方法一：</a:t>
            </a:r>
            <a:endParaRPr lang="en-US" altLang="zh-CN" dirty="0"/>
          </a:p>
          <a:p>
            <a:r>
              <a:rPr lang="en-US" altLang="zh-CN" dirty="0"/>
              <a:t>1+2+…+n=n(n-1)/2</a:t>
            </a:r>
          </a:p>
          <a:p>
            <a:r>
              <a:rPr lang="en-US" altLang="zh-CN" dirty="0"/>
              <a:t>1+4+…+n^2=n(n+1)(2n+1)/6</a:t>
            </a:r>
          </a:p>
          <a:p>
            <a:endParaRPr lang="en-US" altLang="zh-CN" dirty="0"/>
          </a:p>
          <a:p>
            <a:r>
              <a:rPr lang="zh-CN" altLang="en-US" dirty="0"/>
              <a:t>所以我们发现：</a:t>
            </a:r>
            <a:r>
              <a:rPr lang="en-US" altLang="zh-CN" dirty="0"/>
              <a:t>k</a:t>
            </a:r>
            <a:r>
              <a:rPr lang="zh-CN" altLang="en-US" dirty="0"/>
              <a:t>次幂和就是一个关于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k+1</a:t>
            </a:r>
            <a:r>
              <a:rPr lang="zh-CN" altLang="en-US" dirty="0"/>
              <a:t>次多项式</a:t>
            </a:r>
            <a:endParaRPr lang="en-US" altLang="zh-CN" dirty="0"/>
          </a:p>
          <a:p>
            <a:r>
              <a:rPr lang="zh-CN" altLang="en-US" dirty="0"/>
              <a:t>那么我们可以用插值的方法求出这个多项式</a:t>
            </a:r>
          </a:p>
        </p:txBody>
      </p:sp>
    </p:spTree>
    <p:extLst>
      <p:ext uri="{BB962C8B-B14F-4D97-AF65-F5344CB8AC3E}">
        <p14:creationId xmlns:p14="http://schemas.microsoft.com/office/powerpoint/2010/main" val="428935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07AC3-5980-5F36-CF72-E50BBF23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</a:t>
            </a:r>
            <a:endParaRPr lang="en-US" altLang="zh-CN" dirty="0"/>
          </a:p>
          <a:p>
            <a:r>
              <a:rPr lang="zh-CN" altLang="en-US" dirty="0"/>
              <a:t>二项式定理，然后推幂和的递推式</a:t>
            </a:r>
            <a:endParaRPr lang="en-US" altLang="zh-CN" dirty="0"/>
          </a:p>
          <a:p>
            <a:r>
              <a:rPr lang="zh-CN" altLang="en-US" dirty="0"/>
              <a:t>方法三：</a:t>
            </a:r>
            <a:endParaRPr lang="en-US" altLang="zh-CN" dirty="0"/>
          </a:p>
          <a:p>
            <a:r>
              <a:rPr lang="zh-CN" altLang="en-US" dirty="0"/>
              <a:t>伯努利数</a:t>
            </a:r>
            <a:endParaRPr lang="en-US" altLang="zh-CN" dirty="0"/>
          </a:p>
          <a:p>
            <a:r>
              <a:rPr lang="zh-CN" altLang="en-US" dirty="0"/>
              <a:t>方法二、三和本节课关系不大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188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07AC3-5980-5F36-CF72-E50BBF23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插值</a:t>
            </a:r>
            <a:endParaRPr lang="en-US" altLang="zh-CN" dirty="0"/>
          </a:p>
          <a:p>
            <a:r>
              <a:rPr lang="zh-CN" altLang="en-US" dirty="0"/>
              <a:t>两个点可以唯一确定一条直线</a:t>
            </a:r>
            <a:r>
              <a:rPr lang="en-US" altLang="zh-CN" dirty="0" err="1"/>
              <a:t>ax+b</a:t>
            </a:r>
            <a:endParaRPr lang="en-US" altLang="zh-CN" dirty="0"/>
          </a:p>
          <a:p>
            <a:r>
              <a:rPr lang="zh-CN" altLang="en-US" dirty="0"/>
              <a:t>三个点可以唯一确定一条抛物线</a:t>
            </a:r>
            <a:r>
              <a:rPr lang="en-US" altLang="zh-CN" dirty="0"/>
              <a:t>ax^2+bx+c</a:t>
            </a:r>
          </a:p>
          <a:p>
            <a:r>
              <a:rPr lang="en-US" altLang="zh-CN" dirty="0"/>
              <a:t>k+1</a:t>
            </a:r>
            <a:r>
              <a:rPr lang="zh-CN" altLang="en-US" dirty="0"/>
              <a:t>个点可以唯一确定一个</a:t>
            </a:r>
            <a:r>
              <a:rPr lang="en-US" altLang="zh-CN" dirty="0"/>
              <a:t>k</a:t>
            </a:r>
            <a:r>
              <a:rPr lang="zh-CN" altLang="en-US" dirty="0"/>
              <a:t>次多项式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8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07AC3-5980-5F36-CF72-E50BBF23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插值</a:t>
            </a:r>
            <a:endParaRPr lang="en-US" altLang="zh-CN" dirty="0"/>
          </a:p>
          <a:p>
            <a:r>
              <a:rPr lang="zh-CN" altLang="en-US" dirty="0"/>
              <a:t>最简单的想法：</a:t>
            </a:r>
            <a:endParaRPr lang="en-US" altLang="zh-CN" dirty="0"/>
          </a:p>
          <a:p>
            <a:r>
              <a:rPr lang="zh-CN" altLang="en-US" dirty="0"/>
              <a:t>把多项式的系数设出来，</a:t>
            </a:r>
            <a:r>
              <a:rPr lang="en-US" altLang="zh-CN" dirty="0"/>
              <a:t>k</a:t>
            </a:r>
            <a:r>
              <a:rPr lang="zh-CN" altLang="en-US" dirty="0"/>
              <a:t>次多项式有</a:t>
            </a:r>
            <a:r>
              <a:rPr lang="en-US" altLang="zh-CN" dirty="0"/>
              <a:t>k+1</a:t>
            </a:r>
            <a:r>
              <a:rPr lang="zh-CN" altLang="en-US" dirty="0"/>
              <a:t>个系数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k+1</a:t>
            </a:r>
            <a:r>
              <a:rPr lang="zh-CN" altLang="en-US" dirty="0"/>
              <a:t>个点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带入多项式中，得到</a:t>
            </a:r>
            <a:r>
              <a:rPr lang="en-US" altLang="zh-CN" dirty="0"/>
              <a:t>k+1</a:t>
            </a:r>
            <a:r>
              <a:rPr lang="zh-CN" altLang="en-US" dirty="0"/>
              <a:t>个方程</a:t>
            </a:r>
            <a:endParaRPr lang="en-US" altLang="zh-CN" dirty="0"/>
          </a:p>
          <a:p>
            <a:r>
              <a:rPr lang="zh-CN" altLang="en-US" dirty="0"/>
              <a:t>然后高斯消元解就可以了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513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36DD-6A38-09F8-C689-188BD3DE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幂和与插值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07AC3-5980-5F36-CF72-E50BBF23B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稍好一些的想法是用拉格朗日插值</a:t>
                </a:r>
                <a:endParaRPr lang="en-US" altLang="zh-CN" dirty="0"/>
              </a:p>
              <a:p>
                <a:r>
                  <a:rPr lang="zh-CN" altLang="en-US" dirty="0"/>
                  <a:t>具体思路是要构造一个函数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过</a:t>
                </a:r>
                <a:r>
                  <a:rPr lang="en-US" altLang="zh-CN" dirty="0"/>
                  <a:t>P1(x1,y1),…,</a:t>
                </a:r>
                <a:r>
                  <a:rPr lang="en-US" altLang="zh-CN" dirty="0" err="1"/>
                  <a:t>Pn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xn,yn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那么构造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个函数，使得第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个函数</a:t>
                </a:r>
                <a:r>
                  <a:rPr lang="en-US" altLang="zh-CN" dirty="0"/>
                  <a:t>fi(x)</a:t>
                </a:r>
                <a:r>
                  <a:rPr lang="zh-CN" altLang="en-US" dirty="0"/>
                  <a:t>过</a:t>
                </a:r>
                <a:r>
                  <a:rPr lang="en-US" altLang="zh-CN" dirty="0"/>
                  <a:t>Pi(</a:t>
                </a:r>
                <a:r>
                  <a:rPr lang="en-US" altLang="zh-CN" dirty="0" err="1"/>
                  <a:t>xi,yi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，但在</a:t>
                </a:r>
                <a:r>
                  <a:rPr lang="en-US" altLang="zh-CN" dirty="0" err="1"/>
                  <a:t>xj</a:t>
                </a:r>
                <a:r>
                  <a:rPr lang="en-US" altLang="zh-CN" dirty="0"/>
                  <a:t>(j!=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处的取值为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fi(x)</a:t>
                </a:r>
                <a:r>
                  <a:rPr lang="zh-CN" altLang="en-US" dirty="0"/>
                  <a:t>比较好构造</a:t>
                </a:r>
                <a:endParaRPr lang="en-US" altLang="zh-CN" dirty="0"/>
              </a:p>
              <a:p>
                <a:r>
                  <a:rPr lang="zh-CN" altLang="en-US" dirty="0"/>
                  <a:t>只要在</a:t>
                </a:r>
                <a:r>
                  <a:rPr lang="en-US" altLang="zh-CN" dirty="0" err="1"/>
                  <a:t>xj</a:t>
                </a:r>
                <a:r>
                  <a:rPr lang="en-US" altLang="zh-CN" dirty="0"/>
                  <a:t>(j!=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处的取值为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，可以构造为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但还要过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xi,yi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07AC3-5980-5F36-CF72-E50BBF23B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438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477.6903"/>
  <p:tag name="LATEXADDIN" val="\documentclass{article}&#10;\usepackage{amsmath}&#10;\pagestyle{empty}&#10;\begin{document}&#10;&#10;$$\lim_{n \to +\infty}a_n$$&#10;&#10;&#10;\end{document}"/>
  <p:tag name="IGUANATEXSIZE" val="20"/>
  <p:tag name="IGUANATEXCURSOR" val="10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2272"/>
  <p:tag name="ORIGINALWIDTH" val="2051.744"/>
  <p:tag name="LATEXADDIN" val="\documentclass{article}&#10;\usepackage{amsmath}&#10;\pagestyle{empty}&#10;\begin{document}&#10;&#10;$$\lim_{x \to x_0}\lim_{n \to +\infty}S_n(x)=\lim_{n \to +\infty}\lim_{x \to x_0}S_n(x)$$&#10;&#10;&#10;\end{document}"/>
  <p:tag name="IGUANATEXSIZE" val="28"/>
  <p:tag name="IGUANATEXCURSOR" val="16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429.6963"/>
  <p:tag name="LATEXADDIN" val="\documentclass{article}&#10;\usepackage{amsmath}&#10;\pagestyle{empty}&#10;\begin{document}&#10;&#10;$\sum_{i=0}^{+\infty } x^i $&#10;&#10;&#10;\end{document}"/>
  <p:tag name="IGUANATEXSIZE" val="28"/>
  <p:tag name="IGUANATEXCURSOR" val="9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086.614"/>
  <p:tag name="LATEXADDIN" val="\documentclass{article}&#10;\usepackage{amsmath}&#10;\pagestyle{empty}&#10;\begin{document}&#10;&#10;$\sum_{i=0}^{n} x^i =\dfrac{x^{n+1}-1}{x-1}$&#10;&#10;&#10;\end{document}"/>
  <p:tag name="IGUANATEXSIZE" val="20"/>
  <p:tag name="IGUANATEXCURSOR" val="12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1.1773"/>
  <p:tag name="LATEXADDIN" val="\documentclass{article}&#10;\usepackage{amsmath}&#10;\pagestyle{empty}&#10;\begin{document}&#10;&#10;$x \in (-1,1)$&#10;&#10;&#10;\end{document}"/>
  <p:tag name="IGUANATEXSIZE" val="28"/>
  <p:tag name="IGUANATEXCURSOR" val="9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13.6857"/>
  <p:tag name="LATEXADDIN" val="\documentclass{article}&#10;\usepackage{amsmath}&#10;\pagestyle{empty}&#10;\begin{document}&#10;&#10;$x^{n+1} \to 0$&#10;&#10;&#10;\end{document}"/>
  <p:tag name="IGUANATEXSIZE" val="28"/>
  <p:tag name="IGUANATEXCURSOR" val="9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602.55"/>
  <p:tag name="LATEXADDIN" val="\documentclass{article}&#10;\usepackage{amsmath}&#10;\pagestyle{empty}&#10;\begin{document}&#10;&#10;$\sum_{i=0}^{+\infty } x^i =\dfrac{1}{1-x} (x\in(-1,1))$&#10;&#10;&#10;\end{document}"/>
  <p:tag name="IGUANATEXSIZE" val="20"/>
  <p:tag name="IGUANATEXCURSOR" val="13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928.009"/>
  <p:tag name="LATEXADDIN" val="\documentclass{article}&#10;\usepackage{amsmath}&#10;\pagestyle{empty}&#10;\begin{document}&#10;&#10;$\sum_{i=1}^{+\infty } \dfrac{x^i}{i} =-\ln{(1-x)} (x\in[-1,1))$&#10;&#10;&#10;\end{document}"/>
  <p:tag name="IGUANATEXSIZE" val="20"/>
  <p:tag name="IGUANATEXCURSOR" val="13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4.6869"/>
  <p:tag name="LATEXADDIN" val="\documentclass{article}&#10;\usepackage{amsmath}&#10;\pagestyle{empty}&#10;\begin{document}&#10;&#10;$a_0=f(0)$&#10;&#10;&#10;\end{document}"/>
  <p:tag name="IGUANATEXSIZE" val="28"/>
  <p:tag name="IGUANATEXCURSOR" val="9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689.9138"/>
  <p:tag name="LATEXADDIN" val="\documentclass{article}&#10;\usepackage{amsmath}&#10;\pagestyle{empty}&#10;\begin{document}&#10;&#10;$a_n=\dfrac{f^{(n)}(0)}{n!}$&#10;&#10;&#10;\end{document}"/>
  <p:tag name="IGUANATEXSIZE" val="20"/>
  <p:tag name="IGUANATEXCURSOR" val="10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1286.089"/>
  <p:tag name="LATEXADDIN" val="\documentclass{article}&#10;\usepackage{amsmath}&#10;\pagestyle{empty}&#10;\begin{document}&#10;&#10;$f(x)=\sum_{n=0}^{+\infty}\dfrac{f^{(n)}(0)}{n!}x^n$&#10;&#10;&#10;\end{document}"/>
  <p:tag name="IGUANATEXSIZE" val="20"/>
  <p:tag name="IGUANATEXCURSOR" val="13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488.189"/>
  <p:tag name="LATEXADDIN" val="\documentclass{article}&#10;\usepackage{amsmath}&#10;\pagestyle{empty}&#10;\begin{document}&#10;&#10;$$\lim_{n \to +\infty}S_n$$&#10;&#10;&#10;\end{document}"/>
  <p:tag name="IGUANATEXSIZE" val="20"/>
  <p:tag name="IGUANATEXCURSOR" val="10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8.2077"/>
  <p:tag name="LATEXADDIN" val="\documentclass{article}&#10;\usepackage{amsmath}&#10;\pagestyle{empty}&#10;\begin{document}&#10;&#10;$(-\delta,\delta)$&#10;&#10;&#10;\end{document}"/>
  <p:tag name="IGUANATEXSIZE" val="28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906.6367"/>
  <p:tag name="LATEXADDIN" val="\documentclass{article}&#10;\usepackage{amsmath}&#10;\pagestyle{empty}&#10;\begin{document}&#10;&#10;$\sum_{i=0}^{+\infty } x^i =\dfrac{1}{1-x}$&#10;&#10;&#10;\end{document}"/>
  <p:tag name="IGUANATEXSIZE" val="20"/>
  <p:tag name="IGUANATEXCURSOR" val="12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3304.837"/>
  <p:tag name="LATEXADDIN" val="\documentclass{article}&#10;\usepackage{amsmath}&#10;\pagestyle{empty}&#10;\begin{document}&#10;&#10;$F(x)=\prod_{i=1}^{k}(1+x^{v_i}+x^{2v_i}+\cdots+x^{n_iv_i})=\prod_{i=1}^{k}\frac{x^{(n_i+1)v_i}-1}{x^{v_i}-1}$&#10;&#10;&#10;\end{document}"/>
  <p:tag name="IGUANATEXSIZE" val="20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2506.937"/>
  <p:tag name="LATEXADDIN" val="\documentclass{article}&#10;\usepackage{amsmath}&#10;\pagestyle{empty}&#10;\begin{document}&#10;&#10;$F(x)=\prod_{i=1}^{+\infty}(1+x^{i}+x^{2i}+\cdots)=\prod_{i=1}^{+\infty}\frac{1}{1-x^i}$&#10;&#10;&#10;\end{document}"/>
  <p:tag name="IGUANATEXSIZE" val="20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539.557"/>
  <p:tag name="LATEXADDIN" val="\documentclass{article}&#10;\usepackage{amsmath}&#10;\pagestyle{empty}&#10;\begin{document}&#10;&#10;$\ln F(x)=-\sum_{i=1}^{+\infty}\ln{(1-x^i)}$&#10;&#10;&#10;\end{document}"/>
  <p:tag name="IGUANATEXSIZE" val="20"/>
  <p:tag name="IGUANATEXCURSOR" val="12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525.309"/>
  <p:tag name="LATEXADDIN" val="\documentclass{article}&#10;\usepackage{amsmath}&#10;\pagestyle{empty}&#10;\begin{document}&#10;&#10;$\ln F(x)=-\sum_{i=1}^{n}\ln{(1-x^i)}$&#10;&#10;&#10;\end{document}"/>
  <p:tag name="IGUANATEXSIZE" val="20"/>
  <p:tag name="IGUANATEXCURSOR" val="10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.7236"/>
  <p:tag name="ORIGINALWIDTH" val="4677.915"/>
  <p:tag name="LATEXADDIN" val="\documentclass{article}&#10;\usepackage{amsmath}&#10;\pagestyle{empty}&#10;\begin{document}&#10;&#10;$\ln F(x)=-\sum_{i=1}^{n}\ln{(1-x^i)}=\sum_{i=1}^{n}\sum_{j=1}^{+\infty}\frac{x^{ij}}{j}=\sum_{j=1}^{+\infty}\frac{1}{j}\sum_{i=1}^{n}x^{ij}=\sum_{j=1}^{n}\frac{1}{j}\sum_{i=1}^{\lfloor \frac{n}{j} \rfloor}x^{ij}$&#10;&#10;&#10;\end{document}"/>
  <p:tag name="IGUANATEXSIZE" val="20"/>
  <p:tag name="IGUANATEXCURSOR" val="28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.7236"/>
  <p:tag name="ORIGINALWIDTH" val="903.637"/>
  <p:tag name="LATEXADDIN" val="\documentclass{article}&#10;\usepackage{amsmath}&#10;\pagestyle{empty}&#10;\begin{document}&#10;&#10;$\sum_{j=1}^{n}\frac{1}{j}\sum_{i=1}^{\lfloor \frac{n}{j} \rfloor}x^{ij}$&#10;&#10;&#10;\end{document}"/>
  <p:tag name="IGUANATEXSIZE" val="20"/>
  <p:tag name="IGUANATEXCURSOR" val="8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638.1702"/>
  <p:tag name="LATEXADDIN" val="\documentclass{article}&#10;\usepackage{amsmath}&#10;\pagestyle{empty}&#10;\begin{document}&#10;&#10;$$\lim_{n \to +\infty}f_n(x)$$&#10;&#10;&#10;\end{document}"/>
  <p:tag name="IGUANATEXSIZE" val="20"/>
  <p:tag name="IGUANATEXCURSOR" val="10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653.9183"/>
  <p:tag name="LATEXADDIN" val="\documentclass{article}&#10;\usepackage{amsmath}&#10;\pagestyle{empty}&#10;\begin{document}&#10;&#10;$$\lim_{n \to +\infty}S_n(x)$$&#10;&#10;&#10;\end{document}"/>
  <p:tag name="IGUANATEXSIZE" val="20"/>
  <p:tag name="IGUANATEXCURSOR" val="10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5.6768"/>
  <p:tag name="LATEXADDIN" val="\documentclass{article}&#10;\usepackage{amsmath}&#10;\pagestyle{empty}&#10;\begin{document}&#10;&#10;$f_n(x)=x^n$&#10;&#10;&#10;\end{document}"/>
  <p:tag name="IGUANATEXSIZE" val="28"/>
  <p:tag name="IGUANATEXCURSOR" val="9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19.1601"/>
  <p:tag name="LATEXADDIN" val="\documentclass{article}&#10;\usepackage{amsmath}&#10;\pagestyle{empty}&#10;\begin{document}&#10;&#10;$f_n(x)=a_nx^n$&#10;&#10;&#10;\end{document}"/>
  <p:tag name="IGUANATEXSIZE" val="28"/>
  <p:tag name="IGUANATEXCURSOR" val="9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001.125"/>
  <p:tag name="LATEXADDIN" val="\documentclass{article}&#10;\usepackage{amsmath}&#10;\pagestyle{empty}&#10;\begin{document}&#10;&#10;$S_n(x)=\sum_{i=0}^{n}a_ix^i$&#10;&#10;&#10;\end{document}"/>
  <p:tag name="IGUANATEXSIZE" val="28"/>
  <p:tag name="IGUANATEXCURSOR" val="10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1612.298"/>
  <p:tag name="LATEXADDIN" val="\documentclass{article}&#10;\usepackage{amsmath}&#10;\pagestyle{empty}&#10;\begin{document}&#10;&#10;$$(\lim_{n \to +\infty}S_n(x))'=\lim_{n \to +\infty}S'_n(x)$$&#10;&#10;&#10;\end{document}"/>
  <p:tag name="IGUANATEXSIZE" val="28"/>
  <p:tag name="IGUANATEXCURSOR" val="13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2054.743"/>
  <p:tag name="LATEXADDIN" val="\documentclass{article}&#10;\usepackage{amsmath}&#10;\pagestyle{empty}&#10;\begin{document}&#10;&#10;$$\int\lim_{n \to +\infty}S_n(x) dx=\lim_{n \to +\infty}\int S_n(x) dx$$&#10;&#10;&#10;\end{document}"/>
  <p:tag name="IGUANATEXSIZE" val="28"/>
  <p:tag name="IGUANATEXCURSOR" val="15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1644</Words>
  <Application>Microsoft Office PowerPoint</Application>
  <PresentationFormat>宽屏</PresentationFormat>
  <Paragraphs>188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Office 主题​​</vt:lpstr>
      <vt:lpstr>多项式</vt:lpstr>
      <vt:lpstr>内容</vt:lpstr>
      <vt:lpstr>基本概念</vt:lpstr>
      <vt:lpstr>幂和与插值</vt:lpstr>
      <vt:lpstr>幂和与插值</vt:lpstr>
      <vt:lpstr>幂和与插值</vt:lpstr>
      <vt:lpstr>幂和与插值</vt:lpstr>
      <vt:lpstr>幂和与插值</vt:lpstr>
      <vt:lpstr>幂和与插值</vt:lpstr>
      <vt:lpstr>幂和与插值</vt:lpstr>
      <vt:lpstr>幂和与插值</vt:lpstr>
      <vt:lpstr>幂和与插值</vt:lpstr>
      <vt:lpstr>幂和与插值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基本概念</vt:lpstr>
      <vt:lpstr>分式与线性递推</vt:lpstr>
      <vt:lpstr>分式与线性递推</vt:lpstr>
      <vt:lpstr>背包与OGF</vt:lpstr>
      <vt:lpstr>背包与OGF</vt:lpstr>
      <vt:lpstr>背包与OGF</vt:lpstr>
      <vt:lpstr>背包与OGF</vt:lpstr>
      <vt:lpstr>背包与OGF</vt:lpstr>
      <vt:lpstr>背包与OGF</vt:lpstr>
      <vt:lpstr>背包与OGF</vt:lpstr>
      <vt:lpstr>背包与OGF</vt:lpstr>
      <vt:lpstr>背包与OGF</vt:lpstr>
      <vt:lpstr>背包与OGF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</dc:title>
  <dc:creator>You Lingyun</dc:creator>
  <cp:lastModifiedBy>You Lingyun</cp:lastModifiedBy>
  <cp:revision>40</cp:revision>
  <dcterms:created xsi:type="dcterms:W3CDTF">2022-09-22T04:49:14Z</dcterms:created>
  <dcterms:modified xsi:type="dcterms:W3CDTF">2022-10-06T09:13:35Z</dcterms:modified>
</cp:coreProperties>
</file>