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80" r:id="rId5"/>
    <p:sldId id="281" r:id="rId6"/>
    <p:sldId id="282" r:id="rId7"/>
    <p:sldId id="264" r:id="rId8"/>
    <p:sldId id="265" r:id="rId9"/>
    <p:sldId id="266" r:id="rId10"/>
    <p:sldId id="267" r:id="rId11"/>
    <p:sldId id="268" r:id="rId12"/>
    <p:sldId id="273" r:id="rId13"/>
    <p:sldId id="274" r:id="rId14"/>
    <p:sldId id="278" r:id="rId15"/>
    <p:sldId id="284" r:id="rId16"/>
    <p:sldId id="283" r:id="rId17"/>
    <p:sldId id="279" r:id="rId18"/>
    <p:sldId id="276" r:id="rId19"/>
    <p:sldId id="275" r:id="rId20"/>
    <p:sldId id="277" r:id="rId21"/>
    <p:sldId id="28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B104D-BA37-4A93-A1DD-5603721E2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668B0B-08E0-4FFA-A04D-EFA26BAEB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404C48-5714-4CF9-9928-FB573FDB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4BB7-32B6-4555-B44F-DFC29A6A69F5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90F43-F1C9-4396-8CC4-48140864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B200C7-0911-419D-80A6-8C95A2A8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9D0F-3877-49D5-9B9C-A50F76BE3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07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8A36C-77E4-48BD-A290-001130E9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F38A7B-7C4F-4FC0-BAAA-35F1D4E80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51D5F-F287-482E-B7DF-F84160D5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4BB7-32B6-4555-B44F-DFC29A6A69F5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72412-7181-4848-8736-BA21384F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AE3B6-26DF-4598-9046-78AEC7AC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9D0F-3877-49D5-9B9C-A50F76BE3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17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936B8D-AAC6-41A0-AE29-45F3E0D62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F91EA1-B9C3-4FBD-9217-613F07204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AC7CF-B109-4467-88A1-7FEADD83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4BB7-32B6-4555-B44F-DFC29A6A69F5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8836A-754F-4F66-8D06-D02927C1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2451EF-90AE-4E91-B8C7-E342ECB1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9D0F-3877-49D5-9B9C-A50F76BE3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96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F5FFD-282F-4EF3-ABF3-84E1DA07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F038E-F4A8-49FA-8B6E-C54392D87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ADE24A-424D-49C2-B1E6-66F3383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4BB7-32B6-4555-B44F-DFC29A6A69F5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E8D773-7044-422E-B384-14F23DEC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DD2A90-A8FD-4C42-A65B-E80EFB85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9D0F-3877-49D5-9B9C-A50F76BE3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72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01A70-2E02-4266-872A-1A5C174D4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9AA83C-582A-4218-88F5-A3EC59636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8C5F2-02FD-48E7-9FC9-73979894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4BB7-32B6-4555-B44F-DFC29A6A69F5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094D3D-2719-4F74-B519-905375E2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96429F-3133-4754-9002-49D55C1A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9D0F-3877-49D5-9B9C-A50F76BE3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78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FA552-604C-487D-A00E-A07663C2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6BBC18-8C1C-4FCB-B037-C933C0EB5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25B540-BBC7-43F4-AE2F-664970967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3E350C-762F-4E31-A5F3-FE6162BDB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4BB7-32B6-4555-B44F-DFC29A6A69F5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E44F5A-8A30-46CE-9A52-B950A435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3BFFC4-04CE-4BDD-8F0E-4A6D90E0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9D0F-3877-49D5-9B9C-A50F76BE3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26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1E959-51B1-41BD-89ED-C4F4AB24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16684F-F65E-4E03-8A69-D472BEDD3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F9A1FC-5811-42A9-866F-780C80D53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57BB2B-CAF5-4CB0-A24A-A756C9912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E3F03E-2BD8-406F-A2BA-22526B25A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C4D039-B519-436A-97ED-0F2195E7A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4BB7-32B6-4555-B44F-DFC29A6A69F5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8AABC8-4277-48AF-85DB-5C72D7F3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F57149-2E31-4034-8905-ECD0E47F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9D0F-3877-49D5-9B9C-A50F76BE3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92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92E92-651B-4121-9643-BC7779603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1C034C-CB33-43F2-8348-D49F1E0B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4BB7-32B6-4555-B44F-DFC29A6A69F5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49682E-C693-437E-85F5-ACE4237C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A81B0A-B9F7-46C9-B28F-DF039559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9D0F-3877-49D5-9B9C-A50F76BE3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77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F035FB-BA15-4802-8B99-CB0AC3CE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4BB7-32B6-4555-B44F-DFC29A6A69F5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B621BE-9031-427D-BF70-05C850DA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67C0A0-82C0-4351-BB21-36BEF8FC4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9D0F-3877-49D5-9B9C-A50F76BE3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30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714AF-350C-4E7D-9526-C7F1FDAE4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3AAE53-EA04-4F12-A939-346E5DE58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0A7215-7289-4FBD-ABC4-739A43B4B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912E3-D833-439F-A1CB-21A5DC5E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4BB7-32B6-4555-B44F-DFC29A6A69F5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1C14F3-D388-4E17-8E6F-ED50714C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F82012-CD60-4923-928D-E9A090FF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9D0F-3877-49D5-9B9C-A50F76BE3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1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A9B4C-2FDF-41E8-8C79-9DB91D41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2E6125-51A8-4333-97EB-7537F6574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0D3027-05BD-429A-8804-E975320D5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4D4ECC-0364-4F18-8A4C-E37F9B18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4BB7-32B6-4555-B44F-DFC29A6A69F5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D2BD75-94B0-4036-9E14-E672649A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67A5B2-3E3A-4F1D-8C77-3C9BA3FD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9D0F-3877-49D5-9B9C-A50F76BE3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AA3E34-231B-4CD6-9240-A2CB5B1C3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1FE33E-653D-4D39-A510-B70B3B15E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EFC3DE-A3C2-461E-8C54-6938B86CD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B4BB7-32B6-4555-B44F-DFC29A6A69F5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1A70EB-6C0A-49BC-A155-D5A5CA0BA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607E64-3F90-4AE2-9344-ECF69B82C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29D0F-3877-49D5-9B9C-A50F76BE3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34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983D9-209D-4377-83FA-E345D98F73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字典树作业评讲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362414-7CAC-4F02-A492-71AFFDF81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500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F093F-5AB5-4E64-937E-796F4632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[Cqoi2016]</a:t>
            </a:r>
            <a:r>
              <a:rPr lang="zh-CN" altLang="en-US" dirty="0"/>
              <a:t>路由表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C020E-ACE5-4892-9AC8-A6E1065E3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两种操作</a:t>
            </a:r>
            <a:endParaRPr lang="en-US" altLang="zh-CN" dirty="0"/>
          </a:p>
          <a:p>
            <a:r>
              <a:rPr lang="zh-CN" altLang="en-US" dirty="0"/>
              <a:t>支持在字符串序列末尾加入一个串</a:t>
            </a:r>
            <a:endParaRPr lang="en-US" altLang="zh-CN" dirty="0"/>
          </a:p>
          <a:p>
            <a:r>
              <a:rPr lang="zh-CN" altLang="en-US" dirty="0"/>
              <a:t>支持对串</a:t>
            </a:r>
            <a:r>
              <a:rPr lang="en-US" altLang="zh-CN" dirty="0"/>
              <a:t>s</a:t>
            </a:r>
            <a:r>
              <a:rPr lang="zh-CN" altLang="en-US" dirty="0"/>
              <a:t>进行查询，具体流程是最优匹配串定义为能作为</a:t>
            </a:r>
            <a:r>
              <a:rPr lang="en-US" altLang="zh-CN" dirty="0"/>
              <a:t>s</a:t>
            </a:r>
            <a:r>
              <a:rPr lang="zh-CN" altLang="en-US" dirty="0"/>
              <a:t>前缀的且最长的加入的串，按顺序把每个加入的串</a:t>
            </a:r>
            <a:r>
              <a:rPr lang="en-US" altLang="zh-CN" dirty="0"/>
              <a:t>xi</a:t>
            </a:r>
            <a:r>
              <a:rPr lang="zh-CN" altLang="en-US" dirty="0"/>
              <a:t>与</a:t>
            </a:r>
            <a:r>
              <a:rPr lang="en-US" altLang="zh-CN" dirty="0"/>
              <a:t>s</a:t>
            </a:r>
            <a:r>
              <a:rPr lang="zh-CN" altLang="en-US" dirty="0"/>
              <a:t>匹配，如果</a:t>
            </a:r>
            <a:r>
              <a:rPr lang="en-US" altLang="zh-CN" dirty="0"/>
              <a:t>xi</a:t>
            </a:r>
            <a:r>
              <a:rPr lang="zh-CN" altLang="en-US" dirty="0"/>
              <a:t>是</a:t>
            </a:r>
            <a:r>
              <a:rPr lang="en-US" altLang="zh-CN" dirty="0"/>
              <a:t>s</a:t>
            </a:r>
            <a:r>
              <a:rPr lang="zh-CN" altLang="en-US" dirty="0"/>
              <a:t>的前缀并且</a:t>
            </a:r>
            <a:r>
              <a:rPr lang="en-US" altLang="zh-CN" dirty="0"/>
              <a:t>xi</a:t>
            </a:r>
            <a:r>
              <a:rPr lang="zh-CN" altLang="en-US" dirty="0"/>
              <a:t>的长度比当前最优匹配串长，就把最优匹配串设成</a:t>
            </a:r>
            <a:r>
              <a:rPr lang="en-US" altLang="zh-CN" dirty="0"/>
              <a:t>xi</a:t>
            </a:r>
            <a:r>
              <a:rPr lang="zh-CN" altLang="en-US" dirty="0"/>
              <a:t>，问在第</a:t>
            </a:r>
            <a:r>
              <a:rPr lang="en-US" altLang="zh-CN" dirty="0"/>
              <a:t>l</a:t>
            </a:r>
            <a:r>
              <a:rPr lang="zh-CN" altLang="en-US" dirty="0"/>
              <a:t>个到第</a:t>
            </a:r>
            <a:r>
              <a:rPr lang="en-US" altLang="zh-CN" dirty="0"/>
              <a:t>r</a:t>
            </a:r>
            <a:r>
              <a:rPr lang="zh-CN" altLang="en-US" dirty="0"/>
              <a:t>个串之间最优字符串改变了多少次</a:t>
            </a:r>
            <a:endParaRPr lang="en-US" altLang="zh-CN" dirty="0"/>
          </a:p>
          <a:p>
            <a:r>
              <a:rPr lang="zh-CN" altLang="en-US" dirty="0"/>
              <a:t>串是</a:t>
            </a:r>
            <a:r>
              <a:rPr lang="en-US" altLang="zh-CN" dirty="0"/>
              <a:t>0-1</a:t>
            </a:r>
            <a:r>
              <a:rPr lang="zh-CN" altLang="en-US" dirty="0"/>
              <a:t>串，且长度不超过</a:t>
            </a:r>
            <a:r>
              <a:rPr lang="en-US" altLang="zh-CN" dirty="0"/>
              <a:t>32</a:t>
            </a:r>
            <a:r>
              <a:rPr lang="zh-CN" altLang="en-US" dirty="0"/>
              <a:t>，保证加入的串互不相同</a:t>
            </a:r>
            <a:endParaRPr lang="en-US" altLang="zh-CN" dirty="0"/>
          </a:p>
          <a:p>
            <a:r>
              <a:rPr lang="zh-CN" altLang="en-US" dirty="0"/>
              <a:t>总操作数</a:t>
            </a:r>
            <a:r>
              <a:rPr lang="en-US" altLang="zh-CN" dirty="0"/>
              <a:t>&lt;=1000000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648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F093F-5AB5-4E64-937E-796F4632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[Cqoi2016]</a:t>
            </a:r>
            <a:r>
              <a:rPr lang="zh-CN" altLang="en-US" dirty="0"/>
              <a:t>路由表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C020E-ACE5-4892-9AC8-A6E1065E3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加入串就是把这个串插入到</a:t>
            </a:r>
            <a:r>
              <a:rPr lang="en-US" altLang="zh-CN" dirty="0" err="1"/>
              <a:t>trie</a:t>
            </a:r>
            <a:r>
              <a:rPr lang="zh-CN" altLang="en-US" dirty="0"/>
              <a:t>里面，字符串末尾设成它的下标</a:t>
            </a:r>
            <a:endParaRPr lang="en-US" altLang="zh-CN" dirty="0"/>
          </a:p>
          <a:p>
            <a:r>
              <a:rPr lang="zh-CN" altLang="en-US" dirty="0"/>
              <a:t>查询的时候，先找到查询串在</a:t>
            </a:r>
            <a:r>
              <a:rPr lang="en-US" altLang="zh-CN" dirty="0" err="1"/>
              <a:t>trie</a:t>
            </a:r>
            <a:r>
              <a:rPr lang="zh-CN" altLang="en-US" dirty="0"/>
              <a:t>里面对应的一条路径</a:t>
            </a:r>
            <a:endParaRPr lang="en-US" altLang="zh-CN" dirty="0"/>
          </a:p>
          <a:p>
            <a:r>
              <a:rPr lang="zh-CN" altLang="en-US" dirty="0"/>
              <a:t>对于路径上两个点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（对应两个串的结尾）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/>
              <a:t>x</a:t>
            </a:r>
            <a:r>
              <a:rPr lang="zh-CN" altLang="en-US" dirty="0"/>
              <a:t>是</a:t>
            </a:r>
            <a:r>
              <a:rPr lang="en-US" altLang="zh-CN" dirty="0"/>
              <a:t>y</a:t>
            </a:r>
            <a:r>
              <a:rPr lang="zh-CN" altLang="en-US" dirty="0"/>
              <a:t>的祖先，并且</a:t>
            </a:r>
            <a:r>
              <a:rPr lang="en-US" altLang="zh-CN" dirty="0"/>
              <a:t>x</a:t>
            </a:r>
            <a:r>
              <a:rPr lang="zh-CN" altLang="en-US" dirty="0"/>
              <a:t>的插入时间比</a:t>
            </a:r>
            <a:r>
              <a:rPr lang="en-US" altLang="zh-CN" dirty="0"/>
              <a:t>y</a:t>
            </a:r>
            <a:r>
              <a:rPr lang="zh-CN" altLang="en-US" dirty="0"/>
              <a:t>晚，那么那么</a:t>
            </a:r>
            <a:r>
              <a:rPr lang="en-US" altLang="zh-CN" dirty="0"/>
              <a:t>x</a:t>
            </a:r>
            <a:r>
              <a:rPr lang="zh-CN" altLang="en-US" dirty="0"/>
              <a:t>存在的时候更长的</a:t>
            </a:r>
            <a:r>
              <a:rPr lang="en-US" altLang="zh-CN" dirty="0"/>
              <a:t>y</a:t>
            </a:r>
            <a:r>
              <a:rPr lang="zh-CN" altLang="en-US" dirty="0"/>
              <a:t>也存在，就永远不会选择到</a:t>
            </a:r>
            <a:r>
              <a:rPr lang="en-US" altLang="zh-CN" dirty="0"/>
              <a:t>x</a:t>
            </a:r>
          </a:p>
          <a:p>
            <a:r>
              <a:rPr lang="zh-CN" altLang="en-US" dirty="0"/>
              <a:t>因此我们可以维护一个单调栈，每次碰到一个串结尾就把它的下标加入，然后弹出比这个下标更大的栈顶元素。最后栈里面留下的元素都是历史最优匹配串，在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范围内的元素的个数即为答案。</a:t>
            </a:r>
            <a:endParaRPr lang="en-US" altLang="zh-CN" dirty="0"/>
          </a:p>
          <a:p>
            <a:r>
              <a:rPr lang="zh-CN" altLang="en-US" dirty="0"/>
              <a:t>当然这个题还有一些离线</a:t>
            </a:r>
            <a:r>
              <a:rPr lang="en-US" altLang="zh-CN" dirty="0"/>
              <a:t>&amp;</a:t>
            </a:r>
            <a:r>
              <a:rPr lang="zh-CN" altLang="en-US" dirty="0"/>
              <a:t>可持久化的做法，不展开了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28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1D63-BE79-4873-8A90-24677F50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维护</a:t>
            </a:r>
            <a:r>
              <a:rPr lang="en-US" altLang="zh-CN" dirty="0" err="1"/>
              <a:t>xor</a:t>
            </a:r>
            <a:r>
              <a:rPr lang="zh-CN" altLang="en-US" dirty="0"/>
              <a:t>最值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8C6D4-0D27-408D-875C-DA0EC9B19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有一个集合</a:t>
            </a:r>
            <a:r>
              <a:rPr lang="en-US" altLang="zh-CN" dirty="0"/>
              <a:t>a_1,...,</a:t>
            </a:r>
            <a:r>
              <a:rPr lang="en-US" altLang="zh-CN" dirty="0" err="1"/>
              <a:t>a_n</a:t>
            </a:r>
            <a:endParaRPr lang="en-US" altLang="zh-CN" dirty="0"/>
          </a:p>
          <a:p>
            <a:r>
              <a:rPr lang="zh-CN" altLang="en-US" dirty="0"/>
              <a:t>查询</a:t>
            </a:r>
            <a:r>
              <a:rPr lang="en-US" altLang="zh-CN" dirty="0"/>
              <a:t>b</a:t>
            </a:r>
            <a:r>
              <a:rPr lang="zh-CN" altLang="en-US" dirty="0"/>
              <a:t>，使得</a:t>
            </a:r>
            <a:r>
              <a:rPr lang="en-US" altLang="zh-CN" dirty="0" err="1"/>
              <a:t>a_i</a:t>
            </a:r>
            <a:r>
              <a:rPr lang="en-US" altLang="zh-CN" dirty="0"/>
              <a:t> </a:t>
            </a:r>
            <a:r>
              <a:rPr lang="en-US" altLang="zh-CN" dirty="0" err="1"/>
              <a:t>xor</a:t>
            </a:r>
            <a:r>
              <a:rPr lang="en-US" altLang="zh-CN" dirty="0"/>
              <a:t> b</a:t>
            </a:r>
            <a:r>
              <a:rPr lang="zh-CN" altLang="en-US" dirty="0"/>
              <a:t>最大</a:t>
            </a:r>
            <a:r>
              <a:rPr lang="en-US" altLang="zh-CN" dirty="0"/>
              <a:t>/</a:t>
            </a:r>
            <a:r>
              <a:rPr lang="zh-CN" altLang="en-US" dirty="0"/>
              <a:t>小</a:t>
            </a:r>
          </a:p>
        </p:txBody>
      </p:sp>
    </p:spTree>
    <p:extLst>
      <p:ext uri="{BB962C8B-B14F-4D97-AF65-F5344CB8AC3E}">
        <p14:creationId xmlns:p14="http://schemas.microsoft.com/office/powerpoint/2010/main" val="3258881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1D63-BE79-4873-8A90-24677F50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维护</a:t>
            </a:r>
            <a:r>
              <a:rPr lang="en-US" altLang="zh-CN" dirty="0" err="1"/>
              <a:t>xor</a:t>
            </a:r>
            <a:r>
              <a:rPr lang="zh-CN" altLang="en-US" dirty="0"/>
              <a:t>最值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8C6D4-0D27-408D-875C-DA0EC9B19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有一个集合</a:t>
            </a:r>
            <a:r>
              <a:rPr lang="en-US" altLang="zh-CN" dirty="0"/>
              <a:t>a_1,...,</a:t>
            </a:r>
            <a:r>
              <a:rPr lang="en-US" altLang="zh-CN" dirty="0" err="1"/>
              <a:t>a_n</a:t>
            </a:r>
            <a:endParaRPr lang="en-US" altLang="zh-CN" dirty="0"/>
          </a:p>
          <a:p>
            <a:r>
              <a:rPr lang="zh-CN" altLang="en-US" dirty="0"/>
              <a:t>查询</a:t>
            </a:r>
            <a:r>
              <a:rPr lang="en-US" altLang="zh-CN" dirty="0"/>
              <a:t>b</a:t>
            </a:r>
            <a:r>
              <a:rPr lang="zh-CN" altLang="en-US" dirty="0"/>
              <a:t>，使得</a:t>
            </a:r>
            <a:r>
              <a:rPr lang="en-US" altLang="zh-CN" dirty="0" err="1"/>
              <a:t>a_i</a:t>
            </a:r>
            <a:r>
              <a:rPr lang="en-US" altLang="zh-CN" dirty="0"/>
              <a:t> </a:t>
            </a:r>
            <a:r>
              <a:rPr lang="en-US" altLang="zh-CN" dirty="0" err="1"/>
              <a:t>xor</a:t>
            </a:r>
            <a:r>
              <a:rPr lang="en-US" altLang="zh-CN" dirty="0"/>
              <a:t> b</a:t>
            </a:r>
            <a:r>
              <a:rPr lang="zh-CN" altLang="en-US" dirty="0"/>
              <a:t>最大</a:t>
            </a:r>
            <a:r>
              <a:rPr lang="en-US" altLang="zh-CN" dirty="0"/>
              <a:t>/</a:t>
            </a:r>
            <a:r>
              <a:rPr lang="zh-CN" altLang="en-US" dirty="0"/>
              <a:t>小</a:t>
            </a:r>
            <a:endParaRPr lang="en-US" altLang="zh-CN" dirty="0"/>
          </a:p>
          <a:p>
            <a:r>
              <a:rPr lang="zh-CN" altLang="en-US" dirty="0"/>
              <a:t>贪心，把</a:t>
            </a:r>
            <a:r>
              <a:rPr lang="en-US" altLang="zh-CN" dirty="0"/>
              <a:t>a_1,...,</a:t>
            </a:r>
            <a:r>
              <a:rPr lang="en-US" altLang="zh-CN" dirty="0" err="1"/>
              <a:t>a_n</a:t>
            </a:r>
            <a:r>
              <a:rPr lang="zh-CN" altLang="en-US" dirty="0"/>
              <a:t>建一棵</a:t>
            </a:r>
            <a:r>
              <a:rPr lang="en-US" altLang="zh-CN" dirty="0" err="1"/>
              <a:t>trie</a:t>
            </a:r>
            <a:endParaRPr lang="en-US" altLang="zh-CN" dirty="0"/>
          </a:p>
          <a:p>
            <a:r>
              <a:rPr lang="zh-CN" altLang="en-US" dirty="0"/>
              <a:t>然后就是根据</a:t>
            </a:r>
            <a:r>
              <a:rPr lang="en-US" altLang="zh-CN" dirty="0"/>
              <a:t>b</a:t>
            </a:r>
            <a:r>
              <a:rPr lang="zh-CN" altLang="en-US" dirty="0"/>
              <a:t>的位在</a:t>
            </a:r>
            <a:r>
              <a:rPr lang="en-US" altLang="zh-CN" dirty="0" err="1"/>
              <a:t>trie</a:t>
            </a:r>
            <a:r>
              <a:rPr lang="zh-CN" altLang="en-US" dirty="0"/>
              <a:t>上面走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0</a:t>
            </a:r>
            <a:r>
              <a:rPr lang="zh-CN" altLang="en-US" dirty="0"/>
              <a:t>就尽量走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1</a:t>
            </a:r>
            <a:r>
              <a:rPr lang="zh-CN" altLang="en-US" dirty="0"/>
              <a:t>就尽量走</a:t>
            </a:r>
            <a:r>
              <a:rPr lang="en-US" altLang="zh-C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46886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1D63-BE79-4873-8A90-24677F50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xor</a:t>
            </a:r>
            <a:r>
              <a:rPr lang="zh-CN" altLang="en-US" dirty="0"/>
              <a:t>的第</a:t>
            </a:r>
            <a:r>
              <a:rPr lang="en-US" altLang="zh-CN" dirty="0"/>
              <a:t>k</a:t>
            </a:r>
            <a:r>
              <a:rPr lang="zh-CN" altLang="en-US" dirty="0"/>
              <a:t>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8C6D4-0D27-408D-875C-DA0EC9B19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有一个集合</a:t>
            </a:r>
            <a:r>
              <a:rPr lang="en-US" altLang="zh-CN" dirty="0"/>
              <a:t>a_1,...,</a:t>
            </a:r>
            <a:r>
              <a:rPr lang="en-US" altLang="zh-CN" dirty="0" err="1"/>
              <a:t>a_n</a:t>
            </a:r>
            <a:endParaRPr lang="en-US" altLang="zh-CN" dirty="0"/>
          </a:p>
          <a:p>
            <a:r>
              <a:rPr lang="zh-CN" altLang="en-US" dirty="0"/>
              <a:t>查询</a:t>
            </a:r>
            <a:r>
              <a:rPr lang="en-US" altLang="zh-CN" dirty="0"/>
              <a:t>b</a:t>
            </a:r>
            <a:r>
              <a:rPr lang="zh-CN" altLang="en-US" dirty="0"/>
              <a:t>，使得</a:t>
            </a:r>
            <a:r>
              <a:rPr lang="en-US" altLang="zh-CN" dirty="0" err="1"/>
              <a:t>a_i</a:t>
            </a:r>
            <a:r>
              <a:rPr lang="en-US" altLang="zh-CN" dirty="0"/>
              <a:t> </a:t>
            </a:r>
            <a:r>
              <a:rPr lang="en-US" altLang="zh-CN" dirty="0" err="1"/>
              <a:t>xor</a:t>
            </a:r>
            <a:r>
              <a:rPr lang="en-US" altLang="zh-CN" dirty="0"/>
              <a:t> b</a:t>
            </a:r>
            <a:r>
              <a:rPr lang="zh-CN" altLang="en-US" dirty="0"/>
              <a:t>是第</a:t>
            </a:r>
            <a:r>
              <a:rPr lang="en-US" altLang="zh-CN" dirty="0"/>
              <a:t>k</a:t>
            </a:r>
            <a:r>
              <a:rPr lang="zh-CN" altLang="en-US" dirty="0"/>
              <a:t>大</a:t>
            </a:r>
            <a:r>
              <a:rPr lang="en-US" altLang="zh-CN" dirty="0"/>
              <a:t>/</a:t>
            </a:r>
            <a:r>
              <a:rPr lang="zh-CN" altLang="en-US" dirty="0"/>
              <a:t>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035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1D63-BE79-4873-8A90-24677F50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xor</a:t>
            </a:r>
            <a:r>
              <a:rPr lang="zh-CN" altLang="en-US" dirty="0"/>
              <a:t>的第</a:t>
            </a:r>
            <a:r>
              <a:rPr lang="en-US" altLang="zh-CN" dirty="0"/>
              <a:t>k</a:t>
            </a:r>
            <a:r>
              <a:rPr lang="zh-CN" altLang="en-US" dirty="0"/>
              <a:t>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8C6D4-0D27-408D-875C-DA0EC9B19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有一个集合</a:t>
            </a:r>
            <a:r>
              <a:rPr lang="en-US" altLang="zh-CN" dirty="0"/>
              <a:t>a_1,...,</a:t>
            </a:r>
            <a:r>
              <a:rPr lang="en-US" altLang="zh-CN" dirty="0" err="1"/>
              <a:t>a_n</a:t>
            </a:r>
            <a:endParaRPr lang="en-US" altLang="zh-CN" dirty="0"/>
          </a:p>
          <a:p>
            <a:r>
              <a:rPr lang="zh-CN" altLang="en-US" dirty="0"/>
              <a:t>查询</a:t>
            </a:r>
            <a:r>
              <a:rPr lang="en-US" altLang="zh-CN" dirty="0"/>
              <a:t>b</a:t>
            </a:r>
            <a:r>
              <a:rPr lang="zh-CN" altLang="en-US" dirty="0"/>
              <a:t>，使得</a:t>
            </a:r>
            <a:r>
              <a:rPr lang="en-US" altLang="zh-CN" dirty="0" err="1"/>
              <a:t>a_i</a:t>
            </a:r>
            <a:r>
              <a:rPr lang="en-US" altLang="zh-CN" dirty="0"/>
              <a:t> </a:t>
            </a:r>
            <a:r>
              <a:rPr lang="en-US" altLang="zh-CN" dirty="0" err="1"/>
              <a:t>xor</a:t>
            </a:r>
            <a:r>
              <a:rPr lang="en-US" altLang="zh-CN" dirty="0"/>
              <a:t> b</a:t>
            </a:r>
            <a:r>
              <a:rPr lang="zh-CN" altLang="en-US" dirty="0"/>
              <a:t>是第</a:t>
            </a:r>
            <a:r>
              <a:rPr lang="en-US" altLang="zh-CN" dirty="0"/>
              <a:t>k</a:t>
            </a:r>
            <a:r>
              <a:rPr lang="zh-CN" altLang="en-US" dirty="0"/>
              <a:t>大</a:t>
            </a:r>
            <a:endParaRPr lang="en-US" altLang="zh-CN" dirty="0"/>
          </a:p>
          <a:p>
            <a:r>
              <a:rPr lang="zh-CN" altLang="en-US" dirty="0"/>
              <a:t>记录一下</a:t>
            </a:r>
            <a:r>
              <a:rPr lang="en-US" altLang="zh-CN" dirty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3890877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1D63-BE79-4873-8A90-24677F50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xor</a:t>
            </a:r>
            <a:r>
              <a:rPr lang="zh-CN" altLang="en-US" dirty="0"/>
              <a:t>的第</a:t>
            </a:r>
            <a:r>
              <a:rPr lang="en-US" altLang="zh-CN" dirty="0"/>
              <a:t>k</a:t>
            </a:r>
            <a:r>
              <a:rPr lang="zh-CN" altLang="en-US" dirty="0"/>
              <a:t>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8C6D4-0D27-408D-875C-DA0EC9B19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有一个集合</a:t>
            </a:r>
            <a:r>
              <a:rPr lang="en-US" altLang="zh-CN" dirty="0"/>
              <a:t>a_1,...,</a:t>
            </a:r>
            <a:r>
              <a:rPr lang="en-US" altLang="zh-CN" dirty="0" err="1"/>
              <a:t>a_n</a:t>
            </a:r>
            <a:endParaRPr lang="en-US" altLang="zh-CN" dirty="0"/>
          </a:p>
          <a:p>
            <a:r>
              <a:rPr lang="zh-CN" altLang="en-US" dirty="0"/>
              <a:t>求任意两个数异或起来的第</a:t>
            </a:r>
            <a:r>
              <a:rPr lang="en-US" altLang="zh-CN" dirty="0"/>
              <a:t>k</a:t>
            </a:r>
            <a:r>
              <a:rPr lang="zh-CN" altLang="en-US" dirty="0"/>
              <a:t>大值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1164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1D63-BE79-4873-8A90-24677F50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xor</a:t>
            </a:r>
            <a:r>
              <a:rPr lang="zh-CN" altLang="en-US" dirty="0"/>
              <a:t>的第</a:t>
            </a:r>
            <a:r>
              <a:rPr lang="en-US" altLang="zh-CN" dirty="0"/>
              <a:t>k</a:t>
            </a:r>
            <a:r>
              <a:rPr lang="zh-CN" altLang="en-US" dirty="0"/>
              <a:t>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8C6D4-0D27-408D-875C-DA0EC9B19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有一个集合</a:t>
            </a:r>
            <a:r>
              <a:rPr lang="en-US" altLang="zh-CN" dirty="0"/>
              <a:t>a_1,...,</a:t>
            </a:r>
            <a:r>
              <a:rPr lang="en-US" altLang="zh-CN" dirty="0" err="1"/>
              <a:t>a_n</a:t>
            </a:r>
            <a:endParaRPr lang="en-US" altLang="zh-CN" dirty="0"/>
          </a:p>
          <a:p>
            <a:r>
              <a:rPr lang="zh-CN" altLang="en-US" dirty="0"/>
              <a:t>求任意两个数异或起来的第</a:t>
            </a:r>
            <a:r>
              <a:rPr lang="en-US" altLang="zh-CN" dirty="0"/>
              <a:t>k</a:t>
            </a:r>
            <a:r>
              <a:rPr lang="zh-CN" altLang="en-US" dirty="0"/>
              <a:t>大值</a:t>
            </a:r>
            <a:endParaRPr lang="en-US" altLang="zh-CN" dirty="0"/>
          </a:p>
          <a:p>
            <a:r>
              <a:rPr lang="zh-CN" altLang="en-US" dirty="0"/>
              <a:t>用一个堆来做，一开始对于每个</a:t>
            </a:r>
            <a:r>
              <a:rPr lang="en-US" altLang="zh-CN" dirty="0"/>
              <a:t>ai</a:t>
            </a:r>
            <a:r>
              <a:rPr lang="zh-CN" altLang="en-US" dirty="0"/>
              <a:t>求</a:t>
            </a:r>
            <a:r>
              <a:rPr lang="en-US" altLang="zh-CN" dirty="0" err="1"/>
              <a:t>xor</a:t>
            </a:r>
            <a:r>
              <a:rPr lang="zh-CN" altLang="en-US" dirty="0"/>
              <a:t>最大的</a:t>
            </a:r>
            <a:r>
              <a:rPr lang="en-US" altLang="zh-CN" dirty="0" err="1"/>
              <a:t>aj</a:t>
            </a:r>
            <a:r>
              <a:rPr lang="zh-CN" altLang="en-US" dirty="0"/>
              <a:t>，扔到堆里面</a:t>
            </a:r>
            <a:endParaRPr lang="en-US" altLang="zh-CN" dirty="0"/>
          </a:p>
          <a:p>
            <a:r>
              <a:rPr lang="zh-CN" altLang="en-US" dirty="0"/>
              <a:t>然后每次从堆顶取一个最大的，再求第二大的，以此类推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8688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1D63-BE79-4873-8A90-24677F50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维护位运算最值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8C6D4-0D27-408D-875C-DA0EC9B19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有一个集合</a:t>
            </a:r>
            <a:r>
              <a:rPr lang="en-US" altLang="zh-CN" dirty="0"/>
              <a:t>a_1,...,</a:t>
            </a:r>
            <a:r>
              <a:rPr lang="en-US" altLang="zh-CN" dirty="0" err="1"/>
              <a:t>a_n</a:t>
            </a:r>
            <a:endParaRPr lang="en-US" altLang="zh-CN" dirty="0"/>
          </a:p>
          <a:p>
            <a:r>
              <a:rPr lang="zh-CN" altLang="en-US" dirty="0"/>
              <a:t>查询</a:t>
            </a:r>
            <a:r>
              <a:rPr lang="en-US" altLang="zh-CN" dirty="0"/>
              <a:t>b</a:t>
            </a:r>
            <a:r>
              <a:rPr lang="zh-CN" altLang="en-US" dirty="0"/>
              <a:t>，使得</a:t>
            </a:r>
            <a:r>
              <a:rPr lang="en-US" altLang="zh-CN" dirty="0" err="1"/>
              <a:t>a_i</a:t>
            </a:r>
            <a:r>
              <a:rPr lang="en-US" altLang="zh-CN" dirty="0"/>
              <a:t> and b</a:t>
            </a:r>
            <a:r>
              <a:rPr lang="zh-CN" altLang="en-US" dirty="0"/>
              <a:t>最大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1045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1D63-BE79-4873-8A90-24677F50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维护位运算最值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8C6D4-0D27-408D-875C-DA0EC9B19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有一个集合</a:t>
            </a:r>
            <a:r>
              <a:rPr lang="en-US" altLang="zh-CN" dirty="0"/>
              <a:t>a_1,...,</a:t>
            </a:r>
            <a:r>
              <a:rPr lang="en-US" altLang="zh-CN" dirty="0" err="1"/>
              <a:t>a_n</a:t>
            </a:r>
            <a:endParaRPr lang="en-US" altLang="zh-CN" dirty="0"/>
          </a:p>
          <a:p>
            <a:r>
              <a:rPr lang="zh-CN" altLang="en-US" dirty="0"/>
              <a:t>查询</a:t>
            </a:r>
            <a:r>
              <a:rPr lang="en-US" altLang="zh-CN" dirty="0"/>
              <a:t>b</a:t>
            </a:r>
            <a:r>
              <a:rPr lang="zh-CN" altLang="en-US" dirty="0"/>
              <a:t>，使得</a:t>
            </a:r>
            <a:r>
              <a:rPr lang="en-US" altLang="zh-CN" dirty="0" err="1"/>
              <a:t>a_i</a:t>
            </a:r>
            <a:r>
              <a:rPr lang="en-US" altLang="zh-CN" dirty="0"/>
              <a:t> and b</a:t>
            </a:r>
            <a:r>
              <a:rPr lang="zh-CN" altLang="en-US" dirty="0"/>
              <a:t>最大</a:t>
            </a:r>
            <a:endParaRPr lang="en-US" altLang="zh-CN" dirty="0"/>
          </a:p>
          <a:p>
            <a:r>
              <a:rPr lang="zh-CN" altLang="en-US" dirty="0"/>
              <a:t>贪心，把</a:t>
            </a:r>
            <a:r>
              <a:rPr lang="en-US" altLang="zh-CN" dirty="0"/>
              <a:t>a_1,...,</a:t>
            </a:r>
            <a:r>
              <a:rPr lang="en-US" altLang="zh-CN" dirty="0" err="1"/>
              <a:t>a_n</a:t>
            </a:r>
            <a:r>
              <a:rPr lang="zh-CN" altLang="en-US" dirty="0"/>
              <a:t>建一棵</a:t>
            </a:r>
            <a:r>
              <a:rPr lang="en-US" altLang="zh-CN" dirty="0" err="1"/>
              <a:t>trie</a:t>
            </a:r>
            <a:endParaRPr lang="en-US" altLang="zh-CN" dirty="0"/>
          </a:p>
          <a:p>
            <a:r>
              <a:rPr lang="zh-CN" altLang="en-US" dirty="0"/>
              <a:t>然后就是根据</a:t>
            </a:r>
            <a:r>
              <a:rPr lang="en-US" altLang="zh-CN" dirty="0"/>
              <a:t>b</a:t>
            </a:r>
            <a:r>
              <a:rPr lang="zh-CN" altLang="en-US" dirty="0"/>
              <a:t>的位在</a:t>
            </a:r>
            <a:r>
              <a:rPr lang="en-US" altLang="zh-CN" dirty="0" err="1"/>
              <a:t>trie</a:t>
            </a:r>
            <a:r>
              <a:rPr lang="zh-CN" altLang="en-US" dirty="0"/>
              <a:t>上面走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0</a:t>
            </a:r>
            <a:r>
              <a:rPr lang="zh-CN" altLang="en-US" dirty="0"/>
              <a:t>就走</a:t>
            </a:r>
            <a:r>
              <a:rPr lang="en-US" altLang="zh-CN" dirty="0"/>
              <a:t>0/1</a:t>
            </a:r>
            <a:r>
              <a:rPr lang="zh-CN" altLang="en-US" dirty="0"/>
              <a:t>随便，</a:t>
            </a:r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1</a:t>
            </a:r>
            <a:r>
              <a:rPr lang="zh-CN" altLang="en-US" dirty="0"/>
              <a:t>就尽量走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问题是走</a:t>
            </a:r>
            <a:r>
              <a:rPr lang="en-US" altLang="zh-CN" dirty="0"/>
              <a:t>0/1</a:t>
            </a:r>
            <a:r>
              <a:rPr lang="zh-CN" altLang="en-US" dirty="0"/>
              <a:t>随便，怎么走？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845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F093F-5AB5-4E64-937E-796F4632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[USACO08DEC]Secret Message 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C020E-ACE5-4892-9AC8-A6E1065E3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effectLst/>
                <a:latin typeface="-apple-system"/>
              </a:rPr>
              <a:t>给出</a:t>
            </a:r>
            <a:r>
              <a:rPr lang="en-US" altLang="zh-CN" b="0" i="0" dirty="0">
                <a:effectLst/>
                <a:latin typeface="-apple-system"/>
              </a:rPr>
              <a:t>m</a:t>
            </a:r>
            <a:r>
              <a:rPr lang="zh-CN" altLang="en-US" b="0" i="0" dirty="0">
                <a:effectLst/>
                <a:latin typeface="-apple-system"/>
              </a:rPr>
              <a:t>个字符串，</a:t>
            </a:r>
            <a:r>
              <a:rPr lang="en-US" altLang="zh-CN" b="0" i="0" dirty="0">
                <a:effectLst/>
                <a:latin typeface="-apple-system"/>
              </a:rPr>
              <a:t>n</a:t>
            </a:r>
            <a:r>
              <a:rPr lang="zh-CN" altLang="en-US" b="0" i="0" dirty="0">
                <a:effectLst/>
                <a:latin typeface="-apple-system"/>
              </a:rPr>
              <a:t>个要查找的字符串，</a:t>
            </a:r>
          </a:p>
          <a:p>
            <a:pPr algn="l"/>
            <a:r>
              <a:rPr lang="zh-CN" altLang="en-US" b="0" i="0" dirty="0">
                <a:effectLst/>
                <a:latin typeface="-apple-system"/>
              </a:rPr>
              <a:t>输出</a:t>
            </a:r>
            <a:r>
              <a:rPr lang="en-US" altLang="zh-CN" b="0" i="0" dirty="0">
                <a:effectLst/>
                <a:latin typeface="-apple-system"/>
              </a:rPr>
              <a:t>n</a:t>
            </a:r>
            <a:r>
              <a:rPr lang="zh-CN" altLang="en-US" b="0" i="0" dirty="0">
                <a:effectLst/>
                <a:latin typeface="-apple-system"/>
              </a:rPr>
              <a:t>行，表示在每个给出的字符串中找到与要查找的字符串前缀相同的个数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zh-CN" altLang="en-US" dirty="0">
                <a:latin typeface="-apple-system"/>
              </a:rPr>
              <a:t>这里的两个字符串</a:t>
            </a:r>
            <a:r>
              <a:rPr lang="en-US" altLang="zh-CN" dirty="0">
                <a:latin typeface="-apple-system"/>
              </a:rPr>
              <a:t>a</a:t>
            </a:r>
            <a:r>
              <a:rPr lang="zh-CN" altLang="en-US" dirty="0">
                <a:latin typeface="-apple-system"/>
              </a:rPr>
              <a:t>和</a:t>
            </a:r>
            <a:r>
              <a:rPr lang="en-US" altLang="zh-CN" dirty="0">
                <a:latin typeface="-apple-system"/>
              </a:rPr>
              <a:t>b</a:t>
            </a:r>
            <a:r>
              <a:rPr lang="zh-CN" altLang="en-US" dirty="0">
                <a:latin typeface="-apple-system"/>
              </a:rPr>
              <a:t>前缀相同指的是：要么</a:t>
            </a:r>
            <a:r>
              <a:rPr lang="en-US" altLang="zh-CN" dirty="0">
                <a:latin typeface="-apple-system"/>
              </a:rPr>
              <a:t>a</a:t>
            </a:r>
            <a:r>
              <a:rPr lang="zh-CN" altLang="en-US" dirty="0">
                <a:latin typeface="-apple-system"/>
              </a:rPr>
              <a:t>是</a:t>
            </a:r>
            <a:r>
              <a:rPr lang="en-US" altLang="zh-CN" dirty="0">
                <a:latin typeface="-apple-system"/>
              </a:rPr>
              <a:t>b</a:t>
            </a:r>
            <a:r>
              <a:rPr lang="zh-CN" altLang="en-US" dirty="0">
                <a:latin typeface="-apple-system"/>
              </a:rPr>
              <a:t>的前缀，要么</a:t>
            </a:r>
            <a:r>
              <a:rPr lang="en-US" altLang="zh-CN" dirty="0">
                <a:latin typeface="-apple-system"/>
              </a:rPr>
              <a:t>b</a:t>
            </a:r>
            <a:r>
              <a:rPr lang="zh-CN" altLang="en-US" dirty="0">
                <a:latin typeface="-apple-system"/>
              </a:rPr>
              <a:t>是</a:t>
            </a:r>
            <a:r>
              <a:rPr lang="en-US" altLang="zh-CN" dirty="0">
                <a:latin typeface="-apple-system"/>
              </a:rPr>
              <a:t>a</a:t>
            </a:r>
            <a:r>
              <a:rPr lang="zh-CN" altLang="en-US" dirty="0">
                <a:latin typeface="-apple-system"/>
              </a:rPr>
              <a:t>的前缀</a:t>
            </a:r>
            <a:endParaRPr lang="en-US" altLang="zh-CN" b="0" i="0" dirty="0"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1≤m,n≤50000</a:t>
            </a:r>
            <a:r>
              <a:rPr lang="zh-CN" altLang="en-US" b="0" i="0" dirty="0">
                <a:effectLst/>
                <a:latin typeface="-apple-system"/>
              </a:rPr>
              <a:t>，字符串总长</a:t>
            </a:r>
            <a:r>
              <a:rPr lang="en-US" altLang="zh-CN" b="0" i="0" dirty="0">
                <a:effectLst/>
                <a:latin typeface="-apple-system"/>
              </a:rPr>
              <a:t>&lt;=500000</a:t>
            </a:r>
            <a:endParaRPr lang="zh-CN" altLang="en-U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85082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1D63-BE79-4873-8A90-24677F50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维护位运算最值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8C6D4-0D27-408D-875C-DA0EC9B19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有一个集合</a:t>
            </a:r>
            <a:r>
              <a:rPr lang="en-US" altLang="zh-CN" dirty="0"/>
              <a:t>a_1,...,</a:t>
            </a:r>
            <a:r>
              <a:rPr lang="en-US" altLang="zh-CN" dirty="0" err="1"/>
              <a:t>a_n</a:t>
            </a:r>
            <a:endParaRPr lang="en-US" altLang="zh-CN" dirty="0"/>
          </a:p>
          <a:p>
            <a:r>
              <a:rPr lang="zh-CN" altLang="en-US" dirty="0"/>
              <a:t>查询</a:t>
            </a:r>
            <a:r>
              <a:rPr lang="en-US" altLang="zh-CN" dirty="0"/>
              <a:t>b</a:t>
            </a:r>
            <a:r>
              <a:rPr lang="zh-CN" altLang="en-US" dirty="0"/>
              <a:t>，使得</a:t>
            </a:r>
            <a:r>
              <a:rPr lang="en-US" altLang="zh-CN" dirty="0" err="1"/>
              <a:t>a_i</a:t>
            </a:r>
            <a:r>
              <a:rPr lang="en-US" altLang="zh-CN" dirty="0"/>
              <a:t> and b</a:t>
            </a:r>
            <a:r>
              <a:rPr lang="zh-CN" altLang="en-US" dirty="0"/>
              <a:t>最大</a:t>
            </a:r>
            <a:endParaRPr lang="en-US" altLang="zh-CN" dirty="0"/>
          </a:p>
          <a:p>
            <a:r>
              <a:rPr lang="zh-CN" altLang="en-US" dirty="0"/>
              <a:t>贪心，把</a:t>
            </a:r>
            <a:r>
              <a:rPr lang="en-US" altLang="zh-CN" dirty="0"/>
              <a:t>a_1,...,</a:t>
            </a:r>
            <a:r>
              <a:rPr lang="en-US" altLang="zh-CN" dirty="0" err="1"/>
              <a:t>a_n</a:t>
            </a:r>
            <a:r>
              <a:rPr lang="zh-CN" altLang="en-US" dirty="0"/>
              <a:t>建一棵</a:t>
            </a:r>
            <a:r>
              <a:rPr lang="en-US" altLang="zh-CN" dirty="0" err="1"/>
              <a:t>trie</a:t>
            </a:r>
            <a:endParaRPr lang="en-US" altLang="zh-CN" dirty="0"/>
          </a:p>
          <a:p>
            <a:r>
              <a:rPr lang="zh-CN" altLang="en-US" dirty="0"/>
              <a:t>然后就是根据</a:t>
            </a:r>
            <a:r>
              <a:rPr lang="en-US" altLang="zh-CN" dirty="0"/>
              <a:t>b</a:t>
            </a:r>
            <a:r>
              <a:rPr lang="zh-CN" altLang="en-US" dirty="0"/>
              <a:t>的位在</a:t>
            </a:r>
            <a:r>
              <a:rPr lang="en-US" altLang="zh-CN" dirty="0" err="1"/>
              <a:t>trie</a:t>
            </a:r>
            <a:r>
              <a:rPr lang="zh-CN" altLang="en-US" dirty="0"/>
              <a:t>上面走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0</a:t>
            </a:r>
            <a:r>
              <a:rPr lang="zh-CN" altLang="en-US" dirty="0"/>
              <a:t>就走</a:t>
            </a:r>
            <a:r>
              <a:rPr lang="en-US" altLang="zh-CN" dirty="0"/>
              <a:t>0/1</a:t>
            </a:r>
            <a:r>
              <a:rPr lang="zh-CN" altLang="en-US" dirty="0"/>
              <a:t>随便，</a:t>
            </a:r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1</a:t>
            </a:r>
            <a:r>
              <a:rPr lang="zh-CN" altLang="en-US" dirty="0"/>
              <a:t>就尽量走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问题是走</a:t>
            </a:r>
            <a:r>
              <a:rPr lang="en-US" altLang="zh-CN" dirty="0"/>
              <a:t>0/1</a:t>
            </a:r>
            <a:r>
              <a:rPr lang="zh-CN" altLang="en-US" dirty="0"/>
              <a:t>随便，怎么走？</a:t>
            </a:r>
            <a:endParaRPr lang="en-US" altLang="zh-CN" dirty="0"/>
          </a:p>
          <a:p>
            <a:r>
              <a:rPr lang="zh-CN" altLang="en-US" dirty="0"/>
              <a:t>用一个类似线段树合并的方式，把每一个</a:t>
            </a:r>
            <a:r>
              <a:rPr lang="en-US" altLang="zh-CN" dirty="0" err="1"/>
              <a:t>trie</a:t>
            </a:r>
            <a:r>
              <a:rPr lang="zh-CN" altLang="en-US" dirty="0"/>
              <a:t>树上的节点右儿子合并到左儿子上。建树的时候自底向上合并。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5185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1D63-BE79-4873-8A90-24677F50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维护位运算最值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8C6D4-0D27-408D-875C-DA0EC9B19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有一个集合</a:t>
            </a:r>
            <a:r>
              <a:rPr lang="en-US" altLang="zh-CN" dirty="0"/>
              <a:t>a_1,...,</a:t>
            </a:r>
            <a:r>
              <a:rPr lang="en-US" altLang="zh-CN" dirty="0" err="1"/>
              <a:t>a_n</a:t>
            </a:r>
            <a:endParaRPr lang="en-US" altLang="zh-CN" dirty="0"/>
          </a:p>
          <a:p>
            <a:r>
              <a:rPr lang="zh-CN" altLang="en-US" dirty="0"/>
              <a:t>查询</a:t>
            </a:r>
            <a:r>
              <a:rPr lang="en-US" altLang="zh-CN" dirty="0"/>
              <a:t>b</a:t>
            </a:r>
            <a:r>
              <a:rPr lang="zh-CN" altLang="en-US" dirty="0"/>
              <a:t>，使得</a:t>
            </a:r>
            <a:r>
              <a:rPr lang="en-US" altLang="zh-CN" dirty="0" err="1"/>
              <a:t>a_i</a:t>
            </a:r>
            <a:r>
              <a:rPr lang="en-US" altLang="zh-CN" dirty="0"/>
              <a:t> and b</a:t>
            </a:r>
            <a:r>
              <a:rPr lang="zh-CN" altLang="en-US" dirty="0"/>
              <a:t>最大</a:t>
            </a:r>
            <a:endParaRPr lang="en-US" altLang="zh-CN" dirty="0"/>
          </a:p>
          <a:p>
            <a:r>
              <a:rPr lang="zh-CN" altLang="en-US" dirty="0"/>
              <a:t>贪心，把</a:t>
            </a:r>
            <a:r>
              <a:rPr lang="en-US" altLang="zh-CN" dirty="0"/>
              <a:t>a_1,...,</a:t>
            </a:r>
            <a:r>
              <a:rPr lang="en-US" altLang="zh-CN" dirty="0" err="1"/>
              <a:t>a_n</a:t>
            </a:r>
            <a:r>
              <a:rPr lang="zh-CN" altLang="en-US" dirty="0"/>
              <a:t>建一棵</a:t>
            </a:r>
            <a:r>
              <a:rPr lang="en-US" altLang="zh-CN" dirty="0" err="1"/>
              <a:t>trie</a:t>
            </a:r>
            <a:endParaRPr lang="en-US" altLang="zh-CN" dirty="0"/>
          </a:p>
          <a:p>
            <a:r>
              <a:rPr lang="zh-CN" altLang="en-US" dirty="0"/>
              <a:t>然后就是根据</a:t>
            </a:r>
            <a:r>
              <a:rPr lang="en-US" altLang="zh-CN" dirty="0"/>
              <a:t>b</a:t>
            </a:r>
            <a:r>
              <a:rPr lang="zh-CN" altLang="en-US" dirty="0"/>
              <a:t>的位在</a:t>
            </a:r>
            <a:r>
              <a:rPr lang="en-US" altLang="zh-CN" dirty="0" err="1"/>
              <a:t>trie</a:t>
            </a:r>
            <a:r>
              <a:rPr lang="zh-CN" altLang="en-US" dirty="0"/>
              <a:t>上面走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0</a:t>
            </a:r>
            <a:r>
              <a:rPr lang="zh-CN" altLang="en-US" dirty="0"/>
              <a:t>就走</a:t>
            </a:r>
            <a:r>
              <a:rPr lang="en-US" altLang="zh-CN" dirty="0"/>
              <a:t>0/1</a:t>
            </a:r>
            <a:r>
              <a:rPr lang="zh-CN" altLang="en-US" dirty="0"/>
              <a:t>随便，</a:t>
            </a:r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1</a:t>
            </a:r>
            <a:r>
              <a:rPr lang="zh-CN" altLang="en-US" dirty="0"/>
              <a:t>就尽量走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问题是走</a:t>
            </a:r>
            <a:r>
              <a:rPr lang="en-US" altLang="zh-CN" dirty="0"/>
              <a:t>0/1</a:t>
            </a:r>
            <a:r>
              <a:rPr lang="zh-CN" altLang="en-US" dirty="0"/>
              <a:t>随便，怎么走？</a:t>
            </a:r>
            <a:endParaRPr lang="en-US" altLang="zh-CN" dirty="0"/>
          </a:p>
          <a:p>
            <a:r>
              <a:rPr lang="zh-CN" altLang="en-US" dirty="0"/>
              <a:t>用一个类似线段树合并的方式，把每一个</a:t>
            </a:r>
            <a:r>
              <a:rPr lang="en-US" altLang="zh-CN" dirty="0" err="1"/>
              <a:t>trie</a:t>
            </a:r>
            <a:r>
              <a:rPr lang="zh-CN" altLang="en-US" dirty="0"/>
              <a:t>树上的节点右儿子合并到左儿子上。建树的时候自底向上合并。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465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F093F-5AB5-4E64-937E-796F4632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[USACO08DEC]Secret Message 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C020E-ACE5-4892-9AC8-A6E1065E3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effectLst/>
                <a:latin typeface="-apple-system"/>
              </a:rPr>
              <a:t>插入字符串的时候，在字典树上需要记录两个值</a:t>
            </a:r>
            <a:endParaRPr lang="en-US" altLang="zh-CN" b="0" i="0" dirty="0"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a[</a:t>
            </a:r>
            <a:r>
              <a:rPr lang="en-US" altLang="zh-CN" b="0" i="0" dirty="0" err="1">
                <a:effectLst/>
                <a:latin typeface="-apple-system"/>
              </a:rPr>
              <a:t>i</a:t>
            </a:r>
            <a:r>
              <a:rPr lang="en-US" altLang="zh-CN" b="0" i="0" dirty="0">
                <a:effectLst/>
                <a:latin typeface="-apple-system"/>
              </a:rPr>
              <a:t>]</a:t>
            </a:r>
            <a:r>
              <a:rPr lang="zh-CN" altLang="en-US" b="0" i="0" dirty="0">
                <a:effectLst/>
                <a:latin typeface="-apple-system"/>
              </a:rPr>
              <a:t>表示以当前节点结束的字符串有多少</a:t>
            </a:r>
            <a:endParaRPr lang="en-US" altLang="zh-CN" b="0" i="0" dirty="0"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b[</a:t>
            </a:r>
            <a:r>
              <a:rPr lang="en-US" altLang="zh-CN" b="0" i="0" dirty="0" err="1">
                <a:effectLst/>
                <a:latin typeface="-apple-system"/>
              </a:rPr>
              <a:t>i</a:t>
            </a:r>
            <a:r>
              <a:rPr lang="en-US" altLang="zh-CN" b="0" i="0" dirty="0">
                <a:effectLst/>
                <a:latin typeface="-apple-system"/>
              </a:rPr>
              <a:t>]</a:t>
            </a:r>
            <a:r>
              <a:rPr lang="zh-CN" altLang="en-US" b="0" i="0" dirty="0">
                <a:effectLst/>
                <a:latin typeface="-apple-system"/>
              </a:rPr>
              <a:t>表示经过当前节点且不在当前节点结束的字符串有多少</a:t>
            </a:r>
            <a:endParaRPr lang="en-US" altLang="zh-CN" b="0" i="0" dirty="0">
              <a:effectLst/>
              <a:latin typeface="-apple-system"/>
            </a:endParaRPr>
          </a:p>
          <a:p>
            <a:pPr algn="l"/>
            <a:r>
              <a:rPr lang="zh-CN" altLang="en-US" dirty="0">
                <a:latin typeface="-apple-system"/>
              </a:rPr>
              <a:t>查询的时候，分类讨论</a:t>
            </a:r>
            <a:endParaRPr lang="en-US" altLang="zh-CN" dirty="0">
              <a:latin typeface="-apple-system"/>
            </a:endParaRPr>
          </a:p>
          <a:p>
            <a:pPr algn="l"/>
            <a:r>
              <a:rPr lang="zh-CN" altLang="en-US" b="0" i="0" dirty="0">
                <a:effectLst/>
                <a:latin typeface="-apple-system"/>
              </a:rPr>
              <a:t>如果是以当前查询的字符串为前缀，那答案就是查询字符串末尾遍历到的节点</a:t>
            </a:r>
            <a:r>
              <a:rPr lang="en-US" altLang="zh-CN" b="0" i="0" dirty="0" err="1">
                <a:effectLst/>
                <a:latin typeface="-apple-system"/>
              </a:rPr>
              <a:t>i</a:t>
            </a:r>
            <a:r>
              <a:rPr lang="zh-CN" altLang="en-US" b="0" i="0" dirty="0">
                <a:effectLst/>
                <a:latin typeface="-apple-system"/>
              </a:rPr>
              <a:t>的</a:t>
            </a:r>
            <a:r>
              <a:rPr lang="en-US" altLang="zh-CN" b="0" i="0" dirty="0">
                <a:effectLst/>
                <a:latin typeface="-apple-system"/>
              </a:rPr>
              <a:t>b[</a:t>
            </a:r>
            <a:r>
              <a:rPr lang="en-US" altLang="zh-CN" b="0" i="0" dirty="0" err="1">
                <a:effectLst/>
                <a:latin typeface="-apple-system"/>
              </a:rPr>
              <a:t>i</a:t>
            </a:r>
            <a:r>
              <a:rPr lang="en-US" altLang="zh-CN" b="0" i="0" dirty="0">
                <a:effectLst/>
                <a:latin typeface="-apple-system"/>
              </a:rPr>
              <a:t>]</a:t>
            </a:r>
            <a:r>
              <a:rPr lang="zh-CN" altLang="en-US" b="0" i="0" dirty="0">
                <a:effectLst/>
                <a:latin typeface="-apple-system"/>
              </a:rPr>
              <a:t>的值</a:t>
            </a:r>
            <a:endParaRPr lang="en-US" altLang="zh-CN" b="0" i="0" dirty="0">
              <a:effectLst/>
              <a:latin typeface="-apple-system"/>
            </a:endParaRPr>
          </a:p>
          <a:p>
            <a:pPr algn="l"/>
            <a:r>
              <a:rPr lang="zh-CN" altLang="en-US" dirty="0">
                <a:latin typeface="-apple-system"/>
              </a:rPr>
              <a:t>如果是以插入的字符串为前缀，那答案就是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查询字符串在字典树上遍历的所有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a[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-apple-system"/>
              </a:rPr>
              <a:t>i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]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之和</a:t>
            </a:r>
            <a:endParaRPr lang="en-US" altLang="zh-CN" b="0" i="0" dirty="0">
              <a:solidFill>
                <a:srgbClr val="4F4F4F"/>
              </a:solidFill>
              <a:effectLst/>
              <a:latin typeface="-apple-system"/>
            </a:endParaRPr>
          </a:p>
          <a:p>
            <a:pPr algn="l"/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两项加起来就是答案</a:t>
            </a:r>
            <a:endParaRPr lang="zh-CN" altLang="en-U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37208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2A696-6E81-513D-FC3F-7046843B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P5460 [BJOI2016]IP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84550E-AC59-A02E-5370-49B86AD54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 </a:t>
            </a:r>
            <a:r>
              <a:rPr lang="en-US" altLang="zh-CN" dirty="0"/>
              <a:t>n </a:t>
            </a:r>
            <a:r>
              <a:rPr lang="zh-CN" altLang="en-US" dirty="0"/>
              <a:t>个 </a:t>
            </a:r>
            <a:r>
              <a:rPr lang="en-US" altLang="zh-CN" dirty="0"/>
              <a:t>01 </a:t>
            </a:r>
            <a:r>
              <a:rPr lang="zh-CN" altLang="en-US" dirty="0"/>
              <a:t>模式串。</a:t>
            </a:r>
            <a:r>
              <a:rPr lang="en-US" altLang="zh-CN" dirty="0"/>
              <a:t>q </a:t>
            </a:r>
            <a:r>
              <a:rPr lang="zh-CN" altLang="en-US" dirty="0"/>
              <a:t>次询问：</a:t>
            </a:r>
          </a:p>
          <a:p>
            <a:r>
              <a:rPr lang="zh-CN" altLang="en-US" dirty="0"/>
              <a:t>每次询问给定一个 </a:t>
            </a:r>
            <a:r>
              <a:rPr lang="en-US" altLang="zh-CN" dirty="0"/>
              <a:t>01 </a:t>
            </a:r>
            <a:r>
              <a:rPr lang="zh-CN" altLang="en-US" dirty="0"/>
              <a:t>串：</a:t>
            </a:r>
          </a:p>
          <a:p>
            <a:r>
              <a:rPr lang="zh-CN" altLang="en-US" dirty="0"/>
              <a:t>设给这个串匹配的串是在模式串中存在的他的最长前缀</a:t>
            </a:r>
          </a:p>
          <a:p>
            <a:r>
              <a:rPr lang="zh-CN" altLang="en-US" dirty="0"/>
              <a:t>问 </a:t>
            </a:r>
            <a:r>
              <a:rPr lang="en-US" altLang="zh-CN" dirty="0"/>
              <a:t>[</a:t>
            </a:r>
            <a:r>
              <a:rPr lang="en-US" altLang="zh-CN" dirty="0" err="1"/>
              <a:t>a,b</a:t>
            </a:r>
            <a:r>
              <a:rPr lang="en-US" altLang="zh-CN" dirty="0"/>
              <a:t>] </a:t>
            </a:r>
            <a:r>
              <a:rPr lang="zh-CN" altLang="en-US" dirty="0"/>
              <a:t>时刻内，这个匹配的串变了多少次。</a:t>
            </a:r>
            <a:endParaRPr lang="en-US" altLang="zh-CN" dirty="0"/>
          </a:p>
          <a:p>
            <a:r>
              <a:rPr lang="en-US" altLang="zh-CN" dirty="0" err="1"/>
              <a:t>n,q</a:t>
            </a:r>
            <a:r>
              <a:rPr lang="en-US" altLang="zh-CN" dirty="0"/>
              <a:t>&lt;=1e5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03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2A696-6E81-513D-FC3F-7046843B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P5460 [BJOI2016]IP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84550E-AC59-A02E-5370-49B86AD54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这个题比较坑的一点是没说</a:t>
            </a:r>
            <a:r>
              <a:rPr lang="en-US" altLang="zh-CN" dirty="0"/>
              <a:t>IP</a:t>
            </a:r>
            <a:r>
              <a:rPr lang="zh-CN" altLang="en-US" dirty="0"/>
              <a:t>地址是</a:t>
            </a:r>
            <a:r>
              <a:rPr lang="en-US" altLang="zh-CN" dirty="0"/>
              <a:t>32</a:t>
            </a:r>
            <a:r>
              <a:rPr lang="zh-CN" altLang="en-US" dirty="0"/>
              <a:t>位的</a:t>
            </a:r>
            <a:endParaRPr lang="en-US" altLang="zh-CN" dirty="0"/>
          </a:p>
          <a:p>
            <a:r>
              <a:rPr lang="zh-CN" altLang="en-US" dirty="0"/>
              <a:t>考虑一个更简单的问题，问 </a:t>
            </a:r>
            <a:r>
              <a:rPr lang="en-US" altLang="zh-CN" dirty="0"/>
              <a:t>[</a:t>
            </a:r>
            <a:r>
              <a:rPr lang="en-US" altLang="zh-CN" dirty="0" err="1"/>
              <a:t>a,b</a:t>
            </a:r>
            <a:r>
              <a:rPr lang="en-US" altLang="zh-CN" dirty="0"/>
              <a:t>] </a:t>
            </a:r>
            <a:r>
              <a:rPr lang="zh-CN" altLang="en-US" dirty="0"/>
              <a:t>时刻内，每个时刻匹配到的串的数量之和？</a:t>
            </a:r>
            <a:endParaRPr lang="en-US" altLang="zh-CN" dirty="0"/>
          </a:p>
          <a:p>
            <a:r>
              <a:rPr lang="zh-CN" altLang="en-US" dirty="0"/>
              <a:t>那么这个显然是可以减的，问题就变成</a:t>
            </a:r>
            <a:r>
              <a:rPr lang="en-US" altLang="zh-CN" dirty="0"/>
              <a:t>[1,x]</a:t>
            </a:r>
            <a:r>
              <a:rPr lang="zh-CN" altLang="en-US" dirty="0"/>
              <a:t>时刻内，每个时刻匹配到的串的数量之和</a:t>
            </a:r>
            <a:endParaRPr lang="en-US" altLang="zh-CN" dirty="0"/>
          </a:p>
          <a:p>
            <a:r>
              <a:rPr lang="zh-CN" altLang="en-US" dirty="0"/>
              <a:t>然后这个题可以离线，所以就按时刻添加事件，然后再查询</a:t>
            </a:r>
            <a:endParaRPr lang="en-US" altLang="zh-CN" dirty="0"/>
          </a:p>
          <a:p>
            <a:r>
              <a:rPr lang="zh-CN" altLang="en-US" dirty="0"/>
              <a:t>由于</a:t>
            </a:r>
            <a:r>
              <a:rPr lang="en-US" altLang="zh-CN" dirty="0"/>
              <a:t>0-1trie</a:t>
            </a:r>
            <a:r>
              <a:rPr lang="zh-CN" altLang="en-US" dirty="0"/>
              <a:t>就是值域线段树，所以不难发现整个题就是在线段树区间上打</a:t>
            </a:r>
            <a:r>
              <a:rPr lang="en-US" altLang="zh-CN" dirty="0"/>
              <a:t>+1/-1</a:t>
            </a:r>
            <a:r>
              <a:rPr lang="zh-CN" altLang="en-US" dirty="0"/>
              <a:t>标记然后单点查询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010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2A696-6E81-513D-FC3F-7046843B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P5460 [BJOI2016]IP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84550E-AC59-A02E-5370-49B86AD54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这个题比较坑的一点是没说</a:t>
            </a:r>
            <a:r>
              <a:rPr lang="en-US" altLang="zh-CN" dirty="0"/>
              <a:t>IP</a:t>
            </a:r>
            <a:r>
              <a:rPr lang="zh-CN" altLang="en-US" dirty="0"/>
              <a:t>地址是</a:t>
            </a:r>
            <a:r>
              <a:rPr lang="en-US" altLang="zh-CN" dirty="0"/>
              <a:t>32</a:t>
            </a:r>
            <a:r>
              <a:rPr lang="zh-CN" altLang="en-US" dirty="0"/>
              <a:t>位的</a:t>
            </a:r>
            <a:endParaRPr lang="en-US" altLang="zh-CN" dirty="0"/>
          </a:p>
          <a:p>
            <a:r>
              <a:rPr lang="zh-CN" altLang="en-US" dirty="0"/>
              <a:t>现在问题换成匹配变化的次数</a:t>
            </a:r>
            <a:endParaRPr lang="en-US" altLang="zh-CN" dirty="0"/>
          </a:p>
          <a:p>
            <a:r>
              <a:rPr lang="zh-CN" altLang="en-US" dirty="0"/>
              <a:t>其实就是把</a:t>
            </a:r>
            <a:r>
              <a:rPr lang="en-US" altLang="zh-CN" dirty="0"/>
              <a:t>pushdown</a:t>
            </a:r>
            <a:r>
              <a:rPr lang="zh-CN" altLang="en-US" dirty="0"/>
              <a:t>的写法换一换就可以了</a:t>
            </a:r>
            <a:endParaRPr lang="en-US" altLang="zh-CN" dirty="0"/>
          </a:p>
          <a:p>
            <a:r>
              <a:rPr lang="zh-CN" altLang="en-US" dirty="0"/>
              <a:t>如果线段树上有</a:t>
            </a:r>
            <a:r>
              <a:rPr lang="en-US" altLang="zh-CN" dirty="0" err="1"/>
              <a:t>u,v</a:t>
            </a:r>
            <a:r>
              <a:rPr lang="zh-CN" altLang="en-US" dirty="0"/>
              <a:t>两个点都被打了标记，且</a:t>
            </a:r>
            <a:r>
              <a:rPr lang="en-US" altLang="zh-CN" dirty="0"/>
              <a:t>u</a:t>
            </a:r>
            <a:r>
              <a:rPr lang="zh-CN" altLang="en-US" dirty="0"/>
              <a:t>是</a:t>
            </a:r>
            <a:r>
              <a:rPr lang="en-US" altLang="zh-CN" dirty="0"/>
              <a:t>v</a:t>
            </a:r>
            <a:r>
              <a:rPr lang="zh-CN" altLang="en-US" dirty="0"/>
              <a:t>的祖先，</a:t>
            </a:r>
            <a:r>
              <a:rPr lang="en-US" altLang="zh-CN" dirty="0"/>
              <a:t>v</a:t>
            </a:r>
            <a:r>
              <a:rPr lang="zh-CN" altLang="en-US" dirty="0"/>
              <a:t>先打标记，</a:t>
            </a:r>
            <a:r>
              <a:rPr lang="en-US" altLang="zh-CN" dirty="0"/>
              <a:t>u</a:t>
            </a:r>
            <a:r>
              <a:rPr lang="zh-CN" altLang="en-US" dirty="0"/>
              <a:t>后打标记，那么对于</a:t>
            </a:r>
            <a:r>
              <a:rPr lang="en-US" altLang="zh-CN" dirty="0"/>
              <a:t>v</a:t>
            </a:r>
            <a:r>
              <a:rPr lang="zh-CN" altLang="en-US" dirty="0"/>
              <a:t>的子树内的点来说，</a:t>
            </a:r>
            <a:r>
              <a:rPr lang="en-US" altLang="zh-CN" dirty="0"/>
              <a:t>u</a:t>
            </a:r>
            <a:r>
              <a:rPr lang="zh-CN" altLang="en-US" dirty="0"/>
              <a:t>的标记不会对答案造成影响</a:t>
            </a:r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pushdown</a:t>
            </a:r>
            <a:r>
              <a:rPr lang="zh-CN" altLang="en-US" dirty="0"/>
              <a:t>的时候，如果子节点已经有标记的的话，父节点的标记就不要加到字节点上面，就可以了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430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B6A38-1FC9-4946-BDD2-91E12822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[Scoi2016]</a:t>
            </a:r>
            <a:r>
              <a:rPr lang="zh-CN" altLang="en-US" dirty="0"/>
              <a:t>背单词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21FEC0-0974-4203-BCB8-7152B55FB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</a:t>
            </a:r>
            <a:r>
              <a:rPr lang="en-US" altLang="zh-CN" dirty="0"/>
              <a:t>n</a:t>
            </a:r>
            <a:r>
              <a:rPr lang="zh-CN" altLang="en-US" dirty="0"/>
              <a:t>个两两不同字符串，把它们按任意顺序排列。对于排列中的第</a:t>
            </a:r>
            <a:r>
              <a:rPr lang="en-US" altLang="zh-CN" dirty="0" err="1"/>
              <a:t>i</a:t>
            </a:r>
            <a:r>
              <a:rPr lang="zh-CN" altLang="en-US" dirty="0"/>
              <a:t>个字符串：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如果存在一个字符串是它的后缀，并且不在它前面，那么费用增加</a:t>
            </a:r>
            <a:r>
              <a:rPr lang="en-US" altLang="zh-CN" dirty="0"/>
              <a:t>n*n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如果它的前面不存在一个是它的后缀，那么费用增加</a:t>
            </a:r>
            <a:r>
              <a:rPr lang="en-US" altLang="zh-CN" dirty="0"/>
              <a:t>i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如果前面存在一个是它的后缀，那么费用增加</a:t>
            </a:r>
            <a:r>
              <a:rPr lang="en-US" altLang="zh-CN" dirty="0" err="1"/>
              <a:t>i</a:t>
            </a:r>
            <a:r>
              <a:rPr lang="en-US" altLang="zh-CN" dirty="0"/>
              <a:t>-j</a:t>
            </a:r>
            <a:r>
              <a:rPr lang="zh-CN" altLang="en-US" dirty="0"/>
              <a:t>（</a:t>
            </a:r>
            <a:r>
              <a:rPr lang="en-US" altLang="zh-CN" dirty="0"/>
              <a:t>j</a:t>
            </a:r>
            <a:r>
              <a:rPr lang="zh-CN" altLang="en-US" dirty="0"/>
              <a:t>是前面所有它的后缀中，最后的位置）</a:t>
            </a:r>
            <a:endParaRPr lang="en-US" altLang="zh-CN" dirty="0"/>
          </a:p>
          <a:p>
            <a:r>
              <a:rPr lang="en-US" altLang="zh-CN" dirty="0"/>
              <a:t>n≤100000 </a:t>
            </a:r>
            <a:r>
              <a:rPr lang="zh-CN" altLang="en-US" dirty="0"/>
              <a:t>字符串总长≤</a:t>
            </a:r>
            <a:r>
              <a:rPr lang="en-US" altLang="zh-CN" dirty="0"/>
              <a:t>510000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92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B6A38-1FC9-4946-BDD2-91E12822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[Scoi2016]</a:t>
            </a:r>
            <a:r>
              <a:rPr lang="zh-CN" altLang="en-US" dirty="0"/>
              <a:t>背单词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21FEC0-0974-4203-BCB8-7152B55FB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显然如果存在一个字符串</a:t>
            </a:r>
            <a:r>
              <a:rPr lang="en-US" altLang="zh-CN" dirty="0"/>
              <a:t>a</a:t>
            </a:r>
            <a:r>
              <a:rPr lang="zh-CN" altLang="en-US" dirty="0"/>
              <a:t>是</a:t>
            </a:r>
            <a:r>
              <a:rPr lang="en-US" altLang="zh-CN" dirty="0"/>
              <a:t>b</a:t>
            </a:r>
            <a:r>
              <a:rPr lang="zh-CN" altLang="en-US" dirty="0"/>
              <a:t>的后缀，那么</a:t>
            </a:r>
            <a:r>
              <a:rPr lang="en-US" altLang="zh-CN" dirty="0"/>
              <a:t>a</a:t>
            </a:r>
            <a:r>
              <a:rPr lang="zh-CN" altLang="en-US" dirty="0"/>
              <a:t>一定要排在</a:t>
            </a:r>
            <a:r>
              <a:rPr lang="en-US" altLang="zh-CN" dirty="0"/>
              <a:t>b</a:t>
            </a:r>
            <a:r>
              <a:rPr lang="zh-CN" altLang="en-US" dirty="0"/>
              <a:t>前面</a:t>
            </a:r>
            <a:endParaRPr lang="en-US" altLang="zh-CN" dirty="0"/>
          </a:p>
          <a:p>
            <a:r>
              <a:rPr lang="zh-CN" altLang="en-US" dirty="0"/>
              <a:t>这样第一个条件就不再考虑了</a:t>
            </a:r>
            <a:endParaRPr lang="en-US" altLang="zh-CN" dirty="0"/>
          </a:p>
          <a:p>
            <a:r>
              <a:rPr lang="zh-CN" altLang="en-US" dirty="0"/>
              <a:t>然后发现第二、三个条件可以合成一个</a:t>
            </a:r>
          </a:p>
        </p:txBody>
      </p:sp>
    </p:spTree>
    <p:extLst>
      <p:ext uri="{BB962C8B-B14F-4D97-AF65-F5344CB8AC3E}">
        <p14:creationId xmlns:p14="http://schemas.microsoft.com/office/powerpoint/2010/main" val="338114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B6A38-1FC9-4946-BDD2-91E12822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[Scoi2016]</a:t>
            </a:r>
            <a:r>
              <a:rPr lang="zh-CN" altLang="en-US" dirty="0"/>
              <a:t>背单词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21FEC0-0974-4203-BCB8-7152B55FB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后缀不好考虑，可以把字符串倒过来，就变成前缀</a:t>
            </a:r>
            <a:endParaRPr lang="en-US" altLang="zh-CN" dirty="0"/>
          </a:p>
          <a:p>
            <a:r>
              <a:rPr lang="zh-CN" altLang="en-US" dirty="0"/>
              <a:t>把倒过来的字符串加入</a:t>
            </a:r>
            <a:r>
              <a:rPr lang="en-US" altLang="zh-CN" dirty="0" err="1"/>
              <a:t>trie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然后从</a:t>
            </a:r>
            <a:r>
              <a:rPr lang="en-US" altLang="zh-CN" dirty="0" err="1"/>
              <a:t>trie</a:t>
            </a:r>
            <a:r>
              <a:rPr lang="zh-CN" altLang="en-US" dirty="0"/>
              <a:t>上根到叶子的一条路径，它经过了若干个字符串，这些字符串放的顺序一定是按深度从小到大放的，并且对答案的贡献也是叶子的深度</a:t>
            </a:r>
            <a:endParaRPr lang="en-US" altLang="zh-CN" dirty="0"/>
          </a:p>
          <a:p>
            <a:r>
              <a:rPr lang="zh-CN" altLang="en-US" dirty="0"/>
              <a:t>然后考虑</a:t>
            </a:r>
            <a:r>
              <a:rPr lang="en-US" altLang="zh-CN" dirty="0" err="1"/>
              <a:t>trie</a:t>
            </a:r>
            <a:r>
              <a:rPr lang="zh-CN" altLang="en-US" dirty="0"/>
              <a:t>上多条路径走的顺序的问题，同样也是贪心</a:t>
            </a:r>
            <a:endParaRPr lang="en-US" altLang="zh-CN" dirty="0"/>
          </a:p>
          <a:p>
            <a:r>
              <a:rPr lang="zh-CN" altLang="en-US" dirty="0"/>
              <a:t>那么设</a:t>
            </a:r>
            <a:r>
              <a:rPr lang="en-US" altLang="zh-CN" dirty="0"/>
              <a:t>size[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为以</a:t>
            </a:r>
            <a:r>
              <a:rPr lang="en-US" altLang="zh-CN" dirty="0" err="1"/>
              <a:t>i</a:t>
            </a:r>
            <a:r>
              <a:rPr lang="zh-CN" altLang="en-US" dirty="0"/>
              <a:t>为根的子树有多少个字符串，这个先后顺序显然是先把</a:t>
            </a:r>
            <a:r>
              <a:rPr lang="en-US" altLang="zh-CN" dirty="0"/>
              <a:t>size</a:t>
            </a:r>
            <a:r>
              <a:rPr lang="zh-CN" altLang="en-US" dirty="0"/>
              <a:t>最小的子树放完，再放第二小的，以此类推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522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1653</Words>
  <Application>Microsoft Office PowerPoint</Application>
  <PresentationFormat>宽屏</PresentationFormat>
  <Paragraphs>112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-apple-system</vt:lpstr>
      <vt:lpstr>等线</vt:lpstr>
      <vt:lpstr>等线 Light</vt:lpstr>
      <vt:lpstr>Arial</vt:lpstr>
      <vt:lpstr>Office 主题​​</vt:lpstr>
      <vt:lpstr>字典树作业评讲</vt:lpstr>
      <vt:lpstr>[USACO08DEC]Secret Message G</vt:lpstr>
      <vt:lpstr>[USACO08DEC]Secret Message G</vt:lpstr>
      <vt:lpstr>洛谷P5460 [BJOI2016]IP地址</vt:lpstr>
      <vt:lpstr>洛谷P5460 [BJOI2016]IP地址</vt:lpstr>
      <vt:lpstr>洛谷P5460 [BJOI2016]IP地址</vt:lpstr>
      <vt:lpstr>[Scoi2016]背单词</vt:lpstr>
      <vt:lpstr>[Scoi2016]背单词</vt:lpstr>
      <vt:lpstr>[Scoi2016]背单词</vt:lpstr>
      <vt:lpstr>[Cqoi2016]路由表</vt:lpstr>
      <vt:lpstr>[Cqoi2016]路由表</vt:lpstr>
      <vt:lpstr>维护xor最值</vt:lpstr>
      <vt:lpstr>维护xor最值</vt:lpstr>
      <vt:lpstr>xor的第k大</vt:lpstr>
      <vt:lpstr>xor的第k大</vt:lpstr>
      <vt:lpstr>xor的第k大</vt:lpstr>
      <vt:lpstr>xor的第k大</vt:lpstr>
      <vt:lpstr>维护位运算最值</vt:lpstr>
      <vt:lpstr>维护位运算最值</vt:lpstr>
      <vt:lpstr>维护位运算最值</vt:lpstr>
      <vt:lpstr>维护位运算最值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字典树</dc:title>
  <dc:creator>You Lingyun</dc:creator>
  <cp:lastModifiedBy>You Lingyun</cp:lastModifiedBy>
  <cp:revision>47</cp:revision>
  <dcterms:created xsi:type="dcterms:W3CDTF">2021-08-29T03:00:37Z</dcterms:created>
  <dcterms:modified xsi:type="dcterms:W3CDTF">2022-10-20T08:29:36Z</dcterms:modified>
</cp:coreProperties>
</file>