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0" r:id="rId14"/>
    <p:sldId id="269" r:id="rId15"/>
    <p:sldId id="272" r:id="rId16"/>
    <p:sldId id="271" r:id="rId17"/>
    <p:sldId id="274" r:id="rId18"/>
    <p:sldId id="273" r:id="rId19"/>
    <p:sldId id="279" r:id="rId20"/>
    <p:sldId id="280" r:id="rId21"/>
    <p:sldId id="281" r:id="rId22"/>
    <p:sldId id="275" r:id="rId23"/>
    <p:sldId id="282" r:id="rId24"/>
    <p:sldId id="276" r:id="rId25"/>
    <p:sldId id="283" r:id="rId26"/>
    <p:sldId id="277" r:id="rId27"/>
    <p:sldId id="284" r:id="rId28"/>
    <p:sldId id="285" r:id="rId29"/>
    <p:sldId id="286" r:id="rId30"/>
    <p:sldId id="287" r:id="rId31"/>
    <p:sldId id="288" r:id="rId32"/>
    <p:sldId id="290" r:id="rId33"/>
    <p:sldId id="291" r:id="rId34"/>
    <p:sldId id="292" r:id="rId35"/>
    <p:sldId id="293" r:id="rId36"/>
    <p:sldId id="278" r:id="rId37"/>
    <p:sldId id="289" r:id="rId3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76" y="1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05CED5-B23D-4C46-A57D-12DA0DA5BE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BC51C46-72DE-4F02-AD85-F4FBFDE9C5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C63B71-FB96-45CA-B216-197102BCE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22349-E034-4F50-985E-7235FE6B0D55}" type="datetimeFigureOut">
              <a:rPr lang="zh-CN" altLang="en-US" smtClean="0"/>
              <a:t>2022/10/24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401A77-AF9C-44EE-B865-51D55F994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298753-548E-4978-ADC1-9DBC63641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7872A-D1F0-4F12-B5D2-1FD8474314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2233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922602-A76A-46B2-87EE-B358302F7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9B15C87-AE0A-41F0-9038-00DD42D45C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050B75-F349-41C1-83C2-B0DEE1468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22349-E034-4F50-985E-7235FE6B0D55}" type="datetimeFigureOut">
              <a:rPr lang="zh-CN" altLang="en-US" smtClean="0"/>
              <a:t>2022/10/24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F58D28-AC8E-4EE5-A3F2-3F67BE740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00DFEE-5DA3-4BAF-AE0A-48B331AA1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7872A-D1F0-4F12-B5D2-1FD8474314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4922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16AD6D0-D6A6-48DC-8CA6-83876B4367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B3EFC4C-DC5A-4EDC-82E7-C3796460EC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7A5611-1AB9-40FB-98F5-231D30057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22349-E034-4F50-985E-7235FE6B0D55}" type="datetimeFigureOut">
              <a:rPr lang="zh-CN" altLang="en-US" smtClean="0"/>
              <a:t>2022/10/24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ADD66D-8100-4643-893B-7FA15F500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BD9B9D-1B58-44AE-8071-D2FB37219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7872A-D1F0-4F12-B5D2-1FD8474314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8927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084C7B-8AC5-46CA-BD2B-949C5BCA9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290CE8-06DB-404C-8228-60E7FA99DF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AC439A-1E81-4C66-975D-41B697CAA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22349-E034-4F50-985E-7235FE6B0D55}" type="datetimeFigureOut">
              <a:rPr lang="zh-CN" altLang="en-US" smtClean="0"/>
              <a:t>2022/10/24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5448A0-AB2D-41D4-9177-17A46A86E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896C34-9F09-41B2-9044-E613712B0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7872A-D1F0-4F12-B5D2-1FD8474314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0034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152578-30F8-45E8-9FBF-E1092992E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60A3965-8651-40EA-8111-CEBD26CF6B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8DC967-E4CC-468C-A28A-8281F913B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22349-E034-4F50-985E-7235FE6B0D55}" type="datetimeFigureOut">
              <a:rPr lang="zh-CN" altLang="en-US" smtClean="0"/>
              <a:t>2022/10/24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D90F7E-2BFD-4287-A1BB-FDEAB54FB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22DE2A-87AC-43ED-89DA-A0BA58D58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7872A-D1F0-4F12-B5D2-1FD8474314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7998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BDE894-E977-4F16-A3E5-BF0101B3C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7AE2FA-BCA4-4FD4-8576-27B7B299A3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6052167-4DF9-4D05-BEAB-6DC99E1027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19E330C-C91B-4353-AB8C-42E2F6EC4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22349-E034-4F50-985E-7235FE6B0D55}" type="datetimeFigureOut">
              <a:rPr lang="zh-CN" altLang="en-US" smtClean="0"/>
              <a:t>2022/10/24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E754E54-5781-41DB-9973-191BA1B4A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E34A245-62A9-456E-AD7F-3DCACE6F7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7872A-D1F0-4F12-B5D2-1FD8474314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4826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77471B-EA57-4E61-9A3D-719C99E00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BABB65D-10E1-4AE4-846C-C042137307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44018F3-D2FE-4537-99A5-96237EBC2D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B5C7CF4-4221-4C88-9C5B-1AB9C104C8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B086DB0-81DB-4E35-807A-67F8C0618C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396CE37-F77A-4F4E-9261-1C8D42918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22349-E034-4F50-985E-7235FE6B0D55}" type="datetimeFigureOut">
              <a:rPr lang="zh-CN" altLang="en-US" smtClean="0"/>
              <a:t>2022/10/24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84EFD43-4354-4C84-9CA0-521C134C7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4F962D8-AB33-45C1-BE1F-F05E03C2F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7872A-D1F0-4F12-B5D2-1FD8474314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8132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8EAB92-58E8-4E80-92D4-CE1CC3DB9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3A3D96D-6E3E-46DC-A0E6-A86C20954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22349-E034-4F50-985E-7235FE6B0D55}" type="datetimeFigureOut">
              <a:rPr lang="zh-CN" altLang="en-US" smtClean="0"/>
              <a:t>2022/10/24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020B024-D6A1-412F-A52A-772D7AE77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EBD9A9D-D4F6-49AE-9C44-191960B5B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7872A-D1F0-4F12-B5D2-1FD8474314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0238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32EA83D-2E2F-4C5E-B715-B65018CB9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22349-E034-4F50-985E-7235FE6B0D55}" type="datetimeFigureOut">
              <a:rPr lang="zh-CN" altLang="en-US" smtClean="0"/>
              <a:t>2022/10/24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412E250-AE29-4A3F-8B4D-DBB4A8CF4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04A50B4-8878-495D-8B1A-AB2008715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7872A-D1F0-4F12-B5D2-1FD8474314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8042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B668D4-8571-4F5D-B567-FE23EE9C5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7B1CBB-27EB-41C5-8693-01BB597251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F46140F-01F0-4E57-BADB-1A55CD80B8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DB1FA7C-5A00-45B3-9AFE-FE1D2752C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22349-E034-4F50-985E-7235FE6B0D55}" type="datetimeFigureOut">
              <a:rPr lang="zh-CN" altLang="en-US" smtClean="0"/>
              <a:t>2022/10/24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E2C29DE-20E5-450F-9E84-937724925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7DD47F9-8589-4ED0-B327-6E2DDCC55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7872A-D1F0-4F12-B5D2-1FD8474314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2461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E83E73-CF8A-4026-936A-17F6ED850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CFBF65B-BAB0-465B-9C35-84180FE05A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F755341-4691-4FC6-9D98-63F6100501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381249E-10D9-4754-9E43-7B4F35CF4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22349-E034-4F50-985E-7235FE6B0D55}" type="datetimeFigureOut">
              <a:rPr lang="zh-CN" altLang="en-US" smtClean="0"/>
              <a:t>2022/10/24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B410FA2-23CF-43DB-A6D4-FCA69C70C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7B0C621-25B7-4C5A-A28C-092D42E47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7872A-D1F0-4F12-B5D2-1FD8474314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9688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13DD941-2B07-4E49-9C97-58BB81337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E0B7347-508E-4879-8876-66A03636F5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9CDA9F-E5A6-4BFA-B9FC-2271B938C5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C22349-E034-4F50-985E-7235FE6B0D55}" type="datetimeFigureOut">
              <a:rPr lang="zh-CN" altLang="en-US" smtClean="0"/>
              <a:t>2022/10/24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5D2129-1060-4B8C-A048-6F711C4560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646A58-23E4-47A5-9140-12DAEADB78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D7872A-D1F0-4F12-B5D2-1FD8474314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2549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B90C58-2F59-4813-9DF8-D1E0F3F9D4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左偏树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B967F40-76CB-487C-9210-55F8A81406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70827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794F6F-ED34-4F25-AB1F-1EE6C618D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bzoj1455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16F35A-0030-46E7-9FEE-9BE346739C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罗马皇帝很喜欢玩杀人游戏。 他的军队里面有</a:t>
            </a:r>
            <a:r>
              <a:rPr lang="en-US" altLang="zh-CN" dirty="0"/>
              <a:t>n</a:t>
            </a:r>
            <a:r>
              <a:rPr lang="zh-CN" altLang="en-US" dirty="0"/>
              <a:t>个人，每个人都是一个独立的团。最近举行了一次平面几何测试，每个人都得到了一个分数。 皇帝很喜欢平面几何，他对那些得分很低的人嗤之以鼻。他决定玩这样一个游戏。 它可以发两种命令： </a:t>
            </a:r>
            <a:r>
              <a:rPr lang="en-US" altLang="zh-CN" dirty="0"/>
              <a:t>1. Merger(</a:t>
            </a:r>
            <a:r>
              <a:rPr lang="en-US" altLang="zh-CN" dirty="0" err="1"/>
              <a:t>i</a:t>
            </a:r>
            <a:r>
              <a:rPr lang="en-US" altLang="zh-CN" dirty="0"/>
              <a:t>, j)</a:t>
            </a:r>
            <a:r>
              <a:rPr lang="zh-CN" altLang="en-US" dirty="0"/>
              <a:t>。把</a:t>
            </a:r>
            <a:r>
              <a:rPr lang="en-US" altLang="zh-CN" dirty="0" err="1"/>
              <a:t>i</a:t>
            </a:r>
            <a:r>
              <a:rPr lang="zh-CN" altLang="en-US" dirty="0"/>
              <a:t>所在的团和</a:t>
            </a:r>
            <a:r>
              <a:rPr lang="en-US" altLang="zh-CN" dirty="0"/>
              <a:t>j</a:t>
            </a:r>
            <a:r>
              <a:rPr lang="zh-CN" altLang="en-US" dirty="0"/>
              <a:t>所在的团合并成一个团。如果</a:t>
            </a:r>
            <a:r>
              <a:rPr lang="en-US" altLang="zh-CN" dirty="0" err="1"/>
              <a:t>i</a:t>
            </a:r>
            <a:r>
              <a:rPr lang="en-US" altLang="zh-CN" dirty="0"/>
              <a:t>, j</a:t>
            </a:r>
            <a:r>
              <a:rPr lang="zh-CN" altLang="en-US" dirty="0"/>
              <a:t>有一个人是死人，那么就忽略该命令。 </a:t>
            </a:r>
            <a:r>
              <a:rPr lang="en-US" altLang="zh-CN" dirty="0"/>
              <a:t>2. Kill(</a:t>
            </a:r>
            <a:r>
              <a:rPr lang="en-US" altLang="zh-CN" dirty="0" err="1"/>
              <a:t>i</a:t>
            </a:r>
            <a:r>
              <a:rPr lang="en-US" altLang="zh-CN" dirty="0"/>
              <a:t>)</a:t>
            </a:r>
            <a:r>
              <a:rPr lang="zh-CN" altLang="en-US" dirty="0"/>
              <a:t>。把</a:t>
            </a:r>
            <a:r>
              <a:rPr lang="en-US" altLang="zh-CN" dirty="0" err="1"/>
              <a:t>i</a:t>
            </a:r>
            <a:r>
              <a:rPr lang="zh-CN" altLang="en-US" dirty="0"/>
              <a:t>所在的团里面得分最低的人杀死。如果</a:t>
            </a:r>
            <a:r>
              <a:rPr lang="en-US" altLang="zh-CN" dirty="0" err="1"/>
              <a:t>i</a:t>
            </a:r>
            <a:r>
              <a:rPr lang="zh-CN" altLang="en-US" dirty="0"/>
              <a:t>这个人已经死了，这条命令就忽略。 皇帝希望他每发布一条</a:t>
            </a:r>
            <a:r>
              <a:rPr lang="en-US" altLang="zh-CN" dirty="0"/>
              <a:t>kill</a:t>
            </a:r>
            <a:r>
              <a:rPr lang="zh-CN" altLang="en-US" dirty="0"/>
              <a:t>命令，下面的将军就把被杀的人的分数报上来。（如果这条命令被忽略，那么就报</a:t>
            </a:r>
            <a:r>
              <a:rPr lang="en-US" altLang="zh-CN" dirty="0"/>
              <a:t>0</a:t>
            </a:r>
            <a:r>
              <a:rPr lang="zh-CN" altLang="en-US" dirty="0"/>
              <a:t>分）</a:t>
            </a:r>
            <a:endParaRPr lang="en-US" altLang="zh-CN" dirty="0"/>
          </a:p>
          <a:p>
            <a:r>
              <a:rPr lang="en-US" altLang="zh-CN" b="0" i="0" dirty="0">
                <a:effectLst/>
                <a:latin typeface="Open Sans" panose="020B0606030504020204" pitchFamily="34" charset="0"/>
              </a:rPr>
              <a:t>1&lt;=n&lt;=1000000, 1&lt;=m&lt;=100000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73875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794F6F-ED34-4F25-AB1F-1EE6C618D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bzoj1455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16F35A-0030-46E7-9FEE-9BE346739C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可并堆模板题</a:t>
            </a:r>
            <a:endParaRPr lang="en-US" altLang="zh-CN" dirty="0"/>
          </a:p>
          <a:p>
            <a:r>
              <a:rPr lang="zh-CN" altLang="en-US" dirty="0"/>
              <a:t>注意：可并堆找根可能是</a:t>
            </a:r>
            <a:r>
              <a:rPr lang="en-US" altLang="zh-CN" dirty="0"/>
              <a:t>O(n)</a:t>
            </a:r>
            <a:r>
              <a:rPr lang="zh-CN" altLang="en-US" dirty="0"/>
              <a:t>的，因为可并堆的深度可能是</a:t>
            </a:r>
            <a:r>
              <a:rPr lang="en-US" altLang="zh-CN" dirty="0"/>
              <a:t>O(n)</a:t>
            </a:r>
          </a:p>
          <a:p>
            <a:r>
              <a:rPr lang="zh-CN" altLang="en-US" dirty="0"/>
              <a:t>所以要用并查集优化这个找根的过程</a:t>
            </a:r>
          </a:p>
        </p:txBody>
      </p:sp>
    </p:spTree>
    <p:extLst>
      <p:ext uri="{BB962C8B-B14F-4D97-AF65-F5344CB8AC3E}">
        <p14:creationId xmlns:p14="http://schemas.microsoft.com/office/powerpoint/2010/main" val="40608512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794F6F-ED34-4F25-AB1F-1EE6C618D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「</a:t>
            </a:r>
            <a:r>
              <a:rPr lang="en-US" altLang="zh-CN" dirty="0"/>
              <a:t>APIO2012</a:t>
            </a:r>
            <a:r>
              <a:rPr lang="zh-CN" altLang="en-US" dirty="0"/>
              <a:t>」派遣者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16F35A-0030-46E7-9FEE-9BE346739C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有一棵树，点有两个点权</a:t>
            </a:r>
            <a:r>
              <a:rPr lang="en-US" altLang="zh-CN" dirty="0"/>
              <a:t>ci</a:t>
            </a:r>
            <a:r>
              <a:rPr lang="zh-CN" altLang="en-US" dirty="0"/>
              <a:t>和</a:t>
            </a:r>
            <a:r>
              <a:rPr lang="en-US" altLang="zh-CN" dirty="0" err="1"/>
              <a:t>wi</a:t>
            </a:r>
            <a:endParaRPr lang="en-US" altLang="zh-CN" dirty="0"/>
          </a:p>
          <a:p>
            <a:r>
              <a:rPr lang="zh-CN" altLang="en-US" dirty="0"/>
              <a:t>可以选一个以</a:t>
            </a:r>
            <a:r>
              <a:rPr lang="en-US" altLang="zh-CN" dirty="0"/>
              <a:t>u</a:t>
            </a:r>
            <a:r>
              <a:rPr lang="zh-CN" altLang="en-US" dirty="0"/>
              <a:t>为根的子树，然后在这棵子树里面选点（不一定要选点</a:t>
            </a:r>
            <a:r>
              <a:rPr lang="en-US" altLang="zh-CN" dirty="0"/>
              <a:t>u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要求选的点的</a:t>
            </a:r>
            <a:r>
              <a:rPr lang="en-US" altLang="zh-CN" dirty="0" err="1"/>
              <a:t>wi</a:t>
            </a:r>
            <a:r>
              <a:rPr lang="zh-CN" altLang="en-US" dirty="0"/>
              <a:t>之和不超过</a:t>
            </a:r>
            <a:r>
              <a:rPr lang="en-US" altLang="zh-CN" dirty="0"/>
              <a:t>M</a:t>
            </a:r>
          </a:p>
          <a:p>
            <a:r>
              <a:rPr lang="zh-CN" altLang="en-US" dirty="0"/>
              <a:t>得分是</a:t>
            </a:r>
            <a:r>
              <a:rPr lang="en-US" altLang="zh-CN" dirty="0"/>
              <a:t>cu*</a:t>
            </a:r>
            <a:r>
              <a:rPr lang="zh-CN" altLang="en-US" dirty="0"/>
              <a:t>选的点的数量</a:t>
            </a:r>
            <a:endParaRPr lang="en-US" altLang="zh-CN" dirty="0"/>
          </a:p>
          <a:p>
            <a:r>
              <a:rPr lang="zh-CN" altLang="en-US" dirty="0"/>
              <a:t>求最大得分</a:t>
            </a:r>
            <a:endParaRPr lang="en-US" altLang="zh-CN" dirty="0"/>
          </a:p>
          <a:p>
            <a:r>
              <a:rPr lang="en-US" altLang="zh-CN" dirty="0"/>
              <a:t>n&lt;=100000</a:t>
            </a:r>
            <a:r>
              <a:rPr lang="zh-CN" altLang="en-US" dirty="0"/>
              <a:t>，</a:t>
            </a:r>
            <a:r>
              <a:rPr lang="en-US" altLang="zh-CN" dirty="0" err="1"/>
              <a:t>ci,wi</a:t>
            </a:r>
            <a:r>
              <a:rPr lang="en-US" altLang="zh-CN" dirty="0"/>
              <a:t>&lt;=1e9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593782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794F6F-ED34-4F25-AB1F-1EE6C618D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「</a:t>
            </a:r>
            <a:r>
              <a:rPr lang="en-US" altLang="zh-CN" dirty="0"/>
              <a:t>APIO2012</a:t>
            </a:r>
            <a:r>
              <a:rPr lang="zh-CN" altLang="en-US" dirty="0"/>
              <a:t>」派遣者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16F35A-0030-46E7-9FEE-9BE346739C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自底向上合并</a:t>
            </a:r>
            <a:endParaRPr lang="en-US" altLang="zh-CN" dirty="0"/>
          </a:p>
          <a:p>
            <a:r>
              <a:rPr lang="zh-CN" altLang="en-US" dirty="0"/>
              <a:t>合并的过程中若</a:t>
            </a:r>
            <a:r>
              <a:rPr lang="en-US" altLang="zh-CN" dirty="0" err="1"/>
              <a:t>wi</a:t>
            </a:r>
            <a:r>
              <a:rPr lang="zh-CN" altLang="en-US" dirty="0"/>
              <a:t>之和大于了</a:t>
            </a:r>
            <a:r>
              <a:rPr lang="en-US" altLang="zh-CN" dirty="0"/>
              <a:t>M</a:t>
            </a:r>
            <a:r>
              <a:rPr lang="zh-CN" altLang="en-US" dirty="0"/>
              <a:t>，就贪心地把</a:t>
            </a:r>
            <a:r>
              <a:rPr lang="en-US" altLang="zh-CN" dirty="0" err="1"/>
              <a:t>wi</a:t>
            </a:r>
            <a:r>
              <a:rPr lang="zh-CN" altLang="en-US" dirty="0"/>
              <a:t>大的点弹出去</a:t>
            </a:r>
            <a:endParaRPr lang="en-US" altLang="zh-CN" dirty="0"/>
          </a:p>
          <a:p>
            <a:r>
              <a:rPr lang="zh-CN" altLang="en-US" dirty="0"/>
              <a:t>然后统计答案：设当前的点是点</a:t>
            </a:r>
            <a:r>
              <a:rPr lang="en-US" altLang="zh-CN" dirty="0"/>
              <a:t>u</a:t>
            </a:r>
            <a:r>
              <a:rPr lang="zh-CN" altLang="en-US" dirty="0"/>
              <a:t>，那么</a:t>
            </a:r>
            <a:r>
              <a:rPr lang="en-US" altLang="zh-CN" dirty="0"/>
              <a:t>u</a:t>
            </a:r>
            <a:r>
              <a:rPr lang="zh-CN" altLang="en-US" dirty="0"/>
              <a:t>点的答案就是</a:t>
            </a:r>
            <a:r>
              <a:rPr lang="en-US" altLang="zh-CN" dirty="0"/>
              <a:t>cu*</a:t>
            </a:r>
            <a:r>
              <a:rPr lang="en-US" altLang="zh-CN" dirty="0" err="1"/>
              <a:t>sz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458829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794F6F-ED34-4F25-AB1F-1EE6C618D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「</a:t>
            </a:r>
            <a:r>
              <a:rPr lang="en-US" altLang="zh-CN" dirty="0"/>
              <a:t>JLOI2015</a:t>
            </a:r>
            <a:r>
              <a:rPr lang="zh-CN" altLang="en-US" dirty="0"/>
              <a:t>」城池攻占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16F35A-0030-46E7-9FEE-9BE346739C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有一棵根为</a:t>
            </a:r>
            <a:r>
              <a:rPr lang="en-US" altLang="zh-CN" dirty="0"/>
              <a:t>1</a:t>
            </a:r>
            <a:r>
              <a:rPr lang="zh-CN" altLang="en-US" dirty="0"/>
              <a:t>的有根树，点有三个点权</a:t>
            </a:r>
            <a:r>
              <a:rPr lang="en-US" altLang="zh-CN" dirty="0"/>
              <a:t>hi</a:t>
            </a:r>
            <a:r>
              <a:rPr lang="zh-CN" altLang="en-US" dirty="0"/>
              <a:t>，</a:t>
            </a:r>
            <a:r>
              <a:rPr lang="en-US" altLang="zh-CN" dirty="0" err="1"/>
              <a:t>opi</a:t>
            </a:r>
            <a:r>
              <a:rPr lang="zh-CN" altLang="en-US" dirty="0"/>
              <a:t>和</a:t>
            </a:r>
            <a:r>
              <a:rPr lang="en-US" altLang="zh-CN" dirty="0"/>
              <a:t>vi</a:t>
            </a:r>
          </a:p>
          <a:p>
            <a:r>
              <a:rPr lang="zh-CN" altLang="en-US" dirty="0"/>
              <a:t>有</a:t>
            </a:r>
            <a:r>
              <a:rPr lang="en-US" altLang="zh-CN" dirty="0"/>
              <a:t>m</a:t>
            </a:r>
            <a:r>
              <a:rPr lang="zh-CN" altLang="en-US" dirty="0"/>
              <a:t>个询问，每次询问从点</a:t>
            </a:r>
            <a:r>
              <a:rPr lang="en-US" altLang="zh-CN" dirty="0"/>
              <a:t>u</a:t>
            </a:r>
            <a:r>
              <a:rPr lang="zh-CN" altLang="en-US" dirty="0"/>
              <a:t>出发，出发时的值是</a:t>
            </a:r>
            <a:r>
              <a:rPr lang="en-US" altLang="zh-CN" dirty="0"/>
              <a:t>c</a:t>
            </a:r>
          </a:p>
          <a:p>
            <a:r>
              <a:rPr lang="zh-CN" altLang="en-US" dirty="0"/>
              <a:t>如果</a:t>
            </a:r>
            <a:r>
              <a:rPr lang="en-US" altLang="zh-CN" dirty="0"/>
              <a:t>c&gt;=hu</a:t>
            </a:r>
            <a:r>
              <a:rPr lang="zh-CN" altLang="en-US" dirty="0"/>
              <a:t>，那么就跳到点</a:t>
            </a:r>
            <a:r>
              <a:rPr lang="en-US" altLang="zh-CN" dirty="0"/>
              <a:t>u</a:t>
            </a:r>
            <a:r>
              <a:rPr lang="zh-CN" altLang="en-US" dirty="0"/>
              <a:t>的父亲，</a:t>
            </a:r>
            <a:r>
              <a:rPr lang="en-US" altLang="zh-CN" dirty="0"/>
              <a:t>c=</a:t>
            </a:r>
            <a:r>
              <a:rPr lang="en-US" altLang="zh-CN" dirty="0" err="1"/>
              <a:t>opu</a:t>
            </a:r>
            <a:r>
              <a:rPr lang="en-US" altLang="zh-CN" dirty="0"/>
              <a:t>==0?c+vu:c*vu</a:t>
            </a:r>
          </a:p>
          <a:p>
            <a:r>
              <a:rPr lang="zh-CN" altLang="en-US" dirty="0"/>
              <a:t>如果</a:t>
            </a:r>
            <a:r>
              <a:rPr lang="en-US" altLang="zh-CN" dirty="0"/>
              <a:t>c&lt;hu</a:t>
            </a:r>
            <a:r>
              <a:rPr lang="zh-CN" altLang="en-US" dirty="0"/>
              <a:t>，那么就停下来</a:t>
            </a:r>
            <a:endParaRPr lang="en-US" altLang="zh-CN" dirty="0"/>
          </a:p>
          <a:p>
            <a:r>
              <a:rPr lang="zh-CN" altLang="en-US" dirty="0"/>
              <a:t>你需要离线回答每次询问都走了多远，每个点上停了多少个询问</a:t>
            </a:r>
            <a:endParaRPr lang="en-US" altLang="zh-CN" dirty="0"/>
          </a:p>
          <a:p>
            <a:r>
              <a:rPr lang="en-US" altLang="zh-CN" dirty="0" err="1"/>
              <a:t>n,m</a:t>
            </a:r>
            <a:r>
              <a:rPr lang="en-US" altLang="zh-CN" dirty="0"/>
              <a:t>&lt;=300000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778558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794F6F-ED34-4F25-AB1F-1EE6C618D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「</a:t>
            </a:r>
            <a:r>
              <a:rPr lang="en-US" altLang="zh-CN" dirty="0"/>
              <a:t>JLOI2015</a:t>
            </a:r>
            <a:r>
              <a:rPr lang="zh-CN" altLang="en-US" dirty="0"/>
              <a:t>」城池攻占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16F35A-0030-46E7-9FEE-9BE346739C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当没有对</a:t>
            </a:r>
            <a:r>
              <a:rPr lang="en-US" altLang="zh-CN" dirty="0"/>
              <a:t>c</a:t>
            </a:r>
            <a:r>
              <a:rPr lang="zh-CN" altLang="en-US" dirty="0"/>
              <a:t>的修改操作时，这个题就和上一个题一样</a:t>
            </a:r>
            <a:endParaRPr lang="en-US" altLang="zh-CN" dirty="0"/>
          </a:p>
          <a:p>
            <a:r>
              <a:rPr lang="zh-CN" altLang="en-US" dirty="0"/>
              <a:t>就是自底向上合并，合并完了把</a:t>
            </a:r>
            <a:r>
              <a:rPr lang="en-US" altLang="zh-CN" dirty="0"/>
              <a:t>c&lt;hu</a:t>
            </a:r>
            <a:r>
              <a:rPr lang="zh-CN" altLang="en-US" dirty="0"/>
              <a:t>的都弹出去，表示停在这里了，更新一下答案（对</a:t>
            </a:r>
            <a:r>
              <a:rPr lang="en-US" altLang="zh-CN" dirty="0"/>
              <a:t>u</a:t>
            </a:r>
            <a:r>
              <a:rPr lang="zh-CN" altLang="en-US" dirty="0"/>
              <a:t>这个点，有查询停在这里，可以更新，对这个查询，记录一下出发的深度和当前点的深度也可以更新）</a:t>
            </a:r>
            <a:endParaRPr lang="en-US" altLang="zh-CN" dirty="0"/>
          </a:p>
          <a:p>
            <a:r>
              <a:rPr lang="zh-CN" altLang="en-US" dirty="0"/>
              <a:t>加了一个对</a:t>
            </a:r>
            <a:r>
              <a:rPr lang="en-US" altLang="zh-CN" dirty="0"/>
              <a:t>c</a:t>
            </a:r>
            <a:r>
              <a:rPr lang="zh-CN" altLang="en-US" dirty="0"/>
              <a:t>的修改操作，就是在每个点上打一个懒标记</a:t>
            </a:r>
            <a:endParaRPr lang="en-US" altLang="zh-CN" dirty="0"/>
          </a:p>
          <a:p>
            <a:r>
              <a:rPr lang="zh-CN" altLang="en-US" dirty="0"/>
              <a:t>合并或者弹的时候下传标记即可</a:t>
            </a:r>
          </a:p>
        </p:txBody>
      </p:sp>
    </p:spTree>
    <p:extLst>
      <p:ext uri="{BB962C8B-B14F-4D97-AF65-F5344CB8AC3E}">
        <p14:creationId xmlns:p14="http://schemas.microsoft.com/office/powerpoint/2010/main" val="32607986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7BD8C2-C0A1-4A69-9E03-173F7F2FF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[SCOI2011]</a:t>
            </a:r>
            <a:r>
              <a:rPr lang="zh-CN" altLang="en-US" dirty="0"/>
              <a:t>棘手的操作 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DD0885-F5EC-4613-AAA7-2CD613E23F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有</a:t>
            </a:r>
            <a:r>
              <a:rPr lang="en-US" altLang="zh-CN" dirty="0"/>
              <a:t>N</a:t>
            </a:r>
            <a:r>
              <a:rPr lang="zh-CN" altLang="en-US" dirty="0"/>
              <a:t>个节点，标号从</a:t>
            </a:r>
            <a:r>
              <a:rPr lang="en-US" altLang="zh-CN" dirty="0"/>
              <a:t>1</a:t>
            </a:r>
            <a:r>
              <a:rPr lang="zh-CN" altLang="en-US" dirty="0"/>
              <a:t>到</a:t>
            </a:r>
            <a:r>
              <a:rPr lang="en-US" altLang="zh-CN" dirty="0"/>
              <a:t>N</a:t>
            </a:r>
            <a:r>
              <a:rPr lang="zh-CN" altLang="en-US" dirty="0"/>
              <a:t>，这</a:t>
            </a:r>
            <a:r>
              <a:rPr lang="en-US" altLang="zh-CN" dirty="0"/>
              <a:t>N</a:t>
            </a:r>
            <a:r>
              <a:rPr lang="zh-CN" altLang="en-US" dirty="0"/>
              <a:t>个节点一开始相互不连通。</a:t>
            </a:r>
            <a:endParaRPr lang="en-US" altLang="zh-CN" dirty="0"/>
          </a:p>
          <a:p>
            <a:r>
              <a:rPr lang="zh-CN" altLang="en-US" dirty="0"/>
              <a:t>第</a:t>
            </a:r>
            <a:r>
              <a:rPr lang="en-US" altLang="zh-CN" dirty="0" err="1"/>
              <a:t>i</a:t>
            </a:r>
            <a:r>
              <a:rPr lang="zh-CN" altLang="en-US" dirty="0"/>
              <a:t>个节点的初始权值为</a:t>
            </a:r>
            <a:r>
              <a:rPr lang="en-US" altLang="zh-CN" dirty="0"/>
              <a:t>a[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，接下来有如下一些操作：</a:t>
            </a:r>
            <a:endParaRPr lang="en-US" altLang="zh-CN" dirty="0"/>
          </a:p>
          <a:p>
            <a:r>
              <a:rPr lang="en-US" altLang="zh-CN" dirty="0"/>
              <a:t>U x y: </a:t>
            </a:r>
            <a:r>
              <a:rPr lang="zh-CN" altLang="en-US" dirty="0"/>
              <a:t>加一条边，连接第</a:t>
            </a:r>
            <a:r>
              <a:rPr lang="en-US" altLang="zh-CN" dirty="0"/>
              <a:t>x</a:t>
            </a:r>
            <a:r>
              <a:rPr lang="zh-CN" altLang="en-US" dirty="0"/>
              <a:t>个节点和第</a:t>
            </a:r>
            <a:r>
              <a:rPr lang="en-US" altLang="zh-CN" dirty="0"/>
              <a:t>y</a:t>
            </a:r>
            <a:r>
              <a:rPr lang="zh-CN" altLang="en-US" dirty="0"/>
              <a:t>个节点</a:t>
            </a:r>
            <a:endParaRPr lang="en-US" altLang="zh-CN" dirty="0"/>
          </a:p>
          <a:p>
            <a:r>
              <a:rPr lang="en-US" altLang="zh-CN" dirty="0"/>
              <a:t>A1 x v: </a:t>
            </a:r>
            <a:r>
              <a:rPr lang="zh-CN" altLang="en-US" dirty="0"/>
              <a:t>将第</a:t>
            </a:r>
            <a:r>
              <a:rPr lang="en-US" altLang="zh-CN" dirty="0"/>
              <a:t>x</a:t>
            </a:r>
            <a:r>
              <a:rPr lang="zh-CN" altLang="en-US" dirty="0"/>
              <a:t>个节点的权值增加</a:t>
            </a:r>
            <a:r>
              <a:rPr lang="en-US" altLang="zh-CN" dirty="0"/>
              <a:t>v</a:t>
            </a:r>
          </a:p>
          <a:p>
            <a:r>
              <a:rPr lang="en-US" altLang="zh-CN" dirty="0"/>
              <a:t>A2 x v: </a:t>
            </a:r>
            <a:r>
              <a:rPr lang="zh-CN" altLang="en-US" dirty="0"/>
              <a:t>将第</a:t>
            </a:r>
            <a:r>
              <a:rPr lang="en-US" altLang="zh-CN" dirty="0"/>
              <a:t>x</a:t>
            </a:r>
            <a:r>
              <a:rPr lang="zh-CN" altLang="en-US" dirty="0"/>
              <a:t>个节点所在的连通块的所有节点的权值都增加</a:t>
            </a:r>
            <a:r>
              <a:rPr lang="en-US" altLang="zh-CN" dirty="0"/>
              <a:t>v</a:t>
            </a:r>
          </a:p>
          <a:p>
            <a:r>
              <a:rPr lang="en-US" altLang="zh-CN" dirty="0"/>
              <a:t>A3 v: </a:t>
            </a:r>
            <a:r>
              <a:rPr lang="zh-CN" altLang="en-US" dirty="0"/>
              <a:t>将所有节点的权值都增加</a:t>
            </a:r>
            <a:r>
              <a:rPr lang="en-US" altLang="zh-CN" dirty="0"/>
              <a:t>v</a:t>
            </a:r>
          </a:p>
          <a:p>
            <a:r>
              <a:rPr lang="en-US" altLang="zh-CN" dirty="0"/>
              <a:t>F1 x: </a:t>
            </a:r>
            <a:r>
              <a:rPr lang="zh-CN" altLang="en-US" dirty="0"/>
              <a:t>输出第</a:t>
            </a:r>
            <a:r>
              <a:rPr lang="en-US" altLang="zh-CN" dirty="0"/>
              <a:t>x</a:t>
            </a:r>
            <a:r>
              <a:rPr lang="zh-CN" altLang="en-US" dirty="0"/>
              <a:t>个节点当前的权值</a:t>
            </a:r>
            <a:endParaRPr lang="en-US" altLang="zh-CN" dirty="0"/>
          </a:p>
          <a:p>
            <a:r>
              <a:rPr lang="en-US" altLang="zh-CN" dirty="0"/>
              <a:t>F2 x: </a:t>
            </a:r>
            <a:r>
              <a:rPr lang="zh-CN" altLang="en-US" dirty="0"/>
              <a:t>输出第</a:t>
            </a:r>
            <a:r>
              <a:rPr lang="en-US" altLang="zh-CN" dirty="0"/>
              <a:t>x</a:t>
            </a:r>
            <a:r>
              <a:rPr lang="zh-CN" altLang="en-US" dirty="0"/>
              <a:t>个节点所在的连通块中，权值最大的节点的权值</a:t>
            </a:r>
            <a:endParaRPr lang="en-US" altLang="zh-CN" dirty="0"/>
          </a:p>
          <a:p>
            <a:r>
              <a:rPr lang="en-US" altLang="zh-CN" dirty="0"/>
              <a:t>F3: </a:t>
            </a:r>
            <a:r>
              <a:rPr lang="zh-CN" altLang="en-US" dirty="0"/>
              <a:t>输出所有节点中，权值最大的节点的权值</a:t>
            </a:r>
            <a:endParaRPr lang="en-US" altLang="zh-CN" dirty="0"/>
          </a:p>
          <a:p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N&lt;=300000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，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Q&lt;=300000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465059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7BD8C2-C0A1-4A69-9E03-173F7F2FF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[SCOI2011]</a:t>
            </a:r>
            <a:r>
              <a:rPr lang="zh-CN" altLang="en-US" dirty="0"/>
              <a:t>棘手的操作 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DD0885-F5EC-4613-AAA7-2CD613E23F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如果没有两个全局操作，那都是可以直接用并查集</a:t>
            </a:r>
            <a:r>
              <a:rPr lang="en-US" altLang="zh-CN" dirty="0"/>
              <a:t>+</a:t>
            </a:r>
            <a:r>
              <a:rPr lang="zh-CN" altLang="en-US" dirty="0"/>
              <a:t>可并堆</a:t>
            </a:r>
            <a:r>
              <a:rPr lang="en-US" altLang="zh-CN" dirty="0"/>
              <a:t>+</a:t>
            </a:r>
            <a:r>
              <a:rPr lang="zh-CN" altLang="en-US" dirty="0"/>
              <a:t>懒标记做的</a:t>
            </a:r>
            <a:endParaRPr lang="en-US" altLang="zh-CN" dirty="0"/>
          </a:p>
          <a:p>
            <a:r>
              <a:rPr lang="zh-CN" altLang="en-US" dirty="0"/>
              <a:t>给某个点的权值增加</a:t>
            </a:r>
            <a:r>
              <a:rPr lang="en-US" altLang="zh-CN" dirty="0"/>
              <a:t>v</a:t>
            </a:r>
            <a:r>
              <a:rPr lang="zh-CN" altLang="en-US" dirty="0"/>
              <a:t>可以先把这个点从可并堆中删掉，再加一个新的进去</a:t>
            </a:r>
            <a:endParaRPr lang="en-US" altLang="zh-CN" dirty="0"/>
          </a:p>
          <a:p>
            <a:r>
              <a:rPr lang="zh-CN" altLang="en-US" dirty="0"/>
              <a:t>也可以加了再在堆里面调整</a:t>
            </a:r>
            <a:endParaRPr lang="en-US" altLang="zh-CN" dirty="0"/>
          </a:p>
          <a:p>
            <a:r>
              <a:rPr lang="zh-CN" altLang="en-US" dirty="0"/>
              <a:t>两个全局操作，用一个</a:t>
            </a:r>
            <a:r>
              <a:rPr lang="en-US" altLang="zh-CN" dirty="0"/>
              <a:t>multiset</a:t>
            </a:r>
            <a:r>
              <a:rPr lang="zh-CN" altLang="en-US" dirty="0"/>
              <a:t>维护堆顶的值，所有节点</a:t>
            </a:r>
            <a:r>
              <a:rPr lang="en-US" altLang="zh-CN" dirty="0"/>
              <a:t>+v</a:t>
            </a:r>
            <a:r>
              <a:rPr lang="zh-CN" altLang="en-US" dirty="0"/>
              <a:t>直接标记永久化就行了</a:t>
            </a:r>
          </a:p>
        </p:txBody>
      </p:sp>
    </p:spTree>
    <p:extLst>
      <p:ext uri="{BB962C8B-B14F-4D97-AF65-F5344CB8AC3E}">
        <p14:creationId xmlns:p14="http://schemas.microsoft.com/office/powerpoint/2010/main" val="6663215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7BD8C2-C0A1-4A69-9E03-173F7F2FF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「</a:t>
            </a:r>
            <a:r>
              <a:rPr lang="en-US" altLang="zh-CN" dirty="0"/>
              <a:t>BOI2004</a:t>
            </a:r>
            <a:r>
              <a:rPr lang="zh-CN" altLang="en-US" dirty="0"/>
              <a:t>」</a:t>
            </a:r>
            <a:r>
              <a:rPr lang="en-US" altLang="zh-CN" dirty="0"/>
              <a:t>Sequence </a:t>
            </a:r>
            <a:r>
              <a:rPr lang="zh-CN" altLang="en-US" dirty="0"/>
              <a:t>数字序列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DD0885-F5EC-4613-AAA7-2CD613E23F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给定一个整数序列</a:t>
            </a:r>
            <a:r>
              <a:rPr lang="en-US" altLang="zh-CN" dirty="0"/>
              <a:t>A1, A2, … , An</a:t>
            </a:r>
            <a:r>
              <a:rPr lang="zh-CN" altLang="en-US" dirty="0"/>
              <a:t>，求一个不下降序列</a:t>
            </a:r>
            <a:r>
              <a:rPr lang="en-US" altLang="zh-CN" dirty="0"/>
              <a:t>B1 ≤ B2 ≤ … ≤ Bn</a:t>
            </a:r>
            <a:r>
              <a:rPr lang="zh-CN" altLang="en-US" dirty="0"/>
              <a:t>，使得数列</a:t>
            </a:r>
            <a:r>
              <a:rPr lang="en-US" altLang="zh-CN" dirty="0"/>
              <a:t>{Ai}</a:t>
            </a:r>
            <a:r>
              <a:rPr lang="zh-CN" altLang="en-US" dirty="0"/>
              <a:t>和</a:t>
            </a:r>
            <a:r>
              <a:rPr lang="en-US" altLang="zh-CN" dirty="0"/>
              <a:t>{Bi}</a:t>
            </a:r>
            <a:r>
              <a:rPr lang="zh-CN" altLang="en-US" dirty="0"/>
              <a:t>的各项之差的绝对值之和 </a:t>
            </a:r>
            <a:r>
              <a:rPr lang="en-US" altLang="zh-CN" dirty="0"/>
              <a:t>|A1 - B1| + |A2 - B2| + … + |An - Bn| </a:t>
            </a:r>
            <a:r>
              <a:rPr lang="zh-CN" altLang="en-US" dirty="0"/>
              <a:t>最小。</a:t>
            </a:r>
            <a:endParaRPr lang="en-US" altLang="zh-CN" dirty="0"/>
          </a:p>
          <a:p>
            <a:r>
              <a:rPr lang="en-US" altLang="zh-CN" b="0" i="0" dirty="0">
                <a:effectLst/>
                <a:latin typeface="Open Sans" panose="020B0606030504020204" pitchFamily="34" charset="0"/>
              </a:rPr>
              <a:t>1 &lt;= N &lt;= 10^6</a:t>
            </a:r>
            <a:r>
              <a:rPr lang="zh-CN" altLang="en-US" b="0" i="0">
                <a:effectLst/>
                <a:latin typeface="Open Sans" panose="020B0606030504020204" pitchFamily="34" charset="0"/>
              </a:rPr>
              <a:t>，</a:t>
            </a:r>
            <a:r>
              <a:rPr lang="en-US" altLang="zh-CN" b="0" i="0">
                <a:effectLst/>
                <a:latin typeface="Open Sans" panose="020B0606030504020204" pitchFamily="34" charset="0"/>
              </a:rPr>
              <a:t>Ai </a:t>
            </a:r>
            <a:r>
              <a:rPr lang="en-US" altLang="zh-CN" b="0" i="0" dirty="0">
                <a:effectLst/>
                <a:latin typeface="Open Sans" panose="020B0606030504020204" pitchFamily="34" charset="0"/>
              </a:rPr>
              <a:t>&lt;= 10^9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208709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7BD8C2-C0A1-4A69-9E03-173F7F2FF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「</a:t>
            </a:r>
            <a:r>
              <a:rPr lang="en-US" altLang="zh-CN" dirty="0"/>
              <a:t>BOI2004</a:t>
            </a:r>
            <a:r>
              <a:rPr lang="zh-CN" altLang="en-US" dirty="0"/>
              <a:t>」</a:t>
            </a:r>
            <a:r>
              <a:rPr lang="en-US" altLang="zh-CN" dirty="0"/>
              <a:t>Sequence </a:t>
            </a:r>
            <a:r>
              <a:rPr lang="zh-CN" altLang="en-US" dirty="0"/>
              <a:t>数字序列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DD0885-F5EC-4613-AAA7-2CD613E23F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若</a:t>
            </a:r>
            <a:r>
              <a:rPr lang="en-US" altLang="zh-CN" dirty="0"/>
              <a:t>a</a:t>
            </a:r>
            <a:r>
              <a:rPr lang="zh-CN" altLang="en-US" dirty="0"/>
              <a:t>也是一个不下降序列，那么</a:t>
            </a:r>
            <a:r>
              <a:rPr lang="en-US" altLang="zh-CN" dirty="0"/>
              <a:t>bi=ai</a:t>
            </a:r>
          </a:p>
          <a:p>
            <a:r>
              <a:rPr lang="zh-CN" altLang="en-US" dirty="0"/>
              <a:t>若</a:t>
            </a:r>
            <a:r>
              <a:rPr lang="en-US" altLang="zh-CN" dirty="0"/>
              <a:t>a</a:t>
            </a:r>
            <a:r>
              <a:rPr lang="zh-CN" altLang="en-US" dirty="0"/>
              <a:t>是一个不上升序列，那么对于所有的</a:t>
            </a:r>
            <a:r>
              <a:rPr lang="en-US" altLang="zh-CN" dirty="0" err="1"/>
              <a:t>i</a:t>
            </a:r>
            <a:r>
              <a:rPr lang="zh-CN" altLang="en-US" dirty="0"/>
              <a:t>，</a:t>
            </a:r>
            <a:r>
              <a:rPr lang="en-US" altLang="zh-CN" dirty="0"/>
              <a:t>bi=</a:t>
            </a:r>
            <a:r>
              <a:rPr lang="zh-CN" altLang="en-US" dirty="0"/>
              <a:t>序列</a:t>
            </a:r>
            <a:r>
              <a:rPr lang="en-US" altLang="zh-CN" dirty="0"/>
              <a:t>a</a:t>
            </a:r>
            <a:r>
              <a:rPr lang="zh-CN" altLang="en-US" dirty="0"/>
              <a:t>的中位数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61510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CE6A71-88B4-48E1-A536-6B93664BB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左偏树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20FF68-7366-4C06-A528-CDF7B8901C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定义一个节点的</a:t>
            </a:r>
            <a:r>
              <a:rPr lang="en-US" altLang="zh-CN" dirty="0" err="1"/>
              <a:t>dist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zh-CN" altLang="en-US" dirty="0"/>
              <a:t>空节点的</a:t>
            </a:r>
            <a:r>
              <a:rPr lang="en-US" altLang="zh-CN" dirty="0" err="1"/>
              <a:t>dist</a:t>
            </a:r>
            <a:r>
              <a:rPr lang="zh-CN" altLang="en-US" dirty="0"/>
              <a:t>为</a:t>
            </a:r>
            <a:r>
              <a:rPr lang="en-US" altLang="zh-CN" dirty="0"/>
              <a:t>0</a:t>
            </a:r>
          </a:p>
          <a:p>
            <a:pPr lvl="1"/>
            <a:r>
              <a:rPr lang="zh-CN" altLang="en-US" dirty="0"/>
              <a:t>若左儿子或者右儿子为空，则</a:t>
            </a:r>
            <a:r>
              <a:rPr lang="en-US" altLang="zh-CN" dirty="0" err="1"/>
              <a:t>dist</a:t>
            </a:r>
            <a:r>
              <a:rPr lang="en-US" altLang="zh-CN" dirty="0"/>
              <a:t>=1</a:t>
            </a:r>
            <a:r>
              <a:rPr lang="zh-CN" altLang="en-US" dirty="0"/>
              <a:t>，这样的点叫做外节点</a:t>
            </a:r>
            <a:endParaRPr lang="en-US" altLang="zh-CN" dirty="0"/>
          </a:p>
          <a:p>
            <a:pPr lvl="1"/>
            <a:r>
              <a:rPr lang="zh-CN" altLang="en-US" dirty="0"/>
              <a:t>其余节点的</a:t>
            </a:r>
            <a:r>
              <a:rPr lang="en-US" altLang="zh-CN" dirty="0" err="1"/>
              <a:t>dist</a:t>
            </a:r>
            <a:r>
              <a:rPr lang="zh-CN" altLang="en-US" dirty="0"/>
              <a:t>是到所有外节点距离的最小值</a:t>
            </a:r>
            <a:r>
              <a:rPr lang="en-US" altLang="zh-CN" dirty="0"/>
              <a:t>+1</a:t>
            </a:r>
          </a:p>
          <a:p>
            <a:r>
              <a:rPr lang="zh-CN" altLang="en-US" dirty="0"/>
              <a:t>性质：一棵</a:t>
            </a:r>
            <a:r>
              <a:rPr lang="en-US" altLang="zh-CN" dirty="0"/>
              <a:t>n</a:t>
            </a:r>
            <a:r>
              <a:rPr lang="zh-CN" altLang="en-US" dirty="0"/>
              <a:t>个点的二叉树，</a:t>
            </a:r>
            <a:r>
              <a:rPr lang="en-US" altLang="zh-CN" dirty="0" err="1"/>
              <a:t>dist</a:t>
            </a:r>
            <a:r>
              <a:rPr lang="zh-CN" altLang="en-US" dirty="0"/>
              <a:t>的最大值是</a:t>
            </a:r>
            <a:r>
              <a:rPr lang="en-US" altLang="zh-CN" dirty="0"/>
              <a:t>O(</a:t>
            </a:r>
            <a:r>
              <a:rPr lang="en-US" altLang="zh-CN" dirty="0" err="1"/>
              <a:t>logn</a:t>
            </a:r>
            <a:r>
              <a:rPr lang="en-US" altLang="zh-CN" dirty="0"/>
              <a:t>)</a:t>
            </a:r>
            <a:r>
              <a:rPr lang="zh-CN" altLang="en-US" dirty="0"/>
              <a:t>级别的</a:t>
            </a:r>
            <a:endParaRPr lang="en-US" altLang="zh-CN" dirty="0"/>
          </a:p>
          <a:p>
            <a:r>
              <a:rPr lang="zh-CN" altLang="en-US" dirty="0"/>
              <a:t>因为若有一个</a:t>
            </a:r>
            <a:r>
              <a:rPr lang="en-US" altLang="zh-CN" dirty="0" err="1"/>
              <a:t>dist</a:t>
            </a:r>
            <a:r>
              <a:rPr lang="zh-CN" altLang="en-US" dirty="0"/>
              <a:t>为</a:t>
            </a:r>
            <a:r>
              <a:rPr lang="en-US" altLang="zh-CN" dirty="0"/>
              <a:t>x</a:t>
            </a:r>
            <a:r>
              <a:rPr lang="zh-CN" altLang="en-US" dirty="0"/>
              <a:t>的节点，则至少有</a:t>
            </a:r>
            <a:r>
              <a:rPr lang="en-US" altLang="zh-CN" dirty="0"/>
              <a:t>x-1</a:t>
            </a:r>
            <a:r>
              <a:rPr lang="zh-CN" altLang="en-US" dirty="0"/>
              <a:t>层是满二叉树，至少有</a:t>
            </a:r>
            <a:r>
              <a:rPr lang="en-US" altLang="zh-CN" dirty="0"/>
              <a:t>2^x-1</a:t>
            </a:r>
            <a:r>
              <a:rPr lang="zh-CN" altLang="en-US" dirty="0"/>
              <a:t>个节点</a:t>
            </a:r>
          </a:p>
        </p:txBody>
      </p:sp>
    </p:spTree>
    <p:extLst>
      <p:ext uri="{BB962C8B-B14F-4D97-AF65-F5344CB8AC3E}">
        <p14:creationId xmlns:p14="http://schemas.microsoft.com/office/powerpoint/2010/main" val="41266390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7BD8C2-C0A1-4A69-9E03-173F7F2FF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「</a:t>
            </a:r>
            <a:r>
              <a:rPr lang="en-US" altLang="zh-CN" dirty="0"/>
              <a:t>BOI2004</a:t>
            </a:r>
            <a:r>
              <a:rPr lang="zh-CN" altLang="en-US" dirty="0"/>
              <a:t>」</a:t>
            </a:r>
            <a:r>
              <a:rPr lang="en-US" altLang="zh-CN" dirty="0"/>
              <a:t>Sequence </a:t>
            </a:r>
            <a:r>
              <a:rPr lang="zh-CN" altLang="en-US" dirty="0"/>
              <a:t>数字序列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DD0885-F5EC-4613-AAA7-2CD613E23F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若</a:t>
            </a:r>
            <a:r>
              <a:rPr lang="en-US" altLang="zh-CN" dirty="0"/>
              <a:t>a</a:t>
            </a:r>
            <a:r>
              <a:rPr lang="zh-CN" altLang="en-US" dirty="0"/>
              <a:t>也是一个不下降序列，那么</a:t>
            </a:r>
            <a:r>
              <a:rPr lang="en-US" altLang="zh-CN" dirty="0"/>
              <a:t>bi=ai</a:t>
            </a:r>
          </a:p>
          <a:p>
            <a:r>
              <a:rPr lang="zh-CN" altLang="en-US" dirty="0"/>
              <a:t>若</a:t>
            </a:r>
            <a:r>
              <a:rPr lang="en-US" altLang="zh-CN" dirty="0"/>
              <a:t>a</a:t>
            </a:r>
            <a:r>
              <a:rPr lang="zh-CN" altLang="en-US" dirty="0"/>
              <a:t>是一个不上升序列，那么对于所有的</a:t>
            </a:r>
            <a:r>
              <a:rPr lang="en-US" altLang="zh-CN" dirty="0" err="1"/>
              <a:t>i</a:t>
            </a:r>
            <a:r>
              <a:rPr lang="zh-CN" altLang="en-US" dirty="0"/>
              <a:t>，</a:t>
            </a:r>
            <a:r>
              <a:rPr lang="en-US" altLang="zh-CN" dirty="0"/>
              <a:t>bi=</a:t>
            </a:r>
            <a:r>
              <a:rPr lang="zh-CN" altLang="en-US" dirty="0"/>
              <a:t>序列</a:t>
            </a:r>
            <a:r>
              <a:rPr lang="en-US" altLang="zh-CN" dirty="0"/>
              <a:t>a</a:t>
            </a:r>
            <a:r>
              <a:rPr lang="zh-CN" altLang="en-US" dirty="0"/>
              <a:t>的中位数</a:t>
            </a:r>
            <a:endParaRPr lang="en-US" altLang="zh-CN" dirty="0"/>
          </a:p>
          <a:p>
            <a:r>
              <a:rPr lang="zh-CN" altLang="en-US" dirty="0"/>
              <a:t>现在再想想一般情况：对于数列</a:t>
            </a:r>
            <a:r>
              <a:rPr lang="en-US" altLang="zh-CN" dirty="0"/>
              <a:t>{an}</a:t>
            </a:r>
            <a:r>
              <a:rPr lang="zh-CN" altLang="en-US" dirty="0"/>
              <a:t>，可能有一段递增，有一段递减，那么就把这些看成一段一段的</a:t>
            </a:r>
            <a:endParaRPr lang="en-US" altLang="zh-CN" dirty="0"/>
          </a:p>
          <a:p>
            <a:r>
              <a:rPr lang="zh-CN" altLang="en-US" dirty="0"/>
              <a:t>假设我们已经找到前</a:t>
            </a:r>
            <a:r>
              <a:rPr lang="en-US" altLang="zh-CN" dirty="0"/>
              <a:t>k</a:t>
            </a:r>
            <a:r>
              <a:rPr lang="zh-CN" altLang="en-US" dirty="0"/>
              <a:t>个数的最优解，队列中有</a:t>
            </a:r>
            <a:r>
              <a:rPr lang="en-US" altLang="zh-CN" dirty="0" err="1"/>
              <a:t>cnt</a:t>
            </a:r>
            <a:r>
              <a:rPr lang="zh-CN" altLang="en-US" dirty="0"/>
              <a:t>段区间，每段区间最优解为</a:t>
            </a:r>
            <a:r>
              <a:rPr lang="en-US" altLang="zh-CN" dirty="0"/>
              <a:t>w1,w2,…,</a:t>
            </a:r>
            <a:r>
              <a:rPr lang="en-US" altLang="zh-CN" dirty="0" err="1"/>
              <a:t>wcnt</a:t>
            </a:r>
            <a:r>
              <a:rPr lang="zh-CN" altLang="en-US" dirty="0"/>
              <a:t>，现在要加入</a:t>
            </a:r>
            <a:r>
              <a:rPr lang="en-US" altLang="zh-CN" dirty="0"/>
              <a:t>a[k+1]</a:t>
            </a:r>
            <a:r>
              <a:rPr lang="zh-CN" altLang="en-US" dirty="0"/>
              <a:t>，并更新队列。</a:t>
            </a:r>
            <a:endParaRPr lang="en-US" altLang="zh-CN" dirty="0"/>
          </a:p>
          <a:p>
            <a:r>
              <a:rPr lang="zh-CN" altLang="en-US" dirty="0"/>
              <a:t>首先把</a:t>
            </a:r>
            <a:r>
              <a:rPr lang="en-US" altLang="zh-CN" dirty="0"/>
              <a:t>a[k+1]</a:t>
            </a:r>
            <a:r>
              <a:rPr lang="zh-CN" altLang="en-US" dirty="0"/>
              <a:t>加入队尾，令</a:t>
            </a:r>
            <a:r>
              <a:rPr lang="en-US" altLang="zh-CN" dirty="0"/>
              <a:t>w[cnt+1]=a[k+1]</a:t>
            </a:r>
            <a:r>
              <a:rPr lang="zh-CN" altLang="en-US" dirty="0"/>
              <a:t>，如果</a:t>
            </a:r>
            <a:r>
              <a:rPr lang="en-US" altLang="zh-CN" dirty="0"/>
              <a:t>w[</a:t>
            </a:r>
            <a:r>
              <a:rPr lang="en-US" altLang="zh-CN" dirty="0" err="1"/>
              <a:t>cnt</a:t>
            </a:r>
            <a:r>
              <a:rPr lang="en-US" altLang="zh-CN" dirty="0"/>
              <a:t>]&gt;w[cnt+1]</a:t>
            </a:r>
            <a:r>
              <a:rPr lang="zh-CN" altLang="en-US" dirty="0"/>
              <a:t>，就将最后两个区间合并，并找出新区间的最优解。重复上述过程，直至满足</a:t>
            </a:r>
            <a:r>
              <a:rPr lang="en-US" altLang="zh-CN" dirty="0"/>
              <a:t>w</a:t>
            </a:r>
            <a:r>
              <a:rPr lang="zh-CN" altLang="en-US" dirty="0"/>
              <a:t>单调递增。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860764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7BD8C2-C0A1-4A69-9E03-173F7F2FF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「</a:t>
            </a:r>
            <a:r>
              <a:rPr lang="en-US" altLang="zh-CN" dirty="0"/>
              <a:t>BOI2004</a:t>
            </a:r>
            <a:r>
              <a:rPr lang="zh-CN" altLang="en-US" dirty="0"/>
              <a:t>」</a:t>
            </a:r>
            <a:r>
              <a:rPr lang="en-US" altLang="zh-CN" dirty="0"/>
              <a:t>Sequence </a:t>
            </a:r>
            <a:r>
              <a:rPr lang="zh-CN" altLang="en-US" dirty="0"/>
              <a:t>数字序列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DD0885-F5EC-4613-AAA7-2CD613E23F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原题让求的是一个严格单增的序列</a:t>
            </a:r>
            <a:r>
              <a:rPr lang="en-US" altLang="zh-CN" dirty="0"/>
              <a:t>b</a:t>
            </a:r>
          </a:p>
          <a:p>
            <a:r>
              <a:rPr lang="zh-CN" altLang="en-US" dirty="0"/>
              <a:t>在读入</a:t>
            </a:r>
            <a:r>
              <a:rPr lang="en-US" altLang="zh-CN" dirty="0"/>
              <a:t>a</a:t>
            </a:r>
            <a:r>
              <a:rPr lang="zh-CN" altLang="en-US" dirty="0"/>
              <a:t>序列的时候让</a:t>
            </a:r>
            <a:r>
              <a:rPr lang="en-US" altLang="zh-CN" dirty="0"/>
              <a:t>ai-=I</a:t>
            </a:r>
          </a:p>
          <a:p>
            <a:r>
              <a:rPr lang="zh-CN" altLang="en-US" dirty="0"/>
              <a:t>输出</a:t>
            </a:r>
            <a:r>
              <a:rPr lang="en-US" altLang="zh-CN" dirty="0"/>
              <a:t>b</a:t>
            </a:r>
            <a:r>
              <a:rPr lang="zh-CN" altLang="en-US" dirty="0"/>
              <a:t>的时候</a:t>
            </a:r>
            <a:r>
              <a:rPr lang="en-US" altLang="zh-CN" dirty="0"/>
              <a:t>bi+=</a:t>
            </a:r>
            <a:r>
              <a:rPr lang="en-US" altLang="zh-CN" dirty="0" err="1"/>
              <a:t>i</a:t>
            </a:r>
            <a:r>
              <a:rPr lang="zh-CN" altLang="en-US" dirty="0"/>
              <a:t>即可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151477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7BD8C2-C0A1-4A69-9E03-173F7F2FF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「</a:t>
            </a:r>
            <a:r>
              <a:rPr lang="en-US" altLang="zh-CN" dirty="0"/>
              <a:t>POJ 3016</a:t>
            </a:r>
            <a:r>
              <a:rPr lang="zh-CN" altLang="en-US" dirty="0"/>
              <a:t>」</a:t>
            </a:r>
            <a:r>
              <a:rPr lang="en-US" altLang="zh-CN" dirty="0"/>
              <a:t>K-Monotonic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DD0885-F5EC-4613-AAA7-2CD613E23F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题目大意：给定</a:t>
            </a:r>
            <a:r>
              <a:rPr lang="en-US" altLang="zh-CN" dirty="0"/>
              <a:t>N</a:t>
            </a:r>
            <a:r>
              <a:rPr lang="zh-CN" altLang="en-US" dirty="0"/>
              <a:t>个整数，将</a:t>
            </a:r>
            <a:r>
              <a:rPr lang="en-US" altLang="zh-CN" dirty="0"/>
              <a:t>Ai</a:t>
            </a:r>
            <a:r>
              <a:rPr lang="zh-CN" altLang="en-US" dirty="0"/>
              <a:t>修改成</a:t>
            </a:r>
            <a:r>
              <a:rPr lang="en-US" altLang="zh-CN" dirty="0"/>
              <a:t>Bi</a:t>
            </a:r>
            <a:r>
              <a:rPr lang="zh-CN" altLang="en-US" dirty="0"/>
              <a:t>的代价时</a:t>
            </a:r>
            <a:r>
              <a:rPr lang="en-US" altLang="zh-CN" dirty="0"/>
              <a:t>|Ai-Bi|</a:t>
            </a:r>
            <a:r>
              <a:rPr lang="zh-CN" altLang="en-US" dirty="0"/>
              <a:t>。现在将这</a:t>
            </a:r>
            <a:r>
              <a:rPr lang="en-US" altLang="zh-CN" dirty="0"/>
              <a:t>N</a:t>
            </a:r>
            <a:r>
              <a:rPr lang="zh-CN" altLang="en-US" dirty="0"/>
              <a:t>个整数划分成连续的</a:t>
            </a:r>
            <a:r>
              <a:rPr lang="en-US" altLang="zh-CN" dirty="0"/>
              <a:t>K</a:t>
            </a:r>
            <a:r>
              <a:rPr lang="zh-CN" altLang="en-US" dirty="0"/>
              <a:t>段，使得每一段单调递增或者单调递减（注意是严格增减）。</a:t>
            </a:r>
          </a:p>
          <a:p>
            <a:r>
              <a:rPr lang="zh-CN" altLang="en-US" dirty="0"/>
              <a:t>问最小代价和。</a:t>
            </a:r>
            <a:endParaRPr lang="en-US" altLang="zh-CN" dirty="0"/>
          </a:p>
          <a:p>
            <a:r>
              <a:rPr lang="en-US" altLang="zh-CN" dirty="0"/>
              <a:t>1 ≤ n ≤ 1000</a:t>
            </a:r>
            <a:r>
              <a:rPr lang="zh-CN" altLang="en-US" dirty="0"/>
              <a:t>，</a:t>
            </a:r>
            <a:r>
              <a:rPr lang="pt-BR" altLang="zh-CN" dirty="0"/>
              <a:t>1 ≤ k ≤ min{ n, 10 }</a:t>
            </a:r>
            <a:r>
              <a:rPr lang="zh-CN" altLang="en-US" dirty="0"/>
              <a:t>，</a:t>
            </a:r>
            <a:r>
              <a:rPr lang="it-IT" altLang="zh-CN" dirty="0"/>
              <a:t>−100 000 ≤ Ai ≤ 100 000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44633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7BD8C2-C0A1-4A69-9E03-173F7F2FF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「</a:t>
            </a:r>
            <a:r>
              <a:rPr lang="en-US" altLang="zh-CN" dirty="0"/>
              <a:t>POJ 3016</a:t>
            </a:r>
            <a:r>
              <a:rPr lang="zh-CN" altLang="en-US" dirty="0"/>
              <a:t>」</a:t>
            </a:r>
            <a:r>
              <a:rPr lang="en-US" altLang="zh-CN" dirty="0"/>
              <a:t>K-Monotonic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DD0885-F5EC-4613-AAA7-2CD613E23F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设</a:t>
            </a:r>
            <a:r>
              <a:rPr lang="en-US" altLang="zh-CN"/>
              <a:t>f[</a:t>
            </a:r>
            <a:r>
              <a:rPr lang="en-US" altLang="zh-CN" dirty="0"/>
              <a:t>k</a:t>
            </a:r>
            <a:r>
              <a:rPr lang="en-US" altLang="zh-CN"/>
              <a:t>][</a:t>
            </a:r>
            <a:r>
              <a:rPr lang="en-US" altLang="zh-CN" dirty="0"/>
              <a:t>j]</a:t>
            </a:r>
            <a:r>
              <a:rPr lang="zh-CN" altLang="en-US" dirty="0"/>
              <a:t>表示做到</a:t>
            </a:r>
            <a:r>
              <a:rPr lang="en-US" altLang="zh-CN" dirty="0"/>
              <a:t>j</a:t>
            </a:r>
            <a:r>
              <a:rPr lang="zh-CN" altLang="en-US" dirty="0"/>
              <a:t>这个位置，划分了</a:t>
            </a:r>
            <a:r>
              <a:rPr lang="en-US" altLang="zh-CN" dirty="0"/>
              <a:t>k</a:t>
            </a:r>
            <a:r>
              <a:rPr lang="zh-CN" altLang="en-US" dirty="0"/>
              <a:t>段的最小代价</a:t>
            </a:r>
            <a:endParaRPr lang="en-US" altLang="zh-CN" dirty="0"/>
          </a:p>
          <a:p>
            <a:r>
              <a:rPr lang="en-US" altLang="zh-CN" dirty="0"/>
              <a:t>f[</a:t>
            </a:r>
            <a:r>
              <a:rPr lang="en-US" altLang="zh-CN" dirty="0" err="1"/>
              <a:t>i</a:t>
            </a:r>
            <a:r>
              <a:rPr lang="en-US" altLang="zh-CN" dirty="0"/>
              <a:t>][j]=min(f[i-1][k]+min(cost1[k+1][j],cost2[k+1][j]))</a:t>
            </a:r>
          </a:p>
          <a:p>
            <a:r>
              <a:rPr lang="en-US" altLang="zh-CN" dirty="0"/>
              <a:t>cost1[k][j]</a:t>
            </a:r>
            <a:r>
              <a:rPr lang="zh-CN" altLang="en-US" dirty="0"/>
              <a:t>表示</a:t>
            </a:r>
            <a:r>
              <a:rPr lang="en-US" altLang="zh-CN" dirty="0"/>
              <a:t>[</a:t>
            </a:r>
            <a:r>
              <a:rPr lang="en-US" altLang="zh-CN" dirty="0" err="1"/>
              <a:t>k,j</a:t>
            </a:r>
            <a:r>
              <a:rPr lang="en-US" altLang="zh-CN" dirty="0"/>
              <a:t>]</a:t>
            </a:r>
            <a:r>
              <a:rPr lang="zh-CN" altLang="en-US" dirty="0"/>
              <a:t>这个区间单增的最小代价</a:t>
            </a:r>
            <a:endParaRPr lang="en-US" altLang="zh-CN" dirty="0"/>
          </a:p>
          <a:p>
            <a:r>
              <a:rPr lang="en-US" altLang="zh-CN" dirty="0"/>
              <a:t>cost2[k][j]</a:t>
            </a:r>
            <a:r>
              <a:rPr lang="zh-CN" altLang="en-US" dirty="0"/>
              <a:t>表示</a:t>
            </a:r>
            <a:r>
              <a:rPr lang="en-US" altLang="zh-CN" dirty="0"/>
              <a:t>[</a:t>
            </a:r>
            <a:r>
              <a:rPr lang="en-US" altLang="zh-CN" dirty="0" err="1"/>
              <a:t>k,j</a:t>
            </a:r>
            <a:r>
              <a:rPr lang="en-US" altLang="zh-CN" dirty="0"/>
              <a:t>]</a:t>
            </a:r>
            <a:r>
              <a:rPr lang="zh-CN" altLang="en-US" dirty="0"/>
              <a:t>这个区间单减的最小代价</a:t>
            </a:r>
            <a:endParaRPr lang="en-US" altLang="zh-CN" dirty="0"/>
          </a:p>
          <a:p>
            <a:r>
              <a:rPr lang="en-US" altLang="zh-CN" dirty="0"/>
              <a:t>cost1</a:t>
            </a:r>
            <a:r>
              <a:rPr lang="zh-CN" altLang="en-US" dirty="0"/>
              <a:t>和</a:t>
            </a:r>
            <a:r>
              <a:rPr lang="en-US" altLang="zh-CN" dirty="0"/>
              <a:t>cost2</a:t>
            </a:r>
            <a:r>
              <a:rPr lang="zh-CN" altLang="en-US" dirty="0"/>
              <a:t>可以用上面那个题的方法预处理出来，</a:t>
            </a:r>
            <a:r>
              <a:rPr lang="en-US" altLang="zh-CN" dirty="0"/>
              <a:t>O(n^2logn)</a:t>
            </a:r>
          </a:p>
          <a:p>
            <a:r>
              <a:rPr lang="en-US" altLang="zh-CN" dirty="0" err="1"/>
              <a:t>dp</a:t>
            </a:r>
            <a:r>
              <a:rPr lang="zh-CN" altLang="en-US" dirty="0"/>
              <a:t>的复杂度是</a:t>
            </a:r>
            <a:r>
              <a:rPr lang="en-US" altLang="zh-CN" dirty="0"/>
              <a:t>O(</a:t>
            </a:r>
            <a:r>
              <a:rPr lang="en-US" altLang="zh-CN" dirty="0" err="1"/>
              <a:t>nk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严格单增</a:t>
            </a:r>
            <a:r>
              <a:rPr lang="en-US" altLang="zh-CN" dirty="0"/>
              <a:t>\</a:t>
            </a:r>
            <a:r>
              <a:rPr lang="zh-CN" altLang="en-US" dirty="0"/>
              <a:t>减还是处理</a:t>
            </a:r>
            <a:r>
              <a:rPr lang="en-US" altLang="zh-CN" dirty="0"/>
              <a:t>a[</a:t>
            </a:r>
            <a:r>
              <a:rPr lang="en-US" altLang="zh-CN" dirty="0" err="1"/>
              <a:t>i</a:t>
            </a:r>
            <a:r>
              <a:rPr lang="en-US" altLang="zh-CN" dirty="0"/>
              <a:t>]-</a:t>
            </a:r>
            <a:r>
              <a:rPr lang="en-US" altLang="zh-CN" dirty="0" err="1"/>
              <a:t>i</a:t>
            </a:r>
            <a:r>
              <a:rPr lang="zh-CN" altLang="en-US" dirty="0"/>
              <a:t>这个序列就行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986847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9419F1-F757-4A5A-B3EE-1EBB717E2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可持久化左偏树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4EF24C-07A8-40BD-B4A3-7F25E5429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合并，设两个堆的根分别是</a:t>
            </a:r>
            <a:r>
              <a:rPr lang="en-US" altLang="zh-CN" dirty="0"/>
              <a:t>x</a:t>
            </a:r>
            <a:r>
              <a:rPr lang="zh-CN" altLang="en-US" dirty="0"/>
              <a:t>和</a:t>
            </a:r>
            <a:r>
              <a:rPr lang="en-US" altLang="zh-CN" dirty="0"/>
              <a:t>y</a:t>
            </a:r>
            <a:r>
              <a:rPr lang="zh-CN" altLang="en-US" dirty="0"/>
              <a:t>，堆是小根堆</a:t>
            </a:r>
          </a:p>
          <a:p>
            <a:pPr lvl="1"/>
            <a:r>
              <a:rPr lang="zh-CN" altLang="en-US" dirty="0"/>
              <a:t>如果</a:t>
            </a:r>
            <a:r>
              <a:rPr lang="en-US" altLang="zh-CN" dirty="0" err="1"/>
              <a:t>val</a:t>
            </a:r>
            <a:r>
              <a:rPr lang="en-US" altLang="zh-CN" dirty="0"/>
              <a:t>[x]&gt;</a:t>
            </a:r>
            <a:r>
              <a:rPr lang="en-US" altLang="zh-CN" dirty="0" err="1"/>
              <a:t>val</a:t>
            </a:r>
            <a:r>
              <a:rPr lang="en-US" altLang="zh-CN" dirty="0"/>
              <a:t>[y]</a:t>
            </a:r>
            <a:r>
              <a:rPr lang="zh-CN" altLang="en-US" dirty="0"/>
              <a:t>，就</a:t>
            </a:r>
            <a:r>
              <a:rPr lang="en-US" altLang="zh-CN" dirty="0"/>
              <a:t>swap(</a:t>
            </a:r>
            <a:r>
              <a:rPr lang="en-US" altLang="zh-CN" dirty="0" err="1"/>
              <a:t>x,y</a:t>
            </a:r>
            <a:r>
              <a:rPr lang="en-US" altLang="zh-CN" dirty="0"/>
              <a:t>)</a:t>
            </a:r>
          </a:p>
          <a:p>
            <a:pPr lvl="1"/>
            <a:r>
              <a:rPr lang="zh-CN" altLang="en-US" dirty="0"/>
              <a:t>新建一个点</a:t>
            </a:r>
            <a:r>
              <a:rPr lang="en-US" altLang="zh-CN" dirty="0"/>
              <a:t>p</a:t>
            </a:r>
            <a:r>
              <a:rPr lang="zh-CN" altLang="en-US" dirty="0"/>
              <a:t>，</a:t>
            </a:r>
            <a:r>
              <a:rPr lang="en-US" altLang="zh-CN" dirty="0"/>
              <a:t>p</a:t>
            </a:r>
            <a:r>
              <a:rPr lang="zh-CN" altLang="en-US" dirty="0"/>
              <a:t>是</a:t>
            </a:r>
            <a:r>
              <a:rPr lang="en-US" altLang="zh-CN" dirty="0"/>
              <a:t>x</a:t>
            </a:r>
            <a:r>
              <a:rPr lang="zh-CN" altLang="en-US" dirty="0"/>
              <a:t>的复制，作为合并后左偏树的根</a:t>
            </a:r>
            <a:endParaRPr lang="en-US" altLang="zh-CN" dirty="0"/>
          </a:p>
          <a:p>
            <a:pPr lvl="1"/>
            <a:r>
              <a:rPr lang="zh-CN" altLang="en-US" dirty="0"/>
              <a:t>递归地合并</a:t>
            </a:r>
            <a:r>
              <a:rPr lang="en-US" altLang="zh-CN" dirty="0" err="1"/>
              <a:t>rc</a:t>
            </a:r>
            <a:r>
              <a:rPr lang="en-US" altLang="zh-CN" dirty="0"/>
              <a:t>[p]</a:t>
            </a:r>
            <a:r>
              <a:rPr lang="zh-CN" altLang="en-US" dirty="0"/>
              <a:t>和</a:t>
            </a:r>
            <a:r>
              <a:rPr lang="en-US" altLang="zh-CN" dirty="0"/>
              <a:t>y</a:t>
            </a:r>
            <a:r>
              <a:rPr lang="zh-CN" altLang="en-US" dirty="0"/>
              <a:t>，作为</a:t>
            </a:r>
            <a:r>
              <a:rPr lang="en-US" altLang="zh-CN" dirty="0"/>
              <a:t>p</a:t>
            </a:r>
            <a:r>
              <a:rPr lang="zh-CN" altLang="en-US" dirty="0"/>
              <a:t>的右儿子</a:t>
            </a:r>
          </a:p>
          <a:p>
            <a:pPr lvl="1"/>
            <a:r>
              <a:rPr lang="zh-CN" altLang="en-US" dirty="0"/>
              <a:t>在合并完成后，还要维护其左偏性，也就是比较</a:t>
            </a:r>
            <a:r>
              <a:rPr lang="en-US" altLang="zh-CN" dirty="0" err="1"/>
              <a:t>dist</a:t>
            </a:r>
            <a:r>
              <a:rPr lang="en-US" altLang="zh-CN" dirty="0"/>
              <a:t>[lc[p]]</a:t>
            </a:r>
            <a:r>
              <a:rPr lang="zh-CN" altLang="en-US" dirty="0"/>
              <a:t>和</a:t>
            </a:r>
            <a:r>
              <a:rPr lang="en-US" altLang="zh-CN" dirty="0" err="1"/>
              <a:t>dist</a:t>
            </a:r>
            <a:r>
              <a:rPr lang="en-US" altLang="zh-CN" dirty="0"/>
              <a:t>[</a:t>
            </a:r>
            <a:r>
              <a:rPr lang="en-US" altLang="zh-CN" dirty="0" err="1"/>
              <a:t>rc</a:t>
            </a:r>
            <a:r>
              <a:rPr lang="en-US" altLang="zh-CN" dirty="0"/>
              <a:t>[p]]</a:t>
            </a:r>
            <a:r>
              <a:rPr lang="zh-CN" altLang="en-US" dirty="0"/>
              <a:t>，若</a:t>
            </a:r>
            <a:r>
              <a:rPr lang="en-US" altLang="zh-CN" dirty="0" err="1"/>
              <a:t>dist</a:t>
            </a:r>
            <a:r>
              <a:rPr lang="en-US" altLang="zh-CN" dirty="0"/>
              <a:t>[</a:t>
            </a:r>
            <a:r>
              <a:rPr lang="en-US" altLang="zh-CN" dirty="0" err="1"/>
              <a:t>rc</a:t>
            </a:r>
            <a:r>
              <a:rPr lang="en-US" altLang="zh-CN" dirty="0"/>
              <a:t>[p]]&lt;</a:t>
            </a:r>
            <a:r>
              <a:rPr lang="en-US" altLang="zh-CN" dirty="0" err="1"/>
              <a:t>dist</a:t>
            </a:r>
            <a:r>
              <a:rPr lang="en-US" altLang="zh-CN" dirty="0"/>
              <a:t>[lc[p]]</a:t>
            </a:r>
            <a:r>
              <a:rPr lang="zh-CN" altLang="en-US" dirty="0"/>
              <a:t>还要交换</a:t>
            </a:r>
            <a:r>
              <a:rPr lang="en-US" altLang="zh-CN" dirty="0"/>
              <a:t>u</a:t>
            </a:r>
            <a:r>
              <a:rPr lang="zh-CN" altLang="en-US" dirty="0"/>
              <a:t>的左右儿子（</a:t>
            </a:r>
            <a:r>
              <a:rPr lang="en-US" altLang="zh-CN" dirty="0"/>
              <a:t>u</a:t>
            </a:r>
            <a:r>
              <a:rPr lang="zh-CN" altLang="en-US" dirty="0"/>
              <a:t>是合并后的堆顶）</a:t>
            </a:r>
          </a:p>
          <a:p>
            <a:pPr lvl="1"/>
            <a:r>
              <a:rPr lang="zh-CN" altLang="en-US" dirty="0"/>
              <a:t>并且还要更新</a:t>
            </a:r>
            <a:r>
              <a:rPr lang="en-US" altLang="zh-CN" dirty="0"/>
              <a:t>p</a:t>
            </a:r>
            <a:r>
              <a:rPr lang="zh-CN" altLang="en-US" dirty="0"/>
              <a:t>的</a:t>
            </a:r>
            <a:r>
              <a:rPr lang="en-US" altLang="zh-CN" dirty="0" err="1"/>
              <a:t>dist</a:t>
            </a:r>
            <a:r>
              <a:rPr lang="zh-CN" altLang="en-US" dirty="0"/>
              <a:t>值</a:t>
            </a:r>
            <a:r>
              <a:rPr lang="en-US" altLang="zh-CN" dirty="0" err="1"/>
              <a:t>dist</a:t>
            </a:r>
            <a:r>
              <a:rPr lang="en-US" altLang="zh-CN" dirty="0"/>
              <a:t>[p]=</a:t>
            </a:r>
            <a:r>
              <a:rPr lang="en-US" altLang="zh-CN" dirty="0" err="1"/>
              <a:t>dist</a:t>
            </a:r>
            <a:r>
              <a:rPr lang="en-US" altLang="zh-CN" dirty="0"/>
              <a:t>[</a:t>
            </a:r>
            <a:r>
              <a:rPr lang="en-US" altLang="zh-CN" dirty="0" err="1"/>
              <a:t>rc</a:t>
            </a:r>
            <a:r>
              <a:rPr lang="en-US" altLang="zh-CN" dirty="0"/>
              <a:t>[p]]+1</a:t>
            </a:r>
          </a:p>
          <a:p>
            <a:r>
              <a:rPr lang="zh-CN" altLang="en-US" dirty="0"/>
              <a:t>时空复杂度</a:t>
            </a:r>
            <a:r>
              <a:rPr lang="en-US" altLang="zh-CN" dirty="0"/>
              <a:t>O(</a:t>
            </a:r>
            <a:r>
              <a:rPr lang="en-US" altLang="zh-CN" dirty="0" err="1"/>
              <a:t>logn+logm</a:t>
            </a:r>
            <a:r>
              <a:rPr lang="en-US" altLang="zh-CN" dirty="0"/>
              <a:t>)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481359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9419F1-F757-4A5A-B3EE-1EBB717E2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可持久化左偏树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4FB926CE-C47F-4F21-A6BA-672E8A651C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9224916" cy="4252912"/>
          </a:xfrm>
        </p:spPr>
      </p:pic>
    </p:spTree>
    <p:extLst>
      <p:ext uri="{BB962C8B-B14F-4D97-AF65-F5344CB8AC3E}">
        <p14:creationId xmlns:p14="http://schemas.microsoft.com/office/powerpoint/2010/main" val="11345952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9419F1-F757-4A5A-B3EE-1EBB717E2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</a:t>
            </a:r>
            <a:r>
              <a:rPr lang="zh-CN" altLang="en-US" dirty="0"/>
              <a:t>短路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4EF24C-07A8-40BD-B4A3-7F25E5429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在一张有向带权图 </a:t>
            </a:r>
            <a:r>
              <a:rPr lang="en-US" altLang="zh-CN" dirty="0"/>
              <a:t>G </a:t>
            </a:r>
            <a:r>
              <a:rPr lang="zh-CN" altLang="en-US" dirty="0"/>
              <a:t>中，从起点 </a:t>
            </a:r>
            <a:r>
              <a:rPr lang="en-US" altLang="zh-CN" dirty="0"/>
              <a:t>s </a:t>
            </a:r>
            <a:r>
              <a:rPr lang="zh-CN" altLang="en-US" dirty="0"/>
              <a:t>到终点 </a:t>
            </a:r>
            <a:r>
              <a:rPr lang="en-US" altLang="zh-CN" dirty="0"/>
              <a:t>t </a:t>
            </a:r>
            <a:r>
              <a:rPr lang="zh-CN" altLang="en-US" dirty="0"/>
              <a:t>的不严格递增的第 </a:t>
            </a:r>
            <a:r>
              <a:rPr lang="en-US" altLang="zh-CN" dirty="0"/>
              <a:t>k </a:t>
            </a:r>
            <a:r>
              <a:rPr lang="zh-CN" altLang="en-US" dirty="0"/>
              <a:t>短路的长度。两条路径不同定义为按顺序经过的边集不同。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740772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9419F1-F757-4A5A-B3EE-1EBB717E2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</a:t>
            </a:r>
            <a:r>
              <a:rPr lang="zh-CN" altLang="en-US" dirty="0"/>
              <a:t>短路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4EF24C-07A8-40BD-B4A3-7F25E5429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记 </a:t>
            </a:r>
            <a:r>
              <a:rPr lang="en-US" altLang="zh-CN" dirty="0"/>
              <a:t>dis[</a:t>
            </a:r>
            <a:r>
              <a:rPr lang="en-US" altLang="zh-CN" dirty="0" err="1"/>
              <a:t>i</a:t>
            </a:r>
            <a:r>
              <a:rPr lang="en-US" altLang="zh-CN" dirty="0"/>
              <a:t>] </a:t>
            </a:r>
            <a:r>
              <a:rPr lang="zh-CN" altLang="en-US" dirty="0"/>
              <a:t>为 </a:t>
            </a:r>
            <a:r>
              <a:rPr lang="en-US" altLang="zh-CN" dirty="0" err="1"/>
              <a:t>i</a:t>
            </a:r>
            <a:r>
              <a:rPr lang="en-US" altLang="zh-CN" dirty="0"/>
              <a:t> </a:t>
            </a:r>
            <a:r>
              <a:rPr lang="zh-CN" altLang="en-US" dirty="0"/>
              <a:t>到 </a:t>
            </a:r>
            <a:r>
              <a:rPr lang="en-US" altLang="zh-CN" dirty="0"/>
              <a:t>t </a:t>
            </a:r>
            <a:r>
              <a:rPr lang="zh-CN" altLang="en-US" dirty="0"/>
              <a:t>的最短距离，设 </a:t>
            </a:r>
            <a:r>
              <a:rPr lang="en-US" altLang="zh-CN" dirty="0"/>
              <a:t>T </a:t>
            </a:r>
            <a:r>
              <a:rPr lang="zh-CN" altLang="en-US" dirty="0"/>
              <a:t>为以 </a:t>
            </a:r>
            <a:r>
              <a:rPr lang="en-US" altLang="zh-CN" dirty="0"/>
              <a:t>t </a:t>
            </a:r>
            <a:r>
              <a:rPr lang="zh-CN" altLang="en-US" dirty="0"/>
              <a:t>为根用反向边建出的最短路径树。</a:t>
            </a:r>
            <a:endParaRPr lang="en-US" altLang="zh-CN" dirty="0"/>
          </a:p>
          <a:p>
            <a:r>
              <a:rPr lang="zh-CN" altLang="en-US" dirty="0"/>
              <a:t>对于一条起点为 </a:t>
            </a:r>
            <a:r>
              <a:rPr lang="en-US" altLang="zh-CN" dirty="0"/>
              <a:t>u</a:t>
            </a:r>
            <a:r>
              <a:rPr lang="zh-CN" altLang="en-US" dirty="0"/>
              <a:t>，终点为 </a:t>
            </a:r>
            <a:r>
              <a:rPr lang="en-US" altLang="zh-CN" dirty="0"/>
              <a:t>v</a:t>
            </a:r>
            <a:r>
              <a:rPr lang="zh-CN" altLang="en-US" dirty="0"/>
              <a:t>，权值为 </a:t>
            </a:r>
            <a:r>
              <a:rPr lang="en-US" altLang="zh-CN" dirty="0"/>
              <a:t>w </a:t>
            </a:r>
            <a:r>
              <a:rPr lang="zh-CN" altLang="en-US" dirty="0"/>
              <a:t>的边 </a:t>
            </a:r>
            <a:r>
              <a:rPr lang="en-US" altLang="zh-CN" dirty="0"/>
              <a:t>e</a:t>
            </a:r>
            <a:r>
              <a:rPr lang="zh-CN" altLang="en-US" dirty="0"/>
              <a:t>，定义</a:t>
            </a:r>
            <a:endParaRPr lang="en-US" altLang="zh-CN" dirty="0"/>
          </a:p>
          <a:p>
            <a:r>
              <a:rPr lang="el-GR" altLang="zh-CN" dirty="0"/>
              <a:t>δ(</a:t>
            </a:r>
            <a:r>
              <a:rPr lang="en-US" altLang="zh-CN" dirty="0"/>
              <a:t>e)=</a:t>
            </a:r>
            <a:r>
              <a:rPr lang="en-US" altLang="zh-CN" dirty="0" err="1"/>
              <a:t>w+dis</a:t>
            </a:r>
            <a:r>
              <a:rPr lang="en-US" altLang="zh-CN" dirty="0"/>
              <a:t>[v​]-dis[u]​ </a:t>
            </a:r>
            <a:r>
              <a:rPr lang="zh-CN" altLang="en-US" dirty="0"/>
              <a:t>，表示选择这条边和最短路径的差。</a:t>
            </a:r>
            <a:endParaRPr lang="en-US" altLang="zh-CN" dirty="0"/>
          </a:p>
          <a:p>
            <a:r>
              <a:rPr lang="zh-CN" altLang="en-US" dirty="0"/>
              <a:t>那么对于一条路径 </a:t>
            </a:r>
            <a:r>
              <a:rPr lang="en-US" altLang="zh-CN" dirty="0"/>
              <a:t>P</a:t>
            </a:r>
            <a:r>
              <a:rPr lang="zh-CN" altLang="en-US" dirty="0"/>
              <a:t>，它的长度 </a:t>
            </a:r>
            <a:r>
              <a:rPr lang="en-US" altLang="zh-CN" dirty="0" err="1"/>
              <a:t>len</a:t>
            </a:r>
            <a:r>
              <a:rPr lang="en-US" altLang="zh-CN" dirty="0"/>
              <a:t>(P)=dis[s​] +∑_{</a:t>
            </a:r>
            <a:r>
              <a:rPr lang="en-US" altLang="zh-CN" dirty="0" err="1"/>
              <a:t>e∈P</a:t>
            </a:r>
            <a:r>
              <a:rPr lang="en-US" altLang="zh-CN" dirty="0"/>
              <a:t>}​ </a:t>
            </a:r>
            <a:r>
              <a:rPr lang="el-GR" altLang="zh-CN" dirty="0"/>
              <a:t>δ(</a:t>
            </a:r>
            <a:r>
              <a:rPr lang="en-US" altLang="zh-CN" dirty="0"/>
              <a:t>e)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45096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9419F1-F757-4A5A-B3EE-1EBB717E2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</a:t>
            </a:r>
            <a:r>
              <a:rPr lang="zh-CN" altLang="en-US" dirty="0"/>
              <a:t>短路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4EF24C-07A8-40BD-B4A3-7F25E5429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记 </a:t>
            </a:r>
            <a:r>
              <a:rPr lang="en-US" altLang="zh-CN" dirty="0"/>
              <a:t>P ′ </a:t>
            </a:r>
            <a:r>
              <a:rPr lang="zh-CN" altLang="en-US" dirty="0"/>
              <a:t>为路径 </a:t>
            </a:r>
            <a:r>
              <a:rPr lang="en-US" altLang="zh-CN" dirty="0"/>
              <a:t>P </a:t>
            </a:r>
            <a:r>
              <a:rPr lang="zh-CN" altLang="en-US" dirty="0"/>
              <a:t>去掉与 </a:t>
            </a:r>
            <a:r>
              <a:rPr lang="en-US" altLang="zh-CN" dirty="0"/>
              <a:t>T </a:t>
            </a:r>
            <a:r>
              <a:rPr lang="zh-CN" altLang="en-US" dirty="0"/>
              <a:t>的交集后的边集，即路径中的非树边，那么有：</a:t>
            </a:r>
            <a:endParaRPr lang="en-US" altLang="zh-CN" dirty="0"/>
          </a:p>
          <a:p>
            <a:pPr lvl="1"/>
            <a:r>
              <a:rPr lang="en-US" altLang="zh-CN" dirty="0"/>
              <a:t>P ′ </a:t>
            </a:r>
            <a:r>
              <a:rPr lang="zh-CN" altLang="en-US" dirty="0"/>
              <a:t>中相邻的两条边 </a:t>
            </a:r>
            <a:r>
              <a:rPr lang="en-US" altLang="zh-CN" dirty="0"/>
              <a:t>(</a:t>
            </a:r>
            <a:r>
              <a:rPr lang="en-US" altLang="zh-CN" dirty="0" err="1"/>
              <a:t>a→b</a:t>
            </a:r>
            <a:r>
              <a:rPr lang="en-US" altLang="zh-CN" dirty="0"/>
              <a:t>),(</a:t>
            </a:r>
            <a:r>
              <a:rPr lang="en-US" altLang="zh-CN" dirty="0" err="1"/>
              <a:t>c→d</a:t>
            </a:r>
            <a:r>
              <a:rPr lang="en-US" altLang="zh-CN" dirty="0"/>
              <a:t>)</a:t>
            </a:r>
            <a:r>
              <a:rPr lang="zh-CN" altLang="en-US" dirty="0"/>
              <a:t>，满足 </a:t>
            </a:r>
            <a:r>
              <a:rPr lang="en-US" altLang="zh-CN" dirty="0"/>
              <a:t>c </a:t>
            </a:r>
            <a:r>
              <a:rPr lang="zh-CN" altLang="en-US" dirty="0"/>
              <a:t>是 </a:t>
            </a:r>
            <a:r>
              <a:rPr lang="en-US" altLang="zh-CN" dirty="0"/>
              <a:t>b </a:t>
            </a:r>
            <a:r>
              <a:rPr lang="zh-CN" altLang="en-US" dirty="0"/>
              <a:t>在 </a:t>
            </a:r>
            <a:r>
              <a:rPr lang="en-US" altLang="zh-CN" dirty="0"/>
              <a:t>T </a:t>
            </a:r>
            <a:r>
              <a:rPr lang="zh-CN" altLang="en-US" dirty="0"/>
              <a:t>上的祖先，或 </a:t>
            </a:r>
            <a:r>
              <a:rPr lang="en-US" altLang="zh-CN" dirty="0"/>
              <a:t>c=b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zh-CN" altLang="en-US" dirty="0"/>
              <a:t>对于不同的路径 </a:t>
            </a:r>
            <a:r>
              <a:rPr lang="en-US" altLang="zh-CN" dirty="0"/>
              <a:t>P</a:t>
            </a:r>
            <a:r>
              <a:rPr lang="zh-CN" altLang="en-US" dirty="0"/>
              <a:t>，其对应的 </a:t>
            </a:r>
            <a:r>
              <a:rPr lang="en-US" altLang="zh-CN" dirty="0"/>
              <a:t>P ′ </a:t>
            </a:r>
            <a:r>
              <a:rPr lang="zh-CN" altLang="en-US" dirty="0"/>
              <a:t>是唯一的。（树上两点路径是唯一的）</a:t>
            </a:r>
            <a:endParaRPr lang="en-US" altLang="zh-CN" dirty="0"/>
          </a:p>
          <a:p>
            <a:pPr lvl="1"/>
            <a:r>
              <a:rPr lang="en-US" altLang="zh-CN" dirty="0" err="1"/>
              <a:t>len</a:t>
            </a:r>
            <a:r>
              <a:rPr lang="en-US" altLang="zh-CN" dirty="0"/>
              <a:t>(P)=</a:t>
            </a:r>
            <a:r>
              <a:rPr lang="en-US" altLang="zh-CN" dirty="0" err="1"/>
              <a:t>len</a:t>
            </a:r>
            <a:r>
              <a:rPr lang="en-US" altLang="zh-CN" dirty="0"/>
              <a:t>(P ′ ) . </a:t>
            </a:r>
            <a:r>
              <a:rPr lang="zh-CN" altLang="en-US" dirty="0"/>
              <a:t>因为树边的</a:t>
            </a:r>
            <a:r>
              <a:rPr lang="en-US" altLang="zh-CN" dirty="0"/>
              <a:t>δ(e)=0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由后两条性质，</a:t>
            </a:r>
            <a:r>
              <a:rPr lang="en-US" altLang="zh-CN" dirty="0"/>
              <a:t>k </a:t>
            </a:r>
            <a:r>
              <a:rPr lang="zh-CN" altLang="en-US" dirty="0"/>
              <a:t>短路问题可以转化为求前 </a:t>
            </a:r>
            <a:r>
              <a:rPr lang="en-US" altLang="zh-CN" dirty="0"/>
              <a:t>k </a:t>
            </a:r>
            <a:r>
              <a:rPr lang="zh-CN" altLang="en-US" dirty="0"/>
              <a:t>小的 </a:t>
            </a:r>
            <a:r>
              <a:rPr lang="en-US" altLang="zh-CN" dirty="0"/>
              <a:t>P ′</a:t>
            </a:r>
            <a:r>
              <a:rPr lang="zh-CN" altLang="en-US" dirty="0"/>
              <a:t>，</a:t>
            </a:r>
            <a:r>
              <a:rPr lang="en-US" altLang="zh-CN" dirty="0"/>
              <a:t>P ′ </a:t>
            </a:r>
            <a:r>
              <a:rPr lang="zh-CN" altLang="en-US" dirty="0"/>
              <a:t>由非树边组成，满足第一条性质。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06997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9419F1-F757-4A5A-B3EE-1EBB717E2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</a:t>
            </a:r>
            <a:r>
              <a:rPr lang="zh-CN" altLang="en-US" dirty="0"/>
              <a:t>短路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4EF24C-07A8-40BD-B4A3-7F25E5429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令 </a:t>
            </a:r>
            <a:r>
              <a:rPr lang="en-US" altLang="zh-CN" dirty="0"/>
              <a:t>E(x) </a:t>
            </a:r>
            <a:r>
              <a:rPr lang="zh-CN" altLang="en-US" dirty="0"/>
              <a:t>表示 </a:t>
            </a:r>
            <a:r>
              <a:rPr lang="en-US" altLang="zh-CN" dirty="0"/>
              <a:t>x </a:t>
            </a:r>
            <a:r>
              <a:rPr lang="zh-CN" altLang="en-US" dirty="0"/>
              <a:t>以及所有 </a:t>
            </a:r>
            <a:r>
              <a:rPr lang="en-US" altLang="zh-CN" dirty="0"/>
              <a:t>x </a:t>
            </a:r>
            <a:r>
              <a:rPr lang="zh-CN" altLang="en-US" dirty="0"/>
              <a:t>的祖先的出边中的非树边构成的集合</a:t>
            </a:r>
            <a:endParaRPr lang="en-US" altLang="zh-CN" dirty="0"/>
          </a:p>
          <a:p>
            <a:r>
              <a:rPr lang="zh-CN" altLang="en-US" dirty="0"/>
              <a:t>考虑以下算法：</a:t>
            </a:r>
            <a:endParaRPr lang="en-US" altLang="zh-CN" dirty="0"/>
          </a:p>
          <a:p>
            <a:pPr lvl="1"/>
            <a:r>
              <a:rPr lang="zh-CN" altLang="en-US" dirty="0"/>
              <a:t>用堆来维护合法的列表 </a:t>
            </a:r>
            <a:r>
              <a:rPr lang="en-US" altLang="zh-CN" dirty="0"/>
              <a:t>P ′ 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zh-CN" altLang="en-US" dirty="0"/>
              <a:t>一开始堆中唯一的 </a:t>
            </a:r>
            <a:r>
              <a:rPr lang="en-US" altLang="zh-CN" dirty="0"/>
              <a:t>P ′  </a:t>
            </a:r>
            <a:r>
              <a:rPr lang="zh-CN" altLang="en-US" dirty="0"/>
              <a:t>为空。</a:t>
            </a:r>
            <a:endParaRPr lang="en-US" altLang="zh-CN" dirty="0"/>
          </a:p>
          <a:p>
            <a:pPr lvl="1"/>
            <a:r>
              <a:rPr lang="zh-CN" altLang="en-US" dirty="0"/>
              <a:t>每次取出边权和最小的 </a:t>
            </a:r>
            <a:r>
              <a:rPr lang="en-US" altLang="zh-CN" dirty="0"/>
              <a:t>P ′ </a:t>
            </a:r>
            <a:r>
              <a:rPr lang="zh-CN" altLang="en-US" dirty="0"/>
              <a:t>，设 </a:t>
            </a:r>
            <a:r>
              <a:rPr lang="en-US" altLang="zh-CN" dirty="0"/>
              <a:t>P ′ </a:t>
            </a:r>
            <a:r>
              <a:rPr lang="zh-CN" altLang="en-US" dirty="0"/>
              <a:t>中的最后一条边为</a:t>
            </a:r>
            <a:r>
              <a:rPr lang="en-US" altLang="zh-CN" dirty="0" err="1"/>
              <a:t>u→v</a:t>
            </a:r>
            <a:r>
              <a:rPr lang="zh-CN" altLang="en-US" dirty="0"/>
              <a:t>。对于 </a:t>
            </a:r>
            <a:r>
              <a:rPr lang="en-US" altLang="zh-CN" dirty="0"/>
              <a:t>E(v) </a:t>
            </a:r>
            <a:r>
              <a:rPr lang="zh-CN" altLang="en-US" dirty="0"/>
              <a:t>中的每一条边 </a:t>
            </a:r>
            <a:r>
              <a:rPr lang="en-US" altLang="zh-CN" dirty="0"/>
              <a:t>e</a:t>
            </a:r>
            <a:r>
              <a:rPr lang="zh-CN" altLang="en-US" dirty="0"/>
              <a:t>，将 </a:t>
            </a:r>
            <a:r>
              <a:rPr lang="en-US" altLang="zh-CN" dirty="0"/>
              <a:t>P ′ ∪e </a:t>
            </a:r>
            <a:r>
              <a:rPr lang="zh-CN" altLang="en-US" dirty="0"/>
              <a:t>加入堆中。</a:t>
            </a:r>
          </a:p>
          <a:p>
            <a:r>
              <a:rPr lang="zh-CN" altLang="en-US" dirty="0"/>
              <a:t>这样可以保证每一个合法的 </a:t>
            </a:r>
            <a:r>
              <a:rPr lang="en-US" altLang="zh-CN" dirty="0"/>
              <a:t>P ′  </a:t>
            </a:r>
            <a:r>
              <a:rPr lang="zh-CN" altLang="en-US" dirty="0"/>
              <a:t>都恰好被生成一次。</a:t>
            </a:r>
            <a:endParaRPr lang="en-US" altLang="zh-CN" dirty="0"/>
          </a:p>
          <a:p>
            <a:r>
              <a:rPr lang="zh-CN" altLang="en-US" dirty="0"/>
              <a:t>显然这是个正确的算法，但最坏情况下需要把所有合法的 </a:t>
            </a:r>
            <a:r>
              <a:rPr lang="en-US" altLang="zh-CN" dirty="0"/>
              <a:t>P ′ </a:t>
            </a:r>
            <a:r>
              <a:rPr lang="zh-CN" altLang="en-US" dirty="0"/>
              <a:t>都生成出来，这是无法接受的。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29904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CE6A71-88B4-48E1-A536-6B93664BB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左偏树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20FF68-7366-4C06-A528-CDF7B8901C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左偏树满足以下两个性质：</a:t>
            </a:r>
            <a:endParaRPr lang="en-US" altLang="zh-CN" dirty="0"/>
          </a:p>
          <a:p>
            <a:pPr lvl="1"/>
            <a:r>
              <a:rPr lang="zh-CN" altLang="en-US" dirty="0"/>
              <a:t>堆性：根比左右儿子的值小（大）</a:t>
            </a:r>
            <a:endParaRPr lang="en-US" altLang="zh-CN" dirty="0"/>
          </a:p>
          <a:p>
            <a:pPr lvl="1"/>
            <a:r>
              <a:rPr lang="zh-CN" altLang="en-US" dirty="0"/>
              <a:t>左偏性：左儿子的</a:t>
            </a:r>
            <a:r>
              <a:rPr lang="en-US" altLang="zh-CN" dirty="0" err="1"/>
              <a:t>dist</a:t>
            </a:r>
            <a:r>
              <a:rPr lang="en-US" altLang="zh-CN" dirty="0"/>
              <a:t>&gt;=</a:t>
            </a:r>
            <a:r>
              <a:rPr lang="zh-CN" altLang="en-US" dirty="0"/>
              <a:t>右儿子的</a:t>
            </a:r>
            <a:endParaRPr lang="en-US" altLang="zh-CN" dirty="0"/>
          </a:p>
          <a:p>
            <a:r>
              <a:rPr lang="zh-CN" altLang="en-US" dirty="0"/>
              <a:t>性质</a:t>
            </a:r>
            <a:endParaRPr lang="en-US" altLang="zh-CN" dirty="0"/>
          </a:p>
          <a:p>
            <a:pPr lvl="1"/>
            <a:r>
              <a:rPr lang="en-US" altLang="zh-CN" dirty="0" err="1"/>
              <a:t>dist</a:t>
            </a:r>
            <a:r>
              <a:rPr lang="en-US" altLang="zh-CN" dirty="0"/>
              <a:t>[u]=min(</a:t>
            </a:r>
            <a:r>
              <a:rPr lang="en-US" altLang="zh-CN" dirty="0" err="1"/>
              <a:t>dist</a:t>
            </a:r>
            <a:r>
              <a:rPr lang="en-US" altLang="zh-CN" dirty="0"/>
              <a:t>[lc[u]],</a:t>
            </a:r>
            <a:r>
              <a:rPr lang="en-US" altLang="zh-CN" dirty="0" err="1"/>
              <a:t>dist</a:t>
            </a:r>
            <a:r>
              <a:rPr lang="en-US" altLang="zh-CN" dirty="0"/>
              <a:t>[</a:t>
            </a:r>
            <a:r>
              <a:rPr lang="en-US" altLang="zh-CN" dirty="0" err="1"/>
              <a:t>rc</a:t>
            </a:r>
            <a:r>
              <a:rPr lang="en-US" altLang="zh-CN" dirty="0"/>
              <a:t>[u]])+1=</a:t>
            </a:r>
            <a:r>
              <a:rPr lang="en-US" altLang="zh-CN" dirty="0" err="1"/>
              <a:t>dist</a:t>
            </a:r>
            <a:r>
              <a:rPr lang="en-US" altLang="zh-CN" dirty="0"/>
              <a:t>[</a:t>
            </a:r>
            <a:r>
              <a:rPr lang="en-US" altLang="zh-CN" dirty="0" err="1"/>
              <a:t>rc</a:t>
            </a:r>
            <a:r>
              <a:rPr lang="en-US" altLang="zh-CN" dirty="0"/>
              <a:t>[u]]+1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245311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9419F1-F757-4A5A-B3EE-1EBB717E2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</a:t>
            </a:r>
            <a:r>
              <a:rPr lang="zh-CN" altLang="en-US" dirty="0"/>
              <a:t>短路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4EF24C-07A8-40BD-B4A3-7F25E5429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如果每次只取出 </a:t>
            </a:r>
            <a:r>
              <a:rPr lang="en-US" altLang="zh-CN" dirty="0"/>
              <a:t>E(v) </a:t>
            </a:r>
            <a:r>
              <a:rPr lang="zh-CN" altLang="en-US" dirty="0"/>
              <a:t>中 </a:t>
            </a:r>
            <a:r>
              <a:rPr lang="el-GR" altLang="zh-CN" dirty="0"/>
              <a:t>δ(</a:t>
            </a:r>
            <a:r>
              <a:rPr lang="en-US" altLang="zh-CN" dirty="0"/>
              <a:t>e) </a:t>
            </a:r>
            <a:r>
              <a:rPr lang="zh-CN" altLang="en-US" dirty="0"/>
              <a:t>最小的一条边，并在更新堆的步骤中加入替换操作：</a:t>
            </a:r>
            <a:endParaRPr lang="en-US" altLang="zh-CN" dirty="0"/>
          </a:p>
          <a:p>
            <a:r>
              <a:rPr lang="zh-CN" altLang="en-US" dirty="0"/>
              <a:t>设 </a:t>
            </a:r>
            <a:r>
              <a:rPr lang="en-US" altLang="zh-CN" dirty="0"/>
              <a:t>P ′ </a:t>
            </a:r>
            <a:r>
              <a:rPr lang="zh-CN" altLang="en-US" dirty="0"/>
              <a:t>中的最后一条边为 </a:t>
            </a:r>
            <a:r>
              <a:rPr lang="en-US" altLang="zh-CN" dirty="0"/>
              <a:t>e</a:t>
            </a:r>
            <a:r>
              <a:rPr lang="zh-CN" altLang="en-US" dirty="0"/>
              <a:t>，倒数第二条边为 </a:t>
            </a:r>
            <a:r>
              <a:rPr lang="en-US" altLang="zh-CN" dirty="0" err="1"/>
              <a:t>u→v</a:t>
            </a:r>
            <a:r>
              <a:rPr lang="zh-CN" altLang="en-US" dirty="0"/>
              <a:t>，将 </a:t>
            </a:r>
            <a:r>
              <a:rPr lang="en-US" altLang="zh-CN" dirty="0"/>
              <a:t>e </a:t>
            </a:r>
            <a:r>
              <a:rPr lang="zh-CN" altLang="en-US" dirty="0"/>
              <a:t>替换成 </a:t>
            </a:r>
            <a:r>
              <a:rPr lang="en-US" altLang="zh-CN" dirty="0"/>
              <a:t>E(v) </a:t>
            </a:r>
            <a:r>
              <a:rPr lang="zh-CN" altLang="en-US" dirty="0"/>
              <a:t>中的下一条边（假设 </a:t>
            </a:r>
            <a:r>
              <a:rPr lang="en-US" altLang="zh-CN" dirty="0"/>
              <a:t>E(v) </a:t>
            </a:r>
            <a:r>
              <a:rPr lang="zh-CN" altLang="en-US" dirty="0"/>
              <a:t>中的边按 </a:t>
            </a:r>
            <a:r>
              <a:rPr lang="el-GR" altLang="zh-CN" dirty="0"/>
              <a:t>δ(</a:t>
            </a:r>
            <a:r>
              <a:rPr lang="en-US" altLang="zh-CN" dirty="0"/>
              <a:t>e) </a:t>
            </a:r>
            <a:r>
              <a:rPr lang="zh-CN" altLang="en-US" dirty="0"/>
              <a:t>从小到大排序）。</a:t>
            </a:r>
            <a:endParaRPr lang="en-US" altLang="zh-CN" dirty="0"/>
          </a:p>
          <a:p>
            <a:r>
              <a:rPr lang="zh-CN" altLang="en-US" dirty="0"/>
              <a:t>则每一个合法的 </a:t>
            </a:r>
            <a:r>
              <a:rPr lang="en-US" altLang="zh-CN" dirty="0"/>
              <a:t>P ′  </a:t>
            </a:r>
            <a:r>
              <a:rPr lang="zh-CN" altLang="en-US" dirty="0"/>
              <a:t>同样都是恰好被生成一次，且每取出一个</a:t>
            </a:r>
            <a:r>
              <a:rPr lang="en-US" altLang="zh-CN" dirty="0"/>
              <a:t>P ′ </a:t>
            </a:r>
            <a:r>
              <a:rPr lang="zh-CN" altLang="en-US" dirty="0"/>
              <a:t>，只会新生成 </a:t>
            </a:r>
            <a:r>
              <a:rPr lang="en-US" altLang="zh-CN" dirty="0"/>
              <a:t>O(1) </a:t>
            </a:r>
            <a:r>
              <a:rPr lang="zh-CN" altLang="en-US" dirty="0"/>
              <a:t>个新的 </a:t>
            </a:r>
            <a:r>
              <a:rPr lang="en-US" altLang="zh-CN" dirty="0"/>
              <a:t>P ′ </a:t>
            </a:r>
            <a:r>
              <a:rPr lang="zh-CN" altLang="en-US" dirty="0"/>
              <a:t>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275222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9419F1-F757-4A5A-B3EE-1EBB717E2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</a:t>
            </a:r>
            <a:r>
              <a:rPr lang="zh-CN" altLang="en-US" dirty="0"/>
              <a:t>短路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4EF24C-07A8-40BD-B4A3-7F25E5429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E(v) </a:t>
            </a:r>
            <a:r>
              <a:rPr lang="zh-CN" altLang="en-US" dirty="0"/>
              <a:t>显然可以通过 </a:t>
            </a:r>
            <a:r>
              <a:rPr lang="en-US" altLang="zh-CN" dirty="0"/>
              <a:t>E(v</a:t>
            </a:r>
            <a:r>
              <a:rPr lang="zh-CN" altLang="en-US" dirty="0"/>
              <a:t>在树</a:t>
            </a:r>
            <a:r>
              <a:rPr lang="en-US" altLang="zh-CN" dirty="0"/>
              <a:t>T</a:t>
            </a:r>
            <a:r>
              <a:rPr lang="zh-CN" altLang="en-US" dirty="0"/>
              <a:t>上的父亲</a:t>
            </a:r>
            <a:r>
              <a:rPr lang="en-US" altLang="zh-CN" dirty="0"/>
              <a:t>) </a:t>
            </a:r>
            <a:r>
              <a:rPr lang="zh-CN" altLang="en-US" dirty="0"/>
              <a:t>加上所有起点为 </a:t>
            </a:r>
            <a:r>
              <a:rPr lang="en-US" altLang="zh-CN" dirty="0"/>
              <a:t>v </a:t>
            </a:r>
            <a:r>
              <a:rPr lang="zh-CN" altLang="en-US" dirty="0"/>
              <a:t>的非树边得到，所以这是可以用可持久化可并堆维护的</a:t>
            </a:r>
            <a:endParaRPr lang="en-US" altLang="zh-CN" dirty="0"/>
          </a:p>
          <a:p>
            <a:r>
              <a:rPr lang="zh-CN" altLang="en-US" dirty="0"/>
              <a:t>建堆的总复杂度为 </a:t>
            </a:r>
            <a:r>
              <a:rPr lang="en-US" altLang="zh-CN" dirty="0"/>
              <a:t>O(</a:t>
            </a:r>
            <a:r>
              <a:rPr lang="en-US" altLang="zh-CN" dirty="0" err="1"/>
              <a:t>mlogm</a:t>
            </a:r>
            <a:r>
              <a:rPr lang="en-US" altLang="zh-CN" dirty="0"/>
              <a:t>)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求解前 </a:t>
            </a:r>
            <a:r>
              <a:rPr lang="en-US" altLang="zh-CN" dirty="0"/>
              <a:t>k </a:t>
            </a:r>
            <a:r>
              <a:rPr lang="zh-CN" altLang="en-US" dirty="0"/>
              <a:t>小的 </a:t>
            </a:r>
            <a:r>
              <a:rPr lang="en-US" altLang="zh-CN" dirty="0"/>
              <a:t>P ′  </a:t>
            </a:r>
            <a:r>
              <a:rPr lang="zh-CN" altLang="en-US" dirty="0"/>
              <a:t>的时间复杂度为</a:t>
            </a:r>
            <a:r>
              <a:rPr lang="en-US" altLang="zh-CN" dirty="0"/>
              <a:t>O(</a:t>
            </a:r>
            <a:r>
              <a:rPr lang="en-US" altLang="zh-CN" dirty="0" err="1"/>
              <a:t>klogk</a:t>
            </a:r>
            <a:r>
              <a:rPr lang="en-US" altLang="zh-CN" dirty="0"/>
              <a:t>)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那么总的复杂度为 </a:t>
            </a:r>
            <a:r>
              <a:rPr lang="en-US" altLang="zh-CN" dirty="0"/>
              <a:t>O(</a:t>
            </a:r>
            <a:r>
              <a:rPr lang="en-US" altLang="zh-CN" dirty="0" err="1"/>
              <a:t>mlogm+klogk</a:t>
            </a:r>
            <a:r>
              <a:rPr lang="en-US" altLang="zh-CN" dirty="0"/>
              <a:t>)</a:t>
            </a:r>
            <a:r>
              <a:rPr lang="zh-CN" altLang="en-US" dirty="0"/>
              <a:t>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952363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5B23C1-8E1F-9EE7-69B8-B0229F309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CH </a:t>
            </a:r>
            <a:r>
              <a:rPr lang="zh-CN" altLang="en-US" dirty="0"/>
              <a:t>弱省互测 </a:t>
            </a:r>
            <a:r>
              <a:rPr lang="en-US" altLang="zh-CN" dirty="0"/>
              <a:t>Round #1 </a:t>
            </a:r>
            <a:r>
              <a:rPr lang="en-US" altLang="zh-CN" dirty="0" err="1"/>
              <a:t>ovoo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D6960C-4AAB-F6D0-CC57-1E7AB799BC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给定一棵</a:t>
            </a:r>
            <a:r>
              <a:rPr lang="en-US" altLang="zh-CN" dirty="0"/>
              <a:t>n</a:t>
            </a:r>
            <a:r>
              <a:rPr lang="zh-CN" altLang="en-US" dirty="0"/>
              <a:t>个顶点的树（顶点编号为</a:t>
            </a:r>
            <a:r>
              <a:rPr lang="en-US" altLang="zh-CN" dirty="0"/>
              <a:t>1,2,⋯,n</a:t>
            </a:r>
            <a:r>
              <a:rPr lang="zh-CN" altLang="en-US" dirty="0"/>
              <a:t>），每条边上带有权值。</a:t>
            </a:r>
          </a:p>
          <a:p>
            <a:r>
              <a:rPr lang="zh-CN" altLang="en-US" dirty="0"/>
              <a:t>定义一个连通块为一个点集与使这些点连通的所有的边。</a:t>
            </a:r>
          </a:p>
          <a:p>
            <a:r>
              <a:rPr lang="zh-CN" altLang="en-US" dirty="0"/>
              <a:t>定义一个连通块的权值为这个连通块的边权和（如果一个连通块只含有一个点，那么这个连通块的权值为</a:t>
            </a:r>
            <a:r>
              <a:rPr lang="en-US" altLang="zh-CN" dirty="0"/>
              <a:t>0</a:t>
            </a:r>
            <a:r>
              <a:rPr lang="zh-CN" altLang="en-US" dirty="0"/>
              <a:t>）。</a:t>
            </a:r>
          </a:p>
          <a:p>
            <a:r>
              <a:rPr lang="zh-CN" altLang="en-US" dirty="0"/>
              <a:t>求包含</a:t>
            </a:r>
            <a:r>
              <a:rPr lang="en-US" altLang="zh-CN" dirty="0"/>
              <a:t>1</a:t>
            </a:r>
            <a:r>
              <a:rPr lang="zh-CN" altLang="en-US" dirty="0"/>
              <a:t>号点的所有连通块中，权值第</a:t>
            </a:r>
            <a:r>
              <a:rPr lang="en-US" altLang="zh-CN" dirty="0"/>
              <a:t>k</a:t>
            </a:r>
            <a:r>
              <a:rPr lang="zh-CN" altLang="en-US" dirty="0"/>
              <a:t>小的连通块的权值。</a:t>
            </a:r>
            <a:endParaRPr lang="en-US" altLang="zh-CN" dirty="0"/>
          </a:p>
          <a:p>
            <a:r>
              <a:rPr lang="zh-CN" altLang="en-US" dirty="0"/>
              <a:t>边权</a:t>
            </a:r>
            <a:r>
              <a:rPr lang="en-US" altLang="zh-CN" dirty="0"/>
              <a:t>&lt;=1e9</a:t>
            </a:r>
            <a:r>
              <a:rPr lang="zh-CN" altLang="en-US" dirty="0"/>
              <a:t>，</a:t>
            </a:r>
            <a:r>
              <a:rPr lang="en-US" altLang="zh-CN" dirty="0"/>
              <a:t>n&lt;=1e5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34513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5B23C1-8E1F-9EE7-69B8-B0229F309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CH </a:t>
            </a:r>
            <a:r>
              <a:rPr lang="zh-CN" altLang="en-US" dirty="0"/>
              <a:t>弱省互测 </a:t>
            </a:r>
            <a:r>
              <a:rPr lang="en-US" altLang="zh-CN" dirty="0"/>
              <a:t>Round #1 </a:t>
            </a:r>
            <a:r>
              <a:rPr lang="en-US" altLang="zh-CN" dirty="0" err="1"/>
              <a:t>ovoo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D6960C-4AAB-F6D0-CC57-1E7AB799BC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考虑一个现有的选法，我们考虑如何得到一个新的 尽量小的更大的 选法。</a:t>
            </a:r>
          </a:p>
          <a:p>
            <a:pPr lvl="1"/>
            <a:r>
              <a:rPr lang="zh-CN" altLang="en-US" dirty="0"/>
              <a:t>将连通块边缘的一条边换下，用另一条与边缘边相邻的边替换。需要在保证新边的边权不小于旧的情况下，新边权最小。</a:t>
            </a:r>
          </a:p>
          <a:p>
            <a:pPr lvl="1"/>
            <a:r>
              <a:rPr lang="zh-CN" altLang="en-US" dirty="0"/>
              <a:t>在边缘新加入一条最小的边。</a:t>
            </a:r>
            <a:endParaRPr lang="en-US" altLang="zh-CN" dirty="0"/>
          </a:p>
          <a:p>
            <a:r>
              <a:rPr lang="zh-CN" altLang="en-US" dirty="0"/>
              <a:t>我们从初始的选法（只有顶点</a:t>
            </a:r>
            <a:r>
              <a:rPr lang="en-US" altLang="zh-CN" dirty="0"/>
              <a:t>1</a:t>
            </a:r>
            <a:r>
              <a:rPr lang="zh-CN" altLang="en-US" dirty="0"/>
              <a:t>）开始，不断按上述策略拓展出新的选法。如果我们每次 优先拓展权值小的，那么在第</a:t>
            </a:r>
            <a:r>
              <a:rPr lang="en-US" altLang="zh-CN" dirty="0"/>
              <a:t>k</a:t>
            </a:r>
            <a:r>
              <a:rPr lang="zh-CN" altLang="en-US" dirty="0"/>
              <a:t>次拓展时我们就得到了答案。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210973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5B23C1-8E1F-9EE7-69B8-B0229F309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CH </a:t>
            </a:r>
            <a:r>
              <a:rPr lang="zh-CN" altLang="en-US" dirty="0"/>
              <a:t>弱省互测 </a:t>
            </a:r>
            <a:r>
              <a:rPr lang="en-US" altLang="zh-CN" dirty="0"/>
              <a:t>Round #1 </a:t>
            </a:r>
            <a:r>
              <a:rPr lang="en-US" altLang="zh-CN" dirty="0" err="1"/>
              <a:t>ovoo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D6960C-4AAB-F6D0-CC57-1E7AB799BC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那么现在的问题就是每次拓展如何选边。</a:t>
            </a:r>
          </a:p>
          <a:p>
            <a:r>
              <a:rPr lang="zh-CN" altLang="en-US" dirty="0"/>
              <a:t>我们考虑用一个 堆结构 将每个点所有可以拓展出去的边维护起来。</a:t>
            </a:r>
          </a:p>
          <a:p>
            <a:r>
              <a:rPr lang="zh-CN" altLang="en-US" dirty="0"/>
              <a:t>我们将选法视作一个个状态，每个状态都有一个堆维护 所有待拓展的边缘边。</a:t>
            </a:r>
            <a:endParaRPr lang="en-US" altLang="zh-CN" dirty="0"/>
          </a:p>
          <a:p>
            <a:r>
              <a:rPr lang="zh-CN" altLang="en-US" dirty="0"/>
              <a:t>那么上述两种策略可以转化为：</a:t>
            </a:r>
          </a:p>
          <a:p>
            <a:pPr lvl="1"/>
            <a:r>
              <a:rPr lang="zh-CN" altLang="en-US" dirty="0"/>
              <a:t>删去堆顶，然后换上新的堆顶。很显然就得到了一个次小选法。</a:t>
            </a:r>
          </a:p>
          <a:p>
            <a:pPr lvl="1"/>
            <a:r>
              <a:rPr lang="zh-CN" altLang="en-US" dirty="0"/>
              <a:t>选择堆顶对应边另一端的点，表示新拓展的顶点。将该顶点对应出边的边集 合并 到当前堆上。</a:t>
            </a:r>
          </a:p>
          <a:p>
            <a:r>
              <a:rPr lang="zh-CN" altLang="en-US" dirty="0"/>
              <a:t>这里涉及到了堆的合并，又不得覆盖原来的信息，那么首选 可持久化左偏树 了。</a:t>
            </a:r>
          </a:p>
        </p:txBody>
      </p:sp>
    </p:spTree>
    <p:extLst>
      <p:ext uri="{BB962C8B-B14F-4D97-AF65-F5344CB8AC3E}">
        <p14:creationId xmlns:p14="http://schemas.microsoft.com/office/powerpoint/2010/main" val="267669481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5B23C1-8E1F-9EE7-69B8-B0229F309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CH </a:t>
            </a:r>
            <a:r>
              <a:rPr lang="zh-CN" altLang="en-US" dirty="0"/>
              <a:t>弱省互测 </a:t>
            </a:r>
            <a:r>
              <a:rPr lang="en-US" altLang="zh-CN" dirty="0"/>
              <a:t>Round #1 </a:t>
            </a:r>
            <a:r>
              <a:rPr lang="en-US" altLang="zh-CN" dirty="0" err="1"/>
              <a:t>ovoo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D6960C-4AAB-F6D0-CC57-1E7AB799BC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最后复杂度 </a:t>
            </a:r>
            <a:r>
              <a:rPr lang="en-US" altLang="zh-CN" dirty="0"/>
              <a:t>O((</a:t>
            </a:r>
            <a:r>
              <a:rPr lang="en-US" altLang="zh-CN" dirty="0" err="1"/>
              <a:t>n+k</a:t>
            </a:r>
            <a:r>
              <a:rPr lang="en-US" altLang="zh-CN" dirty="0"/>
              <a:t>)log n + </a:t>
            </a:r>
            <a:r>
              <a:rPr lang="en-US" altLang="zh-CN" dirty="0" err="1"/>
              <a:t>klog</a:t>
            </a:r>
            <a:r>
              <a:rPr lang="en-US" altLang="zh-CN" dirty="0"/>
              <a:t> k)</a:t>
            </a:r>
            <a:r>
              <a:rPr lang="zh-CN" altLang="en-US" dirty="0"/>
              <a:t>。空间 </a:t>
            </a:r>
            <a:r>
              <a:rPr lang="en-US" altLang="zh-CN" dirty="0"/>
              <a:t>O((</a:t>
            </a:r>
            <a:r>
              <a:rPr lang="en-US" altLang="zh-CN" dirty="0" err="1"/>
              <a:t>n+k</a:t>
            </a:r>
            <a:r>
              <a:rPr lang="en-US" altLang="zh-CN" dirty="0"/>
              <a:t>)log n)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62883261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9419F1-F757-4A5A-B3EE-1EBB717E2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「</a:t>
            </a:r>
            <a:r>
              <a:rPr lang="en-US" altLang="zh-CN" dirty="0"/>
              <a:t>CQOI2016</a:t>
            </a:r>
            <a:r>
              <a:rPr lang="zh-CN" altLang="en-US" dirty="0"/>
              <a:t>」伪光滑数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54BFE728-4637-4709-BEF6-301A424E3F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96845"/>
            <a:ext cx="10515600" cy="722748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32FB3AC-D20F-48D5-9E1A-ACD5FEC802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825750"/>
            <a:ext cx="8591550" cy="81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33370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9419F1-F757-4A5A-B3EE-1EBB717E2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「</a:t>
            </a:r>
            <a:r>
              <a:rPr lang="en-US" altLang="zh-CN" dirty="0"/>
              <a:t>CQOI2016</a:t>
            </a:r>
            <a:r>
              <a:rPr lang="zh-CN" altLang="en-US" dirty="0"/>
              <a:t>」伪光滑数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19BDDA1-EA25-4122-88F5-FE36E11B3E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设</a:t>
            </a:r>
            <a:r>
              <a:rPr lang="en-US" altLang="zh-CN" dirty="0"/>
              <a:t>f[</a:t>
            </a:r>
            <a:r>
              <a:rPr lang="en-US" altLang="zh-CN" dirty="0" err="1"/>
              <a:t>i,j</a:t>
            </a:r>
            <a:r>
              <a:rPr lang="en-US" altLang="zh-CN" dirty="0"/>
              <a:t>]</a:t>
            </a:r>
            <a:r>
              <a:rPr lang="zh-CN" altLang="en-US" dirty="0"/>
              <a:t>表示满足最大素数为</a:t>
            </a:r>
            <a:r>
              <a:rPr lang="en-US" altLang="zh-CN" dirty="0"/>
              <a:t>p[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，分解后有</a:t>
            </a:r>
            <a:r>
              <a:rPr lang="en-US" altLang="zh-CN" dirty="0"/>
              <a:t>j</a:t>
            </a:r>
            <a:r>
              <a:rPr lang="zh-CN" altLang="en-US" dirty="0"/>
              <a:t>个素数的所有数组成的集合，</a:t>
            </a:r>
            <a:r>
              <a:rPr lang="en-US" altLang="zh-CN" dirty="0"/>
              <a:t>g[</a:t>
            </a:r>
            <a:r>
              <a:rPr lang="en-US" altLang="zh-CN" dirty="0" err="1"/>
              <a:t>i,j</a:t>
            </a:r>
            <a:r>
              <a:rPr lang="en-US" altLang="zh-CN" dirty="0"/>
              <a:t>]</a:t>
            </a:r>
            <a:r>
              <a:rPr lang="zh-CN" altLang="en-US" dirty="0"/>
              <a:t>表示满足用前</a:t>
            </a:r>
            <a:r>
              <a:rPr lang="en-US" altLang="zh-CN" dirty="0" err="1"/>
              <a:t>i</a:t>
            </a:r>
            <a:r>
              <a:rPr lang="zh-CN" altLang="en-US" dirty="0"/>
              <a:t>个素数，分解后有</a:t>
            </a:r>
            <a:r>
              <a:rPr lang="en-US" altLang="zh-CN" dirty="0"/>
              <a:t>j</a:t>
            </a:r>
            <a:r>
              <a:rPr lang="zh-CN" altLang="en-US" dirty="0"/>
              <a:t>个素数的所有数组成的集合</a:t>
            </a:r>
            <a:endParaRPr lang="en-US" altLang="zh-CN" dirty="0"/>
          </a:p>
          <a:p>
            <a:r>
              <a:rPr lang="en-US" altLang="zh-CN" dirty="0"/>
              <a:t>f[</a:t>
            </a:r>
            <a:r>
              <a:rPr lang="en-US" altLang="zh-CN" dirty="0" err="1"/>
              <a:t>i,j</a:t>
            </a:r>
            <a:r>
              <a:rPr lang="en-US" altLang="zh-CN" dirty="0"/>
              <a:t>]=\sum_{1&lt;=k&lt;=j} g[i-1][j-k]*p[</a:t>
            </a:r>
            <a:r>
              <a:rPr lang="en-US" altLang="zh-CN" dirty="0" err="1"/>
              <a:t>i</a:t>
            </a:r>
            <a:r>
              <a:rPr lang="en-US" altLang="zh-CN" dirty="0"/>
              <a:t>]^k</a:t>
            </a:r>
          </a:p>
          <a:p>
            <a:r>
              <a:rPr lang="en-US" altLang="zh-CN" dirty="0"/>
              <a:t>g[</a:t>
            </a:r>
            <a:r>
              <a:rPr lang="en-US" altLang="zh-CN" dirty="0" err="1"/>
              <a:t>i,j</a:t>
            </a:r>
            <a:r>
              <a:rPr lang="en-US" altLang="zh-CN" dirty="0"/>
              <a:t>]=f[</a:t>
            </a:r>
            <a:r>
              <a:rPr lang="en-US" altLang="zh-CN" dirty="0" err="1"/>
              <a:t>i,j</a:t>
            </a:r>
            <a:r>
              <a:rPr lang="en-US" altLang="zh-CN" dirty="0"/>
              <a:t>]+g[i-1,j]</a:t>
            </a:r>
          </a:p>
          <a:p>
            <a:r>
              <a:rPr lang="zh-CN" altLang="en-US" dirty="0"/>
              <a:t>这里加法表示集合求并，乘法表示集合中每个数乘上一个常数。</a:t>
            </a:r>
            <a:endParaRPr lang="en-US" altLang="zh-CN" dirty="0"/>
          </a:p>
          <a:p>
            <a:r>
              <a:rPr lang="zh-CN" altLang="en-US" dirty="0"/>
              <a:t>显然这些操作都可以用带懒标记的可持久化可并堆实现</a:t>
            </a:r>
          </a:p>
        </p:txBody>
      </p:sp>
    </p:spTree>
    <p:extLst>
      <p:ext uri="{BB962C8B-B14F-4D97-AF65-F5344CB8AC3E}">
        <p14:creationId xmlns:p14="http://schemas.microsoft.com/office/powerpoint/2010/main" val="2536315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CE6A71-88B4-48E1-A536-6B93664BB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左偏树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20FF68-7366-4C06-A528-CDF7B8901C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合并，设两个堆的根分别是</a:t>
            </a:r>
            <a:r>
              <a:rPr lang="en-US" altLang="zh-CN" dirty="0"/>
              <a:t>x</a:t>
            </a:r>
            <a:r>
              <a:rPr lang="zh-CN" altLang="en-US" dirty="0"/>
              <a:t>和</a:t>
            </a:r>
            <a:r>
              <a:rPr lang="en-US" altLang="zh-CN" dirty="0"/>
              <a:t>y</a:t>
            </a:r>
            <a:r>
              <a:rPr lang="zh-CN" altLang="en-US" dirty="0"/>
              <a:t>，堆是小根堆</a:t>
            </a:r>
            <a:endParaRPr lang="en-US" altLang="zh-CN" dirty="0"/>
          </a:p>
          <a:p>
            <a:pPr lvl="1"/>
            <a:r>
              <a:rPr lang="zh-CN" altLang="en-US" dirty="0"/>
              <a:t>如果</a:t>
            </a:r>
            <a:r>
              <a:rPr lang="en-US" altLang="zh-CN" dirty="0" err="1"/>
              <a:t>val</a:t>
            </a:r>
            <a:r>
              <a:rPr lang="en-US" altLang="zh-CN" dirty="0"/>
              <a:t>[x]&gt;</a:t>
            </a:r>
            <a:r>
              <a:rPr lang="en-US" altLang="zh-CN" dirty="0" err="1"/>
              <a:t>val</a:t>
            </a:r>
            <a:r>
              <a:rPr lang="en-US" altLang="zh-CN" dirty="0"/>
              <a:t>[y]</a:t>
            </a:r>
            <a:r>
              <a:rPr lang="zh-CN" altLang="en-US" dirty="0"/>
              <a:t>，就</a:t>
            </a:r>
            <a:r>
              <a:rPr lang="en-US" altLang="zh-CN" dirty="0"/>
              <a:t>swap(</a:t>
            </a:r>
            <a:r>
              <a:rPr lang="en-US" altLang="zh-CN" dirty="0" err="1"/>
              <a:t>x,y</a:t>
            </a:r>
            <a:r>
              <a:rPr lang="en-US" altLang="zh-CN" dirty="0"/>
              <a:t>)</a:t>
            </a:r>
          </a:p>
          <a:p>
            <a:pPr lvl="1"/>
            <a:r>
              <a:rPr lang="zh-CN" altLang="en-US" dirty="0"/>
              <a:t>那么合并之后</a:t>
            </a:r>
            <a:r>
              <a:rPr lang="en-US" altLang="zh-CN" dirty="0"/>
              <a:t>x</a:t>
            </a:r>
            <a:r>
              <a:rPr lang="zh-CN" altLang="en-US" dirty="0"/>
              <a:t>仍然为堆顶，让</a:t>
            </a:r>
            <a:r>
              <a:rPr lang="en-US" altLang="zh-CN" dirty="0"/>
              <a:t>x</a:t>
            </a:r>
            <a:r>
              <a:rPr lang="zh-CN" altLang="en-US" dirty="0"/>
              <a:t>的左儿子仍然是合并后的堆的左儿子</a:t>
            </a:r>
            <a:endParaRPr lang="en-US" altLang="zh-CN" dirty="0"/>
          </a:p>
          <a:p>
            <a:pPr lvl="1"/>
            <a:r>
              <a:rPr lang="zh-CN" altLang="en-US" dirty="0"/>
              <a:t>递归地合并</a:t>
            </a:r>
            <a:r>
              <a:rPr lang="en-US" altLang="zh-CN" dirty="0" err="1"/>
              <a:t>rc</a:t>
            </a:r>
            <a:r>
              <a:rPr lang="en-US" altLang="zh-CN" dirty="0"/>
              <a:t>[x]</a:t>
            </a:r>
            <a:r>
              <a:rPr lang="zh-CN" altLang="en-US" dirty="0"/>
              <a:t>和</a:t>
            </a:r>
            <a:r>
              <a:rPr lang="en-US" altLang="zh-CN" dirty="0"/>
              <a:t>y</a:t>
            </a:r>
            <a:r>
              <a:rPr lang="zh-CN" altLang="en-US" dirty="0"/>
              <a:t>，作为合并后的堆的右儿子</a:t>
            </a:r>
            <a:endParaRPr lang="en-US" altLang="zh-CN" dirty="0"/>
          </a:p>
          <a:p>
            <a:pPr lvl="1"/>
            <a:r>
              <a:rPr lang="zh-CN" altLang="en-US" dirty="0"/>
              <a:t>在合并完成后，还要维护其左偏性，也就是比较</a:t>
            </a:r>
            <a:r>
              <a:rPr lang="en-US" altLang="zh-CN" dirty="0" err="1"/>
              <a:t>dist</a:t>
            </a:r>
            <a:r>
              <a:rPr lang="en-US" altLang="zh-CN" dirty="0"/>
              <a:t>[lc[u]]</a:t>
            </a:r>
            <a:r>
              <a:rPr lang="zh-CN" altLang="en-US" dirty="0"/>
              <a:t>和</a:t>
            </a:r>
            <a:r>
              <a:rPr lang="en-US" altLang="zh-CN" dirty="0" err="1"/>
              <a:t>dist</a:t>
            </a:r>
            <a:r>
              <a:rPr lang="en-US" altLang="zh-CN" dirty="0"/>
              <a:t>[</a:t>
            </a:r>
            <a:r>
              <a:rPr lang="en-US" altLang="zh-CN" dirty="0" err="1"/>
              <a:t>rc</a:t>
            </a:r>
            <a:r>
              <a:rPr lang="en-US" altLang="zh-CN" dirty="0"/>
              <a:t>[u]]</a:t>
            </a:r>
            <a:r>
              <a:rPr lang="zh-CN" altLang="en-US" dirty="0"/>
              <a:t>，若</a:t>
            </a:r>
            <a:r>
              <a:rPr lang="en-US" altLang="zh-CN" dirty="0" err="1"/>
              <a:t>dist</a:t>
            </a:r>
            <a:r>
              <a:rPr lang="en-US" altLang="zh-CN" dirty="0"/>
              <a:t>[</a:t>
            </a:r>
            <a:r>
              <a:rPr lang="en-US" altLang="zh-CN" dirty="0" err="1"/>
              <a:t>rc</a:t>
            </a:r>
            <a:r>
              <a:rPr lang="en-US" altLang="zh-CN" dirty="0"/>
              <a:t>[u]]&gt;</a:t>
            </a:r>
            <a:r>
              <a:rPr lang="en-US" altLang="zh-CN" dirty="0" err="1"/>
              <a:t>dist</a:t>
            </a:r>
            <a:r>
              <a:rPr lang="en-US" altLang="zh-CN" dirty="0"/>
              <a:t>[lc[u]]</a:t>
            </a:r>
            <a:r>
              <a:rPr lang="zh-CN" altLang="en-US" dirty="0"/>
              <a:t>还要交换</a:t>
            </a:r>
            <a:r>
              <a:rPr lang="en-US" altLang="zh-CN" dirty="0"/>
              <a:t>u</a:t>
            </a:r>
            <a:r>
              <a:rPr lang="zh-CN" altLang="en-US" dirty="0"/>
              <a:t>的左右儿子（</a:t>
            </a:r>
            <a:r>
              <a:rPr lang="en-US" altLang="zh-CN" dirty="0"/>
              <a:t>u</a:t>
            </a:r>
            <a:r>
              <a:rPr lang="zh-CN" altLang="en-US" dirty="0"/>
              <a:t>是合并后的堆顶）</a:t>
            </a:r>
            <a:endParaRPr lang="en-US" altLang="zh-CN" dirty="0"/>
          </a:p>
          <a:p>
            <a:pPr lvl="1"/>
            <a:r>
              <a:rPr lang="zh-CN" altLang="en-US" dirty="0"/>
              <a:t>并且还要更新</a:t>
            </a:r>
            <a:r>
              <a:rPr lang="en-US" altLang="zh-CN" dirty="0"/>
              <a:t>u</a:t>
            </a:r>
            <a:r>
              <a:rPr lang="zh-CN" altLang="en-US" dirty="0"/>
              <a:t>的</a:t>
            </a:r>
            <a:r>
              <a:rPr lang="en-US" altLang="zh-CN" dirty="0" err="1"/>
              <a:t>dist</a:t>
            </a:r>
            <a:r>
              <a:rPr lang="zh-CN" altLang="en-US" dirty="0"/>
              <a:t>值</a:t>
            </a:r>
            <a:r>
              <a:rPr lang="en-US" altLang="zh-CN" dirty="0" err="1"/>
              <a:t>dist</a:t>
            </a:r>
            <a:r>
              <a:rPr lang="en-US" altLang="zh-CN" dirty="0"/>
              <a:t>[u]=</a:t>
            </a:r>
            <a:r>
              <a:rPr lang="en-US" altLang="zh-CN" dirty="0" err="1"/>
              <a:t>dist</a:t>
            </a:r>
            <a:r>
              <a:rPr lang="en-US" altLang="zh-CN" dirty="0"/>
              <a:t>[</a:t>
            </a:r>
            <a:r>
              <a:rPr lang="en-US" altLang="zh-CN" dirty="0" err="1"/>
              <a:t>rc</a:t>
            </a:r>
            <a:r>
              <a:rPr lang="en-US" altLang="zh-CN" dirty="0"/>
              <a:t>[u]]+1</a:t>
            </a:r>
          </a:p>
          <a:p>
            <a:r>
              <a:rPr lang="zh-CN" altLang="en-US" dirty="0"/>
              <a:t>由于每次都走右儿子这边，所以每次</a:t>
            </a:r>
            <a:r>
              <a:rPr lang="en-US" altLang="zh-CN" dirty="0" err="1"/>
              <a:t>dist</a:t>
            </a:r>
            <a:r>
              <a:rPr lang="zh-CN" altLang="en-US" dirty="0"/>
              <a:t>值都会减少</a:t>
            </a:r>
            <a:r>
              <a:rPr lang="en-US" altLang="zh-CN" dirty="0"/>
              <a:t>1</a:t>
            </a:r>
            <a:r>
              <a:rPr lang="zh-CN" altLang="en-US" dirty="0"/>
              <a:t>，所以大小为</a:t>
            </a:r>
            <a:r>
              <a:rPr lang="en-US" altLang="zh-CN" dirty="0"/>
              <a:t>m</a:t>
            </a:r>
            <a:r>
              <a:rPr lang="zh-CN" altLang="en-US" dirty="0"/>
              <a:t>和</a:t>
            </a:r>
            <a:r>
              <a:rPr lang="en-US" altLang="zh-CN" dirty="0"/>
              <a:t>n</a:t>
            </a:r>
            <a:r>
              <a:rPr lang="zh-CN" altLang="en-US" dirty="0"/>
              <a:t>的两个左偏树合并的复杂度是</a:t>
            </a:r>
            <a:r>
              <a:rPr lang="en-US" altLang="zh-CN" dirty="0"/>
              <a:t>O(</a:t>
            </a:r>
            <a:r>
              <a:rPr lang="en-US" altLang="zh-CN" dirty="0" err="1"/>
              <a:t>logm+logn</a:t>
            </a:r>
            <a:r>
              <a:rPr lang="en-US" altLang="zh-CN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44448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CE6A71-88B4-48E1-A536-6B93664BB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左偏树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20FF68-7366-4C06-A528-CDF7B8901C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合并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FD0B3B1-B4CA-42ED-9D62-AFEB177555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5847" y="2330393"/>
            <a:ext cx="9496035" cy="3022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8850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CE6A71-88B4-48E1-A536-6B93664BB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左偏树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20FF68-7366-4C06-A528-CDF7B8901C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插入一个点</a:t>
            </a:r>
            <a:endParaRPr lang="en-US" altLang="zh-CN" dirty="0"/>
          </a:p>
          <a:p>
            <a:r>
              <a:rPr lang="zh-CN" altLang="en-US" dirty="0"/>
              <a:t>一个点也是一个左偏树，直接合并即可</a:t>
            </a:r>
            <a:endParaRPr lang="en-US" altLang="zh-CN" dirty="0"/>
          </a:p>
          <a:p>
            <a:r>
              <a:rPr lang="zh-CN" altLang="en-US" dirty="0"/>
              <a:t>时间复杂度</a:t>
            </a:r>
            <a:r>
              <a:rPr lang="en-US" altLang="zh-CN" dirty="0"/>
              <a:t>O(</a:t>
            </a:r>
            <a:r>
              <a:rPr lang="en-US" altLang="zh-CN" dirty="0" err="1"/>
              <a:t>logn</a:t>
            </a:r>
            <a:r>
              <a:rPr lang="en-US" altLang="zh-CN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576948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CE6A71-88B4-48E1-A536-6B93664BB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左偏树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20FF68-7366-4C06-A528-CDF7B8901C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删除一个点</a:t>
            </a:r>
            <a:endParaRPr lang="en-US" altLang="zh-CN" dirty="0"/>
          </a:p>
          <a:p>
            <a:r>
              <a:rPr lang="zh-CN" altLang="en-US" dirty="0"/>
              <a:t>删除一个点的前提是知道这个点的指针</a:t>
            </a:r>
            <a:endParaRPr lang="en-US" altLang="zh-CN" dirty="0"/>
          </a:p>
          <a:p>
            <a:r>
              <a:rPr lang="zh-CN" altLang="en-US" dirty="0"/>
              <a:t>因为只知道值的话，从左偏树中找到这个位置只能枚举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967669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CE6A71-88B4-48E1-A536-6B93664BB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左偏树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20FF68-7366-4C06-A528-CDF7B8901C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删除一个点</a:t>
            </a:r>
            <a:r>
              <a:rPr lang="en-US" altLang="zh-CN" dirty="0"/>
              <a:t>u</a:t>
            </a:r>
          </a:p>
          <a:p>
            <a:r>
              <a:rPr lang="zh-CN" altLang="en-US" dirty="0"/>
              <a:t>直接合并</a:t>
            </a:r>
            <a:r>
              <a:rPr lang="en-US" altLang="zh-CN" dirty="0"/>
              <a:t>lc[u]</a:t>
            </a:r>
            <a:r>
              <a:rPr lang="zh-CN" altLang="en-US" dirty="0"/>
              <a:t>和</a:t>
            </a:r>
            <a:r>
              <a:rPr lang="en-US" altLang="zh-CN" dirty="0" err="1"/>
              <a:t>rc</a:t>
            </a:r>
            <a:r>
              <a:rPr lang="en-US" altLang="zh-CN" dirty="0"/>
              <a:t>[u]</a:t>
            </a:r>
            <a:r>
              <a:rPr lang="zh-CN" altLang="en-US" dirty="0"/>
              <a:t>，合并成的新根是</a:t>
            </a:r>
            <a:r>
              <a:rPr lang="en-US" altLang="zh-CN" dirty="0"/>
              <a:t>x</a:t>
            </a:r>
          </a:p>
          <a:p>
            <a:r>
              <a:rPr lang="zh-CN" altLang="en-US" dirty="0"/>
              <a:t>如果点</a:t>
            </a:r>
            <a:r>
              <a:rPr lang="en-US" altLang="zh-CN" dirty="0"/>
              <a:t>u</a:t>
            </a:r>
            <a:r>
              <a:rPr lang="zh-CN" altLang="en-US" dirty="0"/>
              <a:t>是根那么就完了，如果点</a:t>
            </a:r>
            <a:r>
              <a:rPr lang="en-US" altLang="zh-CN" dirty="0"/>
              <a:t>u</a:t>
            </a:r>
            <a:r>
              <a:rPr lang="zh-CN" altLang="en-US" dirty="0"/>
              <a:t>不是根</a:t>
            </a:r>
            <a:endParaRPr lang="en-US" altLang="zh-CN" dirty="0"/>
          </a:p>
          <a:p>
            <a:r>
              <a:rPr lang="zh-CN" altLang="en-US" dirty="0"/>
              <a:t>让</a:t>
            </a:r>
            <a:r>
              <a:rPr lang="en-US" altLang="zh-CN" dirty="0"/>
              <a:t>fa[u]=x</a:t>
            </a:r>
            <a:r>
              <a:rPr lang="zh-CN" altLang="en-US" dirty="0"/>
              <a:t>，然后</a:t>
            </a:r>
            <a:r>
              <a:rPr lang="en-US" altLang="zh-CN" dirty="0" err="1"/>
              <a:t>dist</a:t>
            </a:r>
            <a:r>
              <a:rPr lang="en-US" altLang="zh-CN" dirty="0"/>
              <a:t>[x]</a:t>
            </a:r>
            <a:r>
              <a:rPr lang="zh-CN" altLang="en-US" dirty="0"/>
              <a:t>相比</a:t>
            </a:r>
            <a:r>
              <a:rPr lang="en-US" altLang="zh-CN" dirty="0" err="1"/>
              <a:t>dist</a:t>
            </a:r>
            <a:r>
              <a:rPr lang="en-US" altLang="zh-CN" dirty="0"/>
              <a:t>[u]</a:t>
            </a:r>
            <a:r>
              <a:rPr lang="zh-CN" altLang="en-US" dirty="0"/>
              <a:t>可能发生了变化，再调整</a:t>
            </a:r>
            <a:r>
              <a:rPr lang="en-US" altLang="zh-CN" dirty="0"/>
              <a:t>fa[u]</a:t>
            </a:r>
            <a:r>
              <a:rPr lang="zh-CN" altLang="en-US" dirty="0"/>
              <a:t>的左偏性，给</a:t>
            </a:r>
            <a:r>
              <a:rPr lang="en-US" altLang="zh-CN" dirty="0"/>
              <a:t>fa[u]</a:t>
            </a:r>
            <a:r>
              <a:rPr lang="zh-CN" altLang="en-US" dirty="0"/>
              <a:t>重新计算</a:t>
            </a:r>
            <a:r>
              <a:rPr lang="en-US" altLang="zh-CN" dirty="0" err="1"/>
              <a:t>dist</a:t>
            </a:r>
            <a:r>
              <a:rPr lang="en-US" altLang="zh-CN" dirty="0"/>
              <a:t>[fa[u]]</a:t>
            </a:r>
            <a:r>
              <a:rPr lang="zh-CN" altLang="en-US" dirty="0"/>
              <a:t>，然后一直往上做</a:t>
            </a:r>
            <a:endParaRPr lang="en-US" altLang="zh-CN" dirty="0"/>
          </a:p>
          <a:p>
            <a:r>
              <a:rPr lang="zh-CN" altLang="en-US" dirty="0"/>
              <a:t>时间复杂度</a:t>
            </a:r>
            <a:r>
              <a:rPr lang="en-US" altLang="zh-CN" dirty="0"/>
              <a:t>O(</a:t>
            </a:r>
            <a:r>
              <a:rPr lang="en-US" altLang="zh-CN" dirty="0" err="1"/>
              <a:t>logn</a:t>
            </a:r>
            <a:r>
              <a:rPr lang="en-US" altLang="zh-CN" dirty="0"/>
              <a:t>)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04584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CE6A71-88B4-48E1-A536-6B93664BB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左偏树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20FF68-7366-4C06-A528-CDF7B8901C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建左偏树</a:t>
            </a:r>
            <a:endParaRPr lang="en-US" altLang="zh-CN" dirty="0"/>
          </a:p>
          <a:p>
            <a:r>
              <a:rPr lang="zh-CN" altLang="en-US" dirty="0"/>
              <a:t>用启发式合并</a:t>
            </a:r>
            <a:r>
              <a:rPr lang="en-US" altLang="zh-CN" dirty="0"/>
              <a:t>O(n)</a:t>
            </a:r>
          </a:p>
          <a:p>
            <a:r>
              <a:rPr lang="en-US" altLang="zh-CN" dirty="0"/>
              <a:t>n*log1+n/2*log2+n/4*log4+...+2*log(n/2)</a:t>
            </a:r>
          </a:p>
        </p:txBody>
      </p:sp>
    </p:spTree>
    <p:extLst>
      <p:ext uri="{BB962C8B-B14F-4D97-AF65-F5344CB8AC3E}">
        <p14:creationId xmlns:p14="http://schemas.microsoft.com/office/powerpoint/2010/main" val="38394588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578</TotalTime>
  <Words>3355</Words>
  <Application>Microsoft Office PowerPoint</Application>
  <PresentationFormat>宽屏</PresentationFormat>
  <Paragraphs>183</Paragraphs>
  <Slides>37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43" baseType="lpstr">
      <vt:lpstr>-apple-system</vt:lpstr>
      <vt:lpstr>等线</vt:lpstr>
      <vt:lpstr>等线 Light</vt:lpstr>
      <vt:lpstr>Arial</vt:lpstr>
      <vt:lpstr>Open Sans</vt:lpstr>
      <vt:lpstr>Office 主题​​</vt:lpstr>
      <vt:lpstr>左偏树</vt:lpstr>
      <vt:lpstr>左偏树</vt:lpstr>
      <vt:lpstr>左偏树</vt:lpstr>
      <vt:lpstr>左偏树</vt:lpstr>
      <vt:lpstr>左偏树</vt:lpstr>
      <vt:lpstr>左偏树</vt:lpstr>
      <vt:lpstr>左偏树</vt:lpstr>
      <vt:lpstr>左偏树</vt:lpstr>
      <vt:lpstr>左偏树</vt:lpstr>
      <vt:lpstr>bzoj1455</vt:lpstr>
      <vt:lpstr>bzoj1455</vt:lpstr>
      <vt:lpstr>「APIO2012」派遣者</vt:lpstr>
      <vt:lpstr>「APIO2012」派遣者</vt:lpstr>
      <vt:lpstr>「JLOI2015」城池攻占</vt:lpstr>
      <vt:lpstr>「JLOI2015」城池攻占</vt:lpstr>
      <vt:lpstr>[SCOI2011]棘手的操作 </vt:lpstr>
      <vt:lpstr>[SCOI2011]棘手的操作 </vt:lpstr>
      <vt:lpstr>「BOI2004」Sequence 数字序列</vt:lpstr>
      <vt:lpstr>「BOI2004」Sequence 数字序列</vt:lpstr>
      <vt:lpstr>「BOI2004」Sequence 数字序列</vt:lpstr>
      <vt:lpstr>「BOI2004」Sequence 数字序列</vt:lpstr>
      <vt:lpstr>「POJ 3016」K-Monotonic</vt:lpstr>
      <vt:lpstr>「POJ 3016」K-Monotonic</vt:lpstr>
      <vt:lpstr>可持久化左偏树</vt:lpstr>
      <vt:lpstr>可持久化左偏树</vt:lpstr>
      <vt:lpstr>k短路</vt:lpstr>
      <vt:lpstr>k短路</vt:lpstr>
      <vt:lpstr>k短路</vt:lpstr>
      <vt:lpstr>k短路</vt:lpstr>
      <vt:lpstr>k短路</vt:lpstr>
      <vt:lpstr>k短路</vt:lpstr>
      <vt:lpstr>CH 弱省互测 Round #1 ovoo</vt:lpstr>
      <vt:lpstr>CH 弱省互测 Round #1 ovoo</vt:lpstr>
      <vt:lpstr>CH 弱省互测 Round #1 ovoo</vt:lpstr>
      <vt:lpstr>CH 弱省互测 Round #1 ovoo</vt:lpstr>
      <vt:lpstr>「CQOI2016」伪光滑数</vt:lpstr>
      <vt:lpstr>「CQOI2016」伪光滑数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左偏树</dc:title>
  <dc:creator>You Lingyun</dc:creator>
  <cp:lastModifiedBy>You Lingyun</cp:lastModifiedBy>
  <cp:revision>45</cp:revision>
  <dcterms:created xsi:type="dcterms:W3CDTF">2021-09-14T08:01:18Z</dcterms:created>
  <dcterms:modified xsi:type="dcterms:W3CDTF">2022-10-24T07:52:58Z</dcterms:modified>
</cp:coreProperties>
</file>