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71" r:id="rId8"/>
    <p:sldId id="262" r:id="rId9"/>
    <p:sldId id="266" r:id="rId10"/>
    <p:sldId id="267" r:id="rId11"/>
    <p:sldId id="276" r:id="rId12"/>
    <p:sldId id="277" r:id="rId13"/>
    <p:sldId id="263" r:id="rId14"/>
    <p:sldId id="268" r:id="rId15"/>
    <p:sldId id="272" r:id="rId16"/>
    <p:sldId id="264" r:id="rId17"/>
    <p:sldId id="269" r:id="rId18"/>
    <p:sldId id="270" r:id="rId19"/>
    <p:sldId id="273" r:id="rId20"/>
    <p:sldId id="274" r:id="rId21"/>
    <p:sldId id="280" r:id="rId22"/>
    <p:sldId id="281" r:id="rId23"/>
    <p:sldId id="278" r:id="rId24"/>
    <p:sldId id="279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0" r:id="rId35"/>
    <p:sldId id="292" r:id="rId36"/>
    <p:sldId id="299" r:id="rId37"/>
    <p:sldId id="300" r:id="rId38"/>
    <p:sldId id="301" r:id="rId39"/>
    <p:sldId id="302" r:id="rId40"/>
    <p:sldId id="294" r:id="rId41"/>
    <p:sldId id="293" r:id="rId42"/>
    <p:sldId id="295" r:id="rId43"/>
    <p:sldId id="296" r:id="rId44"/>
    <p:sldId id="297" r:id="rId45"/>
    <p:sldId id="298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A116A-7B06-4C4C-958E-AFEC91FF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74185B-6FA9-4566-882F-8D6B98897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1B875-4F22-40B0-B073-83151FF7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29D-08DC-41B2-AF48-7D5E9C8052A1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8480E-7402-427C-931D-82803E3F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03677-760B-4C5C-AC89-14B07012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897-BC74-46F6-8B1B-0435C473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9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10EDC-474D-4CDC-AAD2-A9DBD508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97098A-6B2F-4BB4-96D5-E8AAE0C1B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5A722-690C-4D9B-85E2-97595E16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29D-08DC-41B2-AF48-7D5E9C8052A1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AD33F-9208-4E5D-A8FB-E8CB18BF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E6245-6F47-4F4D-AE86-BF2605DA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897-BC74-46F6-8B1B-0435C473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76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4DF82C-9DBF-47F0-AEB9-A247D5A33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392C55-957C-4760-B89B-834002DB5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B39DB-26A4-4D62-A629-726FDCBA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29D-08DC-41B2-AF48-7D5E9C8052A1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E05B7-118B-47CE-9DDE-5C0D8858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FA9D7-3ABA-4601-9513-5DD44F5B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897-BC74-46F6-8B1B-0435C473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409FA-DC20-4E4B-9C29-5CE981E5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404D0-826E-4485-A5DF-355A61175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D76B1-9F18-438F-A752-9570EB4F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29D-08DC-41B2-AF48-7D5E9C8052A1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EB6A1-D758-4350-9F69-6A812688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4E3AE-AB6E-42BC-BB68-75651E57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897-BC74-46F6-8B1B-0435C473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0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A6690-5B91-4E45-BD47-0440175D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14552-FAB6-4664-9246-4F891392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37837-ACE6-4210-9758-513417DC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29D-08DC-41B2-AF48-7D5E9C8052A1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97C7-7934-4536-B764-8A4ED44E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5799A-E7CA-4028-A813-99813223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897-BC74-46F6-8B1B-0435C473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0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E6202-64F9-4803-B572-D3EE4AAF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273CB-A801-4B4E-9F52-23A3E2314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45C5A1-98B9-4B32-B75A-37DBCA9EB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DB7929-81A6-4C8E-836D-A4EF342A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29D-08DC-41B2-AF48-7D5E9C8052A1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52747-74E8-4F9E-B6E4-3084B1C0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3AE1B-C4B8-4314-B88B-E53DC63D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897-BC74-46F6-8B1B-0435C473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D9249-7998-43E6-929A-02270492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FB8BD-742E-4B95-93F7-0E38C812D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C2CE1-F65B-4EA2-A6B9-9040F5BD2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A2A281-D480-415E-8583-F04A357BC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81CFEE-A72D-45CD-B099-BC017EE2C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BCBB52-6647-4DC1-9031-C28D8FA1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29D-08DC-41B2-AF48-7D5E9C8052A1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6565C6-654A-4EC8-991E-72467AAA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DA22BA-25A7-4137-A116-9AB94F68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897-BC74-46F6-8B1B-0435C473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7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7CCEF-5628-4738-956A-DB0224FF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2A451A-41E9-4B94-BD85-E35FD68C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29D-08DC-41B2-AF48-7D5E9C8052A1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6DC68A-918E-4A41-BE8F-BDD1795C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429677-DD4E-496B-B2D0-DCA03E11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897-BC74-46F6-8B1B-0435C473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7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69BDD8-C60B-41D9-B607-15111B52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29D-08DC-41B2-AF48-7D5E9C8052A1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7B9888-05ED-4DE2-AAD2-BC489DC4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941081-BF40-4FF1-B5C2-48915291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897-BC74-46F6-8B1B-0435C473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2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990E5-C9C1-4937-B519-1A4CBFCF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9B45B-5436-4F00-898C-4DB654D01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79C7C-4F9B-44FD-9A41-1AF4B6823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9E7832-52B4-42E2-9CA0-15E1F78E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29D-08DC-41B2-AF48-7D5E9C8052A1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6143D3-196B-4E4D-A060-DF327FEC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52F357-C8CE-4987-A5A2-BEADC40D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897-BC74-46F6-8B1B-0435C473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2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A9E24-2039-4AB3-92BF-991D1C61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2DEF52-1EA0-45D1-9331-E4CAB0326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05D7BA-44A3-43EC-B623-040EA326B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8C379-1ADF-45FA-AA06-B072D0ED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29D-08DC-41B2-AF48-7D5E9C8052A1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617DB-F1D4-4E27-B3E9-77D04514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E737A6-07DE-431B-923F-0EBEDBAF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897-BC74-46F6-8B1B-0435C473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88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CC37D2-D08D-4DC5-BD39-ACCBA644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010FC-4104-4F12-88F8-14FED7A65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C251C-34E1-45A0-84C1-7617EF714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1D29D-08DC-41B2-AF48-7D5E9C8052A1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62C15-955D-46BE-91B0-F2DA6491C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5EAAA-34D6-4D26-9D88-F60136DFE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13897-BC74-46F6-8B1B-0435C473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4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CD25D-3F56-4074-A529-60DBAC0E6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4DE5CB-1AC7-4DF0-8DDC-718B3F1A2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1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F1298-FFBA-48C4-AEF8-6673551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带权并查集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0E2E-7276-4531-8869-B294931B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endParaRPr lang="en-US" altLang="zh-CN" dirty="0"/>
          </a:p>
          <a:p>
            <a:r>
              <a:rPr lang="zh-CN" altLang="en-US" dirty="0"/>
              <a:t>维护前缀和：判断条件是否有矛盾</a:t>
            </a:r>
            <a:endParaRPr lang="en-US" altLang="zh-CN" dirty="0"/>
          </a:p>
          <a:p>
            <a:r>
              <a:rPr lang="zh-CN" altLang="en-US" dirty="0"/>
              <a:t>维护最大值：路径上的最值</a:t>
            </a:r>
          </a:p>
        </p:txBody>
      </p:sp>
    </p:spTree>
    <p:extLst>
      <p:ext uri="{BB962C8B-B14F-4D97-AF65-F5344CB8AC3E}">
        <p14:creationId xmlns:p14="http://schemas.microsoft.com/office/powerpoint/2010/main" val="4590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F1298-FFBA-48C4-AEF8-6673551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poj</a:t>
            </a:r>
            <a:r>
              <a:rPr lang="en-US" altLang="zh-CN" dirty="0"/>
              <a:t> 1182 </a:t>
            </a:r>
            <a:r>
              <a:rPr lang="zh-CN" altLang="en-US" dirty="0"/>
              <a:t>食物链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0E2E-7276-4531-8869-B294931B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35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F1298-FFBA-48C4-AEF8-6673551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poj</a:t>
            </a:r>
            <a:r>
              <a:rPr lang="en-US" altLang="zh-CN" dirty="0"/>
              <a:t> 1182 </a:t>
            </a:r>
            <a:r>
              <a:rPr lang="zh-CN" altLang="en-US" dirty="0"/>
              <a:t>食物链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0E2E-7276-4531-8869-B294931B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(sum[x] += sum[pre[x]])%=3;</a:t>
            </a:r>
          </a:p>
          <a:p>
            <a:r>
              <a:rPr lang="en-US" altLang="zh-CN" dirty="0"/>
              <a:t>sum[px] =( (-sum[x] + sum[y] + s)%3 + 3)%3;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1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F1298-FFBA-48C4-AEF8-6673551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可删除并查集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0E2E-7276-4531-8869-B294931B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做法其实是动态开点的并查集</a:t>
            </a:r>
            <a:endParaRPr lang="en-US" altLang="zh-CN" dirty="0"/>
          </a:p>
          <a:p>
            <a:r>
              <a:rPr lang="zh-CN" altLang="en-US" dirty="0"/>
              <a:t>如果一个点要从集合里面删除，那就新建一个点，再把被删的点的信息都关联到新点上来</a:t>
            </a:r>
          </a:p>
        </p:txBody>
      </p:sp>
    </p:spTree>
    <p:extLst>
      <p:ext uri="{BB962C8B-B14F-4D97-AF65-F5344CB8AC3E}">
        <p14:creationId xmlns:p14="http://schemas.microsoft.com/office/powerpoint/2010/main" val="356711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F1298-FFBA-48C4-AEF8-6673551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可删除并查集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0E2E-7276-4531-8869-B294931B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/>
              <a:t>void del(int x) {</a:t>
            </a:r>
          </a:p>
          <a:p>
            <a:r>
              <a:rPr lang="es-ES" altLang="zh-CN" dirty="0"/>
              <a:t>    f[x]=pos;</a:t>
            </a:r>
          </a:p>
          <a:p>
            <a:r>
              <a:rPr lang="es-ES" altLang="zh-CN" dirty="0"/>
              <a:t>    pre[pos]=pos;</a:t>
            </a:r>
          </a:p>
          <a:p>
            <a:r>
              <a:rPr lang="es-ES" altLang="zh-CN" dirty="0"/>
              <a:t>    pos++;</a:t>
            </a:r>
          </a:p>
          <a:p>
            <a:r>
              <a:rPr lang="es-E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3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F1298-FFBA-48C4-AEF8-6673551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uva11987 Almost Union-Find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0E2E-7276-4531-8869-B294931B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初始给定</a:t>
            </a:r>
            <a:r>
              <a:rPr lang="en-US" altLang="zh-CN" dirty="0"/>
              <a:t>n</a:t>
            </a:r>
            <a:r>
              <a:rPr lang="zh-CN" altLang="en-US" dirty="0"/>
              <a:t>个集合：</a:t>
            </a:r>
            <a:r>
              <a:rPr lang="en-US" altLang="zh-CN" dirty="0"/>
              <a:t>{1},{2},…,{n}</a:t>
            </a:r>
            <a:r>
              <a:rPr lang="zh-CN" altLang="en-US" dirty="0"/>
              <a:t>，要求支持三种操作：</a:t>
            </a:r>
          </a:p>
          <a:p>
            <a:r>
              <a:rPr lang="en-US" altLang="zh-CN" dirty="0"/>
              <a:t>"1 p q"</a:t>
            </a:r>
            <a:r>
              <a:rPr lang="zh-CN" altLang="en-US" dirty="0"/>
              <a:t>：若</a:t>
            </a:r>
            <a:r>
              <a:rPr lang="en-US" altLang="zh-CN" dirty="0" err="1"/>
              <a:t>p,q</a:t>
            </a:r>
            <a:r>
              <a:rPr lang="zh-CN" altLang="en-US" dirty="0"/>
              <a:t>不在同一集合，将它们所在的集合合并成一个</a:t>
            </a:r>
          </a:p>
          <a:p>
            <a:r>
              <a:rPr lang="en-US" altLang="zh-CN" dirty="0"/>
              <a:t>"2 p q"</a:t>
            </a:r>
            <a:r>
              <a:rPr lang="zh-CN" altLang="en-US" dirty="0"/>
              <a:t>：若</a:t>
            </a:r>
            <a:r>
              <a:rPr lang="en-US" altLang="zh-CN" dirty="0" err="1"/>
              <a:t>p,q</a:t>
            </a:r>
            <a:r>
              <a:rPr lang="zh-CN" altLang="en-US" dirty="0"/>
              <a:t>不在同一集合，将元素</a:t>
            </a:r>
            <a:r>
              <a:rPr lang="en-US" altLang="zh-CN" dirty="0"/>
              <a:t>p</a:t>
            </a:r>
            <a:r>
              <a:rPr lang="zh-CN" altLang="en-US" dirty="0"/>
              <a:t>移动到</a:t>
            </a:r>
            <a:r>
              <a:rPr lang="en-US" altLang="zh-CN" dirty="0"/>
              <a:t>q</a:t>
            </a:r>
            <a:r>
              <a:rPr lang="zh-CN" altLang="en-US" dirty="0"/>
              <a:t>所在的集合</a:t>
            </a:r>
          </a:p>
          <a:p>
            <a:r>
              <a:rPr lang="en-US" altLang="zh-CN" dirty="0"/>
              <a:t>"3 p"   </a:t>
            </a:r>
            <a:r>
              <a:rPr lang="zh-CN" altLang="en-US" dirty="0"/>
              <a:t>：询问</a:t>
            </a:r>
            <a:r>
              <a:rPr lang="en-US" altLang="zh-CN" dirty="0"/>
              <a:t>p</a:t>
            </a:r>
            <a:r>
              <a:rPr lang="zh-CN" altLang="en-US" dirty="0"/>
              <a:t>所在集合的元素个数及元素和</a:t>
            </a:r>
          </a:p>
          <a:p>
            <a:r>
              <a:rPr lang="zh-CN" altLang="en-US" dirty="0"/>
              <a:t>总共</a:t>
            </a:r>
            <a:r>
              <a:rPr lang="en-US" altLang="zh-CN" dirty="0"/>
              <a:t>m</a:t>
            </a:r>
            <a:r>
              <a:rPr lang="zh-CN" altLang="en-US" dirty="0"/>
              <a:t>个操作，</a:t>
            </a:r>
            <a:r>
              <a:rPr lang="en-US" altLang="zh-CN" dirty="0"/>
              <a:t>1&lt;=n</a:t>
            </a:r>
            <a:r>
              <a:rPr lang="zh-CN" altLang="en-US" dirty="0"/>
              <a:t>，</a:t>
            </a:r>
            <a:r>
              <a:rPr lang="en-US" altLang="zh-CN" dirty="0"/>
              <a:t>m&lt;=10^5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68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9E9C2-2AE0-4EEA-8839-F2401F09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带撤销并查集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1DE32-8A71-476F-A077-2BBEF448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用一个栈来存储都改了哪些信息，然后撤销的时候改回去</a:t>
            </a:r>
            <a:endParaRPr lang="en-US" altLang="zh-CN" dirty="0"/>
          </a:p>
          <a:p>
            <a:r>
              <a:rPr lang="zh-CN" altLang="en-US" dirty="0"/>
              <a:t>不能路径压缩（修改的信息太多），只能按秩合并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10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9E9C2-2AE0-4EEA-8839-F2401F09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带撤销并查集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3E8BD93-23EC-457C-B0D1-F028066E0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4" t="18898" r="10177" b="13681"/>
          <a:stretch/>
        </p:blipFill>
        <p:spPr>
          <a:xfrm>
            <a:off x="838200" y="1690688"/>
            <a:ext cx="7400925" cy="4778796"/>
          </a:xfrm>
        </p:spPr>
      </p:pic>
    </p:spTree>
    <p:extLst>
      <p:ext uri="{BB962C8B-B14F-4D97-AF65-F5344CB8AC3E}">
        <p14:creationId xmlns:p14="http://schemas.microsoft.com/office/powerpoint/2010/main" val="881446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9E9C2-2AE0-4EEA-8839-F2401F09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带撤销并查集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9159E-4289-4278-A97E-B2969881E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endParaRPr lang="en-US" altLang="zh-CN" dirty="0"/>
          </a:p>
          <a:p>
            <a:r>
              <a:rPr lang="zh-CN" altLang="en-US" dirty="0"/>
              <a:t>分块、莫队等需要回退，但是回退数量有限</a:t>
            </a:r>
            <a:endParaRPr lang="en-US" altLang="zh-CN" dirty="0"/>
          </a:p>
          <a:p>
            <a:r>
              <a:rPr lang="zh-CN" altLang="en-US" dirty="0"/>
              <a:t>分治</a:t>
            </a:r>
          </a:p>
        </p:txBody>
      </p:sp>
    </p:spTree>
    <p:extLst>
      <p:ext uri="{BB962C8B-B14F-4D97-AF65-F5344CB8AC3E}">
        <p14:creationId xmlns:p14="http://schemas.microsoft.com/office/powerpoint/2010/main" val="3419716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9E9C2-2AE0-4EEA-8839-F2401F09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813F Bipartite Checking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9159E-4289-4278-A97E-B2969881E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给定一张含有</a:t>
            </a:r>
            <a:r>
              <a:rPr lang="en-US" altLang="zh-CN" dirty="0"/>
              <a:t>n</a:t>
            </a:r>
            <a:r>
              <a:rPr lang="zh-CN" altLang="en-US" dirty="0"/>
              <a:t>个点的无向图，一开始图中没有任何边。依次给出</a:t>
            </a:r>
            <a:r>
              <a:rPr lang="en-US" altLang="zh-CN" dirty="0"/>
              <a:t>q</a:t>
            </a:r>
            <a:r>
              <a:rPr lang="zh-CN" altLang="en-US" dirty="0"/>
              <a:t>次操作，每次操作给出两个点“</a:t>
            </a:r>
            <a:r>
              <a:rPr lang="en-US" altLang="zh-CN" dirty="0"/>
              <a:t>x y”</a:t>
            </a:r>
            <a:r>
              <a:rPr lang="zh-CN" altLang="en-US" dirty="0"/>
              <a:t>，若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之间没有边相连，则连上这条边，否则移除这条边。</a:t>
            </a:r>
            <a:endParaRPr lang="en-US" altLang="zh-CN" dirty="0"/>
          </a:p>
          <a:p>
            <a:r>
              <a:rPr lang="zh-CN" altLang="en-US" dirty="0"/>
              <a:t>对于每次操作，你都要判断执行这一次操作之后，整张图是否为二分图。</a:t>
            </a:r>
            <a:endParaRPr lang="en-US" altLang="zh-CN" dirty="0"/>
          </a:p>
          <a:p>
            <a:r>
              <a:rPr lang="en-US" altLang="zh-CN" dirty="0"/>
              <a:t>2 &lt;= </a:t>
            </a:r>
            <a:r>
              <a:rPr lang="en-US" altLang="zh-CN" dirty="0" err="1"/>
              <a:t>n,q</a:t>
            </a:r>
            <a:r>
              <a:rPr lang="en-US" altLang="zh-CN" dirty="0"/>
              <a:t> &lt;= 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80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C4FDF-19EE-4A25-9979-687D4F67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3809C-15EE-4102-BC92-0A0BC4DE6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普通并查集</a:t>
            </a:r>
            <a:endParaRPr lang="en-US" altLang="zh-CN" dirty="0"/>
          </a:p>
          <a:p>
            <a:r>
              <a:rPr lang="zh-CN" altLang="en-US" dirty="0"/>
              <a:t>带权并查集</a:t>
            </a:r>
            <a:endParaRPr lang="en-US" altLang="zh-CN" dirty="0"/>
          </a:p>
          <a:p>
            <a:r>
              <a:rPr lang="zh-CN" altLang="en-US" dirty="0"/>
              <a:t>可删除并查集</a:t>
            </a:r>
            <a:endParaRPr lang="en-US" altLang="zh-CN" dirty="0"/>
          </a:p>
          <a:p>
            <a:r>
              <a:rPr lang="zh-CN" altLang="en-US" dirty="0"/>
              <a:t>带撤销并查集</a:t>
            </a:r>
          </a:p>
        </p:txBody>
      </p:sp>
    </p:spTree>
    <p:extLst>
      <p:ext uri="{BB962C8B-B14F-4D97-AF65-F5344CB8AC3E}">
        <p14:creationId xmlns:p14="http://schemas.microsoft.com/office/powerpoint/2010/main" val="2869715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9E9C2-2AE0-4EEA-8839-F2401F09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813F Bipartite Checking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9159E-4289-4278-A97E-B2969881E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边存在的时间是连续的一段区间</a:t>
            </a:r>
            <a:endParaRPr lang="en-US" altLang="zh-CN" dirty="0"/>
          </a:p>
          <a:p>
            <a:r>
              <a:rPr lang="zh-CN" altLang="en-US" dirty="0"/>
              <a:t>线段树分治</a:t>
            </a:r>
            <a:endParaRPr lang="en-US" altLang="zh-CN" dirty="0"/>
          </a:p>
          <a:p>
            <a:r>
              <a:rPr lang="zh-CN" altLang="en-US" dirty="0"/>
              <a:t>按照边存在的时间把边放到值域是时间的线段树里面</a:t>
            </a:r>
            <a:endParaRPr lang="en-US" altLang="zh-CN" dirty="0"/>
          </a:p>
          <a:p>
            <a:r>
              <a:rPr lang="zh-CN" altLang="en-US" dirty="0"/>
              <a:t>然后</a:t>
            </a:r>
            <a:r>
              <a:rPr lang="en-US" altLang="zh-CN" dirty="0" err="1"/>
              <a:t>dfs</a:t>
            </a:r>
            <a:r>
              <a:rPr lang="zh-CN" altLang="en-US" dirty="0"/>
              <a:t>这棵线段树，把该结点中存储的操作加入，离开的时候撤销掉这些操作，在底层计算答案即可</a:t>
            </a:r>
            <a:endParaRPr lang="en-US" altLang="zh-CN" dirty="0"/>
          </a:p>
          <a:p>
            <a:r>
              <a:rPr lang="zh-CN" altLang="en-US" dirty="0"/>
              <a:t>判断二分图用染色来判断</a:t>
            </a:r>
          </a:p>
        </p:txBody>
      </p:sp>
    </p:spTree>
    <p:extLst>
      <p:ext uri="{BB962C8B-B14F-4D97-AF65-F5344CB8AC3E}">
        <p14:creationId xmlns:p14="http://schemas.microsoft.com/office/powerpoint/2010/main" val="280638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F15A0-73D8-4DFB-8CCF-40BFBEC2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Ural 1671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13BE9-4404-4CD9-9D97-99F75BCC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给定一个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个点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条边的无向图，给定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次删边操作，求删后连通块的数量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r>
              <a:rPr lang="pt-BR" altLang="zh-CN" b="0" i="0" dirty="0">
                <a:solidFill>
                  <a:srgbClr val="2C3E50"/>
                </a:solidFill>
                <a:effectLst/>
                <a:latin typeface="PingFang SC"/>
              </a:rPr>
              <a:t>2 ≤ N ≤ 100000; 1 ≤ M ≤ 100000</a:t>
            </a:r>
            <a:endParaRPr lang="en-US" altLang="zh-CN" dirty="0">
              <a:solidFill>
                <a:srgbClr val="333333"/>
              </a:solidFill>
              <a:latin typeface="Lato"/>
            </a:endParaRPr>
          </a:p>
          <a:p>
            <a:r>
              <a:rPr lang="en-US" altLang="zh-CN" b="0" i="0" dirty="0">
                <a:solidFill>
                  <a:srgbClr val="2C3E50"/>
                </a:solidFill>
                <a:effectLst/>
                <a:latin typeface="PingFang SC"/>
              </a:rPr>
              <a:t>1 ≤ Q ≤ 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577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F15A0-73D8-4DFB-8CCF-40BFBEC2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Ural 1671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13BE9-4404-4CD9-9D97-99F75BCC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离线，倒过来做，连边就让连通块数量减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761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F15A0-73D8-4DFB-8CCF-40BFBEC2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abc120d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13BE9-4404-4CD9-9D97-99F75BCC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n</a:t>
            </a:r>
            <a:r>
              <a:rPr lang="zh-CN" altLang="en-US" dirty="0"/>
              <a:t>个点的无向图，给</a:t>
            </a:r>
            <a:r>
              <a:rPr lang="en-US" altLang="zh-CN" dirty="0"/>
              <a:t>m</a:t>
            </a:r>
            <a:r>
              <a:rPr lang="zh-CN" altLang="en-US" dirty="0"/>
              <a:t>条边，然后按顺序删掉边，求每一次删掉之后有多少对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不连通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2≤N≤1e5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1≤M≤1e5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JXc-TeX-main-R"/>
              </a:rPr>
              <a:t>1≤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JXc-TeX-math-I"/>
              </a:rPr>
              <a:t>Ai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JXc-TeX-main-R"/>
              </a:rPr>
              <a:t>&lt;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JXc-TeX-math-I"/>
              </a:rPr>
              <a:t>Bi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JXc-TeX-math-I"/>
              </a:rPr>
              <a:t>N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039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F15A0-73D8-4DFB-8CCF-40BFBEC2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abc120d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13BE9-4404-4CD9-9D97-99F75BCC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离线，倒过来做，每次连边会让两个连通块互相连通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r>
              <a:rPr lang="zh-CN" altLang="en-US" dirty="0"/>
              <a:t>并查集维护一下连通块的</a:t>
            </a:r>
            <a:r>
              <a:rPr lang="en-US" altLang="zh-CN" dirty="0"/>
              <a:t>size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575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F15A0-73D8-4DFB-8CCF-40BFBEC2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zoj</a:t>
            </a:r>
            <a:r>
              <a:rPr lang="en-US" altLang="zh-CN" dirty="0"/>
              <a:t> 3261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13BE9-4404-4CD9-9D97-99F75BCC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无向图，假设有编号从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开始的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个点，每个点都有一个非负权值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p[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Lato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现在有没有重边的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条边和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个操作。对于操作有两种类型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destroy a 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表示摧毁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Lato"/>
              </a:rPr>
              <a:t>a,b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点之间的边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query 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表示从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出发能到的点中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权值最大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在权值最大前提下编号最小的点。如果这个点的权值小于等于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的权值输出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-1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。</a:t>
            </a:r>
          </a:p>
          <a:p>
            <a:r>
              <a:rPr lang="pt-BR" altLang="zh-CN" b="0" i="0" dirty="0">
                <a:solidFill>
                  <a:srgbClr val="4D4D4D"/>
                </a:solidFill>
                <a:effectLst/>
                <a:latin typeface="-apple-system"/>
              </a:rPr>
              <a:t>1&lt;=n&lt;=10000,p[i]&lt;=1000000000,0&lt;=M&lt;=20000,0&lt;=Q&lt;=50000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62178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F15A0-73D8-4DFB-8CCF-40BFBEC2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zoj</a:t>
            </a:r>
            <a:r>
              <a:rPr lang="en-US" altLang="zh-CN" dirty="0"/>
              <a:t> 3261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13BE9-4404-4CD9-9D97-99F75BCC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无向图能走到的点就是一个连通块内的点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离线，倒过来做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再维护一下连通块内最大值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40848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1456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个商品，卖出第</a:t>
            </a:r>
            <a:r>
              <a:rPr lang="en-US" altLang="zh-CN" dirty="0" err="1"/>
              <a:t>i</a:t>
            </a:r>
            <a:r>
              <a:rPr lang="zh-CN" altLang="en-US" dirty="0"/>
              <a:t>个商品会获得</a:t>
            </a:r>
            <a:r>
              <a:rPr lang="en-US" altLang="zh-CN" dirty="0"/>
              <a:t>vi</a:t>
            </a:r>
            <a:r>
              <a:rPr lang="zh-CN" altLang="en-US" dirty="0"/>
              <a:t>的利润，但是第</a:t>
            </a:r>
            <a:r>
              <a:rPr lang="en-US" altLang="zh-CN" dirty="0" err="1"/>
              <a:t>i</a:t>
            </a:r>
            <a:r>
              <a:rPr lang="zh-CN" altLang="en-US" dirty="0"/>
              <a:t>件商品会在第</a:t>
            </a:r>
            <a:r>
              <a:rPr lang="en-US" altLang="zh-CN" dirty="0"/>
              <a:t>di</a:t>
            </a:r>
            <a:r>
              <a:rPr lang="zh-CN" altLang="en-US" dirty="0"/>
              <a:t>天过期</a:t>
            </a:r>
            <a:endParaRPr lang="en-US" altLang="zh-CN" dirty="0"/>
          </a:p>
          <a:p>
            <a:r>
              <a:rPr lang="zh-CN" altLang="en-US" dirty="0"/>
              <a:t>问最大获利</a:t>
            </a:r>
            <a:endParaRPr lang="en-US" altLang="zh-CN" dirty="0"/>
          </a:p>
          <a:p>
            <a:r>
              <a:rPr lang="zh-CN" altLang="en-US" dirty="0"/>
              <a:t>所有数</a:t>
            </a:r>
            <a:r>
              <a:rPr lang="en-US" altLang="zh-CN" dirty="0"/>
              <a:t>&lt;=10000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303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1456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贪心，按利润排序，然后能卖尽量卖</a:t>
            </a:r>
            <a:endParaRPr lang="en-US" altLang="zh-CN" dirty="0"/>
          </a:p>
          <a:p>
            <a:r>
              <a:rPr lang="zh-CN" altLang="en-US" dirty="0"/>
              <a:t>用并查集维护第一个不冲突的时间</a:t>
            </a:r>
            <a:endParaRPr lang="en-US" altLang="zh-CN" dirty="0"/>
          </a:p>
          <a:p>
            <a:r>
              <a:rPr lang="fr-FR" altLang="zh-CN" dirty="0"/>
              <a:t>int t=find(node[i].d);</a:t>
            </a:r>
          </a:p>
          <a:p>
            <a:r>
              <a:rPr lang="fr-FR" altLang="zh-CN" dirty="0"/>
              <a:t>if(t&gt;0) {</a:t>
            </a:r>
          </a:p>
          <a:p>
            <a:r>
              <a:rPr lang="fr-FR" altLang="zh-CN" dirty="0"/>
              <a:t>    ans+=node[i].p; </a:t>
            </a:r>
          </a:p>
          <a:p>
            <a:r>
              <a:rPr lang="fr-FR" altLang="zh-CN" dirty="0"/>
              <a:t>    F[t]=t-1;</a:t>
            </a:r>
          </a:p>
          <a:p>
            <a:r>
              <a:rPr lang="fr-FR" altLang="zh-CN" dirty="0"/>
              <a:t>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314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agc107c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n*n</a:t>
            </a:r>
            <a:r>
              <a:rPr lang="zh-CN" altLang="en-US" dirty="0"/>
              <a:t>的矩阵，矩阵内的数是</a:t>
            </a:r>
            <a:r>
              <a:rPr lang="en-US" altLang="zh-CN" dirty="0"/>
              <a:t>1-n^2</a:t>
            </a:r>
            <a:r>
              <a:rPr lang="zh-CN" altLang="en-US" dirty="0"/>
              <a:t>恰好出现一次</a:t>
            </a:r>
            <a:endParaRPr lang="en-US" altLang="zh-CN" dirty="0"/>
          </a:p>
          <a:p>
            <a:r>
              <a:rPr lang="zh-CN" altLang="en-US" dirty="0"/>
              <a:t>给定</a:t>
            </a:r>
            <a:r>
              <a:rPr lang="en-US" altLang="zh-CN" dirty="0"/>
              <a:t>k</a:t>
            </a:r>
            <a:r>
              <a:rPr lang="zh-CN" altLang="en-US" dirty="0"/>
              <a:t>，如果有</a:t>
            </a:r>
            <a:r>
              <a:rPr lang="en-US" altLang="zh-CN" dirty="0"/>
              <a:t>a(</a:t>
            </a:r>
            <a:r>
              <a:rPr lang="en-US" altLang="zh-CN" dirty="0" err="1"/>
              <a:t>i,x</a:t>
            </a:r>
            <a:r>
              <a:rPr lang="en-US" altLang="zh-CN" dirty="0"/>
              <a:t>)+a(</a:t>
            </a:r>
            <a:r>
              <a:rPr lang="en-US" altLang="zh-CN" dirty="0" err="1"/>
              <a:t>i,y</a:t>
            </a:r>
            <a:r>
              <a:rPr lang="en-US" altLang="zh-CN" dirty="0"/>
              <a:t>)&lt;=k</a:t>
            </a:r>
            <a:r>
              <a:rPr lang="zh-CN" altLang="en-US" dirty="0"/>
              <a:t>，就可以交换第</a:t>
            </a:r>
            <a:r>
              <a:rPr lang="en-US" altLang="zh-CN" dirty="0"/>
              <a:t>x</a:t>
            </a:r>
            <a:r>
              <a:rPr lang="zh-CN" altLang="en-US" dirty="0"/>
              <a:t>列和第</a:t>
            </a:r>
            <a:r>
              <a:rPr lang="en-US" altLang="zh-CN" dirty="0"/>
              <a:t>y</a:t>
            </a:r>
            <a:r>
              <a:rPr lang="zh-CN" altLang="en-US" dirty="0"/>
              <a:t>列</a:t>
            </a:r>
            <a:endParaRPr lang="en-US" altLang="zh-CN" dirty="0"/>
          </a:p>
          <a:p>
            <a:r>
              <a:rPr lang="zh-CN" altLang="en-US" dirty="0"/>
              <a:t>如果有</a:t>
            </a:r>
            <a:r>
              <a:rPr lang="en-US" altLang="zh-CN" dirty="0"/>
              <a:t>a(</a:t>
            </a:r>
            <a:r>
              <a:rPr lang="en-US" altLang="zh-CN" dirty="0" err="1"/>
              <a:t>x,i</a:t>
            </a:r>
            <a:r>
              <a:rPr lang="en-US" altLang="zh-CN" dirty="0"/>
              <a:t>)+a(</a:t>
            </a:r>
            <a:r>
              <a:rPr lang="en-US" altLang="zh-CN" dirty="0" err="1"/>
              <a:t>y,i</a:t>
            </a:r>
            <a:r>
              <a:rPr lang="en-US" altLang="zh-CN" dirty="0"/>
              <a:t>)&lt;=k</a:t>
            </a:r>
            <a:r>
              <a:rPr lang="zh-CN" altLang="en-US" dirty="0"/>
              <a:t>，就可以交换第</a:t>
            </a:r>
            <a:r>
              <a:rPr lang="en-US" altLang="zh-CN" dirty="0"/>
              <a:t>x</a:t>
            </a:r>
            <a:r>
              <a:rPr lang="zh-CN" altLang="en-US" dirty="0"/>
              <a:t>行和第</a:t>
            </a:r>
            <a:r>
              <a:rPr lang="en-US" altLang="zh-CN" dirty="0"/>
              <a:t>y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zh-CN" altLang="en-US" dirty="0"/>
              <a:t>问能得到的不同矩阵的数量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b="0" i="0" dirty="0">
                <a:solidFill>
                  <a:srgbClr val="333333"/>
                </a:solidFill>
                <a:effectLst/>
                <a:latin typeface="Lato"/>
              </a:rPr>
              <a:t>1≤N≤50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b="0" i="0" dirty="0">
                <a:solidFill>
                  <a:srgbClr val="333333"/>
                </a:solidFill>
                <a:effectLst/>
                <a:latin typeface="MJXc-TeX-main-R"/>
              </a:rPr>
              <a:t>1≤</a:t>
            </a:r>
            <a:r>
              <a:rPr lang="pt-BR" altLang="zh-CN" b="0" i="0" dirty="0">
                <a:solidFill>
                  <a:srgbClr val="333333"/>
                </a:solidFill>
                <a:effectLst/>
                <a:latin typeface="MJXc-TeX-math-I"/>
              </a:rPr>
              <a:t>K</a:t>
            </a:r>
            <a:r>
              <a:rPr lang="pt-BR" altLang="zh-CN" b="0" i="0" dirty="0">
                <a:solidFill>
                  <a:srgbClr val="333333"/>
                </a:solidFill>
                <a:effectLst/>
                <a:latin typeface="MJXc-TeX-main-R"/>
              </a:rPr>
              <a:t>≤2×</a:t>
            </a:r>
            <a:r>
              <a:rPr lang="pt-BR" altLang="zh-CN" b="0" i="0" dirty="0">
                <a:solidFill>
                  <a:srgbClr val="333333"/>
                </a:solidFill>
                <a:effectLst/>
                <a:latin typeface="MJXc-TeX-math-I"/>
              </a:rPr>
              <a:t>N^</a:t>
            </a:r>
            <a:r>
              <a:rPr lang="pt-BR" altLang="zh-CN" b="0" i="0" dirty="0">
                <a:solidFill>
                  <a:srgbClr val="333333"/>
                </a:solidFill>
                <a:effectLst/>
                <a:latin typeface="MJXc-TeX-main-R"/>
              </a:rPr>
              <a:t>2</a:t>
            </a:r>
            <a:endParaRPr lang="pt-BR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67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AEFE7-A9E5-4BE2-ACA7-58AFF770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D1697-2A28-4834-8D52-8B09524C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路径压缩，平均</a:t>
            </a:r>
            <a:r>
              <a:rPr lang="en-US" altLang="zh-CN" dirty="0"/>
              <a:t>O(n*alpha(n))</a:t>
            </a:r>
            <a:r>
              <a:rPr lang="zh-CN" altLang="en-US" dirty="0"/>
              <a:t>，最坏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int find(int x) {</a:t>
            </a:r>
          </a:p>
          <a:p>
            <a:r>
              <a:rPr lang="en-US" altLang="zh-CN" dirty="0"/>
              <a:t>    if (x != parent[x])</a:t>
            </a:r>
          </a:p>
          <a:p>
            <a:r>
              <a:rPr lang="en-US" altLang="zh-CN" dirty="0"/>
              <a:t>        parent[x] = find(parent[x]); </a:t>
            </a:r>
          </a:p>
          <a:p>
            <a:r>
              <a:rPr lang="en-US" altLang="zh-CN" dirty="0"/>
              <a:t>    return parent[x];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804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agc107c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行和</a:t>
            </a:r>
            <a:r>
              <a:rPr lang="en-US" altLang="zh-CN" dirty="0"/>
              <a:t>y</a:t>
            </a:r>
            <a:r>
              <a:rPr lang="zh-CN" altLang="en-US" dirty="0"/>
              <a:t>行可交换，那么就有两种方案</a:t>
            </a:r>
            <a:endParaRPr lang="en-US" altLang="zh-CN" dirty="0"/>
          </a:p>
          <a:p>
            <a:r>
              <a:rPr lang="zh-CN" altLang="en-US" dirty="0"/>
              <a:t>如果是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可交换，</a:t>
            </a:r>
            <a:r>
              <a:rPr lang="en-US" altLang="zh-CN" dirty="0"/>
              <a:t>y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  <a:r>
              <a:rPr lang="zh-CN" altLang="en-US" dirty="0"/>
              <a:t>可交换，那么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  <a:r>
              <a:rPr lang="zh-CN" altLang="en-US" dirty="0"/>
              <a:t>间接也可以交换：</a:t>
            </a:r>
            <a:endParaRPr lang="en-US" altLang="zh-CN" dirty="0"/>
          </a:p>
          <a:p>
            <a:r>
              <a:rPr lang="en-US" altLang="zh-CN" dirty="0"/>
              <a:t>x-y-z</a:t>
            </a:r>
          </a:p>
          <a:p>
            <a:r>
              <a:rPr lang="en-US" altLang="zh-CN" dirty="0"/>
              <a:t>x-z-y</a:t>
            </a:r>
          </a:p>
          <a:p>
            <a:r>
              <a:rPr lang="en-US" altLang="zh-CN" dirty="0"/>
              <a:t>z-x-y</a:t>
            </a:r>
          </a:p>
          <a:p>
            <a:r>
              <a:rPr lang="en-US" altLang="zh-CN" dirty="0"/>
              <a:t>z-y-x</a:t>
            </a:r>
          </a:p>
          <a:p>
            <a:r>
              <a:rPr lang="zh-CN" altLang="en-US" dirty="0"/>
              <a:t>因此它们两两可交换，有</a:t>
            </a:r>
            <a:r>
              <a:rPr lang="en-US" altLang="zh-CN" dirty="0"/>
              <a:t>6</a:t>
            </a:r>
            <a:r>
              <a:rPr lang="zh-CN" altLang="en-US" dirty="0"/>
              <a:t>种方案</a:t>
            </a:r>
            <a:endParaRPr lang="en-US" altLang="zh-CN" dirty="0"/>
          </a:p>
          <a:p>
            <a:r>
              <a:rPr lang="zh-CN" altLang="en-US" dirty="0"/>
              <a:t>进一步可以推广为若干行之间交换的贡献。列同理。</a:t>
            </a:r>
          </a:p>
        </p:txBody>
      </p:sp>
    </p:spTree>
    <p:extLst>
      <p:ext uri="{BB962C8B-B14F-4D97-AF65-F5344CB8AC3E}">
        <p14:creationId xmlns:p14="http://schemas.microsoft.com/office/powerpoint/2010/main" val="4282210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agc107c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所以就是并查集维护一下可交换的行列的集合大小</a:t>
            </a:r>
          </a:p>
        </p:txBody>
      </p:sp>
    </p:spTree>
    <p:extLst>
      <p:ext uri="{BB962C8B-B14F-4D97-AF65-F5344CB8AC3E}">
        <p14:creationId xmlns:p14="http://schemas.microsoft.com/office/powerpoint/2010/main" val="168452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pkucampus</a:t>
            </a:r>
            <a:r>
              <a:rPr lang="en-US" altLang="zh-CN" dirty="0"/>
              <a:t> 2019 ball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个不同的球放进</a:t>
            </a:r>
            <a:r>
              <a:rPr lang="en-US" altLang="zh-CN" dirty="0"/>
              <a:t>m</a:t>
            </a:r>
            <a:r>
              <a:rPr lang="zh-CN" altLang="en-US" dirty="0"/>
              <a:t>个不同的盒子里面</a:t>
            </a:r>
            <a:endParaRPr lang="en-US" altLang="zh-CN" dirty="0"/>
          </a:p>
          <a:p>
            <a:r>
              <a:rPr lang="zh-CN" altLang="en-US" dirty="0"/>
              <a:t>每个球只能放</a:t>
            </a:r>
            <a:r>
              <a:rPr lang="en-US" altLang="zh-CN" dirty="0"/>
              <a:t>ai</a:t>
            </a:r>
            <a:r>
              <a:rPr lang="zh-CN" altLang="en-US" dirty="0"/>
              <a:t>或者</a:t>
            </a:r>
            <a:r>
              <a:rPr lang="en-US" altLang="zh-CN" dirty="0"/>
              <a:t>bi</a:t>
            </a:r>
            <a:r>
              <a:rPr lang="zh-CN" altLang="en-US" dirty="0"/>
              <a:t>两个盒子</a:t>
            </a:r>
            <a:endParaRPr lang="en-US" altLang="zh-CN" dirty="0"/>
          </a:p>
          <a:p>
            <a:r>
              <a:rPr lang="zh-CN" altLang="en-US" dirty="0"/>
              <a:t>问方案数</a:t>
            </a:r>
            <a:endParaRPr lang="en-US" altLang="zh-CN" dirty="0"/>
          </a:p>
          <a:p>
            <a:r>
              <a:rPr lang="en-US" altLang="zh-CN" dirty="0"/>
              <a:t>1&lt;</a:t>
            </a:r>
            <a:r>
              <a:rPr lang="en-US" altLang="zh-CN" dirty="0" err="1"/>
              <a:t>n,m</a:t>
            </a:r>
            <a:r>
              <a:rPr lang="en-US" altLang="zh-CN" dirty="0"/>
              <a:t>&lt;200000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429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pkucampus</a:t>
            </a:r>
            <a:r>
              <a:rPr lang="en-US" altLang="zh-CN" dirty="0"/>
              <a:t> 2019 ball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每个球所备选的两个盒子连接连一条边</a:t>
            </a:r>
          </a:p>
          <a:p>
            <a:r>
              <a:rPr lang="zh-CN" altLang="en-US" dirty="0"/>
              <a:t>这样就形成了一张图</a:t>
            </a:r>
          </a:p>
          <a:p>
            <a:r>
              <a:rPr lang="zh-CN" altLang="en-US" dirty="0"/>
              <a:t>我们单独处理每个连通图，把答案乘起来就行</a:t>
            </a:r>
          </a:p>
          <a:p>
            <a:r>
              <a:rPr lang="zh-CN" altLang="en-US" dirty="0"/>
              <a:t>于是现在只考虑连通图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7980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pkucampus</a:t>
            </a:r>
            <a:r>
              <a:rPr lang="en-US" altLang="zh-CN" dirty="0"/>
              <a:t> 2019 ball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假如形成了一棵含</a:t>
            </a:r>
            <a:r>
              <a:rPr lang="en-US" altLang="zh-CN" dirty="0"/>
              <a:t>a</a:t>
            </a:r>
            <a:r>
              <a:rPr lang="zh-CN" altLang="en-US" dirty="0"/>
              <a:t>个节点的树，那么答案为</a:t>
            </a:r>
            <a:r>
              <a:rPr lang="en-US" altLang="zh-CN" dirty="0"/>
              <a:t>a</a:t>
            </a:r>
            <a:r>
              <a:rPr lang="zh-CN" altLang="en-US" dirty="0"/>
              <a:t>，这可以通过指定这棵树的哪一个节点不放球，这样其余所有边的选择就全部确定了来得到答案</a:t>
            </a:r>
          </a:p>
          <a:p>
            <a:r>
              <a:rPr lang="zh-CN" altLang="en-US" dirty="0"/>
              <a:t>假如形成了一个仅含一个自环的图，那么答案为</a:t>
            </a:r>
            <a:r>
              <a:rPr lang="en-US" altLang="zh-CN" dirty="0"/>
              <a:t>1</a:t>
            </a:r>
            <a:r>
              <a:rPr lang="zh-CN" altLang="en-US" dirty="0"/>
              <a:t>，这是因为自环所在点已确定，其余点也都确定了</a:t>
            </a:r>
          </a:p>
          <a:p>
            <a:r>
              <a:rPr lang="zh-CN" altLang="en-US" dirty="0"/>
              <a:t>假如形成了一个仅含一个环但不是自环的图，那么答案为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假如形成了含两个及以上环的，换言之，边数多于点数的，答案显然为</a:t>
            </a:r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20826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pkucampus</a:t>
            </a:r>
            <a:r>
              <a:rPr lang="en-US" altLang="zh-CN" dirty="0"/>
              <a:t> 2019 ball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可以用并查集实现处理联通块，判环，判多个环</a:t>
            </a:r>
            <a:endParaRPr lang="en-US" altLang="zh-CN" dirty="0"/>
          </a:p>
          <a:p>
            <a:r>
              <a:rPr lang="zh-CN" altLang="en-US" dirty="0"/>
              <a:t>当然也可以</a:t>
            </a:r>
            <a:r>
              <a:rPr lang="en-US" altLang="zh-CN" dirty="0" err="1"/>
              <a:t>dfs</a:t>
            </a:r>
            <a:r>
              <a:rPr lang="zh-CN" altLang="en-US" dirty="0"/>
              <a:t>一下这个图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2071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[APIO2011]</a:t>
            </a:r>
            <a:r>
              <a:rPr lang="zh-CN" altLang="en-US" dirty="0"/>
              <a:t>方格染色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在一个</a:t>
            </a:r>
            <a:r>
              <a:rPr lang="en-US" altLang="zh-CN" b="0" i="1" dirty="0" err="1">
                <a:effectLst/>
                <a:latin typeface="KaTeX_Math"/>
              </a:rPr>
              <a:t>n</a:t>
            </a:r>
            <a:r>
              <a:rPr lang="en-US" altLang="zh-CN" b="0" i="0" dirty="0" err="1">
                <a:effectLst/>
                <a:latin typeface="KaTeX_Main"/>
              </a:rPr>
              <a:t>×</a:t>
            </a:r>
            <a:r>
              <a:rPr lang="en-US" altLang="zh-CN" b="0" i="1" dirty="0" err="1">
                <a:effectLst/>
                <a:latin typeface="KaTeX_Math"/>
              </a:rPr>
              <a:t>m</a:t>
            </a:r>
            <a:r>
              <a:rPr lang="zh-CN" altLang="en-US" b="0" i="0" dirty="0">
                <a:effectLst/>
                <a:latin typeface="-apple-system"/>
              </a:rPr>
              <a:t>的方格中的数字不是</a:t>
            </a:r>
            <a:r>
              <a:rPr lang="en-US" altLang="zh-CN" b="0" i="0" dirty="0">
                <a:effectLst/>
                <a:latin typeface="KaTeX_Main"/>
              </a:rPr>
              <a:t>0</a:t>
            </a:r>
            <a:r>
              <a:rPr lang="zh-CN" altLang="en-US" b="0" i="0" dirty="0">
                <a:effectLst/>
                <a:latin typeface="-apple-system"/>
              </a:rPr>
              <a:t>就是</a:t>
            </a:r>
            <a:r>
              <a:rPr lang="en-US" altLang="zh-CN" b="0" i="0" dirty="0">
                <a:effectLst/>
                <a:latin typeface="KaTeX_Main"/>
              </a:rPr>
              <a:t>1</a:t>
            </a:r>
            <a:r>
              <a:rPr lang="zh-CN" altLang="en-US" b="0" i="0" dirty="0">
                <a:effectLst/>
                <a:latin typeface="-apple-system"/>
              </a:rPr>
              <a:t>，现在知道一部分（</a:t>
            </a:r>
            <a:r>
              <a:rPr lang="en-US" altLang="zh-CN" b="0" i="0" dirty="0">
                <a:effectLst/>
                <a:latin typeface="-apple-system"/>
              </a:rPr>
              <a:t>k</a:t>
            </a:r>
            <a:r>
              <a:rPr lang="zh-CN" altLang="en-US" b="0" i="0" dirty="0">
                <a:effectLst/>
                <a:latin typeface="-apple-system"/>
              </a:rPr>
              <a:t>个）数字，问有多少种方式使得每个</a:t>
            </a:r>
            <a:r>
              <a:rPr lang="en-US" altLang="zh-CN" b="0" i="0" dirty="0">
                <a:effectLst/>
                <a:latin typeface="KaTeX_Main"/>
              </a:rPr>
              <a:t>2×2</a:t>
            </a:r>
            <a:r>
              <a:rPr lang="zh-CN" altLang="en-US" b="0" i="0" dirty="0">
                <a:effectLst/>
                <a:latin typeface="-apple-system"/>
              </a:rPr>
              <a:t>大小的方格内的数字的异或和为</a:t>
            </a:r>
            <a:r>
              <a:rPr lang="en-US" altLang="zh-CN" b="0" i="0" dirty="0">
                <a:effectLst/>
                <a:latin typeface="KaTeX_Main"/>
              </a:rPr>
              <a:t>1</a:t>
            </a:r>
          </a:p>
          <a:p>
            <a:r>
              <a:rPr lang="en-US" altLang="zh-CN" b="0" i="0" dirty="0">
                <a:effectLst/>
                <a:latin typeface="KaTeX_Main"/>
              </a:rPr>
              <a:t>2</a:t>
            </a:r>
            <a:r>
              <a:rPr lang="en-US" altLang="zh-CN" b="0" i="0" dirty="0">
                <a:effectLst/>
                <a:latin typeface="KaTeX_AMS"/>
              </a:rPr>
              <a:t>⩽</a:t>
            </a:r>
            <a:r>
              <a:rPr lang="en-US" altLang="zh-CN" b="0" i="1" dirty="0">
                <a:effectLst/>
                <a:latin typeface="KaTeX_Math"/>
              </a:rPr>
              <a:t>n</a:t>
            </a:r>
            <a:r>
              <a:rPr lang="en-US" altLang="zh-CN" b="0" i="0" dirty="0">
                <a:effectLst/>
                <a:latin typeface="KaTeX_Main"/>
              </a:rPr>
              <a:t>,</a:t>
            </a:r>
            <a:r>
              <a:rPr lang="en-US" altLang="zh-CN" b="0" i="1" dirty="0">
                <a:effectLst/>
                <a:latin typeface="KaTeX_Math"/>
              </a:rPr>
              <a:t>m</a:t>
            </a:r>
            <a:r>
              <a:rPr lang="en-US" altLang="zh-CN" b="0" i="0" dirty="0">
                <a:effectLst/>
                <a:latin typeface="KaTeX_AMS"/>
              </a:rPr>
              <a:t>⩽</a:t>
            </a:r>
            <a:r>
              <a:rPr lang="en-US" altLang="zh-CN" b="0" i="0" dirty="0">
                <a:effectLst/>
                <a:latin typeface="KaTeX_Main"/>
              </a:rPr>
              <a:t>1e5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KaTeX_Main"/>
              </a:rPr>
              <a:t>0</a:t>
            </a:r>
            <a:r>
              <a:rPr lang="en-US" altLang="zh-CN" b="0" i="0" dirty="0">
                <a:effectLst/>
                <a:latin typeface="KaTeX_AMS"/>
              </a:rPr>
              <a:t>⩽</a:t>
            </a:r>
            <a:r>
              <a:rPr lang="en-US" altLang="zh-CN" b="0" i="1" dirty="0">
                <a:effectLst/>
                <a:latin typeface="KaTeX_Math"/>
              </a:rPr>
              <a:t>k</a:t>
            </a:r>
            <a:r>
              <a:rPr lang="en-US" altLang="zh-CN" b="0" i="0" dirty="0">
                <a:effectLst/>
                <a:latin typeface="KaTeX_AMS"/>
              </a:rPr>
              <a:t>⩽</a:t>
            </a:r>
            <a:r>
              <a:rPr lang="en-US" altLang="zh-CN" b="0" i="0" dirty="0">
                <a:effectLst/>
                <a:latin typeface="KaTeX_Main"/>
              </a:rPr>
              <a:t>1e5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1721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[APIO2011]</a:t>
            </a:r>
            <a:r>
              <a:rPr lang="zh-CN" altLang="en-US" dirty="0"/>
              <a:t>方格染色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通过手玩样例可以发现</a:t>
            </a:r>
            <a:endParaRPr lang="en-US" altLang="zh-CN" dirty="0"/>
          </a:p>
          <a:p>
            <a:r>
              <a:rPr lang="da-DK" altLang="zh-CN" dirty="0"/>
              <a:t>g[1][1] ^ g[i][1] ^ g[1][j] ^ g[i][j] = [i mod 2 == 0 &amp;&amp; j mod 2 == 0]</a:t>
            </a:r>
            <a:endParaRPr lang="en-US" altLang="zh-CN" dirty="0"/>
          </a:p>
          <a:p>
            <a:r>
              <a:rPr lang="zh-CN" altLang="en-US" dirty="0"/>
              <a:t>所以只要确定了第一行和第一列，就确定了这个表格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3246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[APIO2011]</a:t>
            </a:r>
            <a:r>
              <a:rPr lang="zh-CN" altLang="en-US" dirty="0"/>
              <a:t>方格染色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通过手玩样例可以发现</a:t>
            </a:r>
            <a:endParaRPr lang="en-US" altLang="zh-CN" dirty="0"/>
          </a:p>
          <a:p>
            <a:r>
              <a:rPr lang="da-DK" altLang="zh-CN" dirty="0"/>
              <a:t>g[1][1] ^ g[i][1] ^ g[1][j] ^ g[i][j] = [i mod 2 == 0 &amp;&amp; j mod 2 == 0]</a:t>
            </a:r>
            <a:endParaRPr lang="en-US" altLang="zh-CN" dirty="0"/>
          </a:p>
          <a:p>
            <a:r>
              <a:rPr lang="zh-CN" altLang="en-US" dirty="0"/>
              <a:t>所以只要确定了第一行和第一列，就确定了这个表格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270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[APIO2011]</a:t>
            </a:r>
            <a:r>
              <a:rPr lang="zh-CN" altLang="en-US" dirty="0"/>
              <a:t>方格染色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于是我们可以枚举</a:t>
            </a:r>
            <a:r>
              <a:rPr lang="en-US" altLang="zh-CN" dirty="0"/>
              <a:t>g[1][1]</a:t>
            </a:r>
            <a:r>
              <a:rPr lang="zh-CN" altLang="en-US" dirty="0"/>
              <a:t>的状态，通过已知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来判断</a:t>
            </a:r>
            <a:r>
              <a:rPr lang="en-US" altLang="zh-CN" dirty="0"/>
              <a:t>g[1][j]</a:t>
            </a:r>
            <a:r>
              <a:rPr lang="zh-CN" altLang="en-US" dirty="0"/>
              <a:t>和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][1]</a:t>
            </a:r>
            <a:r>
              <a:rPr lang="zh-CN" altLang="en-US" dirty="0"/>
              <a:t>是否相等，这样形成了若干组有且仅有两个选项的约束关系</a:t>
            </a:r>
            <a:endParaRPr lang="en-US" altLang="zh-CN" dirty="0"/>
          </a:p>
          <a:p>
            <a:r>
              <a:rPr lang="zh-CN" altLang="en-US" dirty="0"/>
              <a:t>用并查集维护这种约束关系，可以拆点也可以</a:t>
            </a:r>
            <a:r>
              <a:rPr lang="en-US" altLang="zh-CN" dirty="0"/>
              <a:t>mod2</a:t>
            </a:r>
            <a:r>
              <a:rPr lang="zh-CN" altLang="en-US" dirty="0"/>
              <a:t>带权并查集</a:t>
            </a:r>
            <a:endParaRPr lang="en-US" altLang="zh-CN" dirty="0"/>
          </a:p>
          <a:p>
            <a:r>
              <a:rPr lang="zh-CN" altLang="en-US" dirty="0"/>
              <a:t>连通块内有一个取值定了，其他的取值也定了</a:t>
            </a:r>
            <a:endParaRPr lang="en-US" altLang="zh-CN" dirty="0"/>
          </a:p>
          <a:p>
            <a:r>
              <a:rPr lang="zh-CN" altLang="en-US" dirty="0"/>
              <a:t>还要用并查集判是否无解</a:t>
            </a:r>
            <a:endParaRPr lang="en-US" altLang="zh-CN" dirty="0"/>
          </a:p>
          <a:p>
            <a:r>
              <a:rPr lang="zh-CN" altLang="en-US" dirty="0"/>
              <a:t>如果有解，答案就是</a:t>
            </a:r>
            <a:r>
              <a:rPr lang="en-US" altLang="zh-CN" dirty="0"/>
              <a:t>2^(</a:t>
            </a:r>
            <a:r>
              <a:rPr lang="zh-CN" altLang="en-US" dirty="0"/>
              <a:t>连通块数量</a:t>
            </a:r>
            <a:r>
              <a:rPr lang="en-US" altLang="zh-CN"/>
              <a:t>-1)</a:t>
            </a:r>
            <a:r>
              <a:rPr lang="zh-CN" altLang="en-US"/>
              <a:t>，</a:t>
            </a:r>
            <a:r>
              <a:rPr lang="zh-CN" altLang="en-US" dirty="0"/>
              <a:t>减</a:t>
            </a:r>
            <a:r>
              <a:rPr lang="en-US" altLang="zh-CN" dirty="0"/>
              <a:t>1</a:t>
            </a:r>
            <a:r>
              <a:rPr lang="zh-CN" altLang="en-US" dirty="0"/>
              <a:t>是</a:t>
            </a:r>
            <a:r>
              <a:rPr lang="en-US" altLang="zh-CN" dirty="0"/>
              <a:t>g[1][1]</a:t>
            </a:r>
            <a:r>
              <a:rPr lang="zh-CN" altLang="en-US" dirty="0"/>
              <a:t>的状态是我们枚举的，算已知的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47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AEFE7-A9E5-4BE2-ACA7-58AFF770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D1697-2A28-4834-8D52-8B09524C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启发式合并（按秩合并、按大小合并），平均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，最坏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void unite(int </a:t>
            </a:r>
            <a:r>
              <a:rPr lang="en-US" altLang="zh-CN" dirty="0" err="1"/>
              <a:t>x,int</a:t>
            </a:r>
            <a:r>
              <a:rPr lang="en-US" altLang="zh-CN" dirty="0"/>
              <a:t> y) {</a:t>
            </a:r>
          </a:p>
          <a:p>
            <a:r>
              <a:rPr lang="en-US" altLang="zh-CN" dirty="0"/>
              <a:t>    x=find(x); y=find(y);</a:t>
            </a:r>
          </a:p>
          <a:p>
            <a:r>
              <a:rPr lang="en-US" altLang="zh-CN" dirty="0"/>
              <a:t>    if(x==y) return;</a:t>
            </a:r>
          </a:p>
          <a:p>
            <a:r>
              <a:rPr lang="en-US" altLang="zh-CN" dirty="0"/>
              <a:t>    if(rank[x]&lt;rank[y])</a:t>
            </a:r>
          </a:p>
          <a:p>
            <a:r>
              <a:rPr lang="en-US" altLang="zh-CN" dirty="0"/>
              <a:t>        parent[x]=y;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else {</a:t>
            </a:r>
          </a:p>
          <a:p>
            <a:r>
              <a:rPr lang="en-US" altLang="zh-CN" dirty="0"/>
              <a:t>        parent[y]=x;</a:t>
            </a:r>
          </a:p>
          <a:p>
            <a:r>
              <a:rPr lang="en-US" altLang="zh-CN" dirty="0"/>
              <a:t>        if(rank[x]==rank[y]) rank[x]++;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621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关押罪犯 </a:t>
            </a:r>
            <a:r>
              <a:rPr lang="en-US" altLang="zh-CN" dirty="0"/>
              <a:t>NOIP2010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个人，</a:t>
            </a:r>
            <a:r>
              <a:rPr lang="en-US" altLang="zh-CN" dirty="0"/>
              <a:t>m</a:t>
            </a:r>
            <a:r>
              <a:rPr lang="zh-CN" altLang="en-US" dirty="0"/>
              <a:t>对矛盾关系</a:t>
            </a:r>
            <a:r>
              <a:rPr lang="en-US" altLang="zh-CN" dirty="0"/>
              <a:t>,</a:t>
            </a:r>
            <a:r>
              <a:rPr lang="zh-CN" altLang="en-US" dirty="0"/>
              <a:t>每对关系分别涉及到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两人</a:t>
            </a:r>
            <a:r>
              <a:rPr lang="en-US" altLang="zh-CN" dirty="0"/>
              <a:t>,</a:t>
            </a:r>
            <a:r>
              <a:rPr lang="zh-CN" altLang="en-US" dirty="0"/>
              <a:t>矛盾值为</a:t>
            </a:r>
            <a:r>
              <a:rPr lang="en-US" altLang="zh-CN" dirty="0"/>
              <a:t>w</a:t>
            </a:r>
          </a:p>
          <a:p>
            <a:r>
              <a:rPr lang="zh-CN" altLang="en-US" dirty="0"/>
              <a:t>请你判断分配这些人到两个集合中，能否避免冲突</a:t>
            </a:r>
          </a:p>
          <a:p>
            <a:r>
              <a:rPr lang="zh-CN" altLang="en-US" dirty="0"/>
              <a:t>如能避免请输出</a:t>
            </a:r>
            <a:r>
              <a:rPr lang="en-US" altLang="zh-CN" dirty="0"/>
              <a:t>0</a:t>
            </a:r>
            <a:r>
              <a:rPr lang="zh-CN" altLang="en-US" dirty="0"/>
              <a:t>，如果冲突不可避免，请输出最小的发生的最大的矛盾值</a:t>
            </a:r>
            <a:endParaRPr lang="en-US" altLang="zh-CN" dirty="0"/>
          </a:p>
          <a:p>
            <a:r>
              <a:rPr lang="en-US" altLang="zh-CN" b="0" i="1" dirty="0">
                <a:effectLst/>
                <a:latin typeface="KaTeX_Math"/>
              </a:rPr>
              <a:t>N</a:t>
            </a:r>
            <a:r>
              <a:rPr lang="en-US" altLang="zh-CN" b="0" i="0" dirty="0">
                <a:effectLst/>
                <a:latin typeface="KaTeX_Main"/>
              </a:rPr>
              <a:t>≤20000,</a:t>
            </a:r>
            <a:r>
              <a:rPr lang="en-US" altLang="zh-CN" b="0" i="1" dirty="0">
                <a:effectLst/>
                <a:latin typeface="KaTeX_Math"/>
              </a:rPr>
              <a:t>M</a:t>
            </a:r>
            <a:r>
              <a:rPr lang="en-US" altLang="zh-CN" b="0" i="0" dirty="0">
                <a:effectLst/>
                <a:latin typeface="KaTeX_Main"/>
              </a:rPr>
              <a:t>≤100000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9843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关押罪犯 </a:t>
            </a:r>
            <a:r>
              <a:rPr lang="en-US" altLang="zh-CN" dirty="0"/>
              <a:t>NOIP2010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从大到小对边排序，然后判断图是不是二分图</a:t>
            </a:r>
            <a:endParaRPr lang="en-US" altLang="zh-CN" dirty="0"/>
          </a:p>
          <a:p>
            <a:r>
              <a:rPr lang="zh-CN" altLang="en-US" dirty="0"/>
              <a:t>如果不是了，就说明这是最小的发生的最大的矛盾值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具体实现可以拆点也可以权值并查集在</a:t>
            </a:r>
            <a:r>
              <a:rPr lang="en-US" altLang="zh-CN" dirty="0"/>
              <a:t>mod2</a:t>
            </a:r>
            <a:r>
              <a:rPr lang="zh-CN" altLang="en-US" dirty="0"/>
              <a:t>意义下做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4914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奶酪 </a:t>
            </a:r>
            <a:r>
              <a:rPr lang="en-US" altLang="zh-CN" dirty="0"/>
              <a:t>NOIP2017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1604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奶酪 </a:t>
            </a:r>
            <a:r>
              <a:rPr lang="en-US" altLang="zh-CN" dirty="0"/>
              <a:t>NOIP2017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如果两个球相切或者相交，就连边</a:t>
            </a:r>
            <a:endParaRPr lang="en-US" altLang="zh-CN" dirty="0"/>
          </a:p>
          <a:p>
            <a:r>
              <a:rPr lang="zh-CN" altLang="en-US" dirty="0"/>
              <a:t>然后就是如果有球和顶面、底面相切或者相交，就连边</a:t>
            </a:r>
            <a:endParaRPr lang="en-US" altLang="zh-CN" dirty="0"/>
          </a:p>
          <a:p>
            <a:r>
              <a:rPr lang="zh-CN" altLang="en-US" dirty="0"/>
              <a:t>并查集判一下顶面和底面是否连通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2282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ABC131F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二维坐标系上有</a:t>
            </a:r>
            <a:r>
              <a:rPr lang="en-US" altLang="zh-CN" dirty="0"/>
              <a:t>n</a:t>
            </a:r>
            <a:r>
              <a:rPr lang="zh-CN" altLang="en-US" dirty="0"/>
              <a:t>个点，第</a:t>
            </a:r>
            <a:r>
              <a:rPr lang="en-US" altLang="zh-CN" dirty="0" err="1"/>
              <a:t>i</a:t>
            </a:r>
            <a:r>
              <a:rPr lang="zh-CN" altLang="en-US" dirty="0"/>
              <a:t>个点的坐标横纵坐标为</a:t>
            </a:r>
            <a:r>
              <a:rPr lang="en-US" altLang="zh-CN" dirty="0"/>
              <a:t>x(</a:t>
            </a:r>
            <a:r>
              <a:rPr lang="en-US" altLang="zh-CN" dirty="0" err="1"/>
              <a:t>i</a:t>
            </a:r>
            <a:r>
              <a:rPr lang="en-US" altLang="zh-CN" dirty="0"/>
              <a:t>),y(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一次操作你可以选择</a:t>
            </a:r>
            <a:r>
              <a:rPr lang="en-US" altLang="zh-CN" dirty="0"/>
              <a:t>4</a:t>
            </a:r>
            <a:r>
              <a:rPr lang="zh-CN" altLang="en-US" dirty="0"/>
              <a:t>个数</a:t>
            </a:r>
            <a:r>
              <a:rPr lang="en-US" altLang="zh-CN" dirty="0" err="1"/>
              <a:t>a,b,c,d</a:t>
            </a:r>
            <a:r>
              <a:rPr lang="zh-CN" altLang="en-US" dirty="0"/>
              <a:t>，如果坐标系中有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a,d</a:t>
            </a:r>
            <a:r>
              <a:rPr lang="en-US" altLang="zh-CN" dirty="0"/>
              <a:t>),(</a:t>
            </a:r>
            <a:r>
              <a:rPr lang="en-US" altLang="zh-CN" dirty="0" err="1"/>
              <a:t>c,b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</a:t>
            </a:r>
            <a:r>
              <a:rPr lang="zh-CN" altLang="en-US" dirty="0"/>
              <a:t>中的三个，</a:t>
            </a:r>
          </a:p>
          <a:p>
            <a:r>
              <a:rPr lang="zh-CN" altLang="en-US" dirty="0"/>
              <a:t>那么就向坐标系中添加第四个。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问最多能进行多少次操作。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/>
              <a:t>n&lt;=1e5</a:t>
            </a:r>
            <a:r>
              <a:rPr lang="zh-CN" altLang="en-US" dirty="0"/>
              <a:t>，给定的</a:t>
            </a:r>
            <a:r>
              <a:rPr lang="en-US" altLang="zh-CN" dirty="0"/>
              <a:t>n</a:t>
            </a:r>
            <a:r>
              <a:rPr lang="zh-CN" altLang="en-US" dirty="0"/>
              <a:t>个点互不相同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966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ABC131F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对于每个坐标</a:t>
            </a:r>
            <a:r>
              <a:rPr lang="en-US" altLang="zh-CN" dirty="0"/>
              <a:t>(</a:t>
            </a:r>
            <a:r>
              <a:rPr lang="en-US" altLang="zh-CN" dirty="0" err="1"/>
              <a:t>xi,yi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xi</a:t>
            </a:r>
            <a:r>
              <a:rPr lang="zh-CN" altLang="en-US" dirty="0"/>
              <a:t>向</a:t>
            </a:r>
            <a:r>
              <a:rPr lang="en-US" altLang="zh-CN" dirty="0" err="1"/>
              <a:t>yi+n</a:t>
            </a:r>
            <a:r>
              <a:rPr lang="zh-CN" altLang="en-US" dirty="0"/>
              <a:t>连边，形成一个二分图</a:t>
            </a:r>
            <a:endParaRPr lang="en-US" altLang="zh-CN" dirty="0"/>
          </a:p>
          <a:p>
            <a:r>
              <a:rPr lang="zh-CN" altLang="en-US" dirty="0"/>
              <a:t>然后后续添加点就是对这个二分图的每个分量补成完全二分图</a:t>
            </a:r>
            <a:endParaRPr lang="en-US" altLang="zh-CN" dirty="0"/>
          </a:p>
          <a:p>
            <a:r>
              <a:rPr lang="zh-CN" altLang="en-US" dirty="0"/>
              <a:t>并查集维护一下二分图的边的个数，两个部的点</a:t>
            </a:r>
            <a:r>
              <a:rPr lang="zh-CN" altLang="en-US"/>
              <a:t>的个数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494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AEFE7-A9E5-4BE2-ACA7-58AFF770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D1697-2A28-4834-8D52-8B09524C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启发式合并（按秩合并、按大小合并），平均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，最坏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void unite(int </a:t>
            </a:r>
            <a:r>
              <a:rPr lang="en-US" altLang="zh-CN" dirty="0" err="1"/>
              <a:t>x,int</a:t>
            </a:r>
            <a:r>
              <a:rPr lang="en-US" altLang="zh-CN" dirty="0"/>
              <a:t> y) {</a:t>
            </a:r>
          </a:p>
          <a:p>
            <a:r>
              <a:rPr lang="en-US" altLang="zh-CN" dirty="0"/>
              <a:t>    x=find(x); y=find(y);</a:t>
            </a:r>
          </a:p>
          <a:p>
            <a:r>
              <a:rPr lang="en-US" altLang="zh-CN" dirty="0"/>
              <a:t>    if(x==y) return;</a:t>
            </a:r>
          </a:p>
          <a:p>
            <a:r>
              <a:rPr lang="en-US" altLang="zh-CN" dirty="0"/>
              <a:t>    if(size[x]&gt;size[y])</a:t>
            </a:r>
          </a:p>
          <a:p>
            <a:r>
              <a:rPr lang="en-US" altLang="zh-CN" dirty="0"/>
              <a:t>        swap(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fa[x]=y;</a:t>
            </a:r>
          </a:p>
          <a:p>
            <a:r>
              <a:rPr lang="en-US" altLang="zh-CN" dirty="0"/>
              <a:t>    size[y]+=size[x];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81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AEFE7-A9E5-4BE2-ACA7-58AFF770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D1697-2A28-4834-8D52-8B09524C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路径压缩+启发式合并（按秩合并、按大小合并），最坏</a:t>
            </a:r>
            <a:r>
              <a:rPr lang="en-US" altLang="zh-CN" dirty="0"/>
              <a:t>O(n*alpha(n))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62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AEFE7-A9E5-4BE2-ACA7-58AFF770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D1697-2A28-4834-8D52-8B09524C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endParaRPr lang="en-US" altLang="zh-CN" dirty="0"/>
          </a:p>
          <a:p>
            <a:r>
              <a:rPr lang="en-US" altLang="zh-CN" dirty="0" err="1"/>
              <a:t>kruskal</a:t>
            </a:r>
            <a:r>
              <a:rPr lang="zh-CN" altLang="en-US" dirty="0"/>
              <a:t>、</a:t>
            </a:r>
            <a:r>
              <a:rPr lang="en-US" altLang="zh-CN" dirty="0" err="1"/>
              <a:t>tarjan</a:t>
            </a:r>
            <a:endParaRPr lang="en-US" altLang="zh-CN" dirty="0"/>
          </a:p>
          <a:p>
            <a:r>
              <a:rPr lang="zh-CN" altLang="en-US" dirty="0"/>
              <a:t>连通性：</a:t>
            </a:r>
            <a:r>
              <a:rPr lang="en-US" altLang="zh-CN" dirty="0" err="1"/>
              <a:t>kruskal</a:t>
            </a:r>
            <a:r>
              <a:rPr lang="en-US" altLang="zh-CN" dirty="0"/>
              <a:t>=&gt;</a:t>
            </a:r>
            <a:r>
              <a:rPr lang="en-US" altLang="zh-CN" dirty="0" err="1"/>
              <a:t>kruskal</a:t>
            </a:r>
            <a:r>
              <a:rPr lang="zh-CN" altLang="en-US" dirty="0"/>
              <a:t>重构树，注意加边的顺序</a:t>
            </a:r>
            <a:endParaRPr lang="en-US" altLang="zh-CN" dirty="0"/>
          </a:p>
          <a:p>
            <a:r>
              <a:rPr lang="zh-CN" altLang="en-US" dirty="0"/>
              <a:t>非图论背景向图论模型的转化</a:t>
            </a:r>
            <a:endParaRPr lang="en-US" altLang="zh-CN" dirty="0"/>
          </a:p>
          <a:p>
            <a:r>
              <a:rPr lang="zh-CN" altLang="en-US" dirty="0"/>
              <a:t>优化连边</a:t>
            </a:r>
          </a:p>
        </p:txBody>
      </p:sp>
    </p:spTree>
    <p:extLst>
      <p:ext uri="{BB962C8B-B14F-4D97-AF65-F5344CB8AC3E}">
        <p14:creationId xmlns:p14="http://schemas.microsoft.com/office/powerpoint/2010/main" val="240936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F1298-FFBA-48C4-AEF8-6673551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带权并查集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0E2E-7276-4531-8869-B294931B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 find(int x) {</a:t>
            </a:r>
          </a:p>
          <a:p>
            <a:r>
              <a:rPr lang="en-US" altLang="zh-CN" dirty="0"/>
              <a:t>    if (x == pre[x])  return x;</a:t>
            </a:r>
          </a:p>
          <a:p>
            <a:r>
              <a:rPr lang="en-US" altLang="zh-CN" dirty="0"/>
              <a:t>    else {</a:t>
            </a:r>
          </a:p>
          <a:p>
            <a:r>
              <a:rPr lang="en-US" altLang="zh-CN" dirty="0"/>
              <a:t>        int root = find(pre[x]);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sum[x] += sum[pre[x]];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return pre[x] = root;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2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F1298-FFBA-48C4-AEF8-6673551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带权并查集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0E2E-7276-4531-8869-B294931B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 px = find(x);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py</a:t>
            </a:r>
            <a:r>
              <a:rPr lang="en-US" altLang="zh-CN" dirty="0"/>
              <a:t> = find(y);</a:t>
            </a:r>
          </a:p>
          <a:p>
            <a:r>
              <a:rPr lang="en-US" altLang="zh-CN" dirty="0"/>
              <a:t>if (px != </a:t>
            </a:r>
            <a:r>
              <a:rPr lang="en-US" altLang="zh-CN" dirty="0" err="1"/>
              <a:t>py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pre[px] = </a:t>
            </a:r>
            <a:r>
              <a:rPr lang="en-US" altLang="zh-CN" dirty="0" err="1"/>
              <a:t>py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sum[px] = -sum[x] + sum[y] + s;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158476-07CD-487A-BDF4-38BBFB3F7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723" y="1189831"/>
            <a:ext cx="7196277" cy="223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70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2368</Words>
  <Application>Microsoft Office PowerPoint</Application>
  <PresentationFormat>宽屏</PresentationFormat>
  <Paragraphs>215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-apple-system</vt:lpstr>
      <vt:lpstr>KaTeX_AMS</vt:lpstr>
      <vt:lpstr>KaTeX_Main</vt:lpstr>
      <vt:lpstr>KaTeX_Math</vt:lpstr>
      <vt:lpstr>MJXc-TeX-main-R</vt:lpstr>
      <vt:lpstr>MJXc-TeX-math-I</vt:lpstr>
      <vt:lpstr>PingFang SC</vt:lpstr>
      <vt:lpstr>等线</vt:lpstr>
      <vt:lpstr>等线 Light</vt:lpstr>
      <vt:lpstr>Arial</vt:lpstr>
      <vt:lpstr>Lato</vt:lpstr>
      <vt:lpstr>Office 主题​​</vt:lpstr>
      <vt:lpstr>并查集</vt:lpstr>
      <vt:lpstr>内容</vt:lpstr>
      <vt:lpstr>普通并查集</vt:lpstr>
      <vt:lpstr>普通并查集</vt:lpstr>
      <vt:lpstr>普通并查集</vt:lpstr>
      <vt:lpstr>普通并查集</vt:lpstr>
      <vt:lpstr>普通并查集</vt:lpstr>
      <vt:lpstr>带权并查集</vt:lpstr>
      <vt:lpstr>带权并查集</vt:lpstr>
      <vt:lpstr>带权并查集</vt:lpstr>
      <vt:lpstr>poj 1182 食物链</vt:lpstr>
      <vt:lpstr>poj 1182 食物链</vt:lpstr>
      <vt:lpstr>可删除并查集</vt:lpstr>
      <vt:lpstr>可删除并查集</vt:lpstr>
      <vt:lpstr>uva11987 Almost Union-Find</vt:lpstr>
      <vt:lpstr>带撤销并查集</vt:lpstr>
      <vt:lpstr>带撤销并查集</vt:lpstr>
      <vt:lpstr>带撤销并查集</vt:lpstr>
      <vt:lpstr>Codeforces 813F Bipartite Checking</vt:lpstr>
      <vt:lpstr>Codeforces 813F Bipartite Checking</vt:lpstr>
      <vt:lpstr>Ural 1671</vt:lpstr>
      <vt:lpstr>Ural 1671</vt:lpstr>
      <vt:lpstr>abc120d</vt:lpstr>
      <vt:lpstr>abc120d</vt:lpstr>
      <vt:lpstr>zoj 3261</vt:lpstr>
      <vt:lpstr>zoj 3261</vt:lpstr>
      <vt:lpstr>POJ 1456</vt:lpstr>
      <vt:lpstr>POJ 1456</vt:lpstr>
      <vt:lpstr>agc107c</vt:lpstr>
      <vt:lpstr>agc107c</vt:lpstr>
      <vt:lpstr>agc107c</vt:lpstr>
      <vt:lpstr>pkucampus 2019 ball</vt:lpstr>
      <vt:lpstr>pkucampus 2019 ball</vt:lpstr>
      <vt:lpstr>pkucampus 2019 ball</vt:lpstr>
      <vt:lpstr>pkucampus 2019 ball</vt:lpstr>
      <vt:lpstr>[APIO2011]方格染色</vt:lpstr>
      <vt:lpstr>[APIO2011]方格染色</vt:lpstr>
      <vt:lpstr>[APIO2011]方格染色</vt:lpstr>
      <vt:lpstr>[APIO2011]方格染色</vt:lpstr>
      <vt:lpstr>关押罪犯 NOIP2010</vt:lpstr>
      <vt:lpstr>关押罪犯 NOIP2010</vt:lpstr>
      <vt:lpstr>奶酪 NOIP2017</vt:lpstr>
      <vt:lpstr>奶酪 NOIP2017</vt:lpstr>
      <vt:lpstr>ABC131F</vt:lpstr>
      <vt:lpstr>ABC131F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并查集</dc:title>
  <dc:creator>You Lingyun</dc:creator>
  <cp:lastModifiedBy>You Lingyun</cp:lastModifiedBy>
  <cp:revision>44</cp:revision>
  <dcterms:created xsi:type="dcterms:W3CDTF">2021-08-15T16:01:32Z</dcterms:created>
  <dcterms:modified xsi:type="dcterms:W3CDTF">2022-10-15T08:29:40Z</dcterms:modified>
</cp:coreProperties>
</file>