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6" r:id="rId4"/>
    <p:sldId id="340" r:id="rId5"/>
    <p:sldId id="382" r:id="rId6"/>
    <p:sldId id="377" r:id="rId7"/>
    <p:sldId id="378" r:id="rId8"/>
    <p:sldId id="379" r:id="rId9"/>
    <p:sldId id="381" r:id="rId10"/>
    <p:sldId id="383" r:id="rId11"/>
    <p:sldId id="389" r:id="rId12"/>
    <p:sldId id="390" r:id="rId13"/>
    <p:sldId id="391" r:id="rId14"/>
    <p:sldId id="393" r:id="rId15"/>
    <p:sldId id="395" r:id="rId16"/>
    <p:sldId id="384" r:id="rId17"/>
    <p:sldId id="399" r:id="rId18"/>
    <p:sldId id="400" r:id="rId19"/>
    <p:sldId id="403" r:id="rId20"/>
    <p:sldId id="404" r:id="rId21"/>
    <p:sldId id="401" r:id="rId22"/>
    <p:sldId id="402" r:id="rId23"/>
    <p:sldId id="405" r:id="rId24"/>
    <p:sldId id="406" r:id="rId25"/>
    <p:sldId id="397" r:id="rId26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4320"/>
            <a:ext cx="10928386" cy="7576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28354"/>
            <a:ext cx="10928386" cy="521667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127C1C-19E6-4E40-B0DD-2F061EBA1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13E23E-5CD6-4ACE-8508-C24C931A7251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排列组合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/>
              <a:t>林锦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C(n,m)=C(n-1,m-1)*(n/m)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证明：用组合数定义展开</a:t>
            </a:r>
            <a:r>
              <a:rPr lang="en-US" altLang="zh-CN" dirty="0">
                <a:sym typeface="+mn-ea"/>
              </a:rPr>
              <a:t>C(n,m)=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n!</a:t>
            </a:r>
            <a:r>
              <a:rPr lang="en-US" altLang="zh-CN" dirty="0">
                <a:sym typeface="+mn-ea"/>
              </a:rPr>
              <a:t>/(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m!</a:t>
            </a:r>
            <a:r>
              <a:rPr lang="en-US" altLang="zh-CN" dirty="0">
                <a:sym typeface="+mn-ea"/>
              </a:rPr>
              <a:t>*(n-m)!)=(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n*(n-1)!</a:t>
            </a:r>
            <a:r>
              <a:rPr lang="en-US" altLang="zh-CN" dirty="0">
                <a:sym typeface="+mn-ea"/>
              </a:rPr>
              <a:t>)/(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m*(m-1)!</a:t>
            </a:r>
            <a:r>
              <a:rPr lang="en-US" altLang="zh-CN" dirty="0">
                <a:sym typeface="+mn-ea"/>
              </a:rPr>
              <a:t>*(n-m)!)=(n/m)*[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(n-1)!/((m-1)!*(n-m)!)</a:t>
            </a:r>
            <a:r>
              <a:rPr lang="en-US" altLang="zh-CN" dirty="0">
                <a:sym typeface="+mn-ea"/>
              </a:rPr>
              <a:t>]=(n/m)*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C(n-1,m-1)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i*C(k,i)=k*2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baseline="30000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个不同的球中选出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个球得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分，所有方案的总得分为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i*C(k,i)</a:t>
            </a:r>
            <a:r>
              <a:rPr lang="zh-CN" altLang="en-US" dirty="0">
                <a:sym typeface="+mn-ea"/>
              </a:rPr>
              <a:t>；另一种计算方法是枚举其中一个球出现的所有方案，等于其他</a:t>
            </a:r>
            <a:r>
              <a:rPr lang="en-US" altLang="zh-CN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个球的所有情况共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种，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个球的总得分就是</a:t>
            </a:r>
            <a:r>
              <a:rPr lang="en-US" altLang="zh-CN" dirty="0">
                <a:sym typeface="+mn-ea"/>
              </a:rPr>
              <a:t>k*2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。两者相等。请同学们尝试利用恒等式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证明恒等式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3</a:t>
            </a:r>
            <a:r>
              <a:rPr 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k&gt;=2</a:t>
            </a:r>
            <a:r>
              <a:rPr lang="zh-CN" altLang="en-US" dirty="0">
                <a:sym typeface="+mn-ea"/>
              </a:rPr>
              <a:t>有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i*C(k,i)=0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个不同的球中选出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个球得</a:t>
            </a:r>
            <a:r>
              <a:rPr lang="en-US" altLang="zh-CN" dirty="0">
                <a:sym typeface="+mn-ea"/>
              </a:rPr>
              <a:t>(-1)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*i</a:t>
            </a:r>
            <a:r>
              <a:rPr lang="zh-CN" altLang="en-US" dirty="0">
                <a:sym typeface="+mn-ea"/>
              </a:rPr>
              <a:t>分，所有方案总得分为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i*C(k,i)</a:t>
            </a:r>
            <a:r>
              <a:rPr lang="zh-CN" altLang="en-US" dirty="0">
                <a:sym typeface="+mn-ea"/>
              </a:rPr>
              <a:t>。等价于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是奇数时得</a:t>
            </a:r>
            <a:r>
              <a:rPr lang="en-US" altLang="zh-CN" dirty="0">
                <a:sym typeface="+mn-ea"/>
              </a:rPr>
              <a:t>-i</a:t>
            </a:r>
            <a:r>
              <a:rPr lang="zh-CN" altLang="en-US" dirty="0">
                <a:sym typeface="+mn-ea"/>
              </a:rPr>
              <a:t>分，偶数时得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分，枚举其中一个球出现的所有方案，如果其他球中选了奇数个则得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分，偶数个得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分，总得分为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*C(k-1,i)</a:t>
            </a:r>
            <a:r>
              <a:rPr lang="zh-CN" altLang="en-US" dirty="0">
                <a:sym typeface="+mn-ea"/>
              </a:rPr>
              <a:t>，根据二项式定理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的推论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有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*C(k-1,i)=-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*C(k,i)</a:t>
            </a:r>
            <a:r>
              <a:rPr lang="en-US" dirty="0">
                <a:solidFill>
                  <a:schemeClr val="tx1"/>
                </a:solidFill>
                <a:sym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。所以所有球的总得分为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k*0=0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。注意到只有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k&gt;=2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才符合这种情况。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4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*C(k,i)=</a:t>
            </a:r>
            <a:r>
              <a:rPr lang="en-US" altLang="zh-CN" dirty="0">
                <a:sym typeface="+mn-ea"/>
              </a:rPr>
              <a:t>k*(k+1)*2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，两边求导得到</a:t>
            </a:r>
            <a:r>
              <a:rPr lang="en-US" altLang="zh-CN" dirty="0">
                <a:sym typeface="+mn-ea"/>
              </a:rPr>
              <a:t>k*(1+x)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，此时</a:t>
            </a:r>
            <a:r>
              <a:rPr lang="en-US" altLang="zh-CN" dirty="0">
                <a:sym typeface="+mn-ea"/>
              </a:rPr>
              <a:t>1&lt;=i&lt;=k</a:t>
            </a:r>
            <a:r>
              <a:rPr lang="zh-CN" altLang="en-US" dirty="0">
                <a:sym typeface="+mn-ea"/>
              </a:rPr>
              <a:t>。两边同乘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后再求导得到</a:t>
            </a:r>
            <a:r>
              <a:rPr lang="en-US" altLang="zh-CN" dirty="0">
                <a:sym typeface="+mn-ea"/>
              </a:rPr>
              <a:t>k*((1+x)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en-US" altLang="zh-CN" dirty="0">
                <a:sym typeface="+mn-ea"/>
              </a:rPr>
              <a:t>+(k-1)*x*(1+x)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en-US" altLang="zh-CN" dirty="0">
                <a:sym typeface="+mn-ea"/>
              </a:rPr>
              <a:t>)=</a:t>
            </a:r>
            <a:r>
              <a:rPr lang="en-US" dirty="0">
                <a:sym typeface="+mn-ea"/>
              </a:rPr>
              <a:t>∑i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。将</a:t>
            </a:r>
            <a:r>
              <a:rPr lang="en-US" altLang="zh-CN" dirty="0">
                <a:sym typeface="+mn-ea"/>
              </a:rPr>
              <a:t>x=1</a:t>
            </a:r>
            <a:r>
              <a:rPr lang="zh-CN" altLang="en-US" dirty="0">
                <a:sym typeface="+mn-ea"/>
              </a:rPr>
              <a:t>代入其中得到</a:t>
            </a:r>
            <a:r>
              <a:rPr lang="en-US" altLang="zh-CN" dirty="0">
                <a:sym typeface="+mn-ea"/>
              </a:rPr>
              <a:t>k*(2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en-US" altLang="zh-CN" dirty="0">
                <a:sym typeface="+mn-ea"/>
              </a:rPr>
              <a:t>+(k-1)*2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en-US" altLang="zh-CN" dirty="0">
                <a:sym typeface="+mn-ea"/>
              </a:rPr>
              <a:t>)=</a:t>
            </a:r>
            <a:r>
              <a:rPr lang="en-US" dirty="0">
                <a:sym typeface="+mn-ea"/>
              </a:rPr>
              <a:t>∑i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C(k,i)</a:t>
            </a:r>
            <a:r>
              <a:rPr lang="zh-CN" altLang="en-US" dirty="0">
                <a:sym typeface="+mn-ea"/>
              </a:rPr>
              <a:t>。整理得左式</a:t>
            </a:r>
            <a:r>
              <a:rPr lang="en-US" altLang="zh-CN" dirty="0">
                <a:sym typeface="+mn-ea"/>
              </a:rPr>
              <a:t>=k*(k+1)*2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。虽然这里</a:t>
            </a:r>
            <a:r>
              <a:rPr lang="en-US" altLang="zh-CN" dirty="0">
                <a:sym typeface="+mn-ea"/>
              </a:rPr>
              <a:t>1&lt;=i&lt;=k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少了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i=0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这一项</a:t>
            </a:r>
            <a:r>
              <a:rPr lang="zh-CN" altLang="en-US" dirty="0">
                <a:sym typeface="+mn-ea"/>
              </a:rPr>
              <a:t>，但是</a:t>
            </a:r>
            <a:r>
              <a:rPr lang="en-US" altLang="zh-CN" dirty="0">
                <a:sym typeface="+mn-ea"/>
              </a:rPr>
              <a:t>0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*C(k,0)=0</a:t>
            </a:r>
            <a:r>
              <a:rPr lang="zh-CN" altLang="en-US" dirty="0">
                <a:sym typeface="+mn-ea"/>
              </a:rPr>
              <a:t>。这种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两边求导</a:t>
            </a:r>
            <a:r>
              <a:rPr lang="zh-CN" altLang="en-US" dirty="0">
                <a:sym typeface="+mn-ea"/>
              </a:rPr>
              <a:t>的方式也可以用在恒等式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的证明上，请同学们</a:t>
            </a:r>
            <a:r>
              <a:rPr lang="zh-CN" altLang="en-US" dirty="0">
                <a:sym typeface="+mn-ea"/>
              </a:rPr>
              <a:t>尝试。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5</a:t>
            </a:r>
            <a:r>
              <a:rPr lang="en-US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当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k&gt;=3</a:t>
            </a:r>
            <a:r>
              <a:rPr lang="zh-CN" altLang="en-US" dirty="0">
                <a:sym typeface="+mn-ea"/>
              </a:rPr>
              <a:t>有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*C(k,i)=k*(k+1)*2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证明：在恒等式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的证明过程中，代入</a:t>
            </a:r>
            <a:r>
              <a:rPr lang="en-US" altLang="zh-CN" dirty="0">
                <a:sym typeface="+mn-ea"/>
              </a:rPr>
              <a:t>x=-1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k*(0+(k-1)*(-1)*0)=</a:t>
            </a:r>
            <a:r>
              <a:rPr lang="en-US" dirty="0">
                <a:sym typeface="+mn-ea"/>
              </a:rPr>
              <a:t>∑i</a:t>
            </a:r>
            <a:r>
              <a:rPr lang="en-US" baseline="30000" dirty="0">
                <a:sym typeface="+mn-ea"/>
              </a:rPr>
              <a:t>2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C(k,i)*(-1)</a:t>
            </a:r>
            <a:r>
              <a:rPr lang="en-US" altLang="zh-CN" baseline="30000" dirty="0">
                <a:sym typeface="+mn-ea"/>
              </a:rPr>
              <a:t>i-1</a:t>
            </a:r>
            <a:r>
              <a:rPr lang="zh-CN" altLang="en-US" dirty="0">
                <a:sym typeface="+mn-ea"/>
              </a:rPr>
              <a:t>。两边同乘</a:t>
            </a:r>
            <a:r>
              <a:rPr lang="en-US" altLang="zh-CN" dirty="0">
                <a:sym typeface="+mn-ea"/>
              </a:rPr>
              <a:t>-1</a:t>
            </a:r>
            <a:r>
              <a:rPr lang="zh-CN" altLang="en-US" dirty="0">
                <a:sym typeface="+mn-ea"/>
              </a:rPr>
              <a:t>得到</a:t>
            </a:r>
            <a:r>
              <a:rPr lang="en-US" dirty="0">
                <a:sym typeface="+mn-ea"/>
              </a:rPr>
              <a:t>∑(-1)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i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*C(k,i)=0</a:t>
            </a:r>
            <a:r>
              <a:rPr lang="zh-CN" altLang="en-US" dirty="0">
                <a:sym typeface="+mn-ea"/>
              </a:rPr>
              <a:t>。少了的</a:t>
            </a:r>
            <a:r>
              <a:rPr lang="en-US" altLang="zh-CN" dirty="0">
                <a:sym typeface="+mn-ea"/>
              </a:rPr>
              <a:t>i=0</a:t>
            </a:r>
            <a:r>
              <a:rPr lang="zh-CN" altLang="en-US" dirty="0">
                <a:sym typeface="+mn-ea"/>
              </a:rPr>
              <a:t>这一项同样满足等于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注意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(3)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到只有当</a:t>
            </a:r>
            <a:r>
              <a:rPr lang="en-US" altLang="zh-CN" dirty="0">
                <a:sym typeface="+mn-ea"/>
              </a:rPr>
              <a:t>k&gt;=3</a:t>
            </a:r>
            <a:r>
              <a:rPr lang="zh-CN" altLang="en-US" dirty="0">
                <a:sym typeface="+mn-ea"/>
              </a:rPr>
              <a:t>时才满足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k-2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k-1</a:t>
            </a:r>
            <a:r>
              <a:rPr lang="zh-CN" altLang="en-US" dirty="0">
                <a:sym typeface="+mn-ea"/>
              </a:rPr>
              <a:t>等于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，所以恒等式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要求</a:t>
            </a:r>
            <a:r>
              <a:rPr lang="en-US" altLang="zh-CN" dirty="0">
                <a:sym typeface="+mn-ea"/>
              </a:rPr>
              <a:t>k&gt;=3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6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C(k,i)/(i+1)=(2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-1)/(k+1)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，两边积分得到</a:t>
            </a:r>
            <a:r>
              <a:rPr lang="en-US" altLang="zh-CN" dirty="0">
                <a:sym typeface="+mn-ea"/>
              </a:rPr>
              <a:t>(1+x)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/(k+1)=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C(k,i)*x</a:t>
            </a:r>
            <a:r>
              <a:rPr lang="en-US" altLang="zh-CN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/(i+1)</a:t>
            </a:r>
            <a:r>
              <a:rPr lang="zh-CN" altLang="en-US" dirty="0">
                <a:sym typeface="+mn-ea"/>
              </a:rPr>
              <a:t>。积分范围从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得到，</a:t>
            </a:r>
            <a:r>
              <a:rPr lang="en-US" altLang="zh-CN" dirty="0">
                <a:sym typeface="+mn-ea"/>
              </a:rPr>
              <a:t>(2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-1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)/(k+1)=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C(k,i)*1</a:t>
            </a:r>
            <a:r>
              <a:rPr lang="en-US" altLang="zh-CN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/(i+1)-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C(k,i)*0</a:t>
            </a:r>
            <a:r>
              <a:rPr lang="en-US" altLang="zh-CN" baseline="30000" dirty="0">
                <a:sym typeface="+mn-ea"/>
              </a:rPr>
              <a:t>i+1</a:t>
            </a:r>
            <a:r>
              <a:rPr lang="en-US" altLang="zh-CN" dirty="0">
                <a:sym typeface="+mn-ea"/>
              </a:rPr>
              <a:t>/(i+1)</a:t>
            </a:r>
            <a:r>
              <a:rPr lang="zh-CN" altLang="en-US" dirty="0">
                <a:sym typeface="+mn-ea"/>
              </a:rPr>
              <a:t>。整理得</a:t>
            </a:r>
            <a:r>
              <a:rPr lang="en-US" altLang="zh-CN" dirty="0">
                <a:sym typeface="+mn-ea"/>
              </a:rPr>
              <a:t>(2</a:t>
            </a:r>
            <a:r>
              <a:rPr lang="en-US" altLang="zh-CN" baseline="30000" dirty="0">
                <a:sym typeface="+mn-ea"/>
              </a:rPr>
              <a:t>k+1</a:t>
            </a:r>
            <a:r>
              <a:rPr lang="en-US" altLang="zh-CN" dirty="0">
                <a:sym typeface="+mn-ea"/>
              </a:rPr>
              <a:t>-1)/(k+1)=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C(k,i)/(i+1)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7</a:t>
            </a:r>
            <a:r>
              <a:rPr lang="en-US" dirty="0">
                <a:sym typeface="+mn-ea"/>
              </a:rPr>
              <a:t>：C(n+m,r)=C(n,0)*C(m,r)+C(n,1)*C(m,r-1)+...+C(n,r)*C(m,0)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n+m</a:t>
            </a:r>
            <a:r>
              <a:rPr lang="zh-CN" altLang="en-US" dirty="0">
                <a:sym typeface="+mn-ea"/>
              </a:rPr>
              <a:t>个不同的球中选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个不同的球的方案数等于</a:t>
            </a:r>
            <a:r>
              <a:rPr lang="en-US" altLang="zh-CN" dirty="0">
                <a:sym typeface="+mn-ea"/>
              </a:rPr>
              <a:t>C(n+m,r)</a:t>
            </a:r>
            <a:r>
              <a:rPr lang="zh-CN" altLang="en-US" dirty="0">
                <a:sym typeface="+mn-ea"/>
              </a:rPr>
              <a:t>，这些方案可以被分类为从前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个后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个、前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个后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个中选</a:t>
            </a:r>
            <a:r>
              <a:rPr lang="en-US" altLang="zh-CN" dirty="0">
                <a:sym typeface="+mn-ea"/>
              </a:rPr>
              <a:t>r-1</a:t>
            </a:r>
            <a:r>
              <a:rPr lang="zh-CN" altLang="en-US" dirty="0">
                <a:sym typeface="+mn-ea"/>
              </a:rPr>
              <a:t>个等等，方案数分别为</a:t>
            </a:r>
            <a:r>
              <a:rPr lang="en-US" altLang="zh-CN" dirty="0">
                <a:sym typeface="+mn-ea"/>
              </a:rPr>
              <a:t>C(n,0)*C(m,r)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C(n,1)*C(m,r-1)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...</a:t>
            </a:r>
            <a:r>
              <a:rPr lang="zh-CN" altLang="en-US" dirty="0">
                <a:sym typeface="+mn-ea"/>
              </a:rPr>
              <a:t>。对于</a:t>
            </a:r>
            <a:r>
              <a:rPr lang="en-US" altLang="zh-CN" dirty="0">
                <a:sym typeface="+mn-ea"/>
              </a:rPr>
              <a:t>i&gt;n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i&gt;m</a:t>
            </a:r>
            <a:r>
              <a:rPr lang="zh-CN" altLang="en-US" dirty="0">
                <a:sym typeface="+mn-ea"/>
              </a:rPr>
              <a:t>的情况，</a:t>
            </a:r>
            <a:r>
              <a:rPr lang="en-US" altLang="zh-CN" dirty="0">
                <a:sym typeface="+mn-ea"/>
              </a:rPr>
              <a:t>C(n,i)=0</a:t>
            </a:r>
            <a:r>
              <a:rPr lang="zh-CN" altLang="en-US" dirty="0">
                <a:sym typeface="+mn-ea"/>
              </a:rPr>
              <a:t>。这也符合实际情况。这个恒等式称为范德蒙德恒等式。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(4)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8</a:t>
            </a:r>
            <a:r>
              <a:rPr lang="en-US" dirty="0">
                <a:sym typeface="+mn-ea"/>
              </a:rPr>
              <a:t>：∑</a:t>
            </a:r>
            <a:r>
              <a:rPr lang="en-US" altLang="zh-CN" dirty="0">
                <a:sym typeface="+mn-ea"/>
              </a:rPr>
              <a:t>C(n,i)*C(m,i)=C(n+m,n)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r=n</a:t>
            </a:r>
            <a:r>
              <a:rPr lang="zh-CN" altLang="en-US" dirty="0">
                <a:sym typeface="+mn-ea"/>
              </a:rPr>
              <a:t>代入恒等式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C(n+m,n)=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C(n,i)*C(m,i)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0&lt;=i&lt;=n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9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C(n,i)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=C(2n,n)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m=n=r</a:t>
            </a:r>
            <a:r>
              <a:rPr lang="zh-CN" altLang="en-US" dirty="0">
                <a:sym typeface="+mn-ea"/>
              </a:rPr>
              <a:t>代入恒等式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可得</a:t>
            </a:r>
            <a:r>
              <a:rPr lang="en-US" altLang="zh-CN" dirty="0">
                <a:sym typeface="+mn-ea"/>
              </a:rPr>
              <a:t>C(2n,n)=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C(n,i)*C(n,i)</a:t>
            </a:r>
            <a:r>
              <a:rPr lang="zh-CN" altLang="en-US" dirty="0">
                <a:sym typeface="+mn-ea"/>
              </a:rPr>
              <a:t>对于</a:t>
            </a:r>
            <a:r>
              <a:rPr lang="en-US" altLang="zh-CN" dirty="0">
                <a:sym typeface="+mn-ea"/>
              </a:rPr>
              <a:t>0&lt;=i&lt;=n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C(n,i)*C(i,j)=C(n,j)*C(n-j,i-j)=C(n,j)*C(n-j,n-i)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证明：左式</a:t>
            </a:r>
            <a:r>
              <a:rPr lang="en-US" altLang="zh-CN" dirty="0">
                <a:sym typeface="+mn-ea"/>
              </a:rPr>
              <a:t>=[n!/(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i!</a:t>
            </a:r>
            <a:r>
              <a:rPr lang="en-US" altLang="zh-CN" dirty="0">
                <a:sym typeface="+mn-ea"/>
              </a:rPr>
              <a:t>*(n-i)!)]*[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i!</a:t>
            </a:r>
            <a:r>
              <a:rPr lang="en-US" altLang="zh-CN" dirty="0">
                <a:sym typeface="+mn-ea"/>
              </a:rPr>
              <a:t>/(j!*(i-j)!)]=n!/((n-i)!*j!*(i-j)!)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en-US" altLang="zh-CN" dirty="0">
                <a:sym typeface="+mn-ea"/>
              </a:rPr>
              <a:t>=[n!/(j!*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(n-j!)</a:t>
            </a:r>
            <a:r>
              <a:rPr lang="en-US" altLang="zh-CN" dirty="0">
                <a:sym typeface="+mn-ea"/>
              </a:rPr>
              <a:t>)]*(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(n-j)!</a:t>
            </a:r>
            <a:r>
              <a:rPr lang="en-US" altLang="zh-CN" dirty="0">
                <a:sym typeface="+mn-ea"/>
              </a:rPr>
              <a:t>/(n-i)!*(i-j)!)=C(n,j)*C(n-j,n-i)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11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C(i,m)=C(n+1,m+1)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证明：从</a:t>
            </a:r>
            <a:r>
              <a:rPr lang="en-US" altLang="zh-CN" dirty="0">
                <a:sym typeface="+mn-ea"/>
              </a:rPr>
              <a:t>n+1</a:t>
            </a:r>
            <a:r>
              <a:rPr lang="zh-CN" altLang="en-US" dirty="0">
                <a:sym typeface="+mn-ea"/>
              </a:rPr>
              <a:t>个不同的球中选出</a:t>
            </a:r>
            <a:r>
              <a:rPr lang="en-US" altLang="zh-CN" dirty="0">
                <a:sym typeface="+mn-ea"/>
              </a:rPr>
              <a:t>m+1</a:t>
            </a:r>
            <a:r>
              <a:rPr lang="zh-CN" altLang="en-US" dirty="0">
                <a:sym typeface="+mn-ea"/>
              </a:rPr>
              <a:t>个不同的球，方案数为</a:t>
            </a:r>
            <a:r>
              <a:rPr lang="en-US" altLang="zh-CN" dirty="0">
                <a:sym typeface="+mn-ea"/>
              </a:rPr>
              <a:t>C(n+1,m+1)</a:t>
            </a:r>
            <a:r>
              <a:rPr lang="zh-CN" altLang="en-US" dirty="0">
                <a:sym typeface="+mn-ea"/>
              </a:rPr>
              <a:t>。枚举选出的最后一个球编号为</a:t>
            </a:r>
            <a:r>
              <a:rPr lang="en-US" altLang="zh-CN" dirty="0">
                <a:sym typeface="+mn-ea"/>
              </a:rPr>
              <a:t>i+1</a:t>
            </a:r>
            <a:r>
              <a:rPr lang="zh-CN" altLang="en-US" dirty="0">
                <a:sym typeface="+mn-ea"/>
              </a:rPr>
              <a:t>，方案数为从前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个球中选出剩余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个球的方案，为</a:t>
            </a:r>
            <a:r>
              <a:rPr lang="en-US" altLang="zh-CN" dirty="0">
                <a:sym typeface="+mn-ea"/>
              </a:rPr>
              <a:t>C(i,m)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组合恒等式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(5)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恒等式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12</a:t>
            </a:r>
            <a:r>
              <a:rPr 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∑</a:t>
            </a:r>
            <a:r>
              <a:rPr lang="en-US" altLang="zh-CN" dirty="0">
                <a:sym typeface="+mn-ea"/>
              </a:rPr>
              <a:t>C(m+i,i)=C(m+n+1,n)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(0&lt;=i&lt;=n)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证明：将</a:t>
            </a:r>
            <a:r>
              <a:rPr lang="en-US" altLang="zh-CN" dirty="0">
                <a:sym typeface="+mn-ea"/>
              </a:rPr>
              <a:t>m+n+1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代入推论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即可得到。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常用求法</a:t>
            </a:r>
            <a:endParaRPr 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024255" y="1528445"/>
            <a:ext cx="10928350" cy="5841365"/>
          </a:xfrm>
        </p:spPr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杨辉三角法</a:t>
            </a:r>
            <a:r>
              <a:rPr lang="zh-CN" altLang="en-US" dirty="0">
                <a:sym typeface="+mn-ea"/>
              </a:rPr>
              <a:t>：应用组合数的推论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，通过</a:t>
            </a:r>
            <a:r>
              <a:rPr lang="en-US" altLang="zh-CN" dirty="0">
                <a:sym typeface="+mn-ea"/>
              </a:rPr>
              <a:t>C(i,j)=C(i-1,j-1)+C(i-1,j)</a:t>
            </a:r>
            <a:r>
              <a:rPr lang="zh-CN" altLang="en-US" dirty="0">
                <a:sym typeface="+mn-ea"/>
              </a:rPr>
              <a:t>来</a:t>
            </a:r>
            <a:r>
              <a:rPr lang="en-US" altLang="zh-CN" dirty="0">
                <a:sym typeface="+mn-ea"/>
              </a:rPr>
              <a:t>DP</a:t>
            </a:r>
            <a:r>
              <a:rPr lang="zh-CN" altLang="en-US" dirty="0">
                <a:sym typeface="+mn-ea"/>
              </a:rPr>
              <a:t>获得</a:t>
            </a:r>
            <a:r>
              <a:rPr lang="en-US" altLang="zh-CN" dirty="0">
                <a:sym typeface="+mn-ea"/>
              </a:rPr>
              <a:t>0&lt;=j&lt;=i&lt;=n</a:t>
            </a:r>
            <a:r>
              <a:rPr lang="zh-CN" altLang="en-US" dirty="0">
                <a:sym typeface="+mn-ea"/>
              </a:rPr>
              <a:t>范围内的所有组合数的值。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应用场景：可以对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取模并且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可以是任意整数，时空复杂度都是</a:t>
            </a:r>
            <a:r>
              <a:rPr lang="en-US" altLang="zh-CN" dirty="0">
                <a:sym typeface="+mn-ea"/>
              </a:rPr>
              <a:t>o(n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阶乘逆元法</a:t>
            </a:r>
            <a:r>
              <a:rPr lang="zh-CN" altLang="en-US" dirty="0">
                <a:sym typeface="+mn-ea"/>
              </a:rPr>
              <a:t>：应用组合数的定义</a:t>
            </a:r>
            <a:r>
              <a:rPr lang="en-US" altLang="zh-CN" dirty="0">
                <a:sym typeface="+mn-ea"/>
              </a:rPr>
              <a:t>C(i,j)=i!/(j!*(i-j)!)</a:t>
            </a:r>
            <a:r>
              <a:rPr lang="zh-CN" altLang="en-US" dirty="0">
                <a:sym typeface="+mn-ea"/>
              </a:rPr>
              <a:t>，预处理出</a:t>
            </a:r>
            <a:r>
              <a:rPr lang="en-US" altLang="zh-CN" dirty="0">
                <a:sym typeface="+mn-ea"/>
              </a:rPr>
              <a:t>0&lt;=i&lt;=n</a:t>
            </a:r>
            <a:r>
              <a:rPr lang="zh-CN" altLang="en-US" dirty="0">
                <a:sym typeface="+mn-ea"/>
              </a:rPr>
              <a:t>范围内所有的</a:t>
            </a:r>
            <a:r>
              <a:rPr lang="en-US" altLang="zh-CN" dirty="0">
                <a:sym typeface="+mn-ea"/>
              </a:rPr>
              <a:t>i!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i!</a:t>
            </a:r>
            <a:r>
              <a:rPr lang="zh-CN" altLang="en-US" dirty="0">
                <a:sym typeface="+mn-ea"/>
              </a:rPr>
              <a:t>的逆元。只求一次</a:t>
            </a:r>
            <a:r>
              <a:rPr lang="en-US" altLang="zh-CN" dirty="0">
                <a:sym typeface="+mn-ea"/>
              </a:rPr>
              <a:t>n!</a:t>
            </a:r>
            <a:r>
              <a:rPr lang="zh-CN" altLang="en-US" dirty="0">
                <a:sym typeface="+mn-ea"/>
              </a:rPr>
              <a:t>的逆元</a:t>
            </a:r>
            <a:r>
              <a:rPr lang="en-US" altLang="zh-CN" dirty="0">
                <a:sym typeface="+mn-ea"/>
              </a:rPr>
              <a:t>rev[n]</a:t>
            </a:r>
            <a:r>
              <a:rPr lang="zh-CN" altLang="en-US" dirty="0">
                <a:sym typeface="+mn-ea"/>
              </a:rPr>
              <a:t>，剩下的用</a:t>
            </a:r>
            <a:r>
              <a:rPr lang="en-US" altLang="zh-CN" dirty="0">
                <a:sym typeface="+mn-ea"/>
              </a:rPr>
              <a:t>rev[i]=rev[i+1]*(i+1)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应用场景：必须对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取模并且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一般是质数，空间复杂度</a:t>
            </a:r>
            <a:r>
              <a:rPr lang="en-US" altLang="zh-CN" dirty="0">
                <a:sym typeface="+mn-ea"/>
              </a:rPr>
              <a:t>o(n)</a:t>
            </a:r>
            <a:r>
              <a:rPr lang="zh-CN" altLang="en-US" dirty="0">
                <a:sym typeface="+mn-ea"/>
              </a:rPr>
              <a:t>，时间复杂度</a:t>
            </a:r>
            <a:r>
              <a:rPr lang="en-US" altLang="zh-CN" dirty="0">
                <a:sym typeface="+mn-ea"/>
              </a:rPr>
              <a:t>o(nlog)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递推法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C(i,j)=</a:t>
            </a:r>
            <a:r>
              <a:rPr lang="en-US" altLang="zh-CN" dirty="0">
                <a:sym typeface="+mn-ea"/>
              </a:rPr>
              <a:t>C(i-1,j-1)*(i/j)</a:t>
            </a:r>
            <a:r>
              <a:rPr lang="en-US" altLang="zh-CN" dirty="0">
                <a:sym typeface="+mn-ea"/>
              </a:rPr>
              <a:t>=C(i,i-j)=C(i-1,i-j-1)*</a:t>
            </a:r>
            <a:r>
              <a:rPr lang="en-US" altLang="zh-CN" dirty="0">
                <a:sym typeface="+mn-ea"/>
              </a:rPr>
              <a:t>(i/(i-j))</a:t>
            </a:r>
            <a:r>
              <a:rPr lang="zh-CN" altLang="en-US" dirty="0">
                <a:sym typeface="+mn-ea"/>
              </a:rPr>
              <a:t>。一直递推到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取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的情况即可，可以预处理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或</a:t>
            </a:r>
            <a:r>
              <a:rPr lang="en-US" altLang="zh-CN" dirty="0">
                <a:sym typeface="+mn-ea"/>
              </a:rPr>
              <a:t>i-j</a:t>
            </a:r>
            <a:r>
              <a:rPr lang="zh-CN" altLang="en-US" dirty="0">
                <a:sym typeface="+mn-ea"/>
              </a:rPr>
              <a:t>的逆元。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应用场景：必须对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取模并且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一般是质数，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较大但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i-j</a:t>
            </a:r>
            <a:r>
              <a:rPr lang="zh-CN" altLang="en-US" dirty="0">
                <a:sym typeface="+mn-ea"/>
              </a:rPr>
              <a:t>的范围小。设</a:t>
            </a:r>
            <a:r>
              <a:rPr lang="en-US" altLang="zh-CN" dirty="0">
                <a:sym typeface="+mn-ea"/>
              </a:rPr>
              <a:t>m=min(j,i-j)</a:t>
            </a:r>
            <a:r>
              <a:rPr lang="zh-CN" altLang="en-US" dirty="0">
                <a:sym typeface="+mn-ea"/>
              </a:rPr>
              <a:t>，空间复杂度</a:t>
            </a:r>
            <a:r>
              <a:rPr lang="en-US" altLang="zh-CN" dirty="0">
                <a:sym typeface="+mn-ea"/>
              </a:rPr>
              <a:t>o(m)</a:t>
            </a:r>
            <a:r>
              <a:rPr lang="zh-CN" altLang="en-US" dirty="0">
                <a:sym typeface="+mn-ea"/>
              </a:rPr>
              <a:t>，时间复杂度</a:t>
            </a:r>
            <a:r>
              <a:rPr lang="en-US" altLang="zh-CN" dirty="0">
                <a:sym typeface="+mn-ea"/>
              </a:rPr>
              <a:t>o(mlog)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1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LUogu_P4921_情侣？给我烧了！</a:t>
            </a:r>
            <a:endParaRPr lang="en-US" altLang="zh-CN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/>
              <a:t>n</a:t>
            </a:r>
            <a:r>
              <a:rPr lang="zh-CN" altLang="en-US" dirty="0"/>
              <a:t>排坐位每排</a:t>
            </a:r>
            <a:r>
              <a:rPr lang="en-US" altLang="zh-CN" dirty="0"/>
              <a:t>2</a:t>
            </a:r>
            <a:r>
              <a:rPr lang="zh-CN" altLang="en-US" dirty="0"/>
              <a:t>个共</a:t>
            </a:r>
            <a:r>
              <a:rPr lang="en-US" altLang="zh-CN" dirty="0"/>
              <a:t>n*2</a:t>
            </a:r>
            <a:r>
              <a:rPr lang="zh-CN" altLang="en-US" dirty="0"/>
              <a:t>个坐位，有</a:t>
            </a:r>
            <a:r>
              <a:rPr lang="en-US" altLang="zh-CN" dirty="0"/>
              <a:t>n</a:t>
            </a:r>
            <a:r>
              <a:rPr lang="zh-CN" altLang="en-US" dirty="0"/>
              <a:t>对情侣，每个人会随机选择一个位置。分别求对于</a:t>
            </a:r>
            <a:r>
              <a:rPr lang="en-US" altLang="zh-CN" dirty="0"/>
              <a:t>k=0,1,2,...,n</a:t>
            </a:r>
            <a:r>
              <a:rPr lang="zh-CN" altLang="en-US" dirty="0"/>
              <a:t>，恰好有</a:t>
            </a:r>
            <a:r>
              <a:rPr lang="en-US" altLang="zh-CN" dirty="0"/>
              <a:t>k</a:t>
            </a:r>
            <a:r>
              <a:rPr lang="zh-CN" altLang="en-US" dirty="0"/>
              <a:t>对情侣的位置在同一排的方案数。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T</a:t>
            </a:r>
            <a:r>
              <a:rPr lang="zh-CN" altLang="en-US" dirty="0"/>
              <a:t>组数据。</a:t>
            </a:r>
            <a:r>
              <a:rPr lang="en-US" altLang="zh-CN" dirty="0"/>
              <a:t>T&lt;=1000</a:t>
            </a:r>
            <a:r>
              <a:rPr lang="zh-CN" altLang="en-US" dirty="0"/>
              <a:t>。</a:t>
            </a:r>
            <a:r>
              <a:rPr lang="en-US" altLang="zh-CN" dirty="0"/>
              <a:t>n&lt;=1000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80111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首先我们要从n对情侣中选出k对，再从n排坐位中有顺序的选出这k对情侣的坐位，每对情侣还有2种左右位置，所以这个部分为C(n,k)*</a:t>
            </a:r>
            <a:r>
              <a:rPr lang="en-US" altLang="zh-CN" dirty="0">
                <a:sym typeface="+mn-ea"/>
              </a:rPr>
              <a:t>P(n,k)*2</a:t>
            </a:r>
            <a:r>
              <a:rPr lang="en-US" altLang="zh-CN" baseline="30000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然后还要保证剩下的</a:t>
            </a:r>
            <a:r>
              <a:rPr lang="en-US" altLang="zh-CN" dirty="0">
                <a:sym typeface="+mn-ea"/>
              </a:rPr>
              <a:t>n-k</a:t>
            </a:r>
            <a:r>
              <a:rPr lang="zh-CN" altLang="en-US" dirty="0">
                <a:sym typeface="+mn-ea"/>
              </a:rPr>
              <a:t>对情侣每对的坐位都不在同一排。</a:t>
            </a:r>
            <a:r>
              <a:rPr lang="zh-CN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g(x)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对情侣</a:t>
            </a:r>
            <a:r>
              <a:rPr lang="zh-CN" altLang="en-US" dirty="0">
                <a:sym typeface="+mn-ea"/>
              </a:rPr>
              <a:t>每对的坐位都不在同一排的方案数。首先第一排要坐两个不是情侣的人，那么先先选出两对情侣，考虑他们当中各由谁坐第一排，然后座位还有左右之分，所以一共是</a:t>
            </a:r>
            <a:r>
              <a:rPr lang="en-US" altLang="zh-CN" dirty="0">
                <a:sym typeface="+mn-ea"/>
              </a:rPr>
              <a:t>C(x,2)*8</a:t>
            </a:r>
            <a:r>
              <a:rPr lang="zh-CN" altLang="en-US" dirty="0">
                <a:sym typeface="+mn-ea"/>
              </a:rPr>
              <a:t>。然后对于他们的搭档，分两种情况：</a:t>
            </a:r>
            <a:r>
              <a:rPr lang="en-US" altLang="zh-CN" dirty="0">
                <a:sym typeface="+mn-ea"/>
              </a:rPr>
              <a:t>(1)</a:t>
            </a:r>
            <a:r>
              <a:rPr lang="zh-CN" altLang="en-US" dirty="0">
                <a:sym typeface="+mn-ea"/>
              </a:rPr>
              <a:t>他们的搭档坐在同一排，那么先从剩下</a:t>
            </a:r>
            <a:r>
              <a:rPr lang="en-US" altLang="zh-CN" dirty="0">
                <a:sym typeface="+mn-ea"/>
              </a:rPr>
              <a:t>x-1</a:t>
            </a:r>
            <a:r>
              <a:rPr lang="zh-CN" altLang="en-US" dirty="0">
                <a:sym typeface="+mn-ea"/>
              </a:rPr>
              <a:t>排中选择他们的位置，同样分左右，剩余的</a:t>
            </a:r>
            <a:r>
              <a:rPr lang="en-US" altLang="zh-CN" dirty="0">
                <a:sym typeface="+mn-ea"/>
              </a:rPr>
              <a:t>x-2</a:t>
            </a:r>
            <a:r>
              <a:rPr lang="zh-CN" altLang="en-US" dirty="0">
                <a:sym typeface="+mn-ea"/>
              </a:rPr>
              <a:t>对情侣的方案数是</a:t>
            </a:r>
            <a:r>
              <a:rPr lang="en-US" altLang="zh-CN" dirty="0">
                <a:sym typeface="+mn-ea"/>
              </a:rPr>
              <a:t>g(x-2)</a:t>
            </a:r>
            <a:r>
              <a:rPr lang="zh-CN" altLang="en-US" dirty="0">
                <a:sym typeface="+mn-ea"/>
              </a:rPr>
              <a:t>，一共</a:t>
            </a:r>
            <a:r>
              <a:rPr lang="en-US" altLang="zh-CN" dirty="0">
                <a:sym typeface="+mn-ea"/>
              </a:rPr>
              <a:t>(x-1)*2*g(x-2)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他们的搭档不坐在同一排，等价于把他们各自的搭档组合起来看成一对情侣，这样就是</a:t>
            </a:r>
            <a:r>
              <a:rPr lang="en-US" altLang="zh-CN" dirty="0">
                <a:sym typeface="+mn-ea"/>
              </a:rPr>
              <a:t>x-1</a:t>
            </a:r>
            <a:r>
              <a:rPr lang="zh-CN" altLang="en-US" dirty="0">
                <a:sym typeface="+mn-ea"/>
              </a:rPr>
              <a:t>对情侣的情况，为</a:t>
            </a:r>
            <a:r>
              <a:rPr lang="en-US" altLang="zh-CN" dirty="0">
                <a:sym typeface="+mn-ea"/>
              </a:rPr>
              <a:t>g(x-1)</a:t>
            </a:r>
            <a:r>
              <a:rPr lang="zh-CN" altLang="en-US" dirty="0">
                <a:sym typeface="+mn-ea"/>
              </a:rPr>
              <a:t>。所以</a:t>
            </a:r>
            <a:r>
              <a:rPr lang="en-US" altLang="zh-CN" dirty="0">
                <a:sym typeface="+mn-ea"/>
              </a:rPr>
              <a:t>g(x)=8*C(x,2)*(g(x-1)+2*(x-1)g(x-2))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g(x)</a:t>
            </a:r>
            <a:r>
              <a:rPr lang="zh-CN" altLang="en-US" dirty="0">
                <a:sym typeface="+mn-ea"/>
              </a:rPr>
              <a:t>的计算思路类似于错排数。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2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LUogu_P6475_</a:t>
            </a:r>
            <a:r>
              <a:rPr lang="zh-CN" altLang="en-US" sz="3600" dirty="0">
                <a:sym typeface="+mn-ea"/>
              </a:rPr>
              <a:t>建设城市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求符合以下条件的长度为</a:t>
            </a:r>
            <a:r>
              <a:rPr lang="en-US" altLang="zh-CN" dirty="0"/>
              <a:t>2n</a:t>
            </a:r>
            <a:r>
              <a:rPr lang="zh-CN" altLang="en-US" dirty="0"/>
              <a:t>的整数数列</a:t>
            </a:r>
            <a:r>
              <a:rPr lang="en-US" altLang="zh-CN" dirty="0"/>
              <a:t>a[i]</a:t>
            </a:r>
            <a:r>
              <a:rPr lang="zh-CN" altLang="en-US" dirty="0"/>
              <a:t>的方案数：</a:t>
            </a:r>
            <a:r>
              <a:rPr lang="en-US" altLang="zh-CN" dirty="0"/>
              <a:t>(1)a[x]=a[y]</a:t>
            </a:r>
            <a:r>
              <a:rPr lang="zh-CN" altLang="en-US" dirty="0"/>
              <a:t>；</a:t>
            </a:r>
            <a:r>
              <a:rPr lang="en-US" altLang="zh-CN" dirty="0"/>
              <a:t>(2)</a:t>
            </a:r>
            <a:r>
              <a:rPr lang="zh-CN" altLang="en-US" dirty="0"/>
              <a:t>对于</a:t>
            </a:r>
            <a:r>
              <a:rPr lang="en-US" altLang="zh-CN" dirty="0"/>
              <a:t>1&lt;=i&lt;n</a:t>
            </a:r>
            <a:r>
              <a:rPr lang="zh-CN" altLang="en-US" dirty="0"/>
              <a:t>，</a:t>
            </a:r>
            <a:r>
              <a:rPr lang="en-US" altLang="zh-CN" dirty="0"/>
              <a:t>a[i]&lt;=a[i+1]</a:t>
            </a:r>
            <a:r>
              <a:rPr lang="zh-CN" altLang="en-US" dirty="0"/>
              <a:t>且对于</a:t>
            </a:r>
            <a:r>
              <a:rPr lang="en-US" altLang="zh-CN" dirty="0"/>
              <a:t>n&lt;=i&lt;2n</a:t>
            </a:r>
            <a:r>
              <a:rPr lang="zh-CN" altLang="en-US" dirty="0"/>
              <a:t>，</a:t>
            </a:r>
            <a:r>
              <a:rPr lang="en-US" altLang="zh-CN" dirty="0"/>
              <a:t>a[i]&gt;=a[i+1]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(3)a[i]&lt;=m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n,m&lt;=1e5</a:t>
            </a:r>
            <a:r>
              <a:rPr lang="zh-CN" altLang="en-US" dirty="0"/>
              <a:t>。</a:t>
            </a:r>
            <a:r>
              <a:rPr lang="en-US" altLang="zh-CN" dirty="0"/>
              <a:t>1&lt;=x&lt;y&lt;=n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408305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3 2 1 3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设</a:t>
            </a:r>
            <a:r>
              <a:rPr lang="en-US" altLang="zh-CN" dirty="0">
                <a:sym typeface="+mn-ea"/>
              </a:rPr>
              <a:t>f(i,j)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个数不减且每个数在</a:t>
            </a:r>
            <a:r>
              <a:rPr lang="en-US" altLang="zh-CN" dirty="0">
                <a:sym typeface="+mn-ea"/>
              </a:rPr>
              <a:t>[1,j]</a:t>
            </a:r>
            <a:r>
              <a:rPr lang="zh-CN" altLang="en-US" dirty="0">
                <a:sym typeface="+mn-ea"/>
              </a:rPr>
              <a:t>范围内的方案数。用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隔板法</a:t>
            </a:r>
            <a:r>
              <a:rPr lang="zh-CN" altLang="en-US" dirty="0">
                <a:sym typeface="+mn-ea"/>
              </a:rPr>
              <a:t>不难得到</a:t>
            </a:r>
            <a:r>
              <a:rPr lang="en-US" altLang="zh-CN" dirty="0">
                <a:sym typeface="+mn-ea"/>
              </a:rPr>
              <a:t>f(i,j)</a:t>
            </a: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>
                <a:sym typeface="+mn-ea"/>
              </a:rPr>
              <a:t>=C(i+j-1,i-1)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然后枚举</a:t>
            </a:r>
            <a:r>
              <a:rPr lang="en-US" altLang="zh-CN" dirty="0">
                <a:sym typeface="+mn-ea"/>
              </a:rPr>
              <a:t>a[x]=a[y]=h</a:t>
            </a:r>
            <a:r>
              <a:rPr lang="zh-CN" altLang="en-US" dirty="0">
                <a:sym typeface="+mn-ea"/>
              </a:rPr>
              <a:t>，</a:t>
            </a:r>
            <a:r>
              <a:rPr lang="zh-CN" dirty="0">
                <a:sym typeface="+mn-ea"/>
              </a:rPr>
              <a:t>以</a:t>
            </a:r>
            <a:r>
              <a:rPr lang="en-US" altLang="zh-CN" dirty="0">
                <a:sym typeface="+mn-ea"/>
              </a:rPr>
              <a:t>y&lt;n</a:t>
            </a:r>
            <a:r>
              <a:rPr lang="zh-CN" altLang="en-US" dirty="0">
                <a:sym typeface="+mn-ea"/>
              </a:rPr>
              <a:t>为例，方案数就是</a:t>
            </a:r>
            <a:r>
              <a:rPr lang="en-US" altLang="zh-CN" dirty="0">
                <a:sym typeface="+mn-ea"/>
              </a:rPr>
              <a:t>f(x-1,h)*f(n-y,m-h+1)*f(n,m)</a:t>
            </a:r>
            <a:r>
              <a:rPr lang="zh-CN" altLang="en-US" dirty="0">
                <a:sym typeface="+mn-ea"/>
              </a:rPr>
              <a:t>。如果</a:t>
            </a:r>
            <a:r>
              <a:rPr lang="en-US" altLang="zh-CN" dirty="0">
                <a:sym typeface="+mn-ea"/>
              </a:rPr>
              <a:t>x&lt;n&lt;y</a:t>
            </a:r>
            <a:r>
              <a:rPr lang="zh-CN" altLang="en-US" dirty="0">
                <a:sym typeface="+mn-ea"/>
              </a:rPr>
              <a:t>则方案数是</a:t>
            </a:r>
            <a:r>
              <a:rPr lang="en-US" altLang="zh-CN" dirty="0">
                <a:sym typeface="+mn-ea"/>
              </a:rPr>
              <a:t>f(x-1,h)*f(n-x,m-h+1)*f(y-n-1,m-h+1)*f(2n-y,h)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排列数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线排列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个不同的数构成数列（有顺序），构成的数列的不同方案记作</a:t>
            </a:r>
            <a:r>
              <a:rPr lang="en-US" altLang="zh-CN" dirty="0">
                <a:sym typeface="+mn-ea"/>
              </a:rPr>
              <a:t>P(n,m)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P(n,m)=n!/(n-m)!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P(n,n)=n!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P(n,0)=1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个不同数形成的有序数列有</a:t>
            </a:r>
            <a:r>
              <a:rPr lang="en-US" altLang="zh-CN" dirty="0">
                <a:sym typeface="+mn-ea"/>
              </a:rPr>
              <a:t>n!</a:t>
            </a:r>
            <a:r>
              <a:rPr lang="zh-CN" altLang="en-US" dirty="0">
                <a:sym typeface="+mn-ea"/>
              </a:rPr>
              <a:t>个，忽略后</a:t>
            </a:r>
            <a:r>
              <a:rPr lang="en-US" altLang="zh-CN" dirty="0">
                <a:sym typeface="+mn-ea"/>
              </a:rPr>
              <a:t>n-m</a:t>
            </a:r>
            <a:r>
              <a:rPr lang="zh-CN" altLang="en-US" dirty="0">
                <a:sym typeface="+mn-ea"/>
              </a:rPr>
              <a:t>位的区别所以除以</a:t>
            </a:r>
            <a:r>
              <a:rPr lang="en-US" altLang="zh-CN" dirty="0">
                <a:sym typeface="+mn-ea"/>
              </a:rPr>
              <a:t>(n-m)!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P(n,m)=n*P(n-1,m-1)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证明：先选排在第一个的数，有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种，然后对剩下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个数选出</a:t>
            </a:r>
            <a:r>
              <a:rPr lang="en-US" altLang="zh-CN" dirty="0">
                <a:sym typeface="+mn-ea"/>
              </a:rPr>
              <a:t>m-1</a:t>
            </a:r>
            <a:r>
              <a:rPr lang="zh-CN" altLang="en-US" dirty="0">
                <a:sym typeface="+mn-ea"/>
              </a:rPr>
              <a:t>个构成数列剩余部分。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P(n,m)=m*P(n-1,m-1)+P(n-1,m)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证明：假设构成的有序数列包含特定元素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在有序数列中的位置有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种，剩余</a:t>
            </a:r>
            <a:r>
              <a:rPr lang="en-US" altLang="zh-CN" dirty="0">
                <a:sym typeface="+mn-ea"/>
              </a:rPr>
              <a:t>m-1</a:t>
            </a:r>
            <a:r>
              <a:rPr lang="zh-CN" altLang="en-US" dirty="0">
                <a:sym typeface="+mn-ea"/>
              </a:rPr>
              <a:t>个位置用剩余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个数字填充，方案数</a:t>
            </a:r>
            <a:r>
              <a:rPr lang="en-US" altLang="zh-CN" dirty="0">
                <a:sym typeface="+mn-ea"/>
              </a:rPr>
              <a:t>m*P(n-1,m-1)</a:t>
            </a:r>
            <a:r>
              <a:rPr lang="zh-CN" altLang="en-US" dirty="0">
                <a:sym typeface="+mn-ea"/>
              </a:rPr>
              <a:t>；如果不包含特定元素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，那么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个位置都只能用剩余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个数字填充，方案数</a:t>
            </a:r>
            <a:r>
              <a:rPr lang="en-US" altLang="zh-CN" dirty="0">
                <a:sym typeface="+mn-ea"/>
              </a:rPr>
              <a:t>P(n-1,m)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3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LUogu_P5390_</a:t>
            </a:r>
            <a:r>
              <a:rPr lang="zh-CN" altLang="en-US" sz="3600" dirty="0">
                <a:sym typeface="+mn-ea"/>
              </a:rPr>
              <a:t>数学作业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V</a:t>
            </a:r>
            <a:r>
              <a:rPr lang="zh-CN" altLang="en-US" dirty="0"/>
              <a:t>是一个大小为</a:t>
            </a:r>
            <a:r>
              <a:rPr lang="en-US" altLang="zh-CN" dirty="0"/>
              <a:t>n</a:t>
            </a:r>
            <a:r>
              <a:rPr lang="zh-CN" altLang="en-US" dirty="0"/>
              <a:t>的整数集合，求出</a:t>
            </a:r>
            <a:r>
              <a:rPr lang="en-US" altLang="zh-CN" dirty="0"/>
              <a:t>V</a:t>
            </a:r>
            <a:r>
              <a:rPr lang="zh-CN" altLang="en-US" dirty="0"/>
              <a:t>的所有子集的异或和之和。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T</a:t>
            </a:r>
            <a:r>
              <a:rPr lang="zh-CN" altLang="en-US" dirty="0"/>
              <a:t>组数据。</a:t>
            </a:r>
            <a:r>
              <a:rPr lang="en-US" altLang="zh-CN" dirty="0"/>
              <a:t>T&lt;=3e6</a:t>
            </a:r>
            <a:r>
              <a:rPr lang="zh-CN" altLang="en-US" dirty="0"/>
              <a:t>。</a:t>
            </a:r>
            <a:r>
              <a:rPr lang="en-US" altLang="zh-CN" dirty="0"/>
              <a:t>n&lt;=3e6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429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3 1 2 3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>
                <a:sym typeface="+mn-ea"/>
              </a:rPr>
              <a:t>对于关于异或的题目，我们很容易想到拆位。考虑一个子集在某一位上的贡献，就取决于子集中这一位为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的数是否有奇数个。所以如果共有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个数在第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，这一位总贡献就是</a:t>
            </a:r>
            <a:r>
              <a:rPr lang="en-US" altLang="zh-CN" dirty="0">
                <a:sym typeface="+mn-ea"/>
              </a:rPr>
              <a:t>∑2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*C(k,j)*2</a:t>
            </a:r>
            <a:r>
              <a:rPr lang="en-US" altLang="zh-CN" baseline="30000" dirty="0">
                <a:sym typeface="+mn-ea"/>
              </a:rPr>
              <a:t>n-k</a:t>
            </a:r>
            <a:r>
              <a:rPr lang="zh-CN" altLang="en-US" dirty="0">
                <a:sym typeface="+mn-ea"/>
              </a:rPr>
              <a:t>，其中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是奇数。第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位确定后，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也是确定的，所以我们只需要考虑</a:t>
            </a:r>
            <a:r>
              <a:rPr lang="en-US" altLang="zh-CN" dirty="0">
                <a:sym typeface="+mn-ea"/>
              </a:rPr>
              <a:t>∑C(k,j)</a:t>
            </a:r>
            <a:r>
              <a:rPr lang="zh-CN" altLang="en-US" dirty="0">
                <a:sym typeface="+mn-ea"/>
              </a:rPr>
              <a:t>。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根据二项式定理的推论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和推论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，我们可以得到</a:t>
            </a:r>
            <a:r>
              <a:rPr lang="en-US" altLang="zh-CN" dirty="0">
                <a:sym typeface="+mn-ea"/>
              </a:rPr>
              <a:t>∑C(k,i)-∑C(k,i)*(-1)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=2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-0</a:t>
            </a:r>
            <a:r>
              <a:rPr lang="zh-CN" altLang="en-US" dirty="0">
                <a:sym typeface="+mn-ea"/>
              </a:rPr>
              <a:t>其中</a:t>
            </a:r>
            <a:r>
              <a:rPr lang="en-US" altLang="zh-CN" dirty="0">
                <a:sym typeface="+mn-ea"/>
              </a:rPr>
              <a:t>0&lt;=i&lt;=k</a:t>
            </a:r>
            <a:r>
              <a:rPr lang="zh-CN" altLang="en-US" dirty="0">
                <a:sym typeface="+mn-ea"/>
              </a:rPr>
              <a:t>。而左式又相当于</a:t>
            </a:r>
            <a:r>
              <a:rPr lang="en-US" altLang="zh-CN" dirty="0">
                <a:sym typeface="+mn-ea"/>
              </a:rPr>
              <a:t>2*∑C(k,j)</a:t>
            </a:r>
            <a:r>
              <a:rPr lang="zh-CN" altLang="en-US" dirty="0">
                <a:sym typeface="+mn-ea"/>
              </a:rPr>
              <a:t>其中</a:t>
            </a:r>
            <a:r>
              <a:rPr lang="en-US" altLang="zh-CN" dirty="0">
                <a:sym typeface="+mn-ea"/>
              </a:rPr>
              <a:t>j</a:t>
            </a:r>
            <a:r>
              <a:rPr lang="zh-CN" altLang="en-US" dirty="0">
                <a:sym typeface="+mn-ea"/>
              </a:rPr>
              <a:t>是奇数。所以第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位的总贡献就是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i+n-k+k-1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只要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不是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，那么第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位的贡献就是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*2</a:t>
            </a:r>
            <a:r>
              <a:rPr lang="en-US" altLang="zh-CN" baseline="30000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，与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实际是多少无关。所以我们将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个数全部或起来得到所有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不为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的数位的和，然后乘上</a:t>
            </a:r>
            <a:r>
              <a:rPr lang="en-US" altLang="zh-CN" dirty="0">
                <a:sym typeface="+mn-ea"/>
              </a:rPr>
              <a:t>2</a:t>
            </a:r>
            <a:r>
              <a:rPr lang="en-US" altLang="zh-CN" baseline="30000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就是答案。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sz="3600" dirty="0"/>
              <a:t>例题</a:t>
            </a:r>
            <a:r>
              <a:rPr lang="en-US" altLang="zh-CN" sz="3600" dirty="0"/>
              <a:t>4</a:t>
            </a:r>
            <a:r>
              <a:rPr lang="zh-CN" altLang="en-US" sz="3600" dirty="0"/>
              <a:t>：</a:t>
            </a:r>
            <a:r>
              <a:rPr lang="en-US" altLang="zh-CN" sz="3600" dirty="0">
                <a:sym typeface="+mn-ea"/>
              </a:rPr>
              <a:t>cf</a:t>
            </a:r>
            <a:r>
              <a:rPr lang="en-US" altLang="zh-CN" sz="3600" dirty="0">
                <a:sym typeface="+mn-ea"/>
              </a:rPr>
              <a:t>_785D_</a:t>
            </a:r>
            <a:r>
              <a:rPr lang="en-US" sz="3600" dirty="0">
                <a:sym typeface="+mn-ea"/>
              </a:rPr>
              <a:t>Anton and School - 2</a:t>
            </a:r>
            <a:endParaRPr lang="zh-CN" altLang="en-US" sz="3600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题意：</a:t>
            </a:r>
            <a:endParaRPr 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dirty="0"/>
              <a:t>给定一个长度由</a:t>
            </a:r>
            <a:r>
              <a:rPr lang="en-US" dirty="0"/>
              <a:t>‘</a:t>
            </a:r>
            <a:r>
              <a:rPr dirty="0"/>
              <a:t>(</a:t>
            </a:r>
            <a:r>
              <a:rPr lang="en-US" dirty="0"/>
              <a:t>’</a:t>
            </a:r>
            <a:r>
              <a:rPr dirty="0"/>
              <a:t>和</a:t>
            </a:r>
            <a:r>
              <a:rPr lang="en-US" dirty="0"/>
              <a:t>‘</a:t>
            </a:r>
            <a:r>
              <a:rPr dirty="0"/>
              <a:t>)</a:t>
            </a:r>
            <a:r>
              <a:rPr lang="en-US" dirty="0"/>
              <a:t>’</a:t>
            </a:r>
            <a:r>
              <a:rPr dirty="0"/>
              <a:t>组成的字符串</a:t>
            </a:r>
            <a:r>
              <a:rPr lang="en-US" dirty="0"/>
              <a:t>s</a:t>
            </a:r>
            <a:r>
              <a:rPr dirty="0"/>
              <a:t>，问有多少个子</a:t>
            </a:r>
            <a:r>
              <a:rPr lang="zh-CN" dirty="0"/>
              <a:t>序列是合法括号序列</a:t>
            </a:r>
            <a:r>
              <a:rPr dirty="0"/>
              <a:t>，</a:t>
            </a:r>
            <a:r>
              <a:rPr lang="zh-CN" dirty="0"/>
              <a:t>且</a:t>
            </a:r>
            <a:r>
              <a:rPr dirty="0"/>
              <a:t>前半部分是由</a:t>
            </a:r>
            <a:r>
              <a:rPr lang="en-US" dirty="0"/>
              <a:t>‘</a:t>
            </a:r>
            <a:r>
              <a:rPr dirty="0"/>
              <a:t>(</a:t>
            </a:r>
            <a:r>
              <a:rPr lang="en-US" dirty="0"/>
              <a:t>’</a:t>
            </a:r>
            <a:r>
              <a:rPr dirty="0"/>
              <a:t>组成后半部分由</a:t>
            </a:r>
            <a:r>
              <a:rPr lang="en-US" dirty="0"/>
              <a:t>‘</a:t>
            </a:r>
            <a:r>
              <a:rPr dirty="0"/>
              <a:t>)</a:t>
            </a:r>
            <a:r>
              <a:rPr lang="en-US" dirty="0"/>
              <a:t>’</a:t>
            </a:r>
            <a:r>
              <a:rPr dirty="0"/>
              <a:t>组成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数据范围：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dirty="0"/>
              <a:t>|s|</a:t>
            </a:r>
            <a:r>
              <a:rPr lang="en-US" altLang="zh-CN" dirty="0"/>
              <a:t>&lt;=2e</a:t>
            </a:r>
            <a:r>
              <a:rPr lang="en-US" dirty="0"/>
              <a:t>5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样例：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9435" y="375602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)(()()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例题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dirty="0"/>
              <a:t>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考虑选出的子序列长度为</a:t>
            </a:r>
            <a:r>
              <a:rPr lang="en-US" altLang="zh-CN" dirty="0">
                <a:sym typeface="+mn-ea"/>
              </a:rPr>
              <a:t>2n</a:t>
            </a:r>
            <a:r>
              <a:rPr lang="zh-CN" altLang="en-US" dirty="0">
                <a:sym typeface="+mn-ea"/>
              </a:rPr>
              <a:t>的话，去枚举选出的第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个位置为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，然后方案数等于在前</a:t>
            </a:r>
            <a:r>
              <a:rPr lang="en-US" altLang="zh-CN" dirty="0">
                <a:sym typeface="+mn-ea"/>
              </a:rPr>
              <a:t>p-1</a:t>
            </a:r>
            <a:r>
              <a:rPr lang="zh-CN" altLang="en-US" dirty="0">
                <a:sym typeface="+mn-ea"/>
              </a:rPr>
              <a:t>个位置选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‘(’</a:t>
            </a:r>
            <a:r>
              <a:rPr lang="zh-CN" altLang="en-US" dirty="0">
                <a:sym typeface="+mn-ea"/>
              </a:rPr>
              <a:t>的方案乘上在后</a:t>
            </a:r>
            <a:r>
              <a:rPr lang="en-US" altLang="zh-CN" dirty="0">
                <a:sym typeface="+mn-ea"/>
              </a:rPr>
              <a:t>|s|-p</a:t>
            </a:r>
            <a:r>
              <a:rPr lang="zh-CN" altLang="en-US" dirty="0">
                <a:sym typeface="+mn-ea"/>
              </a:rPr>
              <a:t>个位置选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‘)’</a:t>
            </a:r>
            <a:r>
              <a:rPr lang="zh-CN" altLang="en-US" dirty="0">
                <a:sym typeface="+mn-ea"/>
              </a:rPr>
              <a:t>的方案。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枚举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，预处理得到前</a:t>
            </a:r>
            <a:r>
              <a:rPr lang="en-US" altLang="zh-CN" dirty="0">
                <a:sym typeface="+mn-ea"/>
              </a:rPr>
              <a:t>p-1</a:t>
            </a:r>
            <a:r>
              <a:rPr lang="zh-CN" altLang="en-US" dirty="0">
                <a:sym typeface="+mn-ea"/>
              </a:rPr>
              <a:t>个位置有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个位置为</a:t>
            </a:r>
            <a:r>
              <a:rPr lang="en-US" altLang="zh-CN" dirty="0">
                <a:sym typeface="+mn-ea"/>
              </a:rPr>
              <a:t>‘(’</a:t>
            </a:r>
            <a:r>
              <a:rPr lang="zh-CN" altLang="en-US" dirty="0">
                <a:sym typeface="+mn-ea"/>
              </a:rPr>
              <a:t>，后</a:t>
            </a:r>
            <a:r>
              <a:rPr lang="en-US" altLang="zh-CN" dirty="0">
                <a:sym typeface="+mn-ea"/>
              </a:rPr>
              <a:t>n-p</a:t>
            </a:r>
            <a:r>
              <a:rPr lang="zh-CN" altLang="en-US" dirty="0">
                <a:sym typeface="+mn-ea"/>
              </a:rPr>
              <a:t>个位置有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个位子为</a:t>
            </a:r>
            <a:r>
              <a:rPr lang="en-US" altLang="zh-CN" dirty="0">
                <a:sym typeface="+mn-ea"/>
              </a:rPr>
              <a:t>‘)’</a:t>
            </a:r>
            <a:r>
              <a:rPr lang="zh-CN" altLang="en-US" dirty="0">
                <a:sym typeface="+mn-ea"/>
              </a:rPr>
              <a:t>，那么对答案的贡献是</a:t>
            </a:r>
            <a:r>
              <a:rPr lang="en-US" altLang="zh-CN" dirty="0">
                <a:sym typeface="+mn-ea"/>
              </a:rPr>
              <a:t>∑C(a,i-1)*C(b,i)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如果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也是枚举的，那么复杂度就是</a:t>
            </a:r>
            <a:r>
              <a:rPr lang="en-US" altLang="zh-CN" dirty="0">
                <a:sym typeface="+mn-ea"/>
              </a:rPr>
              <a:t>o(|s|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，无法通过。利用范德蒙德恒等式可以得到</a:t>
            </a:r>
            <a:r>
              <a:rPr lang="en-US" altLang="zh-CN" dirty="0">
                <a:sym typeface="+mn-ea"/>
              </a:rPr>
              <a:t>∑C(a,i-1)*C(b,i)=∑C(a,a-i+1)*C(b,i)=C(a+b,a+1)</a:t>
            </a:r>
            <a:r>
              <a:rPr lang="zh-CN" altLang="en-US" dirty="0">
                <a:sym typeface="+mn-ea"/>
              </a:rPr>
              <a:t>。这样就不用枚举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了。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/>
              <a:t>课后习题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CF_553A_Kyoya and Colored Balls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ym typeface="+mn-ea"/>
              </a:rPr>
              <a:t>CF_1312D_</a:t>
            </a:r>
            <a:r>
              <a:rPr lang="en-US" dirty="0"/>
              <a:t>Count the Arrays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CF_1284C_New Year and Permutation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CF_991E_Bus Number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LUOGU_P2822_</a:t>
            </a:r>
            <a:r>
              <a:rPr lang="zh-CN" altLang="en-US" dirty="0"/>
              <a:t>组合数问题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en-US" dirty="0"/>
              <a:t>LUOGU_P2154_虔诚的墓主人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排列数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圆排列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个不同的数构成首尾相接的圆环，</a:t>
            </a:r>
            <a:r>
              <a:rPr lang="zh-CN" dirty="0">
                <a:sym typeface="+mn-ea"/>
              </a:rPr>
              <a:t>两个圆环如果旋转后相同视为一种方案，方案数为</a:t>
            </a:r>
            <a:r>
              <a:rPr lang="en-US" altLang="zh-CN" dirty="0">
                <a:sym typeface="+mn-ea"/>
              </a:rPr>
              <a:t>P(n,m)/m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证明：，每一种圆环正好可以旋转得到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种排列，并且不同圆环不可能得到同一排列。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可重排列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可以相同</a:t>
            </a:r>
            <a:r>
              <a:rPr lang="zh-CN" altLang="en-US" dirty="0">
                <a:sym typeface="+mn-ea"/>
              </a:rPr>
              <a:t>的数构成数列（有顺序），构成的数列的不同方案数量为</a:t>
            </a:r>
            <a:r>
              <a:rPr lang="en-US" altLang="zh-CN" dirty="0">
                <a:sym typeface="+mn-ea"/>
              </a:rPr>
              <a:t>n</a:t>
            </a:r>
            <a:r>
              <a:rPr lang="en-US" altLang="zh-CN" baseline="30000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证明：每个位置独立，各有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个选择。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重集全排列</a:t>
            </a:r>
            <a:r>
              <a:rPr lang="zh-CN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种不同的数，第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种有</a:t>
            </a:r>
            <a:r>
              <a:rPr lang="en-US" altLang="zh-CN" dirty="0">
                <a:sym typeface="+mn-ea"/>
              </a:rPr>
              <a:t>ki</a:t>
            </a:r>
            <a:r>
              <a:rPr lang="zh-CN" altLang="en-US" dirty="0">
                <a:sym typeface="+mn-ea"/>
              </a:rPr>
              <a:t>个，</a:t>
            </a:r>
            <a:r>
              <a:rPr lang="zh-CN" dirty="0">
                <a:sym typeface="+mn-ea"/>
              </a:rPr>
              <a:t>从</a:t>
            </a:r>
            <a:r>
              <a:rPr lang="zh-CN" altLang="en-US" dirty="0">
                <a:sym typeface="+mn-ea"/>
              </a:rPr>
              <a:t>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个数构成数列（有顺序），构成的数列的不同方案数量为</a:t>
            </a:r>
            <a:r>
              <a:rPr lang="en-US" altLang="zh-CN" dirty="0">
                <a:sym typeface="+mn-ea"/>
              </a:rPr>
              <a:t>(∑ki)!/∏(ki!)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证明：先将</a:t>
            </a:r>
            <a:r>
              <a:rPr lang="en-US" altLang="zh-CN" dirty="0">
                <a:sym typeface="+mn-ea"/>
              </a:rPr>
              <a:t>∑ki</a:t>
            </a:r>
            <a:r>
              <a:rPr lang="zh-CN" altLang="en-US" dirty="0">
                <a:sym typeface="+mn-ea"/>
              </a:rPr>
              <a:t>个数看成不同的，然后考虑忽略同种数字的顺序差别，即在有序数列中第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种数字的</a:t>
            </a:r>
            <a:r>
              <a:rPr lang="en-US" altLang="zh-CN" dirty="0">
                <a:sym typeface="+mn-ea"/>
              </a:rPr>
              <a:t>ki</a:t>
            </a:r>
            <a:r>
              <a:rPr lang="zh-CN" altLang="en-US" dirty="0">
                <a:sym typeface="+mn-ea"/>
              </a:rPr>
              <a:t>次出现的顺序差别，所以分别除以</a:t>
            </a:r>
            <a:r>
              <a:rPr lang="en-US" altLang="zh-CN" dirty="0">
                <a:sym typeface="+mn-ea"/>
              </a:rPr>
              <a:t>ki!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排列数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(3)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错位排列</a:t>
            </a:r>
            <a:r>
              <a:rPr lang="zh-CN" dirty="0">
                <a:sym typeface="+mn-ea"/>
              </a:rPr>
              <a:t>：将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个不同的数打乱顺序形成一个新的排列（有顺序），满足新排列中第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个数</a:t>
            </a:r>
            <a:r>
              <a:rPr lang="en-US" altLang="zh-CN" dirty="0">
                <a:sym typeface="+mn-ea"/>
              </a:rPr>
              <a:t>a[i]≠i</a:t>
            </a:r>
            <a:r>
              <a:rPr lang="zh-CN" altLang="en-US" dirty="0">
                <a:sym typeface="+mn-ea"/>
              </a:rPr>
              <a:t>的排列的数量，记作</a:t>
            </a:r>
            <a:r>
              <a:rPr lang="en-US" altLang="zh-CN" dirty="0">
                <a:sym typeface="+mn-ea"/>
              </a:rPr>
              <a:t>D(n)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D(n)=(n-1)*(D(n-1)+D(n-2))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证明：由于</a:t>
            </a:r>
            <a:r>
              <a:rPr lang="en-US" altLang="zh-CN" dirty="0">
                <a:sym typeface="+mn-ea"/>
              </a:rPr>
              <a:t>a[i]≠i</a:t>
            </a:r>
            <a:r>
              <a:rPr lang="zh-CN" altLang="en-US" dirty="0">
                <a:sym typeface="+mn-ea"/>
              </a:rPr>
              <a:t>，所以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2~n</a:t>
            </a:r>
            <a:r>
              <a:rPr lang="zh-CN" altLang="en-US" dirty="0">
                <a:sym typeface="+mn-ea"/>
              </a:rPr>
              <a:t>共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种选择，如果</a:t>
            </a:r>
            <a:r>
              <a:rPr lang="en-US" altLang="zh-CN" dirty="0">
                <a:sym typeface="+mn-ea"/>
              </a:rPr>
              <a:t>a[a[1]]≠1</a:t>
            </a:r>
            <a:r>
              <a:rPr lang="zh-CN" altLang="en-US" dirty="0">
                <a:sym typeface="+mn-ea"/>
              </a:rPr>
              <a:t>，那么等价于剩下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个位置除了</a:t>
            </a:r>
            <a:r>
              <a:rPr lang="en-US" altLang="zh-CN" dirty="0">
                <a:sym typeface="+mn-ea"/>
              </a:rPr>
              <a:t>a[i]≠i</a:t>
            </a:r>
            <a:r>
              <a:rPr lang="zh-CN" altLang="en-US" dirty="0">
                <a:sym typeface="+mn-ea"/>
              </a:rPr>
              <a:t>之外还多了一条</a:t>
            </a:r>
            <a:r>
              <a:rPr lang="en-US" altLang="zh-CN" dirty="0">
                <a:sym typeface="+mn-ea"/>
              </a:rPr>
              <a:t>a[a[1]]≠1</a:t>
            </a:r>
            <a:r>
              <a:rPr lang="zh-CN" altLang="en-US" dirty="0">
                <a:sym typeface="+mn-ea"/>
              </a:rPr>
              <a:t>的限制，相当于把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看成是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然后在后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位上进行错位排列，方案数</a:t>
            </a:r>
            <a:r>
              <a:rPr lang="en-US" altLang="zh-CN" dirty="0">
                <a:sym typeface="+mn-ea"/>
              </a:rPr>
              <a:t>D(n-1)</a:t>
            </a:r>
            <a:r>
              <a:rPr lang="zh-CN" altLang="en-US" dirty="0">
                <a:sym typeface="+mn-ea"/>
              </a:rPr>
              <a:t>；如果</a:t>
            </a:r>
            <a:r>
              <a:rPr lang="en-US" altLang="zh-CN" dirty="0">
                <a:sym typeface="+mn-ea"/>
              </a:rPr>
              <a:t>a[a[1]]=1</a:t>
            </a:r>
            <a:r>
              <a:rPr lang="zh-CN" altLang="en-US" dirty="0">
                <a:sym typeface="+mn-ea"/>
              </a:rPr>
              <a:t>，即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a[1]</a:t>
            </a:r>
            <a:r>
              <a:rPr lang="zh-CN" altLang="en-US" dirty="0">
                <a:sym typeface="+mn-ea"/>
              </a:rPr>
              <a:t>互换位置，那么剩下</a:t>
            </a:r>
            <a:r>
              <a:rPr lang="en-US" altLang="zh-CN" dirty="0">
                <a:sym typeface="+mn-ea"/>
              </a:rPr>
              <a:t>n-2</a:t>
            </a:r>
            <a:r>
              <a:rPr lang="zh-CN" altLang="en-US" dirty="0">
                <a:sym typeface="+mn-ea"/>
              </a:rPr>
              <a:t>个数对应的方案数就是</a:t>
            </a:r>
            <a:r>
              <a:rPr lang="en-US" altLang="zh-CN" dirty="0">
                <a:sym typeface="+mn-ea"/>
              </a:rPr>
              <a:t>n-2</a:t>
            </a:r>
            <a:r>
              <a:rPr lang="zh-CN" altLang="en-US" dirty="0">
                <a:sym typeface="+mn-ea"/>
              </a:rPr>
              <a:t>个数的错位排列，方案数</a:t>
            </a:r>
            <a:r>
              <a:rPr lang="en-US" altLang="zh-CN" dirty="0">
                <a:sym typeface="+mn-ea"/>
              </a:rPr>
              <a:t>D(n-2)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无重组合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个不同的数构成一个集合（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dirty="0">
                <a:sym typeface="+mn-ea"/>
              </a:rPr>
              <a:t>），不同集合的方案数记作</a:t>
            </a:r>
            <a:r>
              <a:rPr lang="en-US" altLang="zh-CN" dirty="0">
                <a:sym typeface="+mn-ea"/>
              </a:rPr>
              <a:t>C(n,m)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C(n,m)=n!/((n-m)!*m!)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C(n,n)=1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C(n,0)=1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个不同数形成的有序数列有</a:t>
            </a:r>
            <a:r>
              <a:rPr lang="en-US" altLang="zh-CN" dirty="0">
                <a:sym typeface="+mn-ea"/>
              </a:rPr>
              <a:t>n!</a:t>
            </a:r>
            <a:r>
              <a:rPr lang="zh-CN" altLang="en-US" dirty="0">
                <a:sym typeface="+mn-ea"/>
              </a:rPr>
              <a:t>个，忽略后</a:t>
            </a:r>
            <a:r>
              <a:rPr lang="en-US" altLang="zh-CN" dirty="0">
                <a:sym typeface="+mn-ea"/>
              </a:rPr>
              <a:t>n-m</a:t>
            </a:r>
            <a:r>
              <a:rPr lang="zh-CN" altLang="en-US" dirty="0">
                <a:sym typeface="+mn-ea"/>
              </a:rPr>
              <a:t>位的区别所以除以</a:t>
            </a:r>
            <a:r>
              <a:rPr lang="en-US" altLang="zh-CN" dirty="0">
                <a:sym typeface="+mn-ea"/>
              </a:rPr>
              <a:t>(n-m)!</a:t>
            </a:r>
            <a:r>
              <a:rPr lang="zh-CN" altLang="en-US" dirty="0">
                <a:sym typeface="+mn-ea"/>
              </a:rPr>
              <a:t>，忽略前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位的区别所以除以</a:t>
            </a:r>
            <a:r>
              <a:rPr lang="en-US" altLang="zh-CN" dirty="0">
                <a:sym typeface="+mn-ea"/>
              </a:rPr>
              <a:t>m!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(n,m)=C(n,n-m)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C(n,m)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C(n,n-m)</a:t>
            </a:r>
            <a:r>
              <a:rPr lang="zh-CN" altLang="en-US" dirty="0">
                <a:sym typeface="+mn-ea"/>
              </a:rPr>
              <a:t>都等价于把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个数分成大小为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n-m</a:t>
            </a:r>
            <a:r>
              <a:rPr lang="zh-CN" altLang="en-US" dirty="0">
                <a:sym typeface="+mn-ea"/>
              </a:rPr>
              <a:t>的两个集合。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(n,m)=C(n-1,m-1)+C(n-1,m)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证明：假设选出的集合包含特定元素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，那么集合</a:t>
            </a:r>
            <a:r>
              <a:rPr lang="zh-CN" dirty="0">
                <a:sym typeface="+mn-ea"/>
              </a:rPr>
              <a:t>剩下</a:t>
            </a:r>
            <a:r>
              <a:rPr lang="en-US" altLang="zh-CN" dirty="0">
                <a:sym typeface="+mn-ea"/>
              </a:rPr>
              <a:t>m-1</a:t>
            </a:r>
            <a:r>
              <a:rPr lang="zh-CN" altLang="en-US" dirty="0">
                <a:sym typeface="+mn-ea"/>
              </a:rPr>
              <a:t>个数从剩余的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个数中选，方案数</a:t>
            </a:r>
            <a:r>
              <a:rPr lang="en-US" altLang="zh-CN" dirty="0">
                <a:sym typeface="+mn-ea"/>
              </a:rPr>
              <a:t>C(n-1,m-1)</a:t>
            </a:r>
            <a:r>
              <a:rPr lang="zh-CN" altLang="en-US" dirty="0">
                <a:sym typeface="+mn-ea"/>
              </a:rPr>
              <a:t>；如果不包含，那么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个数都从剩余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个数中选，方案数</a:t>
            </a:r>
            <a:r>
              <a:rPr lang="en-US" altLang="zh-CN" dirty="0">
                <a:sym typeface="+mn-ea"/>
              </a:rPr>
              <a:t>C(n-1,m)</a:t>
            </a:r>
            <a:r>
              <a:rPr lang="zh-CN" altLang="en-US" dirty="0">
                <a:sym typeface="+mn-ea"/>
              </a:rPr>
              <a:t>。这个推论也是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杨辉三角</a:t>
            </a:r>
            <a:r>
              <a:rPr lang="zh-CN" altLang="en-US" dirty="0">
                <a:sym typeface="+mn-ea"/>
              </a:rPr>
              <a:t>的原理。也可以叫做</a:t>
            </a:r>
            <a:r>
              <a:rPr lang="en-US" altLang="zh-CN" dirty="0">
                <a:sym typeface="+mn-ea"/>
              </a:rPr>
              <a:t>pascal</a:t>
            </a:r>
            <a:r>
              <a:rPr lang="zh-CN" altLang="en-US" dirty="0">
                <a:sym typeface="+mn-ea"/>
              </a:rPr>
              <a:t>公式。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(n,m)=C(n-1,m-1)+C(n-2,m-2)+...+C(n-m,0)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证明：反复使用推论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进行展开，就能得到推论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dirty="0">
                <a:solidFill>
                  <a:srgbClr val="FF0000"/>
                </a:solidFill>
                <a:sym typeface="+mn-ea"/>
              </a:rPr>
              <a:t>可重组合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</a:t>
            </a:r>
            <a:r>
              <a:rPr lang="zh-CN" dirty="0">
                <a:solidFill>
                  <a:srgbClr val="FF0000"/>
                </a:solidFill>
                <a:sym typeface="+mn-ea"/>
              </a:rPr>
              <a:t>选出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个可以相同的数</a:t>
            </a:r>
            <a:r>
              <a:rPr lang="zh-CN" altLang="en-US" dirty="0">
                <a:sym typeface="+mn-ea"/>
              </a:rPr>
              <a:t>构成一个集合（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dirty="0">
                <a:sym typeface="+mn-ea"/>
              </a:rPr>
              <a:t>），不同集合的方案数记作</a:t>
            </a:r>
            <a:r>
              <a:rPr lang="en-US" altLang="zh-CN" dirty="0">
                <a:sym typeface="+mn-ea"/>
              </a:rPr>
              <a:t>H(n,m)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(n,m)=C(m+n-1,n-1)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zh-CN" dirty="0">
                <a:sym typeface="+mn-ea"/>
              </a:rPr>
              <a:t>这个问题可以转化为将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个数字划分为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段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可以为空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，第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段的长度就是集合内选了多少个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，有多少种划分方法。划分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段其实就是选择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个分界点，相当于在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个数字和</a:t>
            </a:r>
            <a:r>
              <a:rPr lang="en-US" altLang="zh-CN" dirty="0">
                <a:sym typeface="+mn-ea"/>
              </a:rPr>
              <a:t>n-1</a:t>
            </a:r>
            <a:r>
              <a:rPr lang="zh-CN" altLang="en-US" dirty="0">
                <a:sym typeface="+mn-ea"/>
              </a:rPr>
              <a:t>个分界点共</a:t>
            </a:r>
            <a:r>
              <a:rPr lang="en-US" altLang="zh-CN" dirty="0">
                <a:sym typeface="+mn-ea"/>
              </a:rPr>
              <a:t>m+(n-1)</a:t>
            </a:r>
            <a:r>
              <a:rPr lang="zh-CN" altLang="en-US" dirty="0">
                <a:sym typeface="+mn-ea"/>
              </a:rPr>
              <a:t>。我们这个方法也被称为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隔板法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更多场合我们会用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球与盒子</a:t>
            </a:r>
            <a:r>
              <a:rPr lang="zh-CN" altLang="en-US" dirty="0">
                <a:sym typeface="+mn-ea"/>
              </a:rPr>
              <a:t>的模型去描述：可重组合可以描述为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种不同的盒子，盒子可以为空的方案数。请同学们思考以下几种情况</a:t>
            </a:r>
            <a:r>
              <a:rPr lang="en-US" altLang="zh-CN" dirty="0">
                <a:sym typeface="+mn-ea"/>
              </a:rPr>
              <a:t>:(1)m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种不同盒子，盒子不能为空的方案数；</a:t>
            </a:r>
            <a:r>
              <a:rPr lang="en-US" altLang="zh-CN" dirty="0">
                <a:sym typeface="+mn-ea"/>
              </a:rPr>
              <a:t>(2)</a:t>
            </a:r>
            <a:r>
              <a:rPr lang="zh-CN" altLang="en-US" dirty="0">
                <a:sym typeface="+mn-ea"/>
              </a:rPr>
              <a:t>不超过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个不同盒子，盒子可以为空的方案；</a:t>
            </a:r>
            <a:r>
              <a:rPr lang="en-US" altLang="zh-CN" dirty="0">
                <a:sym typeface="+mn-ea"/>
              </a:rPr>
              <a:t>(3)</a:t>
            </a:r>
            <a:r>
              <a:rPr lang="zh-CN" altLang="en-US" dirty="0">
                <a:sym typeface="+mn-ea"/>
              </a:rPr>
              <a:t>不超过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个相同的球放进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个不同盒子，盒子不能为空的方案。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定义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(3)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不相邻组合</a:t>
            </a:r>
            <a:r>
              <a:rPr lang="zh-CN" dirty="0">
                <a:sym typeface="+mn-ea"/>
              </a:rPr>
              <a:t>：从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个不同的数中</a:t>
            </a:r>
            <a:r>
              <a:rPr lang="zh-CN" dirty="0">
                <a:sym typeface="+mn-ea"/>
              </a:rPr>
              <a:t>依次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个不同的数构成一个集合（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dirty="0">
                <a:sym typeface="+mn-ea"/>
              </a:rPr>
              <a:t>），要求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任意两个选择的数差值大于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，不同集合的方案数为</a:t>
            </a:r>
            <a:r>
              <a:rPr lang="en-US" altLang="zh-CN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(n-m+1,m)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证明：设选出的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个数字从小到大为</a:t>
            </a:r>
            <a:r>
              <a:rPr lang="en-US" altLang="zh-CN" dirty="0">
                <a:sym typeface="+mn-ea"/>
              </a:rPr>
              <a:t>a[1],a[2],...,a[m]</a:t>
            </a:r>
            <a:r>
              <a:rPr lang="zh-CN" altLang="en-US" dirty="0">
                <a:sym typeface="+mn-ea"/>
              </a:rPr>
              <a:t>，据题意有</a:t>
            </a:r>
            <a:r>
              <a:rPr lang="en-US" altLang="zh-CN" dirty="0">
                <a:sym typeface="+mn-ea"/>
              </a:rPr>
              <a:t>a[i+1]-a[i]&gt;1</a:t>
            </a:r>
            <a:r>
              <a:rPr lang="zh-CN" altLang="en-US" dirty="0">
                <a:sym typeface="+mn-ea"/>
              </a:rPr>
              <a:t>。设</a:t>
            </a:r>
            <a:r>
              <a:rPr lang="en-US" altLang="zh-CN" dirty="0">
                <a:sym typeface="+mn-ea"/>
              </a:rPr>
              <a:t>b[i]=a[i]-i+1</a:t>
            </a:r>
            <a:r>
              <a:rPr lang="zh-CN" altLang="en-US" dirty="0">
                <a:sym typeface="+mn-ea"/>
              </a:rPr>
              <a:t>，则</a:t>
            </a:r>
            <a:r>
              <a:rPr lang="en-US" altLang="zh-CN" dirty="0">
                <a:sym typeface="+mn-ea"/>
              </a:rPr>
              <a:t>b[i+1]-b[i]=(a[i+1]-(i+1)+1)-(a[i]-i+1)=a[i+1]-a[i]-1&gt;0</a:t>
            </a:r>
            <a:r>
              <a:rPr lang="zh-CN" altLang="en-US" dirty="0">
                <a:sym typeface="+mn-ea"/>
              </a:rPr>
              <a:t>。因为一组</a:t>
            </a:r>
            <a:r>
              <a:rPr lang="en-US" altLang="zh-CN" dirty="0">
                <a:sym typeface="+mn-ea"/>
              </a:rPr>
              <a:t>a[i]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b[i]</a:t>
            </a:r>
            <a:r>
              <a:rPr lang="zh-CN" altLang="en-US" dirty="0">
                <a:sym typeface="+mn-ea"/>
              </a:rPr>
              <a:t>是绑定的，所以合法的</a:t>
            </a:r>
            <a:r>
              <a:rPr lang="en-US" altLang="zh-CN" dirty="0">
                <a:sym typeface="+mn-ea"/>
              </a:rPr>
              <a:t>b[i]</a:t>
            </a:r>
            <a:r>
              <a:rPr lang="zh-CN" altLang="en-US" dirty="0">
                <a:sym typeface="+mn-ea"/>
              </a:rPr>
              <a:t>方案数就是答案。根据</a:t>
            </a:r>
            <a:r>
              <a:rPr lang="en-US" altLang="zh-CN" dirty="0">
                <a:sym typeface="+mn-ea"/>
              </a:rPr>
              <a:t>b[i+1]-b[i]&gt;0</a:t>
            </a:r>
            <a:r>
              <a:rPr lang="zh-CN" altLang="en-US" dirty="0">
                <a:sym typeface="+mn-ea"/>
              </a:rPr>
              <a:t>的限制，又因为</a:t>
            </a:r>
            <a:r>
              <a:rPr lang="en-US" altLang="zh-CN" dirty="0">
                <a:sym typeface="+mn-ea"/>
              </a:rPr>
              <a:t>b[m]=a[m]-m+1&lt;=n-m+1</a:t>
            </a:r>
            <a:r>
              <a:rPr lang="zh-CN" altLang="en-US" dirty="0">
                <a:sym typeface="+mn-ea"/>
              </a:rPr>
              <a:t>，所以我们可以将答案等价于在</a:t>
            </a:r>
            <a:r>
              <a:rPr lang="en-US" altLang="zh-CN" dirty="0">
                <a:sym typeface="+mn-ea"/>
              </a:rPr>
              <a:t>n-m+1</a:t>
            </a:r>
            <a:r>
              <a:rPr lang="zh-CN" altLang="en-US" dirty="0">
                <a:sym typeface="+mn-ea"/>
              </a:rPr>
              <a:t>个不同的数字中选出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个不同数字的方案数，即</a:t>
            </a:r>
            <a:r>
              <a:rPr lang="en-US" altLang="zh-CN" dirty="0">
                <a:sym typeface="+mn-ea"/>
              </a:rPr>
              <a:t>C(n-m+1,m)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二项式定理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(1)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二项式定理</a:t>
            </a:r>
            <a:r>
              <a:rPr lang="zh-CN" dirty="0">
                <a:sym typeface="+mn-ea"/>
              </a:rPr>
              <a:t>：</a:t>
            </a:r>
            <a:r>
              <a:rPr lang="en-US" dirty="0">
                <a:sym typeface="+mn-ea"/>
              </a:rPr>
              <a:t>(a+b)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=∑C(k,i)*a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(a+b)</a:t>
            </a:r>
            <a:r>
              <a:rPr lang="en-US" altLang="zh-CN" baseline="30000" dirty="0">
                <a:sym typeface="+mn-ea"/>
              </a:rPr>
              <a:t>k</a:t>
            </a:r>
            <a:r>
              <a:rPr lang="en-US" altLang="zh-CN" dirty="0">
                <a:sym typeface="+mn-ea"/>
              </a:rPr>
              <a:t>=(a+b)*(a+b)*...*(a+b)</a:t>
            </a:r>
            <a:r>
              <a:rPr lang="zh-CN" altLang="en-US" dirty="0">
                <a:sym typeface="+mn-ea"/>
              </a:rPr>
              <a:t>共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(a+b)</a:t>
            </a:r>
            <a:r>
              <a:rPr lang="zh-CN" altLang="en-US" dirty="0">
                <a:sym typeface="+mn-ea"/>
              </a:rPr>
              <a:t>相乘，那么整理后</a:t>
            </a:r>
            <a:r>
              <a:rPr lang="en-US" altLang="zh-CN" dirty="0">
                <a:sym typeface="+mn-ea"/>
              </a:rPr>
              <a:t>a</a:t>
            </a:r>
            <a:r>
              <a:rPr lang="en-US" altLang="zh-CN" baseline="30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b</a:t>
            </a:r>
            <a:r>
              <a:rPr lang="en-US" altLang="zh-CN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这一项的系数等于恰好有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(a+b)</a:t>
            </a:r>
            <a:r>
              <a:rPr lang="zh-CN" altLang="en-US" dirty="0">
                <a:sym typeface="+mn-ea"/>
              </a:rPr>
              <a:t>选了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，剩下</a:t>
            </a:r>
            <a:r>
              <a:rPr lang="en-US" altLang="zh-CN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个</a:t>
            </a:r>
            <a:r>
              <a:rPr lang="en-US" altLang="zh-CN" dirty="0">
                <a:sym typeface="+mn-ea"/>
              </a:rPr>
              <a:t>(a+b)</a:t>
            </a:r>
            <a:r>
              <a:rPr lang="zh-CN" altLang="en-US" dirty="0">
                <a:sym typeface="+mn-ea"/>
              </a:rPr>
              <a:t>选了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的方案数，也就是</a:t>
            </a:r>
            <a:r>
              <a:rPr lang="en-US" altLang="zh-CN" dirty="0">
                <a:sym typeface="+mn-ea"/>
              </a:rPr>
              <a:t>C(k,i)</a:t>
            </a:r>
            <a:r>
              <a:rPr lang="zh-CN" altLang="en-US" dirty="0">
                <a:sym typeface="+mn-ea"/>
              </a:rPr>
              <a:t>。也可以使用数学归纳法去证明，请同学们自己尝试。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(a+b)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=∑C(k,k-i)*a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k-i</a:t>
            </a:r>
            <a:r>
              <a:rPr lang="en-US" dirty="0">
                <a:sym typeface="+mn-ea"/>
              </a:rPr>
              <a:t>=∑C(k,i)*a</a:t>
            </a:r>
            <a:r>
              <a:rPr lang="en-US" baseline="30000" dirty="0">
                <a:sym typeface="+mn-ea"/>
              </a:rPr>
              <a:t>k-i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=∑C(k,k-i)*a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*b</a:t>
            </a:r>
            <a:r>
              <a:rPr lang="en-US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</a:t>
            </a:r>
            <a:r>
              <a:rPr lang="en-US" altLang="zh-CN" dirty="0">
                <a:sym typeface="+mn-ea"/>
              </a:rPr>
              <a:t>C(k,i)=C(k,k-i)</a:t>
            </a:r>
            <a:r>
              <a:rPr lang="zh-CN" altLang="en-US" dirty="0">
                <a:sym typeface="+mn-ea"/>
              </a:rPr>
              <a:t>是组合数的推论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</a:t>
            </a:r>
            <a:r>
              <a:rPr lang="en-US" dirty="0">
                <a:sym typeface="+mn-ea"/>
              </a:rPr>
              <a:t>(a+b)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=(b+a)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=∑C(k,i)*b</a:t>
            </a:r>
            <a:r>
              <a:rPr lang="en-US" baseline="30000" dirty="0">
                <a:sym typeface="+mn-ea"/>
              </a:rPr>
              <a:t>i</a:t>
            </a:r>
            <a:r>
              <a:rPr lang="en-US" dirty="0">
                <a:sym typeface="+mn-ea"/>
              </a:rPr>
              <a:t>*a</a:t>
            </a:r>
            <a:r>
              <a:rPr lang="en-US" baseline="30000" dirty="0">
                <a:sym typeface="+mn-ea"/>
              </a:rPr>
              <a:t>k-i</a:t>
            </a:r>
            <a:r>
              <a:rPr lang="zh-CN" altLang="en-US" dirty="0">
                <a:sym typeface="+mn-ea"/>
              </a:rPr>
              <a:t>是将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互相换元得到的。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(a+1)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=∑C(k,i)*a</a:t>
            </a:r>
            <a:r>
              <a:rPr lang="en-US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证明：取</a:t>
            </a:r>
            <a:r>
              <a:rPr lang="en-US" altLang="zh-CN" dirty="0">
                <a:sym typeface="+mn-ea"/>
              </a:rPr>
              <a:t>b=1</a:t>
            </a:r>
            <a:r>
              <a:rPr lang="zh-CN" altLang="en-US" dirty="0">
                <a:sym typeface="+mn-ea"/>
              </a:rPr>
              <a:t>代入二项式定理即可得到。可以和推论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结合在一起。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组合数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_</a:t>
            </a:r>
            <a:r>
              <a:rPr 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二项式定理</a:t>
            </a:r>
            <a:r>
              <a:rPr lang="en-US" altLang="zh-CN" cap="none" spc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(2)</a:t>
            </a:r>
            <a:endParaRPr lang="en-US" altLang="zh-CN" cap="none" spc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2</a:t>
            </a:r>
            <a:r>
              <a:rPr lang="en-US" baseline="30000" dirty="0">
                <a:sym typeface="+mn-ea"/>
              </a:rPr>
              <a:t>k</a:t>
            </a:r>
            <a:r>
              <a:rPr lang="en-US" dirty="0">
                <a:sym typeface="+mn-ea"/>
              </a:rPr>
              <a:t>=∑C(k,k-i)</a:t>
            </a:r>
            <a:r>
              <a:rPr lang="en-US" dirty="0">
                <a:sym typeface="+mn-ea"/>
              </a:rPr>
              <a:t>=∑C(k,i)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证明：将</a:t>
            </a:r>
            <a:r>
              <a:rPr lang="en-US" altLang="zh-CN" dirty="0">
                <a:sym typeface="+mn-ea"/>
              </a:rPr>
              <a:t>a=b=1</a:t>
            </a:r>
            <a:r>
              <a:rPr lang="zh-CN" altLang="en-US" dirty="0">
                <a:sym typeface="+mn-ea"/>
              </a:rPr>
              <a:t>代入二项式定理即可得到。多数时候是用</a:t>
            </a:r>
            <a:r>
              <a:rPr lang="en-US" dirty="0">
                <a:sym typeface="+mn-ea"/>
              </a:rPr>
              <a:t>∑C(k,k-i)=2</a:t>
            </a:r>
            <a:r>
              <a:rPr lang="en-US" baseline="30000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endParaRPr lang="zh-CN" altLang="en-US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推论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0=∑C(k,i)*(-1)</a:t>
            </a:r>
            <a:r>
              <a:rPr lang="en-US" baseline="30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sym typeface="+mn-ea"/>
              </a:rPr>
              <a:t>(0&lt;=i&lt;=k)</a:t>
            </a:r>
            <a:endParaRPr lang="en-US" altLang="zh-CN" dirty="0">
              <a:sym typeface="+mn-ea"/>
            </a:endParaRPr>
          </a:p>
          <a:p>
            <a:pPr algn="l">
              <a:buSzTx/>
              <a:buNone/>
            </a:pPr>
            <a:r>
              <a:rPr lang="zh-CN" altLang="en-US" dirty="0">
                <a:sym typeface="+mn-ea"/>
              </a:rPr>
              <a:t>证明：取</a:t>
            </a:r>
            <a:r>
              <a:rPr lang="en-US" altLang="zh-CN" dirty="0">
                <a:sym typeface="+mn-ea"/>
              </a:rPr>
              <a:t>a=-1,b=1</a:t>
            </a:r>
            <a:r>
              <a:rPr lang="zh-CN" altLang="en-US" dirty="0">
                <a:sym typeface="+mn-ea"/>
              </a:rPr>
              <a:t>代入二项式定理即可得到。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280e8a5a-5c87-4758-af68-2343d80e3d6e}"/>
</p:tagLst>
</file>

<file path=ppt/tags/tag11.xml><?xml version="1.0" encoding="utf-8"?>
<p:tagLst xmlns:p="http://schemas.openxmlformats.org/presentationml/2006/main">
  <p:tag name="KSO_WM_UNIT_TABLE_BEAUTIFY" val="smartTable{280e8a5a-5c87-4758-af68-2343d80e3d6e}"/>
</p:tagLst>
</file>

<file path=ppt/tags/tag12.xml><?xml version="1.0" encoding="utf-8"?>
<p:tagLst xmlns:p="http://schemas.openxmlformats.org/presentationml/2006/main">
  <p:tag name="KSO_WM_UNIT_TABLE_BEAUTIFY" val="smartTable{280e8a5a-5c87-4758-af68-2343d80e3d6e}"/>
</p:tagLst>
</file>

<file path=ppt/tags/tag13.xml><?xml version="1.0" encoding="utf-8"?>
<p:tagLst xmlns:p="http://schemas.openxmlformats.org/presentationml/2006/main">
  <p:tag name="KSO_WPP_MARK_KEY" val="ecacf4c8-e630-41e4-845f-f4cef9c9b19c"/>
  <p:tag name="COMMONDATA" val="eyJoZGlkIjoiMGQyNmMzNzQ2ODMxNjQwYzVmMGU0MjhhNWM2NTI0N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280e8a5a-5c87-4758-af68-2343d80e3d6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自定义 8">
      <a:majorFont>
        <a:latin typeface="Consolas"/>
        <a:ea typeface="华文仿宋"/>
        <a:cs typeface=""/>
      </a:majorFont>
      <a:minorFont>
        <a:latin typeface="Consolas"/>
        <a:ea typeface="华文仿宋"/>
        <a:cs typeface="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6882</Words>
  <Application>WPS 演示</Application>
  <PresentationFormat>宽屏</PresentationFormat>
  <Paragraphs>263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Tw Cen MT</vt:lpstr>
      <vt:lpstr>Wingdings 3</vt:lpstr>
      <vt:lpstr>华文仿宋</vt:lpstr>
      <vt:lpstr>Consolas</vt:lpstr>
      <vt:lpstr>微软雅黑</vt:lpstr>
      <vt:lpstr>Arial Unicode MS</vt:lpstr>
      <vt:lpstr>Calibri</vt:lpstr>
      <vt:lpstr>Cambria Math</vt:lpstr>
      <vt:lpstr>积分</vt:lpstr>
      <vt:lpstr>排列组合</vt:lpstr>
      <vt:lpstr>排列数_定义(1)</vt:lpstr>
      <vt:lpstr>排列数_定义(2)</vt:lpstr>
      <vt:lpstr>排列数_定义(3)</vt:lpstr>
      <vt:lpstr>组合数_定义(1)</vt:lpstr>
      <vt:lpstr>组合数_定义(2)</vt:lpstr>
      <vt:lpstr>组合数_定义(3)</vt:lpstr>
      <vt:lpstr>组合数_二项式定理(1)</vt:lpstr>
      <vt:lpstr>组合数_二项式定理(2)</vt:lpstr>
      <vt:lpstr>组合数_组合恒等式(1)</vt:lpstr>
      <vt:lpstr>组合数_组合恒等式(2)</vt:lpstr>
      <vt:lpstr>组合数_组合恒等式(3)</vt:lpstr>
      <vt:lpstr>组合数_组合恒等式(4)</vt:lpstr>
      <vt:lpstr>组合数_组合恒等式(5)</vt:lpstr>
      <vt:lpstr>组合数_常用求法</vt:lpstr>
      <vt:lpstr>例题1：LUogu_P4921_情侣？给我烧了！</vt:lpstr>
      <vt:lpstr>例题1：分析(2)</vt:lpstr>
      <vt:lpstr>例题2：LUogu_P5390_数学作业</vt:lpstr>
      <vt:lpstr>例题2：分析</vt:lpstr>
      <vt:lpstr>例题1：LUogu_P4921_情侣？给我烧了！</vt:lpstr>
      <vt:lpstr>例题1：分析</vt:lpstr>
      <vt:lpstr>例题3：LUogu_P5390_数学作业</vt:lpstr>
      <vt:lpstr>例题3：分析</vt:lpstr>
      <vt:lpstr>课后习题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讲题PPT模板</dc:title>
  <dc:creator>Stella</dc:creator>
  <cp:lastModifiedBy>LINJIN</cp:lastModifiedBy>
  <cp:revision>321</cp:revision>
  <dcterms:created xsi:type="dcterms:W3CDTF">2019-09-24T12:39:00Z</dcterms:created>
  <dcterms:modified xsi:type="dcterms:W3CDTF">2023-06-19T03:22:15Z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691B6C8C7274402CAC6A901897EDDD13</vt:lpwstr>
  </property>
</Properties>
</file>