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1" r:id="rId8"/>
    <p:sldId id="265" r:id="rId9"/>
    <p:sldId id="266" r:id="rId10"/>
    <p:sldId id="262" r:id="rId11"/>
    <p:sldId id="264" r:id="rId12"/>
    <p:sldId id="268"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1EFF7-2704-F73A-078A-483ABA75EF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29A058-3FDA-D791-2A38-2A1F4B2BB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B0810B-31B3-A375-5268-6D357EE656AE}"/>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E298C9B4-378E-B172-4F69-5028307F46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990E8-ACA7-852B-7D7F-200958835594}"/>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176166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EC0DF-A41C-BC9C-C237-A57634147C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E50A77-C4D5-CA0B-3E03-87608878FC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EBD530-3B98-9E84-CEA3-D78C38F16981}"/>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7A23C146-235C-287B-60E2-0551C4513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12267E-875B-BA45-2A10-54993CF84DD2}"/>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267955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9063A3-8A42-DB49-AC47-E5A7C7B1FA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63E5DE-EADE-307B-9AC7-607CC284EA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8F13C9-982E-773B-0318-E1DC36B75DF2}"/>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7CA9C5EC-10EA-E0AD-9EB9-5DF68AFF27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2C6A74-D358-D94F-29E2-52DD4F662833}"/>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243427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E283F-08A7-1616-4BCF-85B4EB70C4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45F2D3-9E50-A70E-1FE9-4C68B2364F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07799E-1A73-8C9D-6EF9-A79EDE8BB50D}"/>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814DBAC9-2CB5-0F86-0D2E-C6C3E736B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9928A7-3A62-876D-0A75-618F67AA46D4}"/>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175546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96EB4-FE1B-F780-63A9-92182C6899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EBC0AB-CB39-4841-727D-98A90C04E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97D813-ABAD-9E07-D2CB-8F9D059FF83B}"/>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2FBED7E7-F06D-8C20-FCC7-DAC4F9271F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F7766A-8BA1-7937-55C8-491CA2A068B6}"/>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371373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EEADF8-7E75-8560-B30F-889A29BD9E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3151BD-1516-C896-CF09-1D23615A16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AB54A3-F017-6CFD-5B27-AAFD8728BA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7987E33-F4E7-611F-F1A6-8351578EDBEC}"/>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0BDF4E33-A039-EA11-E43B-5C3541CA56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FE783C-5143-3D80-04BA-F71CDF069F3D}"/>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429052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DB11D-AA01-32B6-C093-D6423E9C6A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65780-B021-9C06-EF3E-5C6C761AA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B92E443-871D-FA8C-2C48-E9BBEAB6A4C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5D44AB3-0A3B-71BC-C782-5F7C5A78D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D7DD8A-B3E3-8F99-4B7E-6CE892A09F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3FA55A-1AB0-366A-53A2-3FC348E432C1}"/>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8" name="页脚占位符 7">
            <a:extLst>
              <a:ext uri="{FF2B5EF4-FFF2-40B4-BE49-F238E27FC236}">
                <a16:creationId xmlns:a16="http://schemas.microsoft.com/office/drawing/2014/main" id="{CA4CC0F6-2725-3F12-9031-3239B11404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576E05-0C22-BE3F-9656-258F4A5031C8}"/>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67769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0AB50-37CD-0B2C-F8B7-289142441C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F4A7DF-2EE0-233D-AB44-7C4E556646FB}"/>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4" name="页脚占位符 3">
            <a:extLst>
              <a:ext uri="{FF2B5EF4-FFF2-40B4-BE49-F238E27FC236}">
                <a16:creationId xmlns:a16="http://schemas.microsoft.com/office/drawing/2014/main" id="{3DD0CD6E-CE07-C66F-D9FE-362C964BF7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28BB43-B757-9E7A-5C5B-BF9B62CAD5FD}"/>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185044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86A7D2-3783-87EF-F402-9959BBB5ED3C}"/>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3" name="页脚占位符 2">
            <a:extLst>
              <a:ext uri="{FF2B5EF4-FFF2-40B4-BE49-F238E27FC236}">
                <a16:creationId xmlns:a16="http://schemas.microsoft.com/office/drawing/2014/main" id="{922A3E76-7221-5308-26AE-411C389CE3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58C768-8232-3F11-3F75-85E3BC40CABC}"/>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10183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9CD57-5D80-3780-C05B-3A31A67FC8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21B814-0261-624D-2BD8-B502B479D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B23D6D-CE50-AE82-068F-09705807C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FBF7BE-4598-DC99-45F8-90D798FC166D}"/>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B73AF3BB-CBC8-FE05-BA1E-3261546094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75162C-1D03-8BA7-9CC2-5B71EF76BA96}"/>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407016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23C10-EB36-CCE2-4CF0-D70091D971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1B39C0-2FB0-608D-AEA5-A0B3635F7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BD249C-C362-3D3E-175C-E5E8A1EF9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688885-79EF-4D1F-BCBD-19A064B382C5}"/>
              </a:ext>
            </a:extLst>
          </p:cNvPr>
          <p:cNvSpPr>
            <a:spLocks noGrp="1"/>
          </p:cNvSpPr>
          <p:nvPr>
            <p:ph type="dt" sz="half" idx="10"/>
          </p:nvPr>
        </p:nvSpPr>
        <p:spPr/>
        <p:txBody>
          <a:bodyPr/>
          <a:lstStyle/>
          <a:p>
            <a:fld id="{24CC9920-74A6-4801-8745-0BDADD014E98}"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8179A39E-8CD7-6196-C6AA-767A98AADB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CC499C-066C-EA36-829B-7C1FC07531C4}"/>
              </a:ext>
            </a:extLst>
          </p:cNvPr>
          <p:cNvSpPr>
            <a:spLocks noGrp="1"/>
          </p:cNvSpPr>
          <p:nvPr>
            <p:ph type="sldNum" sz="quarter" idx="12"/>
          </p:nvPr>
        </p:nvSpPr>
        <p:spPr/>
        <p:txBody>
          <a:body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114976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62B010-FFE1-CE37-9979-3962815A3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A7A0AE-2A8B-CF9C-0CA3-E55ADD59C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18D61C-2962-46B4-18B1-C99EEA4E3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C9920-74A6-4801-8745-0BDADD014E9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72CC2305-ED2D-13C5-930C-3C7D77181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5081CD-FB3D-3CD5-B3D3-D59FE6DA0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C3BC6-C807-4880-BFEC-52495B0EB464}" type="slidenum">
              <a:rPr lang="zh-CN" altLang="en-US" smtClean="0"/>
              <a:t>‹#›</a:t>
            </a:fld>
            <a:endParaRPr lang="zh-CN" altLang="en-US"/>
          </a:p>
        </p:txBody>
      </p:sp>
    </p:spTree>
    <p:extLst>
      <p:ext uri="{BB962C8B-B14F-4D97-AF65-F5344CB8AC3E}">
        <p14:creationId xmlns:p14="http://schemas.microsoft.com/office/powerpoint/2010/main" val="349642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8ED7-A4F0-503B-ED4D-115896778F91}"/>
              </a:ext>
            </a:extLst>
          </p:cNvPr>
          <p:cNvSpPr>
            <a:spLocks noGrp="1"/>
          </p:cNvSpPr>
          <p:nvPr>
            <p:ph type="ctrTitle"/>
          </p:nvPr>
        </p:nvSpPr>
        <p:spPr/>
        <p:txBody>
          <a:bodyPr/>
          <a:lstStyle/>
          <a:p>
            <a:r>
              <a:rPr lang="zh-CN" altLang="en-US" dirty="0"/>
              <a:t>插值作业评讲</a:t>
            </a:r>
          </a:p>
        </p:txBody>
      </p:sp>
      <p:sp>
        <p:nvSpPr>
          <p:cNvPr id="3" name="副标题 2">
            <a:extLst>
              <a:ext uri="{FF2B5EF4-FFF2-40B4-BE49-F238E27FC236}">
                <a16:creationId xmlns:a16="http://schemas.microsoft.com/office/drawing/2014/main" id="{1A2DDF20-D61B-31E1-6690-FBEA4BA8247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5020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3701 </a:t>
            </a:r>
            <a:r>
              <a:rPr lang="zh-CN" altLang="en-US" dirty="0"/>
              <a:t>填树</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zh-CN" altLang="en-US" dirty="0"/>
              <a:t>给一棵树，每个点要么权值为 </a:t>
            </a:r>
            <a:r>
              <a:rPr lang="en-US" altLang="zh-CN" dirty="0"/>
              <a:t>0</a:t>
            </a:r>
            <a:r>
              <a:rPr lang="zh-CN" altLang="en-US" dirty="0"/>
              <a:t>，要么权值是 </a:t>
            </a:r>
            <a:r>
              <a:rPr lang="en-US" altLang="zh-CN" dirty="0"/>
              <a:t>[</a:t>
            </a:r>
            <a:r>
              <a:rPr lang="en-US" altLang="zh-CN" dirty="0" err="1"/>
              <a:t>lu,ru</a:t>
            </a:r>
            <a:r>
              <a:rPr lang="en-US" altLang="zh-CN" dirty="0"/>
              <a:t>] </a:t>
            </a:r>
            <a:r>
              <a:rPr lang="zh-CN" altLang="en-US" dirty="0"/>
              <a:t>之间的正整数，你可以选择上面的任意一条链使得它的权值不为 </a:t>
            </a:r>
            <a:r>
              <a:rPr lang="en-US" altLang="zh-CN" dirty="0"/>
              <a:t>0</a:t>
            </a:r>
            <a:r>
              <a:rPr lang="zh-CN" altLang="en-US" dirty="0"/>
              <a:t>，且最大值和最小值的差小于等于</a:t>
            </a:r>
            <a:r>
              <a:rPr lang="en-US" altLang="zh-CN" dirty="0"/>
              <a:t>k</a:t>
            </a:r>
            <a:r>
              <a:rPr lang="zh-CN" altLang="en-US" dirty="0"/>
              <a:t>。</a:t>
            </a:r>
          </a:p>
          <a:p>
            <a:r>
              <a:rPr lang="zh-CN" altLang="en-US" dirty="0"/>
              <a:t>求所有可能的树的方案数以及树上节点的权值和。</a:t>
            </a:r>
            <a:endParaRPr lang="en-US" altLang="zh-CN" dirty="0"/>
          </a:p>
          <a:p>
            <a:r>
              <a:rPr lang="en-US" altLang="zh-CN" dirty="0"/>
              <a:t>n&lt;=200,l,r,k&lt;=1e9</a:t>
            </a:r>
            <a:endParaRPr lang="zh-CN" altLang="en-US" dirty="0"/>
          </a:p>
        </p:txBody>
      </p:sp>
    </p:spTree>
    <p:extLst>
      <p:ext uri="{BB962C8B-B14F-4D97-AF65-F5344CB8AC3E}">
        <p14:creationId xmlns:p14="http://schemas.microsoft.com/office/powerpoint/2010/main" val="157850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3701 </a:t>
            </a:r>
            <a:r>
              <a:rPr lang="zh-CN" altLang="en-US" dirty="0"/>
              <a:t>填树</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zh-CN" altLang="en-US" dirty="0"/>
              <a:t>考虑最暴力的做法</a:t>
            </a:r>
            <a:endParaRPr lang="en-US" altLang="zh-CN" dirty="0"/>
          </a:p>
          <a:p>
            <a:r>
              <a:rPr lang="zh-CN" altLang="en-US" dirty="0"/>
              <a:t>枚举一个区间</a:t>
            </a:r>
            <a:r>
              <a:rPr lang="en-US" altLang="zh-CN" dirty="0"/>
              <a:t>[</a:t>
            </a:r>
            <a:r>
              <a:rPr lang="en-US" altLang="zh-CN" dirty="0" err="1"/>
              <a:t>w,w+k</a:t>
            </a:r>
            <a:r>
              <a:rPr lang="en-US" altLang="zh-CN" dirty="0"/>
              <a:t>]</a:t>
            </a:r>
            <a:r>
              <a:rPr lang="zh-CN" altLang="en-US" dirty="0"/>
              <a:t>，再枚举一条链，使得这条链的每个点的取值在</a:t>
            </a:r>
            <a:r>
              <a:rPr lang="en-US" altLang="zh-CN" dirty="0"/>
              <a:t>[</a:t>
            </a:r>
            <a:r>
              <a:rPr lang="en-US" altLang="zh-CN" dirty="0" err="1"/>
              <a:t>w,w+k</a:t>
            </a:r>
            <a:r>
              <a:rPr lang="en-US" altLang="zh-CN" dirty="0"/>
              <a:t>]</a:t>
            </a:r>
            <a:r>
              <a:rPr lang="zh-CN" altLang="en-US" dirty="0"/>
              <a:t>中</a:t>
            </a:r>
            <a:endParaRPr lang="en-US" altLang="zh-CN" dirty="0"/>
          </a:p>
          <a:p>
            <a:r>
              <a:rPr lang="zh-CN" altLang="en-US" dirty="0"/>
              <a:t>当然这会算重，如果我们最大值与最小值的差是</a:t>
            </a:r>
            <a:r>
              <a:rPr lang="en-US" altLang="zh-CN" dirty="0"/>
              <a:t>k-1</a:t>
            </a:r>
            <a:r>
              <a:rPr lang="zh-CN" altLang="en-US" dirty="0"/>
              <a:t>，显然它会被两个长度为</a:t>
            </a:r>
            <a:r>
              <a:rPr lang="en-US" altLang="zh-CN" dirty="0"/>
              <a:t>k</a:t>
            </a:r>
            <a:r>
              <a:rPr lang="zh-CN" altLang="en-US" dirty="0"/>
              <a:t>的区间重复覆盖，所以答案还要减去</a:t>
            </a:r>
            <a:r>
              <a:rPr lang="en-US" altLang="zh-CN" dirty="0"/>
              <a:t>[w+1,w+k]</a:t>
            </a:r>
          </a:p>
          <a:p>
            <a:r>
              <a:rPr lang="zh-CN" altLang="en-US" dirty="0"/>
              <a:t>考虑这样如何统计方案，由于每个点的选择是独立的，所以答案就是每个点的方案数的乘积，每个点的方案数是</a:t>
            </a:r>
            <a:r>
              <a:rPr lang="en-US" altLang="zh-CN" dirty="0"/>
              <a:t>[</a:t>
            </a:r>
            <a:r>
              <a:rPr lang="en-US" altLang="zh-CN" dirty="0" err="1"/>
              <a:t>lu,ru</a:t>
            </a:r>
            <a:r>
              <a:rPr lang="en-US" altLang="zh-CN" dirty="0"/>
              <a:t>]</a:t>
            </a:r>
            <a:r>
              <a:rPr lang="zh-CN" altLang="en-US" dirty="0"/>
              <a:t>和</a:t>
            </a:r>
            <a:r>
              <a:rPr lang="en-US" altLang="zh-CN" dirty="0"/>
              <a:t>[</a:t>
            </a:r>
            <a:r>
              <a:rPr lang="en-US" altLang="zh-CN" dirty="0" err="1"/>
              <a:t>w,w+k</a:t>
            </a:r>
            <a:r>
              <a:rPr lang="en-US" altLang="zh-CN" dirty="0"/>
              <a:t>]</a:t>
            </a:r>
            <a:r>
              <a:rPr lang="zh-CN" altLang="en-US" dirty="0"/>
              <a:t>这两个区间的交集</a:t>
            </a:r>
            <a:endParaRPr lang="en-US" altLang="zh-CN" dirty="0"/>
          </a:p>
          <a:p>
            <a:r>
              <a:rPr lang="zh-CN" altLang="en-US" dirty="0"/>
              <a:t>时间复杂度</a:t>
            </a:r>
            <a:r>
              <a:rPr lang="en-US" altLang="zh-CN" dirty="0"/>
              <a:t>O(n^3k)</a:t>
            </a:r>
          </a:p>
          <a:p>
            <a:endParaRPr lang="zh-CN" altLang="en-US" dirty="0"/>
          </a:p>
        </p:txBody>
      </p:sp>
    </p:spTree>
    <p:extLst>
      <p:ext uri="{BB962C8B-B14F-4D97-AF65-F5344CB8AC3E}">
        <p14:creationId xmlns:p14="http://schemas.microsoft.com/office/powerpoint/2010/main" val="42882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3701 </a:t>
            </a:r>
            <a:r>
              <a:rPr lang="zh-CN" altLang="en-US" dirty="0"/>
              <a:t>填树</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zh-CN" altLang="en-US" dirty="0"/>
              <a:t>由于这是在树上，所以可以通过树形</a:t>
            </a:r>
            <a:r>
              <a:rPr lang="en-US" altLang="zh-CN" dirty="0" err="1"/>
              <a:t>dp</a:t>
            </a:r>
            <a:r>
              <a:rPr lang="zh-CN" altLang="en-US" dirty="0"/>
              <a:t>统计答案，我们将一条链的贡献就在</a:t>
            </a:r>
            <a:r>
              <a:rPr lang="en-US" altLang="zh-CN" dirty="0" err="1"/>
              <a:t>lca</a:t>
            </a:r>
            <a:r>
              <a:rPr lang="zh-CN" altLang="en-US" dirty="0"/>
              <a:t>处加入答案即可</a:t>
            </a:r>
            <a:endParaRPr lang="en-US" altLang="zh-CN" dirty="0"/>
          </a:p>
          <a:p>
            <a:r>
              <a:rPr lang="zh-CN" altLang="en-US" dirty="0"/>
              <a:t>设</a:t>
            </a:r>
            <a:r>
              <a:rPr lang="en-US" altLang="zh-CN" dirty="0"/>
              <a:t>p(</a:t>
            </a:r>
            <a:r>
              <a:rPr lang="en-US" altLang="zh-CN" dirty="0" err="1"/>
              <a:t>u,x</a:t>
            </a:r>
            <a:r>
              <a:rPr lang="en-US" altLang="zh-CN" dirty="0"/>
              <a:t>)</a:t>
            </a:r>
            <a:r>
              <a:rPr lang="zh-CN" altLang="en-US" dirty="0"/>
              <a:t>表示</a:t>
            </a:r>
            <a:r>
              <a:rPr lang="en-US" altLang="zh-CN" dirty="0"/>
              <a:t>u</a:t>
            </a:r>
            <a:r>
              <a:rPr lang="zh-CN" altLang="en-US" dirty="0"/>
              <a:t>这棵子树值域在</a:t>
            </a:r>
            <a:r>
              <a:rPr lang="en-US" altLang="zh-CN" dirty="0"/>
              <a:t>[</a:t>
            </a:r>
            <a:r>
              <a:rPr lang="en-US" altLang="zh-CN" dirty="0" err="1"/>
              <a:t>x,x+k</a:t>
            </a:r>
            <a:r>
              <a:rPr lang="en-US" altLang="zh-CN" dirty="0"/>
              <a:t>]</a:t>
            </a:r>
            <a:r>
              <a:rPr lang="zh-CN" altLang="en-US" dirty="0"/>
              <a:t>范围内的方案数，</a:t>
            </a:r>
            <a:r>
              <a:rPr lang="en-US" altLang="zh-CN" dirty="0"/>
              <a:t>q(</a:t>
            </a:r>
            <a:r>
              <a:rPr lang="en-US" altLang="zh-CN" dirty="0" err="1"/>
              <a:t>u,x</a:t>
            </a:r>
            <a:r>
              <a:rPr lang="en-US" altLang="zh-CN" dirty="0"/>
              <a:t>)</a:t>
            </a:r>
            <a:r>
              <a:rPr lang="zh-CN" altLang="en-US" dirty="0"/>
              <a:t>表示表示</a:t>
            </a:r>
            <a:r>
              <a:rPr lang="en-US" altLang="zh-CN" dirty="0"/>
              <a:t>u</a:t>
            </a:r>
            <a:r>
              <a:rPr lang="zh-CN" altLang="en-US" dirty="0"/>
              <a:t>这棵子树值域在</a:t>
            </a:r>
            <a:r>
              <a:rPr lang="en-US" altLang="zh-CN" dirty="0"/>
              <a:t>[</a:t>
            </a:r>
            <a:r>
              <a:rPr lang="en-US" altLang="zh-CN" dirty="0" err="1"/>
              <a:t>x,x+k</a:t>
            </a:r>
            <a:r>
              <a:rPr lang="en-US" altLang="zh-CN" dirty="0"/>
              <a:t>]</a:t>
            </a:r>
            <a:r>
              <a:rPr lang="zh-CN" altLang="en-US" dirty="0"/>
              <a:t>范围内的权值和</a:t>
            </a:r>
            <a:endParaRPr lang="en-US" altLang="zh-CN" dirty="0"/>
          </a:p>
          <a:p>
            <a:r>
              <a:rPr lang="en-US" altLang="zh-CN" dirty="0"/>
              <a:t>p(</a:t>
            </a:r>
            <a:r>
              <a:rPr lang="en-US" altLang="zh-CN" dirty="0" err="1"/>
              <a:t>u,x</a:t>
            </a:r>
            <a:r>
              <a:rPr lang="en-US" altLang="zh-CN" dirty="0"/>
              <a:t>)=|[</a:t>
            </a:r>
            <a:r>
              <a:rPr lang="en-US" altLang="zh-CN" dirty="0" err="1"/>
              <a:t>lu,ru</a:t>
            </a:r>
            <a:r>
              <a:rPr lang="en-US" altLang="zh-CN" dirty="0"/>
              <a:t>]</a:t>
            </a:r>
            <a:r>
              <a:rPr lang="zh-CN" altLang="en-US" dirty="0"/>
              <a:t>∩</a:t>
            </a:r>
            <a:r>
              <a:rPr lang="en-US" altLang="zh-CN" dirty="0"/>
              <a:t>[</a:t>
            </a:r>
            <a:r>
              <a:rPr lang="en-US" altLang="zh-CN" dirty="0" err="1"/>
              <a:t>x,x+k</a:t>
            </a:r>
            <a:r>
              <a:rPr lang="en-US" altLang="zh-CN" dirty="0"/>
              <a:t>]|*\</a:t>
            </a:r>
            <a:r>
              <a:rPr lang="en-US" altLang="zh-CN" dirty="0" err="1"/>
              <a:t>sum_v</a:t>
            </a:r>
            <a:r>
              <a:rPr lang="zh-CN" altLang="en-US" dirty="0"/>
              <a:t>是</a:t>
            </a:r>
            <a:r>
              <a:rPr lang="en-US" altLang="zh-CN" dirty="0"/>
              <a:t>u</a:t>
            </a:r>
            <a:r>
              <a:rPr lang="zh-CN" altLang="en-US" dirty="0"/>
              <a:t>的儿子 </a:t>
            </a:r>
            <a:r>
              <a:rPr lang="en-US" altLang="zh-CN" dirty="0"/>
              <a:t>p(</a:t>
            </a:r>
            <a:r>
              <a:rPr lang="en-US" altLang="zh-CN" dirty="0" err="1"/>
              <a:t>v,x</a:t>
            </a:r>
            <a:r>
              <a:rPr lang="en-US" altLang="zh-CN" dirty="0"/>
              <a:t>)</a:t>
            </a:r>
          </a:p>
          <a:p>
            <a:r>
              <a:rPr lang="en-US" altLang="zh-CN" dirty="0"/>
              <a:t>q(</a:t>
            </a:r>
            <a:r>
              <a:rPr lang="en-US" altLang="zh-CN" dirty="0" err="1"/>
              <a:t>u,x</a:t>
            </a:r>
            <a:r>
              <a:rPr lang="en-US" altLang="zh-CN" dirty="0"/>
              <a:t>)=\</a:t>
            </a:r>
            <a:r>
              <a:rPr lang="en-US" altLang="zh-CN" dirty="0" err="1"/>
              <a:t>sum_v</a:t>
            </a:r>
            <a:r>
              <a:rPr lang="zh-CN" altLang="en-US" dirty="0"/>
              <a:t>是</a:t>
            </a:r>
            <a:r>
              <a:rPr lang="en-US" altLang="zh-CN" dirty="0"/>
              <a:t>u</a:t>
            </a:r>
            <a:r>
              <a:rPr lang="zh-CN" altLang="en-US" dirty="0"/>
              <a:t>的儿子 </a:t>
            </a:r>
            <a:r>
              <a:rPr lang="en-US" altLang="zh-CN" dirty="0"/>
              <a:t>(|[</a:t>
            </a:r>
            <a:r>
              <a:rPr lang="en-US" altLang="zh-CN" dirty="0" err="1"/>
              <a:t>lu,ru</a:t>
            </a:r>
            <a:r>
              <a:rPr lang="en-US" altLang="zh-CN" dirty="0"/>
              <a:t>]</a:t>
            </a:r>
            <a:r>
              <a:rPr lang="zh-CN" altLang="en-US" dirty="0"/>
              <a:t>∩</a:t>
            </a:r>
            <a:r>
              <a:rPr lang="en-US" altLang="zh-CN" dirty="0"/>
              <a:t>[</a:t>
            </a:r>
            <a:r>
              <a:rPr lang="en-US" altLang="zh-CN" dirty="0" err="1"/>
              <a:t>x,x+k</a:t>
            </a:r>
            <a:r>
              <a:rPr lang="en-US" altLang="zh-CN" dirty="0"/>
              <a:t>]|*q(</a:t>
            </a:r>
            <a:r>
              <a:rPr lang="en-US" altLang="zh-CN" dirty="0" err="1"/>
              <a:t>v,x</a:t>
            </a:r>
            <a:r>
              <a:rPr lang="en-US" altLang="zh-CN" dirty="0"/>
              <a:t>)+sum ([</a:t>
            </a:r>
            <a:r>
              <a:rPr lang="en-US" altLang="zh-CN" dirty="0" err="1"/>
              <a:t>lu,ru</a:t>
            </a:r>
            <a:r>
              <a:rPr lang="en-US" altLang="zh-CN" dirty="0"/>
              <a:t>]</a:t>
            </a:r>
            <a:r>
              <a:rPr lang="zh-CN" altLang="en-US" dirty="0"/>
              <a:t>∩</a:t>
            </a:r>
            <a:r>
              <a:rPr lang="en-US" altLang="zh-CN" dirty="0"/>
              <a:t>[</a:t>
            </a:r>
            <a:r>
              <a:rPr lang="en-US" altLang="zh-CN" dirty="0" err="1"/>
              <a:t>x,x+k</a:t>
            </a:r>
            <a:r>
              <a:rPr lang="en-US" altLang="zh-CN" dirty="0"/>
              <a:t>])*p(</a:t>
            </a:r>
            <a:r>
              <a:rPr lang="en-US" altLang="zh-CN" dirty="0" err="1"/>
              <a:t>v,x</a:t>
            </a:r>
            <a:r>
              <a:rPr lang="en-US" altLang="zh-CN" dirty="0"/>
              <a:t>))</a:t>
            </a:r>
          </a:p>
          <a:p>
            <a:r>
              <a:rPr lang="zh-CN" altLang="en-US" dirty="0"/>
              <a:t>时间复杂度</a:t>
            </a:r>
            <a:r>
              <a:rPr lang="en-US" altLang="zh-CN" dirty="0"/>
              <a:t>O(</a:t>
            </a:r>
            <a:r>
              <a:rPr lang="en-US" altLang="zh-CN" dirty="0" err="1"/>
              <a:t>nk</a:t>
            </a:r>
            <a:r>
              <a:rPr lang="en-US" altLang="zh-CN" dirty="0"/>
              <a:t>)</a:t>
            </a:r>
            <a:endParaRPr lang="zh-CN" altLang="en-US" dirty="0"/>
          </a:p>
        </p:txBody>
      </p:sp>
    </p:spTree>
    <p:extLst>
      <p:ext uri="{BB962C8B-B14F-4D97-AF65-F5344CB8AC3E}">
        <p14:creationId xmlns:p14="http://schemas.microsoft.com/office/powerpoint/2010/main" val="218935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3701 </a:t>
            </a:r>
            <a:r>
              <a:rPr lang="zh-CN" altLang="en-US" dirty="0"/>
              <a:t>填树</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zh-CN" altLang="en-US" dirty="0"/>
              <a:t>由于每个点的方案数是</a:t>
            </a:r>
            <a:r>
              <a:rPr lang="en-US" altLang="zh-CN" dirty="0"/>
              <a:t>[</a:t>
            </a:r>
            <a:r>
              <a:rPr lang="en-US" altLang="zh-CN" dirty="0" err="1"/>
              <a:t>lu,ru</a:t>
            </a:r>
            <a:r>
              <a:rPr lang="en-US" altLang="zh-CN" dirty="0"/>
              <a:t>]</a:t>
            </a:r>
            <a:r>
              <a:rPr lang="zh-CN" altLang="en-US" dirty="0"/>
              <a:t>和</a:t>
            </a:r>
            <a:r>
              <a:rPr lang="en-US" altLang="zh-CN" dirty="0"/>
              <a:t>[</a:t>
            </a:r>
            <a:r>
              <a:rPr lang="en-US" altLang="zh-CN" dirty="0" err="1"/>
              <a:t>w,w+k</a:t>
            </a:r>
            <a:r>
              <a:rPr lang="en-US" altLang="zh-CN" dirty="0"/>
              <a:t>]</a:t>
            </a:r>
            <a:r>
              <a:rPr lang="zh-CN" altLang="en-US" dirty="0"/>
              <a:t>这两个区间的交集</a:t>
            </a:r>
            <a:endParaRPr lang="en-US" altLang="zh-CN" dirty="0"/>
          </a:p>
          <a:p>
            <a:r>
              <a:rPr lang="zh-CN" altLang="en-US" dirty="0"/>
              <a:t>那么假设不考虑</a:t>
            </a:r>
            <a:r>
              <a:rPr lang="en-US" altLang="zh-CN" dirty="0"/>
              <a:t>[</a:t>
            </a:r>
            <a:r>
              <a:rPr lang="en-US" altLang="zh-CN" dirty="0" err="1"/>
              <a:t>lu,ru</a:t>
            </a:r>
            <a:r>
              <a:rPr lang="en-US" altLang="zh-CN" dirty="0"/>
              <a:t>]</a:t>
            </a:r>
            <a:r>
              <a:rPr lang="zh-CN" altLang="en-US" dirty="0"/>
              <a:t>的限制，每个点的方案数就是关于</a:t>
            </a:r>
            <a:r>
              <a:rPr lang="en-US" altLang="zh-CN" dirty="0"/>
              <a:t>k</a:t>
            </a:r>
            <a:r>
              <a:rPr lang="zh-CN" altLang="en-US" dirty="0"/>
              <a:t>的一次多项式，</a:t>
            </a:r>
            <a:r>
              <a:rPr lang="en-US" altLang="zh-CN" dirty="0"/>
              <a:t>n</a:t>
            </a:r>
            <a:r>
              <a:rPr lang="zh-CN" altLang="en-US" dirty="0"/>
              <a:t>个点乘起来就是关于</a:t>
            </a:r>
            <a:r>
              <a:rPr lang="en-US" altLang="zh-CN" dirty="0"/>
              <a:t>k</a:t>
            </a:r>
            <a:r>
              <a:rPr lang="zh-CN" altLang="en-US" dirty="0"/>
              <a:t>的</a:t>
            </a:r>
            <a:r>
              <a:rPr lang="en-US" altLang="zh-CN" dirty="0"/>
              <a:t>n</a:t>
            </a:r>
            <a:r>
              <a:rPr lang="zh-CN" altLang="en-US" dirty="0"/>
              <a:t>次多项式，权值和的和就是关于</a:t>
            </a:r>
            <a:r>
              <a:rPr lang="en-US" altLang="zh-CN" dirty="0"/>
              <a:t>k</a:t>
            </a:r>
            <a:r>
              <a:rPr lang="zh-CN" altLang="en-US" dirty="0"/>
              <a:t>的</a:t>
            </a:r>
            <a:r>
              <a:rPr lang="en-US" altLang="zh-CN" dirty="0"/>
              <a:t>n+1</a:t>
            </a:r>
            <a:r>
              <a:rPr lang="zh-CN" altLang="en-US" dirty="0"/>
              <a:t>次多项式</a:t>
            </a:r>
            <a:endParaRPr lang="en-US" altLang="zh-CN" dirty="0"/>
          </a:p>
          <a:p>
            <a:r>
              <a:rPr lang="zh-CN" altLang="en-US" dirty="0"/>
              <a:t>现在有</a:t>
            </a:r>
            <a:r>
              <a:rPr lang="en-US" altLang="zh-CN" dirty="0"/>
              <a:t>[</a:t>
            </a:r>
            <a:r>
              <a:rPr lang="en-US" altLang="zh-CN" dirty="0" err="1"/>
              <a:t>lu,ru</a:t>
            </a:r>
            <a:r>
              <a:rPr lang="en-US" altLang="zh-CN" dirty="0"/>
              <a:t>]</a:t>
            </a:r>
            <a:r>
              <a:rPr lang="zh-CN" altLang="en-US" dirty="0"/>
              <a:t>的限制，那么仿照上一个题的套路，用</a:t>
            </a:r>
            <a:r>
              <a:rPr lang="en-US" altLang="zh-CN" dirty="0" err="1"/>
              <a:t>lu,ru,lu</a:t>
            </a:r>
            <a:r>
              <a:rPr lang="en-US" altLang="zh-CN" dirty="0"/>
              <a:t>-</a:t>
            </a:r>
            <a:r>
              <a:rPr lang="en-US" altLang="zh-CN" dirty="0" err="1"/>
              <a:t>k,ru</a:t>
            </a:r>
            <a:r>
              <a:rPr lang="en-US" altLang="zh-CN" dirty="0"/>
              <a:t>-k</a:t>
            </a:r>
            <a:r>
              <a:rPr lang="zh-CN" altLang="en-US" dirty="0"/>
              <a:t>对值域进行分段，然后段内就是多项式了，可以插值求答案</a:t>
            </a:r>
            <a:endParaRPr lang="en-US" altLang="zh-CN" dirty="0"/>
          </a:p>
          <a:p>
            <a:r>
              <a:rPr lang="zh-CN" altLang="en-US" dirty="0"/>
              <a:t>在实际实现的时候还是要对前缀和插值</a:t>
            </a:r>
            <a:endParaRPr lang="en-US" altLang="zh-CN" dirty="0"/>
          </a:p>
          <a:p>
            <a:r>
              <a:rPr lang="zh-CN" altLang="en-US" dirty="0"/>
              <a:t>时间复杂度</a:t>
            </a:r>
            <a:r>
              <a:rPr lang="en-US" altLang="zh-CN" dirty="0"/>
              <a:t>O(n^3)</a:t>
            </a:r>
          </a:p>
        </p:txBody>
      </p:sp>
    </p:spTree>
    <p:extLst>
      <p:ext uri="{BB962C8B-B14F-4D97-AF65-F5344CB8AC3E}">
        <p14:creationId xmlns:p14="http://schemas.microsoft.com/office/powerpoint/2010/main" val="278719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3701 </a:t>
            </a:r>
            <a:r>
              <a:rPr lang="zh-CN" altLang="en-US" dirty="0"/>
              <a:t>填树</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zh-CN" altLang="en-US" dirty="0"/>
              <a:t>由于每个点的方案数是</a:t>
            </a:r>
            <a:r>
              <a:rPr lang="en-US" altLang="zh-CN" dirty="0"/>
              <a:t>[</a:t>
            </a:r>
            <a:r>
              <a:rPr lang="en-US" altLang="zh-CN" dirty="0" err="1"/>
              <a:t>lu,ru</a:t>
            </a:r>
            <a:r>
              <a:rPr lang="en-US" altLang="zh-CN" dirty="0"/>
              <a:t>]</a:t>
            </a:r>
            <a:r>
              <a:rPr lang="zh-CN" altLang="en-US" dirty="0"/>
              <a:t>和</a:t>
            </a:r>
            <a:r>
              <a:rPr lang="en-US" altLang="zh-CN" dirty="0"/>
              <a:t>[</a:t>
            </a:r>
            <a:r>
              <a:rPr lang="en-US" altLang="zh-CN" dirty="0" err="1"/>
              <a:t>w,w+k</a:t>
            </a:r>
            <a:r>
              <a:rPr lang="en-US" altLang="zh-CN" dirty="0"/>
              <a:t>]</a:t>
            </a:r>
            <a:r>
              <a:rPr lang="zh-CN" altLang="en-US" dirty="0"/>
              <a:t>这两个区间的交集</a:t>
            </a:r>
            <a:endParaRPr lang="en-US" altLang="zh-CN" dirty="0"/>
          </a:p>
          <a:p>
            <a:r>
              <a:rPr lang="zh-CN" altLang="en-US" dirty="0"/>
              <a:t>那么假设不考虑</a:t>
            </a:r>
            <a:r>
              <a:rPr lang="en-US" altLang="zh-CN" dirty="0"/>
              <a:t>[</a:t>
            </a:r>
            <a:r>
              <a:rPr lang="en-US" altLang="zh-CN" dirty="0" err="1"/>
              <a:t>lu,ru</a:t>
            </a:r>
            <a:r>
              <a:rPr lang="en-US" altLang="zh-CN" dirty="0"/>
              <a:t>]</a:t>
            </a:r>
            <a:r>
              <a:rPr lang="zh-CN" altLang="en-US" dirty="0"/>
              <a:t>的限制，每个点的方案数就是关于</a:t>
            </a:r>
            <a:r>
              <a:rPr lang="en-US" altLang="zh-CN" dirty="0"/>
              <a:t>k</a:t>
            </a:r>
            <a:r>
              <a:rPr lang="zh-CN" altLang="en-US" dirty="0"/>
              <a:t>的一次多项式，</a:t>
            </a:r>
            <a:r>
              <a:rPr lang="en-US" altLang="zh-CN" dirty="0"/>
              <a:t>n</a:t>
            </a:r>
            <a:r>
              <a:rPr lang="zh-CN" altLang="en-US" dirty="0"/>
              <a:t>个点乘起来就是关于</a:t>
            </a:r>
            <a:r>
              <a:rPr lang="en-US" altLang="zh-CN" dirty="0"/>
              <a:t>k</a:t>
            </a:r>
            <a:r>
              <a:rPr lang="zh-CN" altLang="en-US" dirty="0"/>
              <a:t>的</a:t>
            </a:r>
            <a:r>
              <a:rPr lang="en-US" altLang="zh-CN" dirty="0"/>
              <a:t>n</a:t>
            </a:r>
            <a:r>
              <a:rPr lang="zh-CN" altLang="en-US" dirty="0"/>
              <a:t>次多项式，权值和的和就是关于</a:t>
            </a:r>
            <a:r>
              <a:rPr lang="en-US" altLang="zh-CN" dirty="0"/>
              <a:t>k</a:t>
            </a:r>
            <a:r>
              <a:rPr lang="zh-CN" altLang="en-US" dirty="0"/>
              <a:t>的</a:t>
            </a:r>
            <a:r>
              <a:rPr lang="en-US" altLang="zh-CN" dirty="0"/>
              <a:t>n+1</a:t>
            </a:r>
            <a:r>
              <a:rPr lang="zh-CN" altLang="en-US" dirty="0"/>
              <a:t>次多项式</a:t>
            </a:r>
            <a:endParaRPr lang="en-US" altLang="zh-CN" dirty="0"/>
          </a:p>
          <a:p>
            <a:r>
              <a:rPr lang="zh-CN" altLang="en-US" dirty="0"/>
              <a:t>现在有</a:t>
            </a:r>
            <a:r>
              <a:rPr lang="en-US" altLang="zh-CN" dirty="0"/>
              <a:t>[</a:t>
            </a:r>
            <a:r>
              <a:rPr lang="en-US" altLang="zh-CN" dirty="0" err="1"/>
              <a:t>lu,ru</a:t>
            </a:r>
            <a:r>
              <a:rPr lang="en-US" altLang="zh-CN" dirty="0"/>
              <a:t>]</a:t>
            </a:r>
            <a:r>
              <a:rPr lang="zh-CN" altLang="en-US" dirty="0"/>
              <a:t>的限制，那么仿照上一个题的套路，用</a:t>
            </a:r>
            <a:r>
              <a:rPr lang="en-US" altLang="zh-CN" dirty="0" err="1"/>
              <a:t>lu,ru,lu</a:t>
            </a:r>
            <a:r>
              <a:rPr lang="en-US" altLang="zh-CN" dirty="0"/>
              <a:t>-</a:t>
            </a:r>
            <a:r>
              <a:rPr lang="en-US" altLang="zh-CN" dirty="0" err="1"/>
              <a:t>k,ru</a:t>
            </a:r>
            <a:r>
              <a:rPr lang="en-US" altLang="zh-CN" dirty="0"/>
              <a:t>-k</a:t>
            </a:r>
            <a:r>
              <a:rPr lang="zh-CN" altLang="en-US" dirty="0"/>
              <a:t>对值域进行分段，然后段内就是多项式了，可以插值求答案</a:t>
            </a:r>
            <a:endParaRPr lang="en-US" altLang="zh-CN" dirty="0"/>
          </a:p>
          <a:p>
            <a:r>
              <a:rPr lang="zh-CN" altLang="en-US" dirty="0"/>
              <a:t>在实际实现的时候还是要对前缀和插值</a:t>
            </a:r>
            <a:endParaRPr lang="en-US" altLang="zh-CN" dirty="0"/>
          </a:p>
          <a:p>
            <a:r>
              <a:rPr lang="zh-CN" altLang="en-US" dirty="0"/>
              <a:t>时间复杂度</a:t>
            </a:r>
            <a:r>
              <a:rPr lang="en-US" altLang="zh-CN" dirty="0"/>
              <a:t>O(n^3)</a:t>
            </a:r>
          </a:p>
        </p:txBody>
      </p:sp>
    </p:spTree>
    <p:extLst>
      <p:ext uri="{BB962C8B-B14F-4D97-AF65-F5344CB8AC3E}">
        <p14:creationId xmlns:p14="http://schemas.microsoft.com/office/powerpoint/2010/main" val="98369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16B2A-7ACB-B2A6-04F9-10CCB2C4A201}"/>
              </a:ext>
            </a:extLst>
          </p:cNvPr>
          <p:cNvSpPr>
            <a:spLocks noGrp="1"/>
          </p:cNvSpPr>
          <p:nvPr>
            <p:ph type="title"/>
          </p:nvPr>
        </p:nvSpPr>
        <p:spPr/>
        <p:txBody>
          <a:bodyPr/>
          <a:lstStyle/>
          <a:p>
            <a:r>
              <a:rPr lang="en-US" altLang="zh-CN" dirty="0" err="1"/>
              <a:t>LibreOJ</a:t>
            </a:r>
            <a:r>
              <a:rPr lang="en-US" altLang="zh-CN" dirty="0"/>
              <a:t> 3157 </a:t>
            </a:r>
            <a:r>
              <a:rPr lang="zh-CN" altLang="en-US" dirty="0"/>
              <a:t>机器人</a:t>
            </a:r>
          </a:p>
        </p:txBody>
      </p:sp>
      <p:sp>
        <p:nvSpPr>
          <p:cNvPr id="3" name="内容占位符 2">
            <a:extLst>
              <a:ext uri="{FF2B5EF4-FFF2-40B4-BE49-F238E27FC236}">
                <a16:creationId xmlns:a16="http://schemas.microsoft.com/office/drawing/2014/main" id="{56C4ADB1-D2C6-6D0C-E3AA-BFD74A1A8F92}"/>
              </a:ext>
            </a:extLst>
          </p:cNvPr>
          <p:cNvSpPr>
            <a:spLocks noGrp="1"/>
          </p:cNvSpPr>
          <p:nvPr>
            <p:ph idx="1"/>
          </p:nvPr>
        </p:nvSpPr>
        <p:spPr/>
        <p:txBody>
          <a:bodyPr/>
          <a:lstStyle/>
          <a:p>
            <a:r>
              <a:rPr lang="zh-CN" altLang="en-US" dirty="0"/>
              <a:t>有一列柱子，编号为</a:t>
            </a:r>
            <a:r>
              <a:rPr lang="en-US" altLang="zh-CN" dirty="0"/>
              <a:t>1-n</a:t>
            </a:r>
          </a:p>
          <a:p>
            <a:r>
              <a:rPr lang="zh-CN" altLang="en-US" dirty="0"/>
              <a:t>两个机器人放到同一个柱子</a:t>
            </a:r>
            <a:r>
              <a:rPr lang="en-US" altLang="zh-CN" dirty="0"/>
              <a:t>s</a:t>
            </a:r>
            <a:r>
              <a:rPr lang="zh-CN" altLang="en-US" dirty="0"/>
              <a:t>上，分别向左右走</a:t>
            </a:r>
            <a:endParaRPr lang="en-US" altLang="zh-CN" dirty="0"/>
          </a:p>
          <a:p>
            <a:r>
              <a:rPr lang="zh-CN" altLang="en-US" dirty="0"/>
              <a:t>向左的机器人走到</a:t>
            </a:r>
            <a:r>
              <a:rPr lang="en-US" altLang="zh-CN" dirty="0"/>
              <a:t>1</a:t>
            </a:r>
            <a:r>
              <a:rPr lang="zh-CN" altLang="en-US" dirty="0"/>
              <a:t>号点或者走到下一个柱子的高度</a:t>
            </a:r>
            <a:r>
              <a:rPr lang="en-US" altLang="zh-CN" dirty="0"/>
              <a:t>&gt;s</a:t>
            </a:r>
            <a:r>
              <a:rPr lang="zh-CN" altLang="en-US" dirty="0"/>
              <a:t>的高度就停下来；向右的机器人走到</a:t>
            </a:r>
            <a:r>
              <a:rPr lang="en-US" altLang="zh-CN" dirty="0"/>
              <a:t>n</a:t>
            </a:r>
            <a:r>
              <a:rPr lang="zh-CN" altLang="en-US" dirty="0"/>
              <a:t>号点或者走到下一个柱子的高度</a:t>
            </a:r>
            <a:r>
              <a:rPr lang="en-US" altLang="zh-CN" dirty="0"/>
              <a:t>&gt;=s</a:t>
            </a:r>
            <a:r>
              <a:rPr lang="zh-CN" altLang="en-US" dirty="0"/>
              <a:t>的高度就停下来</a:t>
            </a:r>
            <a:endParaRPr lang="en-US" altLang="zh-CN" dirty="0"/>
          </a:p>
          <a:p>
            <a:r>
              <a:rPr lang="zh-CN" altLang="en-US" dirty="0"/>
              <a:t>现在可以设置每根柱子的高度，第</a:t>
            </a:r>
            <a:r>
              <a:rPr lang="en-US" altLang="zh-CN" dirty="0" err="1"/>
              <a:t>i</a:t>
            </a:r>
            <a:r>
              <a:rPr lang="zh-CN" altLang="en-US" dirty="0"/>
              <a:t>根柱子可以设置的范围是</a:t>
            </a:r>
            <a:r>
              <a:rPr lang="en-US" altLang="zh-CN" dirty="0"/>
              <a:t>[</a:t>
            </a:r>
            <a:r>
              <a:rPr lang="en-US" altLang="zh-CN" dirty="0" err="1"/>
              <a:t>ai,bi</a:t>
            </a:r>
            <a:r>
              <a:rPr lang="en-US" altLang="zh-CN" dirty="0"/>
              <a:t>]</a:t>
            </a:r>
          </a:p>
          <a:p>
            <a:r>
              <a:rPr lang="zh-CN" altLang="en-US" dirty="0"/>
              <a:t>问有多少种设置方法使得向左和向右的机器人的移动步数之差的绝对值</a:t>
            </a:r>
            <a:r>
              <a:rPr lang="en-US" altLang="zh-CN" dirty="0"/>
              <a:t>&lt;=2</a:t>
            </a:r>
          </a:p>
          <a:p>
            <a:r>
              <a:rPr lang="en-US" altLang="zh-CN" dirty="0"/>
              <a:t>n&lt;=300,1&lt;=ai&lt;=bi&lt;=1e9</a:t>
            </a:r>
          </a:p>
          <a:p>
            <a:endParaRPr lang="zh-CN" altLang="en-US" dirty="0"/>
          </a:p>
        </p:txBody>
      </p:sp>
    </p:spTree>
    <p:extLst>
      <p:ext uri="{BB962C8B-B14F-4D97-AF65-F5344CB8AC3E}">
        <p14:creationId xmlns:p14="http://schemas.microsoft.com/office/powerpoint/2010/main" val="408726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16B2A-7ACB-B2A6-04F9-10CCB2C4A201}"/>
              </a:ext>
            </a:extLst>
          </p:cNvPr>
          <p:cNvSpPr>
            <a:spLocks noGrp="1"/>
          </p:cNvSpPr>
          <p:nvPr>
            <p:ph type="title"/>
          </p:nvPr>
        </p:nvSpPr>
        <p:spPr/>
        <p:txBody>
          <a:bodyPr/>
          <a:lstStyle/>
          <a:p>
            <a:r>
              <a:rPr lang="en-US" altLang="zh-CN" dirty="0" err="1"/>
              <a:t>LibreOJ</a:t>
            </a:r>
            <a:r>
              <a:rPr lang="en-US" altLang="zh-CN" dirty="0"/>
              <a:t> 3157 </a:t>
            </a:r>
            <a:r>
              <a:rPr lang="zh-CN" altLang="en-US" dirty="0"/>
              <a:t>机器人</a:t>
            </a:r>
          </a:p>
        </p:txBody>
      </p:sp>
      <p:sp>
        <p:nvSpPr>
          <p:cNvPr id="3" name="内容占位符 2">
            <a:extLst>
              <a:ext uri="{FF2B5EF4-FFF2-40B4-BE49-F238E27FC236}">
                <a16:creationId xmlns:a16="http://schemas.microsoft.com/office/drawing/2014/main" id="{56C4ADB1-D2C6-6D0C-E3AA-BFD74A1A8F92}"/>
              </a:ext>
            </a:extLst>
          </p:cNvPr>
          <p:cNvSpPr>
            <a:spLocks noGrp="1"/>
          </p:cNvSpPr>
          <p:nvPr>
            <p:ph idx="1"/>
          </p:nvPr>
        </p:nvSpPr>
        <p:spPr/>
        <p:txBody>
          <a:bodyPr/>
          <a:lstStyle/>
          <a:p>
            <a:r>
              <a:rPr lang="zh-CN" altLang="en-US" dirty="0"/>
              <a:t>我们可以考虑这一列柱子的最高点在哪里（如果有多个最高，选最右的），设为</a:t>
            </a:r>
            <a:r>
              <a:rPr lang="en-US" altLang="zh-CN" dirty="0"/>
              <a:t>mx</a:t>
            </a:r>
          </a:p>
          <a:p>
            <a:r>
              <a:rPr lang="zh-CN" altLang="en-US" dirty="0"/>
              <a:t>那么选择</a:t>
            </a:r>
            <a:r>
              <a:rPr lang="en-US" altLang="zh-CN" dirty="0"/>
              <a:t>mx</a:t>
            </a:r>
            <a:r>
              <a:rPr lang="zh-CN" altLang="en-US" dirty="0"/>
              <a:t>左边的柱子作为起点，不会走到</a:t>
            </a:r>
            <a:r>
              <a:rPr lang="en-US" altLang="zh-CN" dirty="0"/>
              <a:t>mx</a:t>
            </a:r>
            <a:r>
              <a:rPr lang="zh-CN" altLang="en-US" dirty="0"/>
              <a:t>右边去</a:t>
            </a:r>
            <a:endParaRPr lang="en-US" altLang="zh-CN" dirty="0"/>
          </a:p>
          <a:p>
            <a:r>
              <a:rPr lang="zh-CN" altLang="en-US" dirty="0"/>
              <a:t>选择</a:t>
            </a:r>
            <a:r>
              <a:rPr lang="en-US" altLang="zh-CN" dirty="0"/>
              <a:t>mx</a:t>
            </a:r>
            <a:r>
              <a:rPr lang="zh-CN" altLang="en-US" dirty="0"/>
              <a:t>右边的柱子作为起点，不会走到</a:t>
            </a:r>
            <a:r>
              <a:rPr lang="en-US" altLang="zh-CN" dirty="0"/>
              <a:t>mx</a:t>
            </a:r>
            <a:r>
              <a:rPr lang="zh-CN" altLang="en-US" dirty="0"/>
              <a:t>左边去</a:t>
            </a:r>
            <a:endParaRPr lang="en-US" altLang="zh-CN" dirty="0"/>
          </a:p>
          <a:p>
            <a:r>
              <a:rPr lang="zh-CN" altLang="en-US" dirty="0"/>
              <a:t>这样就可以</a:t>
            </a:r>
            <a:r>
              <a:rPr lang="en-US" altLang="zh-CN" dirty="0" err="1"/>
              <a:t>dp</a:t>
            </a:r>
            <a:r>
              <a:rPr lang="zh-CN" altLang="en-US" dirty="0"/>
              <a:t>了，设</a:t>
            </a:r>
            <a:r>
              <a:rPr lang="en-US" altLang="zh-CN" dirty="0"/>
              <a:t>f(</a:t>
            </a:r>
            <a:r>
              <a:rPr lang="en-US" altLang="zh-CN" dirty="0" err="1"/>
              <a:t>l,r,x</a:t>
            </a:r>
            <a:r>
              <a:rPr lang="en-US" altLang="zh-CN" dirty="0"/>
              <a:t>)</a:t>
            </a:r>
            <a:r>
              <a:rPr lang="zh-CN" altLang="en-US" dirty="0"/>
              <a:t>表示机器人走不出区间</a:t>
            </a:r>
            <a:r>
              <a:rPr lang="en-US" altLang="zh-CN" dirty="0"/>
              <a:t>[</a:t>
            </a:r>
            <a:r>
              <a:rPr lang="en-US" altLang="zh-CN" dirty="0" err="1"/>
              <a:t>l,r</a:t>
            </a:r>
            <a:r>
              <a:rPr lang="en-US" altLang="zh-CN" dirty="0"/>
              <a:t>]</a:t>
            </a:r>
            <a:r>
              <a:rPr lang="zh-CN" altLang="en-US" dirty="0"/>
              <a:t>，且区间最大值为</a:t>
            </a:r>
            <a:r>
              <a:rPr lang="en-US" altLang="zh-CN" dirty="0"/>
              <a:t>x</a:t>
            </a:r>
            <a:r>
              <a:rPr lang="zh-CN" altLang="en-US" dirty="0"/>
              <a:t>的合法方案数，设</a:t>
            </a:r>
            <a:r>
              <a:rPr lang="en-US" altLang="zh-CN" dirty="0"/>
              <a:t>sf</a:t>
            </a:r>
            <a:r>
              <a:rPr lang="zh-CN" altLang="en-US" dirty="0"/>
              <a:t>表示</a:t>
            </a:r>
            <a:r>
              <a:rPr lang="en-US" altLang="zh-CN" dirty="0"/>
              <a:t>f</a:t>
            </a:r>
            <a:r>
              <a:rPr lang="zh-CN" altLang="en-US" dirty="0"/>
              <a:t>在</a:t>
            </a:r>
            <a:r>
              <a:rPr lang="en-US" altLang="zh-CN" dirty="0"/>
              <a:t>x</a:t>
            </a:r>
            <a:r>
              <a:rPr lang="zh-CN" altLang="en-US" dirty="0"/>
              <a:t>这一维的前缀和</a:t>
            </a:r>
            <a:endParaRPr lang="en-US" altLang="zh-CN" dirty="0"/>
          </a:p>
          <a:p>
            <a:r>
              <a:rPr lang="en-US" altLang="zh-CN" dirty="0"/>
              <a:t>f(</a:t>
            </a:r>
            <a:r>
              <a:rPr lang="en-US" altLang="zh-CN" dirty="0" err="1"/>
              <a:t>l,r,x</a:t>
            </a:r>
            <a:r>
              <a:rPr lang="en-US" altLang="zh-CN" dirty="0"/>
              <a:t>)=\</a:t>
            </a:r>
            <a:r>
              <a:rPr lang="en-US" altLang="zh-CN" dirty="0" err="1"/>
              <a:t>sum_mid</a:t>
            </a:r>
            <a:r>
              <a:rPr lang="en-US" altLang="zh-CN" dirty="0"/>
              <a:t> sf(l,mid-1,x)sf(mid+1,r,x-1) (|2mid-l-r|&lt;=2,amid&lt;=x&lt;=</a:t>
            </a:r>
            <a:r>
              <a:rPr lang="en-US" altLang="zh-CN" dirty="0" err="1"/>
              <a:t>bmid</a:t>
            </a:r>
            <a:r>
              <a:rPr lang="en-US" altLang="zh-CN" dirty="0"/>
              <a:t>)</a:t>
            </a:r>
          </a:p>
          <a:p>
            <a:r>
              <a:rPr lang="zh-CN" altLang="en-US" dirty="0"/>
              <a:t>最后的答案就是</a:t>
            </a:r>
            <a:r>
              <a:rPr lang="en-US" altLang="zh-CN" dirty="0"/>
              <a:t>sf(1,n,M)</a:t>
            </a:r>
            <a:endParaRPr lang="zh-CN" altLang="en-US" dirty="0"/>
          </a:p>
        </p:txBody>
      </p:sp>
    </p:spTree>
    <p:extLst>
      <p:ext uri="{BB962C8B-B14F-4D97-AF65-F5344CB8AC3E}">
        <p14:creationId xmlns:p14="http://schemas.microsoft.com/office/powerpoint/2010/main" val="310809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16B2A-7ACB-B2A6-04F9-10CCB2C4A201}"/>
              </a:ext>
            </a:extLst>
          </p:cNvPr>
          <p:cNvSpPr>
            <a:spLocks noGrp="1"/>
          </p:cNvSpPr>
          <p:nvPr>
            <p:ph type="title"/>
          </p:nvPr>
        </p:nvSpPr>
        <p:spPr/>
        <p:txBody>
          <a:bodyPr/>
          <a:lstStyle/>
          <a:p>
            <a:r>
              <a:rPr lang="en-US" altLang="zh-CN" dirty="0" err="1"/>
              <a:t>LibreOJ</a:t>
            </a:r>
            <a:r>
              <a:rPr lang="en-US" altLang="zh-CN" dirty="0"/>
              <a:t> 3157 </a:t>
            </a:r>
            <a:r>
              <a:rPr lang="zh-CN" altLang="en-US" dirty="0"/>
              <a:t>机器人</a:t>
            </a:r>
          </a:p>
        </p:txBody>
      </p:sp>
      <p:sp>
        <p:nvSpPr>
          <p:cNvPr id="3" name="内容占位符 2">
            <a:extLst>
              <a:ext uri="{FF2B5EF4-FFF2-40B4-BE49-F238E27FC236}">
                <a16:creationId xmlns:a16="http://schemas.microsoft.com/office/drawing/2014/main" id="{56C4ADB1-D2C6-6D0C-E3AA-BFD74A1A8F92}"/>
              </a:ext>
            </a:extLst>
          </p:cNvPr>
          <p:cNvSpPr>
            <a:spLocks noGrp="1"/>
          </p:cNvSpPr>
          <p:nvPr>
            <p:ph idx="1"/>
          </p:nvPr>
        </p:nvSpPr>
        <p:spPr/>
        <p:txBody>
          <a:bodyPr/>
          <a:lstStyle/>
          <a:p>
            <a:r>
              <a:rPr lang="zh-CN" altLang="en-US" dirty="0"/>
              <a:t>考虑当</a:t>
            </a:r>
            <a:r>
              <a:rPr lang="en-US" altLang="zh-CN" dirty="0"/>
              <a:t>l=r</a:t>
            </a:r>
            <a:r>
              <a:rPr lang="zh-CN" altLang="en-US" dirty="0"/>
              <a:t>时，</a:t>
            </a:r>
            <a:r>
              <a:rPr lang="en-US" altLang="zh-CN" dirty="0"/>
              <a:t>f(</a:t>
            </a:r>
            <a:r>
              <a:rPr lang="en-US" altLang="zh-CN" dirty="0" err="1"/>
              <a:t>l,r,x</a:t>
            </a:r>
            <a:r>
              <a:rPr lang="en-US" altLang="zh-CN" dirty="0"/>
              <a:t>)=[</a:t>
            </a:r>
            <a:r>
              <a:rPr lang="en-US" altLang="zh-CN" dirty="0" err="1"/>
              <a:t>ar</a:t>
            </a:r>
            <a:r>
              <a:rPr lang="en-US" altLang="zh-CN" dirty="0"/>
              <a:t>&lt;=x&lt;=</a:t>
            </a:r>
            <a:r>
              <a:rPr lang="en-US" altLang="zh-CN" dirty="0" err="1"/>
              <a:t>br</a:t>
            </a:r>
            <a:r>
              <a:rPr lang="en-US" altLang="zh-CN" dirty="0"/>
              <a:t>]</a:t>
            </a:r>
          </a:p>
          <a:p>
            <a:r>
              <a:rPr lang="zh-CN" altLang="en-US" dirty="0"/>
              <a:t>那么大家应该已经很熟悉了，最后的答案就是一个关于</a:t>
            </a:r>
            <a:r>
              <a:rPr lang="en-US" altLang="zh-CN" dirty="0"/>
              <a:t>x</a:t>
            </a:r>
            <a:r>
              <a:rPr lang="zh-CN" altLang="en-US" dirty="0"/>
              <a:t>的分段多项式</a:t>
            </a:r>
            <a:endParaRPr lang="en-US" altLang="zh-CN" dirty="0"/>
          </a:p>
          <a:p>
            <a:r>
              <a:rPr lang="zh-CN" altLang="en-US" dirty="0"/>
              <a:t>具体的实现和划艇那个题差不多</a:t>
            </a:r>
            <a:endParaRPr lang="en-US" altLang="zh-CN" dirty="0"/>
          </a:p>
          <a:p>
            <a:r>
              <a:rPr lang="zh-CN" altLang="en-US" dirty="0"/>
              <a:t>另外注意一下，有用的区间数量是比较小的</a:t>
            </a:r>
            <a:endParaRPr lang="en-US" altLang="zh-CN" dirty="0"/>
          </a:p>
          <a:p>
            <a:r>
              <a:rPr lang="zh-CN" altLang="en-US" dirty="0"/>
              <a:t>记</a:t>
            </a:r>
            <a:r>
              <a:rPr lang="en-US" altLang="zh-CN" dirty="0"/>
              <a:t>m</a:t>
            </a:r>
            <a:r>
              <a:rPr lang="zh-CN" altLang="en-US" dirty="0"/>
              <a:t>为有用区间长度的平方和（显然是比较小的），最后总时间复杂度为</a:t>
            </a:r>
            <a:r>
              <a:rPr lang="en-US" altLang="zh-CN" dirty="0"/>
              <a:t>O(</a:t>
            </a:r>
            <a:r>
              <a:rPr lang="en-US" altLang="zh-CN" dirty="0" err="1"/>
              <a:t>mn</a:t>
            </a:r>
            <a:r>
              <a:rPr lang="en-US" altLang="zh-CN" dirty="0"/>
              <a:t>)</a:t>
            </a:r>
            <a:endParaRPr lang="zh-CN" altLang="en-US" dirty="0"/>
          </a:p>
        </p:txBody>
      </p:sp>
    </p:spTree>
    <p:extLst>
      <p:ext uri="{BB962C8B-B14F-4D97-AF65-F5344CB8AC3E}">
        <p14:creationId xmlns:p14="http://schemas.microsoft.com/office/powerpoint/2010/main" val="346965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989AB-185D-607E-DA92-71B05809829A}"/>
              </a:ext>
            </a:extLst>
          </p:cNvPr>
          <p:cNvSpPr>
            <a:spLocks noGrp="1"/>
          </p:cNvSpPr>
          <p:nvPr>
            <p:ph type="title"/>
          </p:nvPr>
        </p:nvSpPr>
        <p:spPr/>
        <p:txBody>
          <a:bodyPr/>
          <a:lstStyle/>
          <a:p>
            <a:r>
              <a:rPr lang="en-US" altLang="zh-CN" dirty="0" err="1"/>
              <a:t>LibreOJ</a:t>
            </a:r>
            <a:r>
              <a:rPr lang="en-US" altLang="zh-CN" dirty="0"/>
              <a:t> 3389 </a:t>
            </a:r>
            <a:r>
              <a:rPr lang="zh-CN" altLang="en-US" dirty="0"/>
              <a:t>微信步数</a:t>
            </a:r>
          </a:p>
        </p:txBody>
      </p:sp>
      <p:sp>
        <p:nvSpPr>
          <p:cNvPr id="3" name="内容占位符 2">
            <a:extLst>
              <a:ext uri="{FF2B5EF4-FFF2-40B4-BE49-F238E27FC236}">
                <a16:creationId xmlns:a16="http://schemas.microsoft.com/office/drawing/2014/main" id="{D71D9BB7-662D-51C0-4DC2-909289F7AE45}"/>
              </a:ext>
            </a:extLst>
          </p:cNvPr>
          <p:cNvSpPr>
            <a:spLocks noGrp="1"/>
          </p:cNvSpPr>
          <p:nvPr>
            <p:ph idx="1"/>
          </p:nvPr>
        </p:nvSpPr>
        <p:spPr/>
        <p:txBody>
          <a:bodyPr/>
          <a:lstStyle/>
          <a:p>
            <a:r>
              <a:rPr lang="zh-CN" altLang="en-US" dirty="0"/>
              <a:t>题意比较复杂，大家直接看网页吧</a:t>
            </a:r>
          </a:p>
        </p:txBody>
      </p:sp>
    </p:spTree>
    <p:extLst>
      <p:ext uri="{BB962C8B-B14F-4D97-AF65-F5344CB8AC3E}">
        <p14:creationId xmlns:p14="http://schemas.microsoft.com/office/powerpoint/2010/main" val="128054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989AB-185D-607E-DA92-71B05809829A}"/>
              </a:ext>
            </a:extLst>
          </p:cNvPr>
          <p:cNvSpPr>
            <a:spLocks noGrp="1"/>
          </p:cNvSpPr>
          <p:nvPr>
            <p:ph type="title"/>
          </p:nvPr>
        </p:nvSpPr>
        <p:spPr/>
        <p:txBody>
          <a:bodyPr/>
          <a:lstStyle/>
          <a:p>
            <a:r>
              <a:rPr lang="en-US" altLang="zh-CN" dirty="0" err="1"/>
              <a:t>LibreOJ</a:t>
            </a:r>
            <a:r>
              <a:rPr lang="en-US" altLang="zh-CN" dirty="0"/>
              <a:t> 3389 </a:t>
            </a:r>
            <a:r>
              <a:rPr lang="zh-CN" altLang="en-US" dirty="0"/>
              <a:t>微信步数</a:t>
            </a:r>
          </a:p>
        </p:txBody>
      </p:sp>
      <p:sp>
        <p:nvSpPr>
          <p:cNvPr id="3" name="内容占位符 2">
            <a:extLst>
              <a:ext uri="{FF2B5EF4-FFF2-40B4-BE49-F238E27FC236}">
                <a16:creationId xmlns:a16="http://schemas.microsoft.com/office/drawing/2014/main" id="{D71D9BB7-662D-51C0-4DC2-909289F7AE45}"/>
              </a:ext>
            </a:extLst>
          </p:cNvPr>
          <p:cNvSpPr>
            <a:spLocks noGrp="1"/>
          </p:cNvSpPr>
          <p:nvPr>
            <p:ph idx="1"/>
          </p:nvPr>
        </p:nvSpPr>
        <p:spPr/>
        <p:txBody>
          <a:bodyPr/>
          <a:lstStyle/>
          <a:p>
            <a:r>
              <a:rPr lang="zh-CN" altLang="en-US" dirty="0"/>
              <a:t>这个题如果一个个地求每个点走多少步会走出去，就比较难优化了，因为总的点数就很多</a:t>
            </a:r>
            <a:endParaRPr lang="en-US" altLang="zh-CN" dirty="0"/>
          </a:p>
          <a:p>
            <a:r>
              <a:rPr lang="zh-CN" altLang="en-US" dirty="0"/>
              <a:t>考虑所有点一起走，</a:t>
            </a:r>
            <a:r>
              <a:rPr lang="en-US" altLang="zh-CN" dirty="0" err="1"/>
              <a:t>i</a:t>
            </a:r>
            <a:r>
              <a:rPr lang="zh-CN" altLang="en-US" dirty="0"/>
              <a:t>步之后还有哪些点还存活着，或者说，第</a:t>
            </a:r>
            <a:r>
              <a:rPr lang="en-US" altLang="zh-CN" dirty="0" err="1"/>
              <a:t>i</a:t>
            </a:r>
            <a:r>
              <a:rPr lang="zh-CN" altLang="en-US" dirty="0"/>
              <a:t>步杀死了多少个点</a:t>
            </a:r>
            <a:endParaRPr lang="en-US" altLang="zh-CN" dirty="0"/>
          </a:p>
          <a:p>
            <a:r>
              <a:rPr lang="zh-CN" altLang="en-US" dirty="0"/>
              <a:t>所有的点构成了一个</a:t>
            </a:r>
            <a:r>
              <a:rPr lang="en-US" altLang="zh-CN" dirty="0"/>
              <a:t>k</a:t>
            </a:r>
            <a:r>
              <a:rPr lang="zh-CN" altLang="en-US" dirty="0"/>
              <a:t>维立方体</a:t>
            </a:r>
            <a:endParaRPr lang="en-US" altLang="zh-CN" dirty="0"/>
          </a:p>
          <a:p>
            <a:r>
              <a:rPr lang="zh-CN" altLang="en-US" dirty="0"/>
              <a:t>每次移动后就相当于这个</a:t>
            </a:r>
            <a:r>
              <a:rPr lang="en-US" altLang="zh-CN" dirty="0"/>
              <a:t>k</a:t>
            </a:r>
            <a:r>
              <a:rPr lang="zh-CN" altLang="en-US" dirty="0"/>
              <a:t>维立方体在对应维度上发生了移动，然后被边框削掉的就是第</a:t>
            </a:r>
            <a:r>
              <a:rPr lang="en-US" altLang="zh-CN" dirty="0" err="1"/>
              <a:t>i</a:t>
            </a:r>
            <a:r>
              <a:rPr lang="zh-CN" altLang="en-US" dirty="0"/>
              <a:t>步杀死的点</a:t>
            </a:r>
            <a:endParaRPr lang="en-US" altLang="zh-CN" dirty="0"/>
          </a:p>
          <a:p>
            <a:r>
              <a:rPr lang="zh-CN" altLang="en-US" dirty="0"/>
              <a:t>可以发现削完一轮还是一个更小的</a:t>
            </a:r>
            <a:r>
              <a:rPr lang="en-US" altLang="zh-CN" dirty="0"/>
              <a:t>k</a:t>
            </a:r>
            <a:r>
              <a:rPr lang="zh-CN" altLang="en-US" dirty="0"/>
              <a:t>维长方体</a:t>
            </a:r>
            <a:endParaRPr lang="en-US" altLang="zh-CN" dirty="0"/>
          </a:p>
          <a:p>
            <a:r>
              <a:rPr lang="zh-CN" altLang="en-US" dirty="0"/>
              <a:t>并且除了第一轮，以后的每一轮削掉的点数都是相同的</a:t>
            </a:r>
          </a:p>
        </p:txBody>
      </p:sp>
    </p:spTree>
    <p:extLst>
      <p:ext uri="{BB962C8B-B14F-4D97-AF65-F5344CB8AC3E}">
        <p14:creationId xmlns:p14="http://schemas.microsoft.com/office/powerpoint/2010/main" val="305178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a:t>CF995F </a:t>
            </a:r>
            <a:r>
              <a:rPr lang="en-US" altLang="zh-CN" dirty="0" err="1"/>
              <a:t>Cowmpany</a:t>
            </a:r>
            <a:r>
              <a:rPr lang="en-US" altLang="zh-CN" dirty="0"/>
              <a:t> </a:t>
            </a:r>
            <a:r>
              <a:rPr lang="en-US" altLang="zh-CN" dirty="0" err="1"/>
              <a:t>Cowmpensation</a:t>
            </a:r>
            <a:endParaRPr lang="zh-CN" altLang="en-US" dirty="0"/>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lstStyle/>
          <a:p>
            <a:r>
              <a:rPr lang="zh-CN" altLang="en-US" dirty="0"/>
              <a:t>树形结构，给每个节点分配工资（</a:t>
            </a:r>
            <a:r>
              <a:rPr lang="en-US" altLang="zh-CN" dirty="0"/>
              <a:t>[1, d]</a:t>
            </a:r>
            <a:r>
              <a:rPr lang="zh-CN" altLang="en-US" dirty="0"/>
              <a:t>），子节点不能超过父亲节点的工资，问有多少种分配方案。</a:t>
            </a:r>
            <a:endParaRPr lang="en-US" altLang="zh-CN" dirty="0"/>
          </a:p>
          <a:p>
            <a:r>
              <a:rPr lang="en-US" altLang="zh-CN" dirty="0"/>
              <a:t>n&lt;=3000,d&lt;=1e9</a:t>
            </a:r>
            <a:endParaRPr lang="zh-CN" altLang="en-US" dirty="0"/>
          </a:p>
        </p:txBody>
      </p:sp>
    </p:spTree>
    <p:extLst>
      <p:ext uri="{BB962C8B-B14F-4D97-AF65-F5344CB8AC3E}">
        <p14:creationId xmlns:p14="http://schemas.microsoft.com/office/powerpoint/2010/main" val="396414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989AB-185D-607E-DA92-71B05809829A}"/>
              </a:ext>
            </a:extLst>
          </p:cNvPr>
          <p:cNvSpPr>
            <a:spLocks noGrp="1"/>
          </p:cNvSpPr>
          <p:nvPr>
            <p:ph type="title"/>
          </p:nvPr>
        </p:nvSpPr>
        <p:spPr/>
        <p:txBody>
          <a:bodyPr/>
          <a:lstStyle/>
          <a:p>
            <a:r>
              <a:rPr lang="en-US" altLang="zh-CN" dirty="0" err="1"/>
              <a:t>LibreOJ</a:t>
            </a:r>
            <a:r>
              <a:rPr lang="en-US" altLang="zh-CN" dirty="0"/>
              <a:t> 3389 </a:t>
            </a:r>
            <a:r>
              <a:rPr lang="zh-CN" altLang="en-US" dirty="0"/>
              <a:t>微信步数</a:t>
            </a:r>
          </a:p>
        </p:txBody>
      </p:sp>
      <p:sp>
        <p:nvSpPr>
          <p:cNvPr id="3" name="内容占位符 2">
            <a:extLst>
              <a:ext uri="{FF2B5EF4-FFF2-40B4-BE49-F238E27FC236}">
                <a16:creationId xmlns:a16="http://schemas.microsoft.com/office/drawing/2014/main" id="{D71D9BB7-662D-51C0-4DC2-909289F7AE45}"/>
              </a:ext>
            </a:extLst>
          </p:cNvPr>
          <p:cNvSpPr>
            <a:spLocks noGrp="1"/>
          </p:cNvSpPr>
          <p:nvPr>
            <p:ph idx="1"/>
          </p:nvPr>
        </p:nvSpPr>
        <p:spPr/>
        <p:txBody>
          <a:bodyPr/>
          <a:lstStyle/>
          <a:p>
            <a:r>
              <a:rPr lang="zh-CN" altLang="en-US" dirty="0"/>
              <a:t>这样可以先做一个预处理，先模拟一轮，求出每个维度上剩余区间的大小，每个维度之后每一轮的减少量，一轮中走第 </a:t>
            </a:r>
            <a:r>
              <a:rPr lang="en-US" altLang="zh-CN" dirty="0" err="1"/>
              <a:t>i</a:t>
            </a:r>
            <a:r>
              <a:rPr lang="en-US" altLang="zh-CN" dirty="0"/>
              <a:t> </a:t>
            </a:r>
            <a:r>
              <a:rPr lang="zh-CN" altLang="en-US" dirty="0"/>
              <a:t>步（</a:t>
            </a:r>
            <a:r>
              <a:rPr lang="en-US" altLang="zh-CN" dirty="0"/>
              <a:t>1≤i≤n</a:t>
            </a:r>
            <a:r>
              <a:rPr lang="zh-CN" altLang="en-US" dirty="0"/>
              <a:t>）之前每个维度的剩余区间大小分别减小了多少。</a:t>
            </a:r>
            <a:endParaRPr lang="en-US" altLang="zh-CN" dirty="0"/>
          </a:p>
          <a:p>
            <a:r>
              <a:rPr lang="zh-CN" altLang="en-US" dirty="0"/>
              <a:t>分别记为 </a:t>
            </a:r>
            <a:r>
              <a:rPr lang="en-US" altLang="zh-CN" dirty="0"/>
              <a:t>rev(d),del(d) </a:t>
            </a:r>
            <a:r>
              <a:rPr lang="zh-CN" altLang="en-US" dirty="0"/>
              <a:t>和 </a:t>
            </a:r>
            <a:r>
              <a:rPr lang="en-US" altLang="zh-CN" dirty="0"/>
              <a:t>f(</a:t>
            </a:r>
            <a:r>
              <a:rPr lang="en-US" altLang="zh-CN" dirty="0" err="1"/>
              <a:t>i,d</a:t>
            </a:r>
            <a:r>
              <a:rPr lang="en-US" altLang="zh-CN" dirty="0"/>
              <a:t>)</a:t>
            </a:r>
            <a:r>
              <a:rPr lang="zh-CN" altLang="en-US" dirty="0"/>
              <a:t>。然后求出这个周期性计算最多能支持多少完整的轮，即最多多少轮之后任意一个维度上剩余区间的大小仍严格大于 </a:t>
            </a:r>
            <a:r>
              <a:rPr lang="en-US" altLang="zh-CN" dirty="0"/>
              <a:t>0</a:t>
            </a:r>
            <a:r>
              <a:rPr lang="zh-CN" altLang="en-US" dirty="0"/>
              <a:t>，</a:t>
            </a:r>
            <a:r>
              <a:rPr lang="en-US" altLang="zh-CN" dirty="0"/>
              <a:t>t=</a:t>
            </a:r>
            <a:r>
              <a:rPr lang="en-US" altLang="zh-CN" dirty="0" err="1"/>
              <a:t>min_d</a:t>
            </a:r>
            <a:r>
              <a:rPr lang="en-US" altLang="zh-CN" dirty="0"/>
              <a:t>((rev(d)-1)/del(d))</a:t>
            </a:r>
            <a:r>
              <a:rPr lang="zh-CN" altLang="en-US" dirty="0"/>
              <a:t>。多出来的那个不完整的轮仍然可以直接模拟。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7718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989AB-185D-607E-DA92-71B05809829A}"/>
              </a:ext>
            </a:extLst>
          </p:cNvPr>
          <p:cNvSpPr>
            <a:spLocks noGrp="1"/>
          </p:cNvSpPr>
          <p:nvPr>
            <p:ph type="title"/>
          </p:nvPr>
        </p:nvSpPr>
        <p:spPr/>
        <p:txBody>
          <a:bodyPr/>
          <a:lstStyle/>
          <a:p>
            <a:r>
              <a:rPr lang="en-US" altLang="zh-CN" dirty="0" err="1"/>
              <a:t>LibreOJ</a:t>
            </a:r>
            <a:r>
              <a:rPr lang="en-US" altLang="zh-CN" dirty="0"/>
              <a:t> 3389 </a:t>
            </a:r>
            <a:r>
              <a:rPr lang="zh-CN" altLang="en-US" dirty="0"/>
              <a:t>微信步数</a:t>
            </a:r>
          </a:p>
        </p:txBody>
      </p:sp>
      <p:sp>
        <p:nvSpPr>
          <p:cNvPr id="3" name="内容占位符 2">
            <a:extLst>
              <a:ext uri="{FF2B5EF4-FFF2-40B4-BE49-F238E27FC236}">
                <a16:creationId xmlns:a16="http://schemas.microsoft.com/office/drawing/2014/main" id="{D71D9BB7-662D-51C0-4DC2-909289F7AE45}"/>
              </a:ext>
            </a:extLst>
          </p:cNvPr>
          <p:cNvSpPr>
            <a:spLocks noGrp="1"/>
          </p:cNvSpPr>
          <p:nvPr>
            <p:ph idx="1"/>
          </p:nvPr>
        </p:nvSpPr>
        <p:spPr/>
        <p:txBody>
          <a:bodyPr/>
          <a:lstStyle/>
          <a:p>
            <a:r>
              <a:rPr lang="zh-CN" altLang="en-US" dirty="0"/>
              <a:t>然后就统一计算周期的部分</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299DD13E-6A3B-54CB-F0A5-53CB340F4DBE}"/>
              </a:ext>
            </a:extLst>
          </p:cNvPr>
          <p:cNvPicPr>
            <a:picLocks noChangeAspect="1"/>
          </p:cNvPicPr>
          <p:nvPr/>
        </p:nvPicPr>
        <p:blipFill>
          <a:blip r:embed="rId2"/>
          <a:stretch>
            <a:fillRect/>
          </a:stretch>
        </p:blipFill>
        <p:spPr>
          <a:xfrm>
            <a:off x="3204759" y="2805025"/>
            <a:ext cx="5782482" cy="1247949"/>
          </a:xfrm>
          <a:prstGeom prst="rect">
            <a:avLst/>
          </a:prstGeom>
        </p:spPr>
      </p:pic>
    </p:spTree>
    <p:extLst>
      <p:ext uri="{BB962C8B-B14F-4D97-AF65-F5344CB8AC3E}">
        <p14:creationId xmlns:p14="http://schemas.microsoft.com/office/powerpoint/2010/main" val="226950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a:t>CF995F </a:t>
            </a:r>
            <a:r>
              <a:rPr lang="en-US" altLang="zh-CN" dirty="0" err="1"/>
              <a:t>Cowmpany</a:t>
            </a:r>
            <a:r>
              <a:rPr lang="en-US" altLang="zh-CN" dirty="0"/>
              <a:t> </a:t>
            </a:r>
            <a:r>
              <a:rPr lang="en-US" altLang="zh-CN" dirty="0" err="1"/>
              <a:t>Cowmpensation</a:t>
            </a:r>
            <a:endParaRPr lang="zh-CN" altLang="en-US" dirty="0"/>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lstStyle/>
          <a:p>
            <a:r>
              <a:rPr lang="en-US" altLang="zh-CN" dirty="0" err="1"/>
              <a:t>dp</a:t>
            </a:r>
            <a:r>
              <a:rPr lang="zh-CN" altLang="en-US" dirty="0"/>
              <a:t>，设</a:t>
            </a:r>
            <a:r>
              <a:rPr lang="en-US" altLang="zh-CN" dirty="0"/>
              <a:t>f(</a:t>
            </a:r>
            <a:r>
              <a:rPr lang="en-US" altLang="zh-CN" dirty="0" err="1"/>
              <a:t>u,i</a:t>
            </a:r>
            <a:r>
              <a:rPr lang="en-US" altLang="zh-CN" dirty="0"/>
              <a:t>)</a:t>
            </a:r>
            <a:r>
              <a:rPr lang="zh-CN" altLang="en-US" dirty="0"/>
              <a:t>表示以</a:t>
            </a:r>
            <a:r>
              <a:rPr lang="en-US" altLang="zh-CN" dirty="0"/>
              <a:t>u</a:t>
            </a:r>
            <a:r>
              <a:rPr lang="zh-CN" altLang="en-US" dirty="0"/>
              <a:t>为根的子树分配</a:t>
            </a:r>
            <a:r>
              <a:rPr lang="en-US" altLang="zh-CN" dirty="0"/>
              <a:t>[1,i]</a:t>
            </a:r>
            <a:r>
              <a:rPr lang="zh-CN" altLang="en-US" dirty="0"/>
              <a:t>的方案数</a:t>
            </a:r>
            <a:endParaRPr lang="en-US" altLang="zh-CN" dirty="0"/>
          </a:p>
          <a:p>
            <a:r>
              <a:rPr lang="en-US" altLang="zh-CN" dirty="0"/>
              <a:t>f(</a:t>
            </a:r>
            <a:r>
              <a:rPr lang="en-US" altLang="zh-CN" dirty="0" err="1"/>
              <a:t>u,i</a:t>
            </a:r>
            <a:r>
              <a:rPr lang="en-US" altLang="zh-CN" dirty="0"/>
              <a:t>)=f(u,i-1)+\</a:t>
            </a:r>
            <a:r>
              <a:rPr lang="en-US" altLang="zh-CN" dirty="0" err="1"/>
              <a:t>prod_v</a:t>
            </a:r>
            <a:r>
              <a:rPr lang="zh-CN" altLang="en-US" dirty="0"/>
              <a:t>是</a:t>
            </a:r>
            <a:r>
              <a:rPr lang="en-US" altLang="zh-CN" dirty="0"/>
              <a:t>u</a:t>
            </a:r>
            <a:r>
              <a:rPr lang="zh-CN" altLang="en-US" dirty="0"/>
              <a:t>的儿子</a:t>
            </a:r>
            <a:r>
              <a:rPr lang="en-US" altLang="zh-CN" dirty="0"/>
              <a:t> f(</a:t>
            </a:r>
            <a:r>
              <a:rPr lang="en-US" altLang="zh-CN" dirty="0" err="1"/>
              <a:t>v,i</a:t>
            </a:r>
            <a:r>
              <a:rPr lang="en-US" altLang="zh-CN" dirty="0"/>
              <a:t>)</a:t>
            </a:r>
            <a:endParaRPr lang="zh-CN" altLang="en-US" dirty="0"/>
          </a:p>
        </p:txBody>
      </p:sp>
    </p:spTree>
    <p:extLst>
      <p:ext uri="{BB962C8B-B14F-4D97-AF65-F5344CB8AC3E}">
        <p14:creationId xmlns:p14="http://schemas.microsoft.com/office/powerpoint/2010/main" val="174553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a:t>CF995F </a:t>
            </a:r>
            <a:r>
              <a:rPr lang="en-US" altLang="zh-CN" dirty="0" err="1"/>
              <a:t>Cowmpany</a:t>
            </a:r>
            <a:r>
              <a:rPr lang="en-US" altLang="zh-CN" dirty="0"/>
              <a:t> </a:t>
            </a:r>
            <a:r>
              <a:rPr lang="en-US" altLang="zh-CN" dirty="0" err="1"/>
              <a:t>Cowmpensation</a:t>
            </a:r>
            <a:endParaRPr lang="zh-CN" altLang="en-US" dirty="0"/>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lstStyle/>
          <a:p>
            <a:r>
              <a:rPr lang="en-US" altLang="zh-CN" dirty="0" err="1"/>
              <a:t>dp</a:t>
            </a:r>
            <a:r>
              <a:rPr lang="zh-CN" altLang="en-US" dirty="0"/>
              <a:t>，设</a:t>
            </a:r>
            <a:r>
              <a:rPr lang="en-US" altLang="zh-CN" dirty="0"/>
              <a:t>f(</a:t>
            </a:r>
            <a:r>
              <a:rPr lang="en-US" altLang="zh-CN" dirty="0" err="1"/>
              <a:t>u,i</a:t>
            </a:r>
            <a:r>
              <a:rPr lang="en-US" altLang="zh-CN" dirty="0"/>
              <a:t>)</a:t>
            </a:r>
            <a:r>
              <a:rPr lang="zh-CN" altLang="en-US" dirty="0"/>
              <a:t>表示以</a:t>
            </a:r>
            <a:r>
              <a:rPr lang="en-US" altLang="zh-CN" dirty="0"/>
              <a:t>u</a:t>
            </a:r>
            <a:r>
              <a:rPr lang="zh-CN" altLang="en-US" dirty="0"/>
              <a:t>为根的子树分配</a:t>
            </a:r>
            <a:r>
              <a:rPr lang="en-US" altLang="zh-CN" dirty="0"/>
              <a:t>[1,i]</a:t>
            </a:r>
            <a:r>
              <a:rPr lang="zh-CN" altLang="en-US" dirty="0"/>
              <a:t>的方案数</a:t>
            </a:r>
            <a:endParaRPr lang="en-US" altLang="zh-CN" dirty="0"/>
          </a:p>
          <a:p>
            <a:r>
              <a:rPr lang="en-US" altLang="zh-CN" dirty="0"/>
              <a:t>f(</a:t>
            </a:r>
            <a:r>
              <a:rPr lang="en-US" altLang="zh-CN" dirty="0" err="1"/>
              <a:t>u,i</a:t>
            </a:r>
            <a:r>
              <a:rPr lang="en-US" altLang="zh-CN" dirty="0"/>
              <a:t>)=f(u,i-1)+\</a:t>
            </a:r>
            <a:r>
              <a:rPr lang="en-US" altLang="zh-CN" dirty="0" err="1"/>
              <a:t>prod_v</a:t>
            </a:r>
            <a:r>
              <a:rPr lang="zh-CN" altLang="en-US" dirty="0"/>
              <a:t>是</a:t>
            </a:r>
            <a:r>
              <a:rPr lang="en-US" altLang="zh-CN" dirty="0"/>
              <a:t>u</a:t>
            </a:r>
            <a:r>
              <a:rPr lang="zh-CN" altLang="en-US" dirty="0"/>
              <a:t>的儿子</a:t>
            </a:r>
            <a:r>
              <a:rPr lang="en-US" altLang="zh-CN" dirty="0"/>
              <a:t> f(</a:t>
            </a:r>
            <a:r>
              <a:rPr lang="en-US" altLang="zh-CN" dirty="0" err="1"/>
              <a:t>v,i</a:t>
            </a:r>
            <a:r>
              <a:rPr lang="en-US" altLang="zh-CN" dirty="0"/>
              <a:t>)=\sum_{j=1}^</a:t>
            </a:r>
            <a:r>
              <a:rPr lang="en-US" altLang="zh-CN" dirty="0" err="1"/>
              <a:t>i</a:t>
            </a:r>
            <a:r>
              <a:rPr lang="en-US" altLang="zh-CN" dirty="0"/>
              <a:t>\</a:t>
            </a:r>
            <a:r>
              <a:rPr lang="en-US" altLang="zh-CN" dirty="0" err="1"/>
              <a:t>prod_v</a:t>
            </a:r>
            <a:r>
              <a:rPr lang="zh-CN" altLang="en-US" dirty="0"/>
              <a:t>是</a:t>
            </a:r>
            <a:r>
              <a:rPr lang="en-US" altLang="zh-CN" dirty="0"/>
              <a:t>u</a:t>
            </a:r>
            <a:r>
              <a:rPr lang="zh-CN" altLang="en-US" dirty="0"/>
              <a:t>的儿子</a:t>
            </a:r>
            <a:r>
              <a:rPr lang="en-US" altLang="zh-CN" dirty="0"/>
              <a:t> f(</a:t>
            </a:r>
            <a:r>
              <a:rPr lang="en-US" altLang="zh-CN" dirty="0" err="1"/>
              <a:t>v,j</a:t>
            </a:r>
            <a:r>
              <a:rPr lang="en-US" altLang="zh-CN" dirty="0"/>
              <a:t>)</a:t>
            </a:r>
          </a:p>
          <a:p>
            <a:r>
              <a:rPr lang="zh-CN" altLang="en-US" dirty="0"/>
              <a:t>显然</a:t>
            </a:r>
            <a:r>
              <a:rPr lang="en-US" altLang="zh-CN" dirty="0"/>
              <a:t>f(</a:t>
            </a:r>
            <a:r>
              <a:rPr lang="zh-CN" altLang="en-US" dirty="0"/>
              <a:t>叶子</a:t>
            </a:r>
            <a:r>
              <a:rPr lang="en-US" altLang="zh-CN" dirty="0"/>
              <a:t>,x)=x</a:t>
            </a:r>
            <a:r>
              <a:rPr lang="zh-CN" altLang="en-US" dirty="0"/>
              <a:t>，发现这是一个一次函数</a:t>
            </a:r>
            <a:endParaRPr lang="en-US" altLang="zh-CN" dirty="0"/>
          </a:p>
          <a:p>
            <a:r>
              <a:rPr lang="zh-CN" altLang="en-US" dirty="0"/>
              <a:t>不难发现</a:t>
            </a:r>
            <a:r>
              <a:rPr lang="en-US" altLang="zh-CN" dirty="0"/>
              <a:t>f(</a:t>
            </a:r>
            <a:r>
              <a:rPr lang="en-US" altLang="zh-CN" dirty="0" err="1"/>
              <a:t>u,x</a:t>
            </a:r>
            <a:r>
              <a:rPr lang="en-US" altLang="zh-CN" dirty="0"/>
              <a:t>)</a:t>
            </a:r>
            <a:r>
              <a:rPr lang="zh-CN" altLang="en-US" dirty="0"/>
              <a:t>就是一个关于</a:t>
            </a:r>
            <a:r>
              <a:rPr lang="en-US" altLang="zh-CN" dirty="0"/>
              <a:t>x</a:t>
            </a:r>
            <a:r>
              <a:rPr lang="zh-CN" altLang="en-US" dirty="0"/>
              <a:t>的</a:t>
            </a:r>
            <a:r>
              <a:rPr lang="en-US" altLang="zh-CN" dirty="0" err="1"/>
              <a:t>sz</a:t>
            </a:r>
            <a:r>
              <a:rPr lang="en-US" altLang="zh-CN" dirty="0"/>
              <a:t>[u]</a:t>
            </a:r>
            <a:r>
              <a:rPr lang="zh-CN" altLang="en-US" dirty="0"/>
              <a:t>次函数</a:t>
            </a:r>
            <a:endParaRPr lang="en-US" altLang="zh-CN" dirty="0"/>
          </a:p>
          <a:p>
            <a:r>
              <a:rPr lang="zh-CN" altLang="en-US" dirty="0"/>
              <a:t>然后插值即可</a:t>
            </a:r>
            <a:endParaRPr lang="en-US" altLang="zh-CN" dirty="0"/>
          </a:p>
          <a:p>
            <a:endParaRPr lang="zh-CN" altLang="en-US" dirty="0"/>
          </a:p>
        </p:txBody>
      </p:sp>
    </p:spTree>
    <p:extLst>
      <p:ext uri="{BB962C8B-B14F-4D97-AF65-F5344CB8AC3E}">
        <p14:creationId xmlns:p14="http://schemas.microsoft.com/office/powerpoint/2010/main" val="133456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2567 </a:t>
            </a:r>
            <a:r>
              <a:rPr lang="zh-CN" altLang="en-US" dirty="0"/>
              <a:t>划艇</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lstStyle/>
          <a:p>
            <a:r>
              <a:rPr lang="en-US" altLang="zh-CN" dirty="0"/>
              <a:t>N</a:t>
            </a:r>
            <a:r>
              <a:rPr lang="zh-CN" altLang="en-US" dirty="0"/>
              <a:t>个位置，每个位置要么不选，要么选</a:t>
            </a:r>
            <a:r>
              <a:rPr lang="en-US" altLang="zh-CN" dirty="0"/>
              <a:t>[</a:t>
            </a:r>
            <a:r>
              <a:rPr lang="en-US" altLang="zh-CN" dirty="0" err="1"/>
              <a:t>ai,bi</a:t>
            </a:r>
            <a:r>
              <a:rPr lang="en-US" altLang="zh-CN" dirty="0"/>
              <a:t>]</a:t>
            </a:r>
            <a:r>
              <a:rPr lang="zh-CN" altLang="en-US" dirty="0"/>
              <a:t>中的一个数</a:t>
            </a:r>
            <a:endParaRPr lang="en-US" altLang="zh-CN" dirty="0"/>
          </a:p>
          <a:p>
            <a:r>
              <a:rPr lang="zh-CN" altLang="en-US" dirty="0"/>
              <a:t>问最后要形成单调上升序列，有多少种选法</a:t>
            </a:r>
            <a:endParaRPr lang="en-US" altLang="zh-CN" dirty="0"/>
          </a:p>
          <a:p>
            <a:r>
              <a:rPr lang="en-US" altLang="zh-CN" dirty="0"/>
              <a:t>n&lt;=500</a:t>
            </a:r>
            <a:r>
              <a:rPr lang="zh-CN" altLang="en-US" dirty="0"/>
              <a:t>，</a:t>
            </a:r>
            <a:r>
              <a:rPr lang="en-US" altLang="zh-CN" dirty="0" err="1"/>
              <a:t>ai,bi</a:t>
            </a:r>
            <a:r>
              <a:rPr lang="en-US" altLang="zh-CN" dirty="0"/>
              <a:t>&lt;=1e9</a:t>
            </a:r>
            <a:endParaRPr lang="zh-CN" altLang="en-US" dirty="0"/>
          </a:p>
        </p:txBody>
      </p:sp>
    </p:spTree>
    <p:extLst>
      <p:ext uri="{BB962C8B-B14F-4D97-AF65-F5344CB8AC3E}">
        <p14:creationId xmlns:p14="http://schemas.microsoft.com/office/powerpoint/2010/main" val="89798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2567 </a:t>
            </a:r>
            <a:r>
              <a:rPr lang="zh-CN" altLang="en-US" dirty="0"/>
              <a:t>划艇</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lstStyle/>
          <a:p>
            <a:r>
              <a:rPr lang="zh-CN" altLang="en-US" dirty="0"/>
              <a:t>沿用上个题的套路</a:t>
            </a:r>
            <a:endParaRPr lang="en-US" altLang="zh-CN" dirty="0"/>
          </a:p>
          <a:p>
            <a:r>
              <a:rPr lang="en-US" altLang="zh-CN" dirty="0" err="1"/>
              <a:t>dp</a:t>
            </a:r>
            <a:r>
              <a:rPr lang="zh-CN" altLang="en-US" dirty="0"/>
              <a:t>，设</a:t>
            </a:r>
            <a:r>
              <a:rPr lang="en-US" altLang="zh-CN" dirty="0"/>
              <a:t>f(</a:t>
            </a:r>
            <a:r>
              <a:rPr lang="en-US" altLang="zh-CN" dirty="0" err="1"/>
              <a:t>i,j</a:t>
            </a:r>
            <a:r>
              <a:rPr lang="en-US" altLang="zh-CN" dirty="0"/>
              <a:t>)</a:t>
            </a:r>
            <a:r>
              <a:rPr lang="zh-CN" altLang="en-US" dirty="0"/>
              <a:t>表示前</a:t>
            </a:r>
            <a:r>
              <a:rPr lang="en-US" altLang="zh-CN" dirty="0" err="1"/>
              <a:t>i</a:t>
            </a:r>
            <a:r>
              <a:rPr lang="zh-CN" altLang="en-US" dirty="0"/>
              <a:t>个学校（参不参赛均可），且参赛的最后一个学校派了</a:t>
            </a:r>
            <a:r>
              <a:rPr lang="en-US" altLang="zh-CN" dirty="0"/>
              <a:t>j</a:t>
            </a:r>
            <a:r>
              <a:rPr lang="zh-CN" altLang="en-US" dirty="0"/>
              <a:t>个游艇的方案数</a:t>
            </a:r>
            <a:endParaRPr lang="en-US" altLang="zh-CN" dirty="0"/>
          </a:p>
          <a:p>
            <a:r>
              <a:rPr lang="en-US" altLang="zh-CN" dirty="0"/>
              <a:t>f(</a:t>
            </a:r>
            <a:r>
              <a:rPr lang="en-US" altLang="zh-CN" dirty="0" err="1"/>
              <a:t>i,j</a:t>
            </a:r>
            <a:r>
              <a:rPr lang="en-US" altLang="zh-CN" dirty="0"/>
              <a:t>)=f(i-1,j)+[ai&lt;=j&lt;=bi]\sum_{k=1}^{j-1} f(i-1,k)</a:t>
            </a:r>
            <a:endParaRPr lang="zh-CN" altLang="en-US" dirty="0"/>
          </a:p>
        </p:txBody>
      </p:sp>
    </p:spTree>
    <p:extLst>
      <p:ext uri="{BB962C8B-B14F-4D97-AF65-F5344CB8AC3E}">
        <p14:creationId xmlns:p14="http://schemas.microsoft.com/office/powerpoint/2010/main" val="415240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2567 </a:t>
            </a:r>
            <a:r>
              <a:rPr lang="zh-CN" altLang="en-US" dirty="0"/>
              <a:t>划艇</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lnSpcReduction="10000"/>
          </a:bodyPr>
          <a:lstStyle/>
          <a:p>
            <a:r>
              <a:rPr lang="zh-CN" altLang="en-US" dirty="0"/>
              <a:t>沿用上个题的套路</a:t>
            </a:r>
            <a:endParaRPr lang="en-US" altLang="zh-CN" dirty="0"/>
          </a:p>
          <a:p>
            <a:r>
              <a:rPr lang="en-US" altLang="zh-CN" dirty="0" err="1"/>
              <a:t>dp</a:t>
            </a:r>
            <a:r>
              <a:rPr lang="zh-CN" altLang="en-US" dirty="0"/>
              <a:t>，设</a:t>
            </a:r>
            <a:r>
              <a:rPr lang="en-US" altLang="zh-CN" dirty="0"/>
              <a:t>f(</a:t>
            </a:r>
            <a:r>
              <a:rPr lang="en-US" altLang="zh-CN" dirty="0" err="1"/>
              <a:t>i,j</a:t>
            </a:r>
            <a:r>
              <a:rPr lang="en-US" altLang="zh-CN" dirty="0"/>
              <a:t>)</a:t>
            </a:r>
            <a:r>
              <a:rPr lang="zh-CN" altLang="en-US" dirty="0"/>
              <a:t>表示前</a:t>
            </a:r>
            <a:r>
              <a:rPr lang="en-US" altLang="zh-CN" dirty="0" err="1"/>
              <a:t>i</a:t>
            </a:r>
            <a:r>
              <a:rPr lang="zh-CN" altLang="en-US" dirty="0"/>
              <a:t>个学校（参不参赛均可），且参赛的最后一个学校派了</a:t>
            </a:r>
            <a:r>
              <a:rPr lang="en-US" altLang="zh-CN" dirty="0"/>
              <a:t>j</a:t>
            </a:r>
            <a:r>
              <a:rPr lang="zh-CN" altLang="en-US" dirty="0"/>
              <a:t>个游艇的方案数</a:t>
            </a:r>
            <a:endParaRPr lang="en-US" altLang="zh-CN" dirty="0"/>
          </a:p>
          <a:p>
            <a:r>
              <a:rPr lang="en-US" altLang="zh-CN" dirty="0"/>
              <a:t>f(</a:t>
            </a:r>
            <a:r>
              <a:rPr lang="en-US" altLang="zh-CN" dirty="0" err="1"/>
              <a:t>i,j</a:t>
            </a:r>
            <a:r>
              <a:rPr lang="en-US" altLang="zh-CN" dirty="0"/>
              <a:t>)=f(i-1,j)+[ai&lt;=j&lt;=bi]\sum_{k=1}^{j-1} f(i-1,k)</a:t>
            </a:r>
          </a:p>
          <a:p>
            <a:r>
              <a:rPr lang="zh-CN" altLang="en-US" dirty="0"/>
              <a:t>还是把第二维当成自变量，可以发现这是分段多项式</a:t>
            </a:r>
            <a:endParaRPr lang="en-US" altLang="zh-CN" dirty="0"/>
          </a:p>
          <a:p>
            <a:pPr lvl="1"/>
            <a:r>
              <a:rPr lang="en-US" altLang="zh-CN" dirty="0"/>
              <a:t>f(1,x)=[a1&lt;=x&lt;=b1]</a:t>
            </a:r>
            <a:r>
              <a:rPr lang="zh-CN" altLang="en-US" dirty="0"/>
              <a:t>，</a:t>
            </a:r>
            <a:r>
              <a:rPr lang="en-US" altLang="zh-CN" dirty="0"/>
              <a:t>\</a:t>
            </a:r>
            <a:r>
              <a:rPr lang="en-US" altLang="zh-CN" dirty="0" err="1"/>
              <a:t>sum_x</a:t>
            </a:r>
            <a:r>
              <a:rPr lang="en-US" altLang="zh-CN" dirty="0"/>
              <a:t> f(1,x)</a:t>
            </a:r>
            <a:r>
              <a:rPr lang="zh-CN" altLang="en-US" dirty="0"/>
              <a:t>是分段多项式</a:t>
            </a:r>
            <a:r>
              <a:rPr lang="en-US" altLang="zh-CN" dirty="0"/>
              <a:t>sf(1,x)</a:t>
            </a:r>
          </a:p>
          <a:p>
            <a:pPr lvl="1"/>
            <a:r>
              <a:rPr lang="en-US" altLang="zh-CN" dirty="0"/>
              <a:t>f(2,x)=f(1,x)+[a2&lt;=x&lt;=b2]sf(1,x-1)</a:t>
            </a:r>
          </a:p>
          <a:p>
            <a:pPr lvl="1"/>
            <a:r>
              <a:rPr lang="en-US" altLang="zh-CN" dirty="0"/>
              <a:t>f(2,x)-f(2,x-1)=f(1,x-1)</a:t>
            </a:r>
          </a:p>
          <a:p>
            <a:r>
              <a:rPr lang="zh-CN" altLang="en-US" dirty="0"/>
              <a:t>所以最后的答案段数大概是</a:t>
            </a:r>
            <a:r>
              <a:rPr lang="en-US" altLang="zh-CN" dirty="0"/>
              <a:t>O(n)</a:t>
            </a:r>
            <a:r>
              <a:rPr lang="zh-CN" altLang="en-US" dirty="0"/>
              <a:t>段</a:t>
            </a:r>
            <a:endParaRPr lang="en-US" altLang="zh-CN" dirty="0"/>
          </a:p>
          <a:p>
            <a:r>
              <a:rPr lang="zh-CN" altLang="en-US" dirty="0"/>
              <a:t>每一段插值求答案</a:t>
            </a:r>
          </a:p>
        </p:txBody>
      </p:sp>
    </p:spTree>
    <p:extLst>
      <p:ext uri="{BB962C8B-B14F-4D97-AF65-F5344CB8AC3E}">
        <p14:creationId xmlns:p14="http://schemas.microsoft.com/office/powerpoint/2010/main" val="334737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2567 </a:t>
            </a:r>
            <a:r>
              <a:rPr lang="zh-CN" altLang="en-US" dirty="0"/>
              <a:t>划艇</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zh-CN" altLang="en-US" dirty="0"/>
              <a:t>每一段插值求答案，具体来说：</a:t>
            </a:r>
            <a:endParaRPr lang="en-US" altLang="zh-CN" dirty="0"/>
          </a:p>
          <a:p>
            <a:r>
              <a:rPr lang="zh-CN" altLang="en-US" dirty="0"/>
              <a:t>每一段弄成左闭右开区间</a:t>
            </a:r>
            <a:endParaRPr lang="en-US" altLang="zh-CN" dirty="0"/>
          </a:p>
          <a:p>
            <a:r>
              <a:rPr lang="zh-CN" altLang="en-US" dirty="0"/>
              <a:t>设</a:t>
            </a:r>
            <a:r>
              <a:rPr lang="en-US" altLang="zh-CN" dirty="0"/>
              <a:t>f(</a:t>
            </a:r>
            <a:r>
              <a:rPr lang="en-US" altLang="zh-CN" dirty="0" err="1"/>
              <a:t>i,j,k</a:t>
            </a:r>
            <a:r>
              <a:rPr lang="en-US" altLang="zh-CN" dirty="0"/>
              <a:t>)</a:t>
            </a:r>
            <a:r>
              <a:rPr lang="zh-CN" altLang="en-US" dirty="0"/>
              <a:t>表示考虑了前</a:t>
            </a:r>
            <a:r>
              <a:rPr lang="en-US" altLang="zh-CN" dirty="0" err="1"/>
              <a:t>i</a:t>
            </a:r>
            <a:r>
              <a:rPr lang="zh-CN" altLang="en-US" dirty="0"/>
              <a:t>个学校，参赛的最后一个学校派的游艇数量在第</a:t>
            </a:r>
            <a:r>
              <a:rPr lang="en-US" altLang="zh-CN" dirty="0"/>
              <a:t>j</a:t>
            </a:r>
            <a:r>
              <a:rPr lang="zh-CN" altLang="en-US" dirty="0"/>
              <a:t>段开头往后数第</a:t>
            </a:r>
            <a:r>
              <a:rPr lang="en-US" altLang="zh-CN" dirty="0"/>
              <a:t>k</a:t>
            </a:r>
            <a:r>
              <a:rPr lang="zh-CN" altLang="en-US" dirty="0"/>
              <a:t>个位置的方案数</a:t>
            </a:r>
            <a:endParaRPr lang="en-US" altLang="zh-CN" dirty="0"/>
          </a:p>
          <a:p>
            <a:r>
              <a:rPr lang="zh-CN" altLang="en-US" dirty="0"/>
              <a:t>设</a:t>
            </a:r>
            <a:r>
              <a:rPr lang="en-US" altLang="zh-CN" dirty="0"/>
              <a:t>sf(</a:t>
            </a:r>
            <a:r>
              <a:rPr lang="en-US" altLang="zh-CN" dirty="0" err="1"/>
              <a:t>i,j,k</a:t>
            </a:r>
            <a:r>
              <a:rPr lang="en-US" altLang="zh-CN" dirty="0"/>
              <a:t>)</a:t>
            </a:r>
            <a:r>
              <a:rPr lang="zh-CN" altLang="en-US" dirty="0"/>
              <a:t>表示段内的前缀和（</a:t>
            </a:r>
            <a:r>
              <a:rPr lang="en-US" altLang="zh-CN" dirty="0"/>
              <a:t>k</a:t>
            </a:r>
            <a:r>
              <a:rPr lang="zh-CN" altLang="en-US" dirty="0"/>
              <a:t>这一维的前缀和）</a:t>
            </a:r>
            <a:endParaRPr lang="en-US" altLang="zh-CN" dirty="0"/>
          </a:p>
          <a:p>
            <a:r>
              <a:rPr lang="zh-CN" altLang="en-US" dirty="0"/>
              <a:t>设</a:t>
            </a:r>
            <a:r>
              <a:rPr lang="en-US" altLang="zh-CN" dirty="0" err="1"/>
              <a:t>ssf</a:t>
            </a:r>
            <a:r>
              <a:rPr lang="en-US" altLang="zh-CN" dirty="0"/>
              <a:t>(</a:t>
            </a:r>
            <a:r>
              <a:rPr lang="en-US" altLang="zh-CN" dirty="0" err="1"/>
              <a:t>i,j</a:t>
            </a:r>
            <a:r>
              <a:rPr lang="en-US" altLang="zh-CN" dirty="0"/>
              <a:t>)</a:t>
            </a:r>
            <a:r>
              <a:rPr lang="zh-CN" altLang="en-US" dirty="0"/>
              <a:t>表示整个的前缀和（</a:t>
            </a:r>
            <a:r>
              <a:rPr lang="en-US" altLang="zh-CN" dirty="0"/>
              <a:t>j</a:t>
            </a:r>
            <a:r>
              <a:rPr lang="zh-CN" altLang="en-US" dirty="0"/>
              <a:t>这一维的前缀和），即考虑了前</a:t>
            </a:r>
            <a:r>
              <a:rPr lang="en-US" altLang="zh-CN" dirty="0" err="1"/>
              <a:t>i</a:t>
            </a:r>
            <a:r>
              <a:rPr lang="zh-CN" altLang="en-US" dirty="0"/>
              <a:t>个学校，参赛的最后一个学校派的游艇数量在前</a:t>
            </a:r>
            <a:r>
              <a:rPr lang="en-US" altLang="zh-CN" dirty="0"/>
              <a:t>j</a:t>
            </a:r>
            <a:r>
              <a:rPr lang="zh-CN" altLang="en-US" dirty="0"/>
              <a:t>段的方案数</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4908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889DD-1159-060C-72DB-D0FBAA26181E}"/>
              </a:ext>
            </a:extLst>
          </p:cNvPr>
          <p:cNvSpPr>
            <a:spLocks noGrp="1"/>
          </p:cNvSpPr>
          <p:nvPr>
            <p:ph type="title"/>
          </p:nvPr>
        </p:nvSpPr>
        <p:spPr/>
        <p:txBody>
          <a:bodyPr/>
          <a:lstStyle/>
          <a:p>
            <a:r>
              <a:rPr lang="en-US" altLang="zh-CN" dirty="0" err="1"/>
              <a:t>LibreOJ</a:t>
            </a:r>
            <a:r>
              <a:rPr lang="en-US" altLang="zh-CN" dirty="0"/>
              <a:t> 2567 </a:t>
            </a:r>
            <a:r>
              <a:rPr lang="zh-CN" altLang="en-US" dirty="0"/>
              <a:t>划艇</a:t>
            </a:r>
          </a:p>
        </p:txBody>
      </p:sp>
      <p:sp>
        <p:nvSpPr>
          <p:cNvPr id="3" name="内容占位符 2">
            <a:extLst>
              <a:ext uri="{FF2B5EF4-FFF2-40B4-BE49-F238E27FC236}">
                <a16:creationId xmlns:a16="http://schemas.microsoft.com/office/drawing/2014/main" id="{F2F4CE6B-548A-D2BA-74ED-931480D8AA24}"/>
              </a:ext>
            </a:extLst>
          </p:cNvPr>
          <p:cNvSpPr>
            <a:spLocks noGrp="1"/>
          </p:cNvSpPr>
          <p:nvPr>
            <p:ph idx="1"/>
          </p:nvPr>
        </p:nvSpPr>
        <p:spPr/>
        <p:txBody>
          <a:bodyPr>
            <a:normAutofit/>
          </a:bodyPr>
          <a:lstStyle/>
          <a:p>
            <a:r>
              <a:rPr lang="en-US" altLang="zh-CN" dirty="0"/>
              <a:t>f(</a:t>
            </a:r>
            <a:r>
              <a:rPr lang="en-US" altLang="zh-CN" dirty="0" err="1"/>
              <a:t>i,j,k</a:t>
            </a:r>
            <a:r>
              <a:rPr lang="en-US" altLang="zh-CN" dirty="0"/>
              <a:t>)=f(i-1,j,k)+[ai&lt;=pos[j]+k&lt;=bi](</a:t>
            </a:r>
            <a:r>
              <a:rPr lang="en-US" altLang="zh-CN" dirty="0" err="1"/>
              <a:t>ssf</a:t>
            </a:r>
            <a:r>
              <a:rPr lang="en-US" altLang="zh-CN" dirty="0"/>
              <a:t>(i-1,j-1)+sf(i-1,j,k-1))</a:t>
            </a:r>
          </a:p>
          <a:p>
            <a:r>
              <a:rPr lang="en-US" altLang="zh-CN" dirty="0"/>
              <a:t>sf(</a:t>
            </a:r>
            <a:r>
              <a:rPr lang="en-US" altLang="zh-CN" dirty="0" err="1"/>
              <a:t>i,j,k</a:t>
            </a:r>
            <a:r>
              <a:rPr lang="en-US" altLang="zh-CN" dirty="0"/>
              <a:t>)=sf(i,j,k-1)+f(</a:t>
            </a:r>
            <a:r>
              <a:rPr lang="en-US" altLang="zh-CN" dirty="0" err="1"/>
              <a:t>i,j,k</a:t>
            </a:r>
            <a:r>
              <a:rPr lang="en-US" altLang="zh-CN" dirty="0"/>
              <a:t>)</a:t>
            </a:r>
          </a:p>
          <a:p>
            <a:r>
              <a:rPr lang="en-US" altLang="zh-CN" dirty="0" err="1"/>
              <a:t>ssf</a:t>
            </a:r>
            <a:r>
              <a:rPr lang="en-US" altLang="zh-CN" dirty="0"/>
              <a:t>(</a:t>
            </a:r>
            <a:r>
              <a:rPr lang="en-US" altLang="zh-CN" dirty="0" err="1"/>
              <a:t>i,j</a:t>
            </a:r>
            <a:r>
              <a:rPr lang="en-US" altLang="zh-CN" dirty="0"/>
              <a:t>)-</a:t>
            </a:r>
            <a:r>
              <a:rPr lang="en-US" altLang="zh-CN" dirty="0" err="1"/>
              <a:t>ssf</a:t>
            </a:r>
            <a:r>
              <a:rPr lang="en-US" altLang="zh-CN" dirty="0"/>
              <a:t>(i,j-1)=sf(</a:t>
            </a:r>
            <a:r>
              <a:rPr lang="en-US" altLang="zh-CN" dirty="0" err="1"/>
              <a:t>i,j,pos</a:t>
            </a:r>
            <a:r>
              <a:rPr lang="en-US" altLang="zh-CN" dirty="0"/>
              <a:t>[j+1]-pos[j])</a:t>
            </a:r>
          </a:p>
          <a:p>
            <a:r>
              <a:rPr lang="zh-CN" altLang="en-US" dirty="0"/>
              <a:t>由于</a:t>
            </a:r>
            <a:r>
              <a:rPr lang="en-US" altLang="zh-CN" dirty="0"/>
              <a:t>sf</a:t>
            </a:r>
            <a:r>
              <a:rPr lang="zh-CN" altLang="en-US" dirty="0"/>
              <a:t>是在一个段里面的，所以是关于</a:t>
            </a:r>
            <a:r>
              <a:rPr lang="en-US" altLang="zh-CN" dirty="0"/>
              <a:t>k</a:t>
            </a:r>
            <a:r>
              <a:rPr lang="zh-CN" altLang="en-US" dirty="0"/>
              <a:t>的最多</a:t>
            </a:r>
            <a:r>
              <a:rPr lang="en-US" altLang="zh-CN" dirty="0"/>
              <a:t>n</a:t>
            </a:r>
            <a:r>
              <a:rPr lang="zh-CN" altLang="en-US" dirty="0"/>
              <a:t>次多项式（</a:t>
            </a:r>
            <a:r>
              <a:rPr lang="en-US" altLang="zh-CN" dirty="0"/>
              <a:t>sf</a:t>
            </a:r>
            <a:r>
              <a:rPr lang="zh-CN" altLang="en-US" dirty="0"/>
              <a:t>是</a:t>
            </a:r>
            <a:r>
              <a:rPr lang="en-US" altLang="zh-CN" dirty="0"/>
              <a:t>n</a:t>
            </a:r>
            <a:r>
              <a:rPr lang="zh-CN" altLang="en-US" dirty="0"/>
              <a:t>次因为</a:t>
            </a:r>
            <a:r>
              <a:rPr lang="en-US" altLang="zh-CN" dirty="0"/>
              <a:t>f</a:t>
            </a:r>
            <a:r>
              <a:rPr lang="zh-CN" altLang="en-US" dirty="0"/>
              <a:t>是</a:t>
            </a:r>
            <a:r>
              <a:rPr lang="en-US" altLang="zh-CN" dirty="0"/>
              <a:t>n-1</a:t>
            </a:r>
            <a:r>
              <a:rPr lang="zh-CN" altLang="en-US" dirty="0"/>
              <a:t>次）</a:t>
            </a:r>
            <a:endParaRPr lang="en-US" altLang="zh-CN" dirty="0"/>
          </a:p>
          <a:p>
            <a:r>
              <a:rPr lang="zh-CN" altLang="en-US" dirty="0"/>
              <a:t>求</a:t>
            </a:r>
            <a:r>
              <a:rPr lang="en-US" altLang="zh-CN" dirty="0"/>
              <a:t>n+1</a:t>
            </a:r>
            <a:r>
              <a:rPr lang="zh-CN" altLang="en-US" dirty="0"/>
              <a:t>个不同的</a:t>
            </a:r>
            <a:r>
              <a:rPr lang="en-US" altLang="zh-CN" dirty="0"/>
              <a:t>k</a:t>
            </a:r>
            <a:r>
              <a:rPr lang="zh-CN" altLang="en-US" dirty="0"/>
              <a:t>，然后插值即可求出</a:t>
            </a:r>
            <a:r>
              <a:rPr lang="en-US" altLang="zh-CN" dirty="0" err="1"/>
              <a:t>ssf</a:t>
            </a:r>
            <a:r>
              <a:rPr lang="zh-CN" altLang="en-US" dirty="0"/>
              <a:t>的差分（</a:t>
            </a:r>
            <a:r>
              <a:rPr lang="en-US" altLang="zh-CN" dirty="0"/>
              <a:t>f</a:t>
            </a:r>
            <a:r>
              <a:rPr lang="zh-CN" altLang="en-US" dirty="0"/>
              <a:t>的完整一段的前缀和）</a:t>
            </a:r>
            <a:endParaRPr lang="en-US" altLang="zh-CN" dirty="0"/>
          </a:p>
        </p:txBody>
      </p:sp>
    </p:spTree>
    <p:extLst>
      <p:ext uri="{BB962C8B-B14F-4D97-AF65-F5344CB8AC3E}">
        <p14:creationId xmlns:p14="http://schemas.microsoft.com/office/powerpoint/2010/main" val="41558281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2177</Words>
  <Application>Microsoft Office PowerPoint</Application>
  <PresentationFormat>宽屏</PresentationFormat>
  <Paragraphs>105</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插值作业评讲</vt:lpstr>
      <vt:lpstr>CF995F Cowmpany Cowmpensation</vt:lpstr>
      <vt:lpstr>CF995F Cowmpany Cowmpensation</vt:lpstr>
      <vt:lpstr>CF995F Cowmpany Cowmpensation</vt:lpstr>
      <vt:lpstr>LibreOJ 2567 划艇</vt:lpstr>
      <vt:lpstr>LibreOJ 2567 划艇</vt:lpstr>
      <vt:lpstr>LibreOJ 2567 划艇</vt:lpstr>
      <vt:lpstr>LibreOJ 2567 划艇</vt:lpstr>
      <vt:lpstr>LibreOJ 2567 划艇</vt:lpstr>
      <vt:lpstr>LibreOJ 3701 填树</vt:lpstr>
      <vt:lpstr>LibreOJ 3701 填树</vt:lpstr>
      <vt:lpstr>LibreOJ 3701 填树</vt:lpstr>
      <vt:lpstr>LibreOJ 3701 填树</vt:lpstr>
      <vt:lpstr>LibreOJ 3701 填树</vt:lpstr>
      <vt:lpstr>LibreOJ 3157 机器人</vt:lpstr>
      <vt:lpstr>LibreOJ 3157 机器人</vt:lpstr>
      <vt:lpstr>LibreOJ 3157 机器人</vt:lpstr>
      <vt:lpstr>LibreOJ 3389 微信步数</vt:lpstr>
      <vt:lpstr>LibreOJ 3389 微信步数</vt:lpstr>
      <vt:lpstr>LibreOJ 3389 微信步数</vt:lpstr>
      <vt:lpstr>LibreOJ 3389 微信步数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插值作业评讲</dc:title>
  <dc:creator>You Lingyun</dc:creator>
  <cp:lastModifiedBy>You Lingyun</cp:lastModifiedBy>
  <cp:revision>39</cp:revision>
  <dcterms:created xsi:type="dcterms:W3CDTF">2022-09-22T09:23:03Z</dcterms:created>
  <dcterms:modified xsi:type="dcterms:W3CDTF">2022-10-04T03:15:33Z</dcterms:modified>
</cp:coreProperties>
</file>