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58" r:id="rId6"/>
    <p:sldId id="260" r:id="rId7"/>
    <p:sldId id="261" r:id="rId8"/>
    <p:sldId id="262" r:id="rId9"/>
    <p:sldId id="265" r:id="rId10"/>
    <p:sldId id="266" r:id="rId11"/>
    <p:sldId id="263" r:id="rId12"/>
    <p:sldId id="267" r:id="rId13"/>
    <p:sldId id="268" r:id="rId14"/>
    <p:sldId id="269" r:id="rId15"/>
    <p:sldId id="272" r:id="rId16"/>
    <p:sldId id="273" r:id="rId17"/>
    <p:sldId id="270" r:id="rId18"/>
    <p:sldId id="271" r:id="rId19"/>
    <p:sldId id="333" r:id="rId20"/>
    <p:sldId id="334" r:id="rId21"/>
    <p:sldId id="289" r:id="rId22"/>
    <p:sldId id="293" r:id="rId23"/>
    <p:sldId id="292" r:id="rId24"/>
    <p:sldId id="325" r:id="rId25"/>
    <p:sldId id="327" r:id="rId26"/>
    <p:sldId id="274" r:id="rId27"/>
    <p:sldId id="328" r:id="rId28"/>
    <p:sldId id="331" r:id="rId29"/>
    <p:sldId id="33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7EB89-7BB2-389A-68AD-2C2BC8E880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1FD032-C507-5276-377B-1B17710C4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3973866-9D41-3D67-005F-D52BC60F8931}"/>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5" name="页脚占位符 4">
            <a:extLst>
              <a:ext uri="{FF2B5EF4-FFF2-40B4-BE49-F238E27FC236}">
                <a16:creationId xmlns:a16="http://schemas.microsoft.com/office/drawing/2014/main" id="{599DDD6B-CC26-BED7-FBEF-C09C0E9209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46133A-2C26-CAFA-FB61-FCEC8B528A90}"/>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118419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62EF0-BE66-BEE2-8DFC-943A794D26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FF48823-910D-C83C-D6AF-50D39CF203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14C0C0-2D1E-2D46-EE50-5A7372FBAEA2}"/>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5" name="页脚占位符 4">
            <a:extLst>
              <a:ext uri="{FF2B5EF4-FFF2-40B4-BE49-F238E27FC236}">
                <a16:creationId xmlns:a16="http://schemas.microsoft.com/office/drawing/2014/main" id="{CC80CB44-72AB-5765-DBED-03CA2D70D7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095FE2-CD6B-C353-BCB8-1F94EA785D47}"/>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144534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BAE723-6D1F-CD6D-9ED4-E97A550653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ADCE47C-E3B7-50A2-2AD2-24DB8D67FE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558D22-528D-E065-EF85-669918912AD4}"/>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5" name="页脚占位符 4">
            <a:extLst>
              <a:ext uri="{FF2B5EF4-FFF2-40B4-BE49-F238E27FC236}">
                <a16:creationId xmlns:a16="http://schemas.microsoft.com/office/drawing/2014/main" id="{6A6D91E4-C9DC-C1F1-DB8C-EEB56AAE19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608197-F9B9-5D73-CE98-6FCAC6056263}"/>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79033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A3035-7197-4BD1-6282-BADB599821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B6725B-067F-46A9-8B80-67E81C7756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CD531A-383A-639A-6805-498C240975A4}"/>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5" name="页脚占位符 4">
            <a:extLst>
              <a:ext uri="{FF2B5EF4-FFF2-40B4-BE49-F238E27FC236}">
                <a16:creationId xmlns:a16="http://schemas.microsoft.com/office/drawing/2014/main" id="{E8B85EA3-2636-E00B-84E7-2B8416E4D8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AF1598-C47E-2042-F33F-F504510C48C3}"/>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277841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5C53C-7EC3-342D-278A-EC4A6C54A8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673D92-7C6E-B4E1-A30D-A3C5B7217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25AB495-1738-9902-45B8-1038755F0F6B}"/>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5" name="页脚占位符 4">
            <a:extLst>
              <a:ext uri="{FF2B5EF4-FFF2-40B4-BE49-F238E27FC236}">
                <a16:creationId xmlns:a16="http://schemas.microsoft.com/office/drawing/2014/main" id="{886A280B-AC42-9DF5-7942-77A0150522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2DC8E5-D66E-38C9-37E0-EC9815218FF8}"/>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408871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E9F96-BCA2-C6BD-EAE9-147BA61EB6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623861-ED1A-2E0F-FAD8-80A8E4C2C18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3F6FA0-0A09-E6BA-2F12-BBAF186ED4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EC04D9-5650-BA43-9C86-3AD05688097C}"/>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6" name="页脚占位符 5">
            <a:extLst>
              <a:ext uri="{FF2B5EF4-FFF2-40B4-BE49-F238E27FC236}">
                <a16:creationId xmlns:a16="http://schemas.microsoft.com/office/drawing/2014/main" id="{8BA7B1B6-FAEA-78FF-2D16-07A35E5ED4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0510D-397D-2F40-7C8D-1E62BC38D538}"/>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368266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16B0B4-A716-55B5-1689-ACC0D1B917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DDE285-F36A-E1E3-532A-496CE67A5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DA7698F-CD67-0A5A-8720-F11F404C2E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EB7A74-6FCF-6709-55E4-FA27CFE0E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1DF25F2-33D0-7BE9-7BC9-698D24C5ED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1B7BE6D-2DF3-4102-52E4-9BDFA867F20B}"/>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8" name="页脚占位符 7">
            <a:extLst>
              <a:ext uri="{FF2B5EF4-FFF2-40B4-BE49-F238E27FC236}">
                <a16:creationId xmlns:a16="http://schemas.microsoft.com/office/drawing/2014/main" id="{C115BB97-58EA-BA6D-30DC-D8EB88A3EB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3FF77A-5D73-0B66-3345-65B163314A3A}"/>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87417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525CD-D30F-051F-D476-74B5B8B05D4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4E1064F-5B85-9022-083D-54C00456D916}"/>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4" name="页脚占位符 3">
            <a:extLst>
              <a:ext uri="{FF2B5EF4-FFF2-40B4-BE49-F238E27FC236}">
                <a16:creationId xmlns:a16="http://schemas.microsoft.com/office/drawing/2014/main" id="{816FBB67-54A1-2D63-F674-DB43534605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758461-4E4B-4E21-8456-B466B1C01765}"/>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170002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2EA35B-4C11-169B-1A18-ABF2FE9F24C1}"/>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3" name="页脚占位符 2">
            <a:extLst>
              <a:ext uri="{FF2B5EF4-FFF2-40B4-BE49-F238E27FC236}">
                <a16:creationId xmlns:a16="http://schemas.microsoft.com/office/drawing/2014/main" id="{6060E814-46C0-5BFF-4BE3-86CAFA6F56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3917747-4A57-276B-B383-4A3F019CFA16}"/>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24459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CAE40-AC6A-40D4-AE89-C160EE158A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59D12E-D0A2-E73E-C6B7-C7EDAAF42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B26DFA5-6F07-75D3-13B2-62C99213B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91F037-307C-125F-C659-D909741212EE}"/>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6" name="页脚占位符 5">
            <a:extLst>
              <a:ext uri="{FF2B5EF4-FFF2-40B4-BE49-F238E27FC236}">
                <a16:creationId xmlns:a16="http://schemas.microsoft.com/office/drawing/2014/main" id="{87D9A3FB-E8AE-50D6-DBF1-FB463063F6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8809D8-9721-336D-F04B-74CF652448A7}"/>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402707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5805F-3905-A67C-5157-B56CCA55F1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4C6FB98-49A2-855E-0DFF-FF4367E2E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D79AA3-9178-9B07-21C6-C06FC252B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7DB729-A0FC-B279-8FBC-8595FF7D7EBC}"/>
              </a:ext>
            </a:extLst>
          </p:cNvPr>
          <p:cNvSpPr>
            <a:spLocks noGrp="1"/>
          </p:cNvSpPr>
          <p:nvPr>
            <p:ph type="dt" sz="half" idx="10"/>
          </p:nvPr>
        </p:nvSpPr>
        <p:spPr/>
        <p:txBody>
          <a:bodyPr/>
          <a:lstStyle/>
          <a:p>
            <a:fld id="{F3F09AEE-1B04-428B-8CE0-6FAA0CD875E5}" type="datetimeFigureOut">
              <a:rPr lang="zh-CN" altLang="en-US" smtClean="0"/>
              <a:t>2023/2/25</a:t>
            </a:fld>
            <a:endParaRPr lang="zh-CN" altLang="en-US"/>
          </a:p>
        </p:txBody>
      </p:sp>
      <p:sp>
        <p:nvSpPr>
          <p:cNvPr id="6" name="页脚占位符 5">
            <a:extLst>
              <a:ext uri="{FF2B5EF4-FFF2-40B4-BE49-F238E27FC236}">
                <a16:creationId xmlns:a16="http://schemas.microsoft.com/office/drawing/2014/main" id="{8108A52A-7A41-6179-0D97-22E0621A9A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5CE2F1-A75F-7B14-D7B0-FFDA92B41084}"/>
              </a:ext>
            </a:extLst>
          </p:cNvPr>
          <p:cNvSpPr>
            <a:spLocks noGrp="1"/>
          </p:cNvSpPr>
          <p:nvPr>
            <p:ph type="sldNum" sz="quarter" idx="12"/>
          </p:nvPr>
        </p:nvSpPr>
        <p:spPr/>
        <p:txBody>
          <a:body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377877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CB2E30-EA96-CA04-B077-8B8FC631BF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3B37D6-8139-24D8-FE27-F7F80AD4A0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C6B6F4-7996-55DD-6896-90147ED2D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09AEE-1B04-428B-8CE0-6FAA0CD875E5}" type="datetimeFigureOut">
              <a:rPr lang="zh-CN" altLang="en-US" smtClean="0"/>
              <a:t>2023/2/25</a:t>
            </a:fld>
            <a:endParaRPr lang="zh-CN" altLang="en-US"/>
          </a:p>
        </p:txBody>
      </p:sp>
      <p:sp>
        <p:nvSpPr>
          <p:cNvPr id="5" name="页脚占位符 4">
            <a:extLst>
              <a:ext uri="{FF2B5EF4-FFF2-40B4-BE49-F238E27FC236}">
                <a16:creationId xmlns:a16="http://schemas.microsoft.com/office/drawing/2014/main" id="{A9D7B760-1665-950F-CA8C-780775ED2E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7CDE327-6AA7-B221-8836-EB2F9989E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2AAF0-390C-420F-88CC-125233B8EBB6}" type="slidenum">
              <a:rPr lang="zh-CN" altLang="en-US" smtClean="0"/>
              <a:t>‹#›</a:t>
            </a:fld>
            <a:endParaRPr lang="zh-CN" altLang="en-US"/>
          </a:p>
        </p:txBody>
      </p:sp>
    </p:spTree>
    <p:extLst>
      <p:ext uri="{BB962C8B-B14F-4D97-AF65-F5344CB8AC3E}">
        <p14:creationId xmlns:p14="http://schemas.microsoft.com/office/powerpoint/2010/main" val="382207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A6A4F-1926-8161-BE32-1C352FEEF428}"/>
              </a:ext>
            </a:extLst>
          </p:cNvPr>
          <p:cNvSpPr>
            <a:spLocks noGrp="1"/>
          </p:cNvSpPr>
          <p:nvPr>
            <p:ph type="ctrTitle"/>
          </p:nvPr>
        </p:nvSpPr>
        <p:spPr/>
        <p:txBody>
          <a:bodyPr/>
          <a:lstStyle/>
          <a:p>
            <a:r>
              <a:rPr lang="zh-CN" altLang="en-US" dirty="0"/>
              <a:t>数据结构</a:t>
            </a:r>
          </a:p>
        </p:txBody>
      </p:sp>
      <p:sp>
        <p:nvSpPr>
          <p:cNvPr id="3" name="副标题 2">
            <a:extLst>
              <a:ext uri="{FF2B5EF4-FFF2-40B4-BE49-F238E27FC236}">
                <a16:creationId xmlns:a16="http://schemas.microsoft.com/office/drawing/2014/main" id="{3DF96326-7DC5-7E76-DB9F-6FAF678C481D}"/>
              </a:ext>
            </a:extLst>
          </p:cNvPr>
          <p:cNvSpPr>
            <a:spLocks noGrp="1"/>
          </p:cNvSpPr>
          <p:nvPr>
            <p:ph type="subTitle" idx="1"/>
          </p:nvPr>
        </p:nvSpPr>
        <p:spPr/>
        <p:txBody>
          <a:bodyPr/>
          <a:lstStyle/>
          <a:p>
            <a:r>
              <a:rPr lang="zh-CN" altLang="en-US" dirty="0"/>
              <a:t>一些常见的套路方法</a:t>
            </a:r>
          </a:p>
        </p:txBody>
      </p:sp>
    </p:spTree>
    <p:extLst>
      <p:ext uri="{BB962C8B-B14F-4D97-AF65-F5344CB8AC3E}">
        <p14:creationId xmlns:p14="http://schemas.microsoft.com/office/powerpoint/2010/main" val="318809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89392-0573-DE74-E6BA-5ABC1604F62E}"/>
              </a:ext>
            </a:extLst>
          </p:cNvPr>
          <p:cNvSpPr>
            <a:spLocks noGrp="1"/>
          </p:cNvSpPr>
          <p:nvPr>
            <p:ph type="title"/>
          </p:nvPr>
        </p:nvSpPr>
        <p:spPr/>
        <p:txBody>
          <a:bodyPr/>
          <a:lstStyle/>
          <a:p>
            <a:r>
              <a:rPr lang="zh-CN" altLang="en-US" dirty="0"/>
              <a:t>一些常见的维护对象</a:t>
            </a:r>
          </a:p>
        </p:txBody>
      </p:sp>
      <p:sp>
        <p:nvSpPr>
          <p:cNvPr id="3" name="内容占位符 2">
            <a:extLst>
              <a:ext uri="{FF2B5EF4-FFF2-40B4-BE49-F238E27FC236}">
                <a16:creationId xmlns:a16="http://schemas.microsoft.com/office/drawing/2014/main" id="{C781E8B7-A51B-F8AC-A457-D1AA1515E70F}"/>
              </a:ext>
            </a:extLst>
          </p:cNvPr>
          <p:cNvSpPr>
            <a:spLocks noGrp="1"/>
          </p:cNvSpPr>
          <p:nvPr>
            <p:ph idx="1"/>
          </p:nvPr>
        </p:nvSpPr>
        <p:spPr/>
        <p:txBody>
          <a:bodyPr/>
          <a:lstStyle/>
          <a:p>
            <a:r>
              <a:rPr lang="zh-CN" altLang="en-US" dirty="0"/>
              <a:t>例：</a:t>
            </a:r>
            <a:endParaRPr lang="en-US" altLang="zh-CN" dirty="0"/>
          </a:p>
          <a:p>
            <a:r>
              <a:rPr lang="zh-CN" altLang="en-US" dirty="0"/>
              <a:t>维护前一个相同元素的位置</a:t>
            </a:r>
            <a:endParaRPr lang="en-US" altLang="zh-CN" dirty="0"/>
          </a:p>
          <a:p>
            <a:r>
              <a:rPr lang="zh-CN" altLang="en-US" dirty="0"/>
              <a:t>分析：</a:t>
            </a:r>
            <a:endParaRPr lang="en-US" altLang="zh-CN" dirty="0"/>
          </a:p>
          <a:p>
            <a:r>
              <a:rPr lang="zh-CN" altLang="en-US" dirty="0"/>
              <a:t>好处是方便去重</a:t>
            </a:r>
            <a:endParaRPr lang="en-US" altLang="zh-CN" dirty="0"/>
          </a:p>
        </p:txBody>
      </p:sp>
    </p:spTree>
    <p:extLst>
      <p:ext uri="{BB962C8B-B14F-4D97-AF65-F5344CB8AC3E}">
        <p14:creationId xmlns:p14="http://schemas.microsoft.com/office/powerpoint/2010/main" val="1099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89392-0573-DE74-E6BA-5ABC1604F62E}"/>
              </a:ext>
            </a:extLst>
          </p:cNvPr>
          <p:cNvSpPr>
            <a:spLocks noGrp="1"/>
          </p:cNvSpPr>
          <p:nvPr>
            <p:ph type="title"/>
          </p:nvPr>
        </p:nvSpPr>
        <p:spPr/>
        <p:txBody>
          <a:bodyPr/>
          <a:lstStyle/>
          <a:p>
            <a:r>
              <a:rPr lang="zh-CN" altLang="en-US" dirty="0"/>
              <a:t>一些常见的维护对象</a:t>
            </a:r>
          </a:p>
        </p:txBody>
      </p:sp>
      <p:sp>
        <p:nvSpPr>
          <p:cNvPr id="3" name="内容占位符 2">
            <a:extLst>
              <a:ext uri="{FF2B5EF4-FFF2-40B4-BE49-F238E27FC236}">
                <a16:creationId xmlns:a16="http://schemas.microsoft.com/office/drawing/2014/main" id="{C781E8B7-A51B-F8AC-A457-D1AA1515E70F}"/>
              </a:ext>
            </a:extLst>
          </p:cNvPr>
          <p:cNvSpPr>
            <a:spLocks noGrp="1"/>
          </p:cNvSpPr>
          <p:nvPr>
            <p:ph idx="1"/>
          </p:nvPr>
        </p:nvSpPr>
        <p:spPr/>
        <p:txBody>
          <a:bodyPr/>
          <a:lstStyle/>
          <a:p>
            <a:r>
              <a:rPr lang="zh-CN" altLang="en-US" dirty="0"/>
              <a:t>例：</a:t>
            </a:r>
            <a:endParaRPr lang="en-US" altLang="zh-CN" dirty="0"/>
          </a:p>
          <a:p>
            <a:r>
              <a:rPr lang="zh-CN" altLang="en-US" dirty="0"/>
              <a:t>在值域上进行对象信息的维护，如</a:t>
            </a:r>
            <a:r>
              <a:rPr lang="en-US" altLang="zh-CN" dirty="0" err="1"/>
              <a:t>cnt</a:t>
            </a:r>
            <a:r>
              <a:rPr lang="zh-CN" altLang="en-US" dirty="0"/>
              <a:t>等</a:t>
            </a:r>
            <a:endParaRPr lang="en-US" altLang="zh-CN" dirty="0"/>
          </a:p>
          <a:p>
            <a:r>
              <a:rPr lang="zh-CN" altLang="en-US" dirty="0"/>
              <a:t>分析：</a:t>
            </a:r>
            <a:endParaRPr lang="en-US" altLang="zh-CN" dirty="0"/>
          </a:p>
          <a:p>
            <a:r>
              <a:rPr lang="zh-CN" altLang="en-US" dirty="0"/>
              <a:t>在值域上维护信息相当于放弃维护每个元素的下标，这样就相当于维护的是一个无序的集合，但是在回答询问时常常又要下标的信息，所以一般都是配合扫描线使用</a:t>
            </a:r>
            <a:endParaRPr lang="en-US" altLang="zh-CN" dirty="0"/>
          </a:p>
          <a:p>
            <a:r>
              <a:rPr lang="zh-CN" altLang="en-US" dirty="0"/>
              <a:t>好处是可以支持查询一些更复杂的问题，如前驱后继第</a:t>
            </a:r>
            <a:r>
              <a:rPr lang="en-US" altLang="zh-CN" dirty="0"/>
              <a:t>k</a:t>
            </a:r>
            <a:r>
              <a:rPr lang="zh-CN" altLang="en-US" dirty="0"/>
              <a:t>大等</a:t>
            </a:r>
            <a:endParaRPr lang="en-US" altLang="zh-CN" dirty="0"/>
          </a:p>
        </p:txBody>
      </p:sp>
    </p:spTree>
    <p:extLst>
      <p:ext uri="{BB962C8B-B14F-4D97-AF65-F5344CB8AC3E}">
        <p14:creationId xmlns:p14="http://schemas.microsoft.com/office/powerpoint/2010/main" val="10214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2121C-22C8-A56D-B22D-7D29579EE9DE}"/>
              </a:ext>
            </a:extLst>
          </p:cNvPr>
          <p:cNvSpPr>
            <a:spLocks noGrp="1"/>
          </p:cNvSpPr>
          <p:nvPr>
            <p:ph type="title"/>
          </p:nvPr>
        </p:nvSpPr>
        <p:spPr/>
        <p:txBody>
          <a:bodyPr/>
          <a:lstStyle/>
          <a:p>
            <a:r>
              <a:rPr lang="zh-CN" altLang="en-US" dirty="0"/>
              <a:t>结合常见的算法思想</a:t>
            </a:r>
          </a:p>
        </p:txBody>
      </p:sp>
      <p:sp>
        <p:nvSpPr>
          <p:cNvPr id="3" name="内容占位符 2">
            <a:extLst>
              <a:ext uri="{FF2B5EF4-FFF2-40B4-BE49-F238E27FC236}">
                <a16:creationId xmlns:a16="http://schemas.microsoft.com/office/drawing/2014/main" id="{0112C116-FA3E-C2DC-A1B4-16001C51CCBF}"/>
              </a:ext>
            </a:extLst>
          </p:cNvPr>
          <p:cNvSpPr>
            <a:spLocks noGrp="1"/>
          </p:cNvSpPr>
          <p:nvPr>
            <p:ph idx="1"/>
          </p:nvPr>
        </p:nvSpPr>
        <p:spPr/>
        <p:txBody>
          <a:bodyPr/>
          <a:lstStyle/>
          <a:p>
            <a:r>
              <a:rPr lang="zh-CN" altLang="en-US" dirty="0"/>
              <a:t>例：</a:t>
            </a:r>
            <a:endParaRPr lang="en-US" altLang="zh-CN" dirty="0"/>
          </a:p>
          <a:p>
            <a:r>
              <a:rPr lang="zh-CN" altLang="en-US" dirty="0"/>
              <a:t>二分、贪心、枚举等</a:t>
            </a:r>
            <a:endParaRPr lang="en-US" altLang="zh-CN" dirty="0"/>
          </a:p>
          <a:p>
            <a:r>
              <a:rPr lang="zh-CN" altLang="en-US" dirty="0"/>
              <a:t>分析：</a:t>
            </a:r>
            <a:endParaRPr lang="en-US" altLang="zh-CN" dirty="0"/>
          </a:p>
          <a:p>
            <a:r>
              <a:rPr lang="zh-CN" altLang="en-US" dirty="0"/>
              <a:t>可以二分一个序列上合适的位置，但是在线段树上二分更好</a:t>
            </a:r>
            <a:endParaRPr lang="en-US" altLang="zh-CN" dirty="0"/>
          </a:p>
          <a:p>
            <a:r>
              <a:rPr lang="zh-CN" altLang="en-US" dirty="0"/>
              <a:t>也可以二分答案</a:t>
            </a:r>
          </a:p>
        </p:txBody>
      </p:sp>
    </p:spTree>
    <p:extLst>
      <p:ext uri="{BB962C8B-B14F-4D97-AF65-F5344CB8AC3E}">
        <p14:creationId xmlns:p14="http://schemas.microsoft.com/office/powerpoint/2010/main" val="1090977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2121C-22C8-A56D-B22D-7D29579EE9DE}"/>
              </a:ext>
            </a:extLst>
          </p:cNvPr>
          <p:cNvSpPr>
            <a:spLocks noGrp="1"/>
          </p:cNvSpPr>
          <p:nvPr>
            <p:ph type="title"/>
          </p:nvPr>
        </p:nvSpPr>
        <p:spPr/>
        <p:txBody>
          <a:bodyPr/>
          <a:lstStyle/>
          <a:p>
            <a:r>
              <a:rPr lang="zh-CN" altLang="en-US" dirty="0"/>
              <a:t>结合常见的算法思想</a:t>
            </a:r>
          </a:p>
        </p:txBody>
      </p:sp>
      <p:sp>
        <p:nvSpPr>
          <p:cNvPr id="3" name="内容占位符 2">
            <a:extLst>
              <a:ext uri="{FF2B5EF4-FFF2-40B4-BE49-F238E27FC236}">
                <a16:creationId xmlns:a16="http://schemas.microsoft.com/office/drawing/2014/main" id="{0112C116-FA3E-C2DC-A1B4-16001C51CCBF}"/>
              </a:ext>
            </a:extLst>
          </p:cNvPr>
          <p:cNvSpPr>
            <a:spLocks noGrp="1"/>
          </p:cNvSpPr>
          <p:nvPr>
            <p:ph idx="1"/>
          </p:nvPr>
        </p:nvSpPr>
        <p:spPr/>
        <p:txBody>
          <a:bodyPr/>
          <a:lstStyle/>
          <a:p>
            <a:r>
              <a:rPr lang="zh-CN" altLang="en-US" dirty="0"/>
              <a:t>例：</a:t>
            </a:r>
            <a:endParaRPr lang="en-US" altLang="zh-CN" dirty="0"/>
          </a:p>
          <a:p>
            <a:r>
              <a:rPr lang="zh-CN" altLang="en-US" dirty="0"/>
              <a:t>二分、贪心、枚举、乱搞等</a:t>
            </a:r>
            <a:endParaRPr lang="en-US" altLang="zh-CN" dirty="0"/>
          </a:p>
          <a:p>
            <a:r>
              <a:rPr lang="zh-CN" altLang="en-US" dirty="0"/>
              <a:t>分析：</a:t>
            </a:r>
            <a:endParaRPr lang="en-US" altLang="zh-CN" dirty="0"/>
          </a:p>
          <a:p>
            <a:r>
              <a:rPr lang="zh-CN" altLang="en-US" dirty="0"/>
              <a:t>贪心可以减少不必要信息的维护</a:t>
            </a:r>
            <a:endParaRPr lang="en-US" altLang="zh-CN" dirty="0"/>
          </a:p>
          <a:p>
            <a:r>
              <a:rPr lang="zh-CN" altLang="en-US" dirty="0"/>
              <a:t>枚举可以减少信息维护过程中的一些讨论，并且可以覆盖所有情况，要结合数据范围使用</a:t>
            </a:r>
          </a:p>
        </p:txBody>
      </p:sp>
    </p:spTree>
    <p:extLst>
      <p:ext uri="{BB962C8B-B14F-4D97-AF65-F5344CB8AC3E}">
        <p14:creationId xmlns:p14="http://schemas.microsoft.com/office/powerpoint/2010/main" val="183361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066ED-204A-DCF7-1CA0-0002CE8898DF}"/>
              </a:ext>
            </a:extLst>
          </p:cNvPr>
          <p:cNvSpPr>
            <a:spLocks noGrp="1"/>
          </p:cNvSpPr>
          <p:nvPr>
            <p:ph type="title"/>
          </p:nvPr>
        </p:nvSpPr>
        <p:spPr/>
        <p:txBody>
          <a:bodyPr/>
          <a:lstStyle/>
          <a:p>
            <a:r>
              <a:rPr lang="zh-CN" altLang="en-US" dirty="0"/>
              <a:t>自己造的题</a:t>
            </a:r>
          </a:p>
        </p:txBody>
      </p:sp>
      <p:sp>
        <p:nvSpPr>
          <p:cNvPr id="3" name="内容占位符 2">
            <a:extLst>
              <a:ext uri="{FF2B5EF4-FFF2-40B4-BE49-F238E27FC236}">
                <a16:creationId xmlns:a16="http://schemas.microsoft.com/office/drawing/2014/main" id="{DCC46527-EC8E-48FA-48C7-6824198F22F3}"/>
              </a:ext>
            </a:extLst>
          </p:cNvPr>
          <p:cNvSpPr>
            <a:spLocks noGrp="1"/>
          </p:cNvSpPr>
          <p:nvPr>
            <p:ph idx="1"/>
          </p:nvPr>
        </p:nvSpPr>
        <p:spPr/>
        <p:txBody>
          <a:bodyPr/>
          <a:lstStyle/>
          <a:p>
            <a:r>
              <a:rPr lang="zh-CN" altLang="en-US" dirty="0"/>
              <a:t>有一个序列</a:t>
            </a:r>
            <a:r>
              <a:rPr lang="en-US" altLang="zh-CN" dirty="0"/>
              <a:t>a1~an</a:t>
            </a:r>
          </a:p>
          <a:p>
            <a:r>
              <a:rPr lang="zh-CN" altLang="en-US" dirty="0"/>
              <a:t>有</a:t>
            </a:r>
            <a:r>
              <a:rPr lang="en-US" altLang="zh-CN" dirty="0"/>
              <a:t>q</a:t>
            </a:r>
            <a:r>
              <a:rPr lang="zh-CN" altLang="en-US" dirty="0"/>
              <a:t>次查询</a:t>
            </a:r>
            <a:r>
              <a:rPr lang="en-US" altLang="zh-CN" dirty="0"/>
              <a:t>l r x</a:t>
            </a:r>
            <a:r>
              <a:rPr lang="zh-CN" altLang="en-US" dirty="0"/>
              <a:t>，表示询问下标区间</a:t>
            </a:r>
            <a:r>
              <a:rPr lang="en-US" altLang="zh-CN" dirty="0"/>
              <a:t>[</a:t>
            </a:r>
            <a:r>
              <a:rPr lang="en-US" altLang="zh-CN" dirty="0" err="1"/>
              <a:t>l,r</a:t>
            </a:r>
            <a:r>
              <a:rPr lang="en-US" altLang="zh-CN" dirty="0"/>
              <a:t>]</a:t>
            </a:r>
            <a:r>
              <a:rPr lang="zh-CN" altLang="en-US" dirty="0"/>
              <a:t>中有多少数和</a:t>
            </a:r>
            <a:r>
              <a:rPr lang="en-US" altLang="zh-CN" dirty="0"/>
              <a:t>x</a:t>
            </a:r>
            <a:r>
              <a:rPr lang="zh-CN" altLang="en-US" dirty="0"/>
              <a:t>互质</a:t>
            </a:r>
            <a:endParaRPr lang="en-US" altLang="zh-CN" dirty="0"/>
          </a:p>
          <a:p>
            <a:r>
              <a:rPr lang="zh-CN" altLang="en-US" dirty="0"/>
              <a:t>所有数范围</a:t>
            </a:r>
            <a:r>
              <a:rPr lang="en-US" altLang="zh-CN" dirty="0"/>
              <a:t>&lt;=1e5</a:t>
            </a:r>
            <a:endParaRPr lang="zh-CN" altLang="en-US" dirty="0"/>
          </a:p>
        </p:txBody>
      </p:sp>
    </p:spTree>
    <p:extLst>
      <p:ext uri="{BB962C8B-B14F-4D97-AF65-F5344CB8AC3E}">
        <p14:creationId xmlns:p14="http://schemas.microsoft.com/office/powerpoint/2010/main" val="31670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066ED-204A-DCF7-1CA0-0002CE8898DF}"/>
              </a:ext>
            </a:extLst>
          </p:cNvPr>
          <p:cNvSpPr>
            <a:spLocks noGrp="1"/>
          </p:cNvSpPr>
          <p:nvPr>
            <p:ph type="title"/>
          </p:nvPr>
        </p:nvSpPr>
        <p:spPr/>
        <p:txBody>
          <a:bodyPr/>
          <a:lstStyle/>
          <a:p>
            <a:r>
              <a:rPr lang="zh-CN" altLang="en-US" dirty="0"/>
              <a:t>自己造的题</a:t>
            </a:r>
          </a:p>
        </p:txBody>
      </p:sp>
      <p:pic>
        <p:nvPicPr>
          <p:cNvPr id="4" name="内容占位符 4">
            <a:extLst>
              <a:ext uri="{FF2B5EF4-FFF2-40B4-BE49-F238E27FC236}">
                <a16:creationId xmlns:a16="http://schemas.microsoft.com/office/drawing/2014/main" id="{8B1AF615-2398-40BF-A89D-13738C9256A9}"/>
              </a:ext>
            </a:extLst>
          </p:cNvPr>
          <p:cNvPicPr>
            <a:picLocks noGrp="1" noChangeAspect="1"/>
          </p:cNvPicPr>
          <p:nvPr>
            <p:ph idx="1"/>
          </p:nvPr>
        </p:nvPicPr>
        <p:blipFill>
          <a:blip r:embed="rId2"/>
          <a:stretch>
            <a:fillRect/>
          </a:stretch>
        </p:blipFill>
        <p:spPr>
          <a:xfrm>
            <a:off x="2930302" y="1825625"/>
            <a:ext cx="6331396" cy="4351338"/>
          </a:xfrm>
          <a:prstGeom prst="rect">
            <a:avLst/>
          </a:prstGeom>
        </p:spPr>
      </p:pic>
    </p:spTree>
    <p:extLst>
      <p:ext uri="{BB962C8B-B14F-4D97-AF65-F5344CB8AC3E}">
        <p14:creationId xmlns:p14="http://schemas.microsoft.com/office/powerpoint/2010/main" val="91387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066ED-204A-DCF7-1CA0-0002CE8898DF}"/>
              </a:ext>
            </a:extLst>
          </p:cNvPr>
          <p:cNvSpPr>
            <a:spLocks noGrp="1"/>
          </p:cNvSpPr>
          <p:nvPr>
            <p:ph type="title"/>
          </p:nvPr>
        </p:nvSpPr>
        <p:spPr/>
        <p:txBody>
          <a:bodyPr/>
          <a:lstStyle/>
          <a:p>
            <a:r>
              <a:rPr lang="zh-CN" altLang="en-US" dirty="0"/>
              <a:t>自己造的题</a:t>
            </a:r>
          </a:p>
        </p:txBody>
      </p:sp>
      <p:sp>
        <p:nvSpPr>
          <p:cNvPr id="3" name="内容占位符 2">
            <a:extLst>
              <a:ext uri="{FF2B5EF4-FFF2-40B4-BE49-F238E27FC236}">
                <a16:creationId xmlns:a16="http://schemas.microsoft.com/office/drawing/2014/main" id="{DCC46527-EC8E-48FA-48C7-6824198F22F3}"/>
              </a:ext>
            </a:extLst>
          </p:cNvPr>
          <p:cNvSpPr>
            <a:spLocks noGrp="1"/>
          </p:cNvSpPr>
          <p:nvPr>
            <p:ph idx="1"/>
          </p:nvPr>
        </p:nvSpPr>
        <p:spPr/>
        <p:txBody>
          <a:bodyPr>
            <a:normAutofit lnSpcReduction="10000"/>
          </a:bodyPr>
          <a:lstStyle/>
          <a:p>
            <a:r>
              <a:rPr lang="zh-CN" altLang="en-US" dirty="0"/>
              <a:t>假设已知</a:t>
            </a:r>
            <a:r>
              <a:rPr lang="en-US" altLang="zh-CN" dirty="0"/>
              <a:t>f</a:t>
            </a:r>
            <a:r>
              <a:rPr lang="zh-CN" altLang="en-US" dirty="0"/>
              <a:t>数组，对于一次询问可以只用枚举</a:t>
            </a:r>
            <a:r>
              <a:rPr lang="en-US" altLang="zh-CN" dirty="0"/>
              <a:t>x</a:t>
            </a:r>
            <a:r>
              <a:rPr lang="zh-CN" altLang="en-US" dirty="0"/>
              <a:t>的因子得出答案。</a:t>
            </a:r>
            <a:endParaRPr lang="en-US" altLang="zh-CN" dirty="0"/>
          </a:p>
          <a:p>
            <a:r>
              <a:rPr lang="zh-CN" altLang="en-US" dirty="0"/>
              <a:t>但</a:t>
            </a:r>
            <a:r>
              <a:rPr lang="en-US" altLang="zh-CN" dirty="0"/>
              <a:t>f</a:t>
            </a:r>
            <a:r>
              <a:rPr lang="zh-CN" altLang="en-US" dirty="0"/>
              <a:t>数组会随着区间的改变而改变，所以考虑维护</a:t>
            </a:r>
            <a:r>
              <a:rPr lang="en-US" altLang="zh-CN" dirty="0"/>
              <a:t>f</a:t>
            </a:r>
            <a:r>
              <a:rPr lang="zh-CN" altLang="en-US" dirty="0"/>
              <a:t>数组。</a:t>
            </a:r>
          </a:p>
          <a:p>
            <a:r>
              <a:rPr lang="zh-CN" altLang="en-US" dirty="0"/>
              <a:t>先考虑离线算法，我们发现询问具有可减性，所以把每个询问拆成</a:t>
            </a:r>
            <a:r>
              <a:rPr lang="en-US" altLang="zh-CN" dirty="0"/>
              <a:t>2</a:t>
            </a:r>
            <a:r>
              <a:rPr lang="zh-CN" altLang="en-US" dirty="0"/>
              <a:t>个，然后按照右端点排序</a:t>
            </a:r>
            <a:endParaRPr lang="en-US" altLang="zh-CN" dirty="0"/>
          </a:p>
          <a:p>
            <a:r>
              <a:rPr lang="zh-CN" altLang="en-US" dirty="0"/>
              <a:t>按照下标从</a:t>
            </a:r>
            <a:r>
              <a:rPr lang="en-US" altLang="zh-CN" dirty="0"/>
              <a:t>1</a:t>
            </a:r>
            <a:r>
              <a:rPr lang="zh-CN" altLang="en-US" dirty="0"/>
              <a:t>到</a:t>
            </a:r>
            <a:r>
              <a:rPr lang="en-US" altLang="zh-CN" dirty="0"/>
              <a:t>n</a:t>
            </a:r>
            <a:r>
              <a:rPr lang="zh-CN" altLang="en-US" dirty="0"/>
              <a:t>的顺序，每次把一个元素加入集合，假设现在加入</a:t>
            </a:r>
            <a:r>
              <a:rPr lang="en-US" altLang="zh-CN" dirty="0"/>
              <a:t>x</a:t>
            </a:r>
            <a:r>
              <a:rPr lang="zh-CN" altLang="en-US" dirty="0"/>
              <a:t>，那么</a:t>
            </a:r>
            <a:r>
              <a:rPr lang="en-US" altLang="zh-CN" dirty="0" err="1"/>
              <a:t>cnt</a:t>
            </a:r>
            <a:r>
              <a:rPr lang="en-US" altLang="zh-CN" dirty="0"/>
              <a:t>[x]</a:t>
            </a:r>
            <a:r>
              <a:rPr lang="zh-CN" altLang="en-US" dirty="0"/>
              <a:t>会增加 </a:t>
            </a:r>
            <a:r>
              <a:rPr lang="en-US" altLang="zh-CN" dirty="0"/>
              <a:t>1</a:t>
            </a:r>
            <a:r>
              <a:rPr lang="zh-CN" altLang="en-US" dirty="0"/>
              <a:t>。我们发现</a:t>
            </a:r>
            <a:r>
              <a:rPr lang="en-US" altLang="zh-CN" dirty="0" err="1"/>
              <a:t>cnt</a:t>
            </a:r>
            <a:r>
              <a:rPr lang="en-US" altLang="zh-CN" dirty="0"/>
              <a:t>[x]</a:t>
            </a:r>
            <a:r>
              <a:rPr lang="zh-CN" altLang="en-US" dirty="0"/>
              <a:t>做出贡献的</a:t>
            </a:r>
            <a:r>
              <a:rPr lang="en-US" altLang="zh-CN" dirty="0"/>
              <a:t>f(t)</a:t>
            </a:r>
            <a:r>
              <a:rPr lang="zh-CN" altLang="en-US" dirty="0"/>
              <a:t>都满足 </a:t>
            </a:r>
            <a:r>
              <a:rPr lang="en-US" altLang="zh-CN" dirty="0" err="1"/>
              <a:t>t|x</a:t>
            </a:r>
            <a:r>
              <a:rPr lang="zh-CN" altLang="en-US" dirty="0"/>
              <a:t>。于是只用枚举</a:t>
            </a:r>
            <a:r>
              <a:rPr lang="en-US" altLang="zh-CN" dirty="0"/>
              <a:t>x</a:t>
            </a:r>
            <a:r>
              <a:rPr lang="zh-CN" altLang="en-US" dirty="0"/>
              <a:t>的因子</a:t>
            </a:r>
            <a:r>
              <a:rPr lang="en-US" altLang="zh-CN" dirty="0"/>
              <a:t>t</a:t>
            </a:r>
            <a:r>
              <a:rPr lang="zh-CN" altLang="en-US" dirty="0"/>
              <a:t>，把所有</a:t>
            </a:r>
            <a:r>
              <a:rPr lang="en-US" altLang="zh-CN" dirty="0"/>
              <a:t>f(t)</a:t>
            </a:r>
            <a:r>
              <a:rPr lang="zh-CN" altLang="en-US" dirty="0"/>
              <a:t>都增加</a:t>
            </a:r>
            <a:r>
              <a:rPr lang="en-US" altLang="zh-CN" dirty="0"/>
              <a:t>1</a:t>
            </a:r>
            <a:r>
              <a:rPr lang="zh-CN" altLang="en-US" dirty="0"/>
              <a:t>。</a:t>
            </a:r>
            <a:endParaRPr lang="en-US" altLang="zh-CN" dirty="0"/>
          </a:p>
          <a:p>
            <a:r>
              <a:rPr lang="zh-CN" altLang="en-US" dirty="0"/>
              <a:t>对于端点处可能存在的询问，只用枚举</a:t>
            </a:r>
            <a:r>
              <a:rPr lang="en-US" altLang="zh-CN" dirty="0"/>
              <a:t>x</a:t>
            </a:r>
            <a:r>
              <a:rPr lang="zh-CN" altLang="en-US" dirty="0"/>
              <a:t>的因子就能得到结果。</a:t>
            </a:r>
            <a:endParaRPr lang="en-US" altLang="zh-CN" dirty="0"/>
          </a:p>
          <a:p>
            <a:r>
              <a:rPr lang="zh-CN" altLang="en-US" dirty="0"/>
              <a:t>设</a:t>
            </a:r>
            <a:r>
              <a:rPr lang="en-US" altLang="zh-CN" dirty="0"/>
              <a:t>x</a:t>
            </a:r>
            <a:r>
              <a:rPr lang="zh-CN" altLang="en-US" dirty="0"/>
              <a:t>的因子数是</a:t>
            </a:r>
            <a:r>
              <a:rPr lang="en-US" altLang="zh-CN" dirty="0"/>
              <a:t>O(sqrt(x))</a:t>
            </a:r>
            <a:r>
              <a:rPr lang="zh-CN" altLang="en-US" dirty="0"/>
              <a:t>，那么离线算法的时间复杂度是</a:t>
            </a:r>
            <a:r>
              <a:rPr lang="en-US" altLang="zh-CN" dirty="0"/>
              <a:t>O((</a:t>
            </a:r>
            <a:r>
              <a:rPr lang="en-US" altLang="zh-CN" dirty="0" err="1"/>
              <a:t>n+q</a:t>
            </a:r>
            <a:r>
              <a:rPr lang="en-US" altLang="zh-CN" dirty="0"/>
              <a:t>)sqrt(x))</a:t>
            </a:r>
            <a:r>
              <a:rPr lang="zh-CN" altLang="en-US" dirty="0"/>
              <a:t>。</a:t>
            </a:r>
          </a:p>
        </p:txBody>
      </p:sp>
    </p:spTree>
    <p:extLst>
      <p:ext uri="{BB962C8B-B14F-4D97-AF65-F5344CB8AC3E}">
        <p14:creationId xmlns:p14="http://schemas.microsoft.com/office/powerpoint/2010/main" val="1270761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066ED-204A-DCF7-1CA0-0002CE8898DF}"/>
              </a:ext>
            </a:extLst>
          </p:cNvPr>
          <p:cNvSpPr>
            <a:spLocks noGrp="1"/>
          </p:cNvSpPr>
          <p:nvPr>
            <p:ph type="title"/>
          </p:nvPr>
        </p:nvSpPr>
        <p:spPr/>
        <p:txBody>
          <a:bodyPr/>
          <a:lstStyle/>
          <a:p>
            <a:r>
              <a:rPr lang="en-US" altLang="zh-CN" dirty="0"/>
              <a:t>HDU6765 Count on a Tree II Striking Back</a:t>
            </a:r>
            <a:endParaRPr lang="zh-CN" altLang="en-US" dirty="0"/>
          </a:p>
        </p:txBody>
      </p:sp>
      <p:sp>
        <p:nvSpPr>
          <p:cNvPr id="3" name="内容占位符 2">
            <a:extLst>
              <a:ext uri="{FF2B5EF4-FFF2-40B4-BE49-F238E27FC236}">
                <a16:creationId xmlns:a16="http://schemas.microsoft.com/office/drawing/2014/main" id="{DCC46527-EC8E-48FA-48C7-6824198F22F3}"/>
              </a:ext>
            </a:extLst>
          </p:cNvPr>
          <p:cNvSpPr>
            <a:spLocks noGrp="1"/>
          </p:cNvSpPr>
          <p:nvPr>
            <p:ph idx="1"/>
          </p:nvPr>
        </p:nvSpPr>
        <p:spPr/>
        <p:txBody>
          <a:bodyPr>
            <a:normAutofit/>
          </a:bodyPr>
          <a:lstStyle/>
          <a:p>
            <a:r>
              <a:rPr lang="zh-CN" altLang="en-US" dirty="0"/>
              <a:t>给定一棵 </a:t>
            </a:r>
            <a:r>
              <a:rPr lang="en-US" altLang="zh-CN" dirty="0"/>
              <a:t>n </a:t>
            </a:r>
            <a:r>
              <a:rPr lang="zh-CN" altLang="en-US" dirty="0"/>
              <a:t>个点的树，每个点有颜色 </a:t>
            </a:r>
            <a:r>
              <a:rPr lang="en-US" altLang="zh-CN" dirty="0"/>
              <a:t>ci </a:t>
            </a:r>
            <a:r>
              <a:rPr lang="zh-CN" altLang="en-US" dirty="0"/>
              <a:t>，有 </a:t>
            </a:r>
            <a:r>
              <a:rPr lang="en-US" altLang="zh-CN" dirty="0"/>
              <a:t>m </a:t>
            </a:r>
            <a:r>
              <a:rPr lang="zh-CN" altLang="en-US" dirty="0"/>
              <a:t>次操作：</a:t>
            </a:r>
          </a:p>
          <a:p>
            <a:r>
              <a:rPr lang="zh-CN" altLang="en-US" dirty="0"/>
              <a:t>修改某个点的颜色。</a:t>
            </a:r>
          </a:p>
          <a:p>
            <a:r>
              <a:rPr lang="zh-CN" altLang="en-US" dirty="0"/>
              <a:t>给出两条链 </a:t>
            </a:r>
            <a:r>
              <a:rPr lang="en-US" altLang="zh-CN" dirty="0" err="1"/>
              <a:t>a∼b</a:t>
            </a:r>
            <a:r>
              <a:rPr lang="en-US" altLang="zh-CN" dirty="0"/>
              <a:t> </a:t>
            </a:r>
            <a:r>
              <a:rPr lang="zh-CN" altLang="en-US" dirty="0"/>
              <a:t>和 </a:t>
            </a:r>
            <a:r>
              <a:rPr lang="en-US" altLang="zh-CN" dirty="0" err="1"/>
              <a:t>c∼d</a:t>
            </a:r>
            <a:r>
              <a:rPr lang="en-US" altLang="zh-CN" dirty="0"/>
              <a:t> </a:t>
            </a:r>
            <a:r>
              <a:rPr lang="zh-CN" altLang="en-US" dirty="0"/>
              <a:t>，询问这两条链上哪条颜色更多。</a:t>
            </a:r>
          </a:p>
          <a:p>
            <a:r>
              <a:rPr lang="en-US" altLang="zh-CN" dirty="0"/>
              <a:t>n≤1e5,m≤1e4</a:t>
            </a:r>
            <a:r>
              <a:rPr lang="zh-CN" altLang="en-US" dirty="0"/>
              <a:t>，多组数据，强制在线，保证两条链上的颜色数量至少差一倍。</a:t>
            </a:r>
          </a:p>
        </p:txBody>
      </p:sp>
    </p:spTree>
    <p:extLst>
      <p:ext uri="{BB962C8B-B14F-4D97-AF65-F5344CB8AC3E}">
        <p14:creationId xmlns:p14="http://schemas.microsoft.com/office/powerpoint/2010/main" val="377381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066ED-204A-DCF7-1CA0-0002CE8898DF}"/>
              </a:ext>
            </a:extLst>
          </p:cNvPr>
          <p:cNvSpPr>
            <a:spLocks noGrp="1"/>
          </p:cNvSpPr>
          <p:nvPr>
            <p:ph type="title"/>
          </p:nvPr>
        </p:nvSpPr>
        <p:spPr/>
        <p:txBody>
          <a:bodyPr/>
          <a:lstStyle/>
          <a:p>
            <a:r>
              <a:rPr lang="en-US" altLang="zh-CN" dirty="0"/>
              <a:t>HDU6765 Count on a Tree II Striking Back</a:t>
            </a:r>
            <a:endParaRPr lang="zh-CN" altLang="en-US" dirty="0"/>
          </a:p>
        </p:txBody>
      </p:sp>
      <p:pic>
        <p:nvPicPr>
          <p:cNvPr id="5" name="内容占位符 4">
            <a:extLst>
              <a:ext uri="{FF2B5EF4-FFF2-40B4-BE49-F238E27FC236}">
                <a16:creationId xmlns:a16="http://schemas.microsoft.com/office/drawing/2014/main" id="{765C6FFF-CF80-3103-57D5-2E24EABD61F0}"/>
              </a:ext>
            </a:extLst>
          </p:cNvPr>
          <p:cNvPicPr>
            <a:picLocks noGrp="1" noChangeAspect="1"/>
          </p:cNvPicPr>
          <p:nvPr>
            <p:ph idx="1"/>
          </p:nvPr>
        </p:nvPicPr>
        <p:blipFill>
          <a:blip r:embed="rId2"/>
          <a:stretch>
            <a:fillRect/>
          </a:stretch>
        </p:blipFill>
        <p:spPr>
          <a:xfrm>
            <a:off x="838200" y="1858941"/>
            <a:ext cx="10515600" cy="1814638"/>
          </a:xfrm>
        </p:spPr>
      </p:pic>
    </p:spTree>
    <p:extLst>
      <p:ext uri="{BB962C8B-B14F-4D97-AF65-F5344CB8AC3E}">
        <p14:creationId xmlns:p14="http://schemas.microsoft.com/office/powerpoint/2010/main" val="1414274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295CE-34AA-452A-AC8B-0878CFE33000}"/>
              </a:ext>
            </a:extLst>
          </p:cNvPr>
          <p:cNvSpPr>
            <a:spLocks noGrp="1"/>
          </p:cNvSpPr>
          <p:nvPr>
            <p:ph type="title"/>
          </p:nvPr>
        </p:nvSpPr>
        <p:spPr/>
        <p:txBody>
          <a:bodyPr/>
          <a:lstStyle/>
          <a:p>
            <a:r>
              <a:rPr lang="zh-CN" altLang="en-US" dirty="0"/>
              <a:t>二分图</a:t>
            </a:r>
          </a:p>
        </p:txBody>
      </p:sp>
      <p:sp>
        <p:nvSpPr>
          <p:cNvPr id="3" name="内容占位符 2">
            <a:extLst>
              <a:ext uri="{FF2B5EF4-FFF2-40B4-BE49-F238E27FC236}">
                <a16:creationId xmlns:a16="http://schemas.microsoft.com/office/drawing/2014/main" id="{0C65C3FB-7F9B-40EB-9DC6-CFB6DDC09F6D}"/>
              </a:ext>
            </a:extLst>
          </p:cNvPr>
          <p:cNvSpPr>
            <a:spLocks noGrp="1"/>
          </p:cNvSpPr>
          <p:nvPr>
            <p:ph idx="1"/>
          </p:nvPr>
        </p:nvSpPr>
        <p:spPr/>
        <p:txBody>
          <a:bodyPr/>
          <a:lstStyle/>
          <a:p>
            <a:r>
              <a:rPr lang="zh-CN" altLang="en-US" dirty="0"/>
              <a:t>点集可以被恰好分成两个独立集</a:t>
            </a:r>
            <a:r>
              <a:rPr lang="en-US" altLang="zh-CN" dirty="0"/>
              <a:t>U</a:t>
            </a:r>
            <a:r>
              <a:rPr lang="zh-CN" altLang="en-US" dirty="0"/>
              <a:t>、</a:t>
            </a:r>
            <a:r>
              <a:rPr lang="en-US" altLang="zh-CN" dirty="0"/>
              <a:t>V</a:t>
            </a:r>
            <a:r>
              <a:rPr lang="zh-CN" altLang="en-US" dirty="0"/>
              <a:t>的图是二分图</a:t>
            </a:r>
            <a:endParaRPr lang="en-US" altLang="zh-CN" dirty="0"/>
          </a:p>
          <a:p>
            <a:r>
              <a:rPr lang="en-US" altLang="zh-CN" dirty="0"/>
              <a:t>U</a:t>
            </a:r>
            <a:r>
              <a:rPr lang="zh-CN" altLang="en-US" dirty="0"/>
              <a:t>和</a:t>
            </a:r>
            <a:r>
              <a:rPr lang="en-US" altLang="zh-CN" dirty="0"/>
              <a:t>V</a:t>
            </a:r>
            <a:r>
              <a:rPr lang="zh-CN" altLang="en-US" dirty="0"/>
              <a:t>之间有边相连</a:t>
            </a:r>
            <a:endParaRPr lang="en-US" altLang="zh-CN" dirty="0"/>
          </a:p>
          <a:p>
            <a:r>
              <a:rPr lang="en-US" altLang="zh-CN" dirty="0"/>
              <a:t>U</a:t>
            </a:r>
            <a:r>
              <a:rPr lang="zh-CN" altLang="en-US" dirty="0"/>
              <a:t>、</a:t>
            </a:r>
            <a:r>
              <a:rPr lang="en-US" altLang="zh-CN" dirty="0"/>
              <a:t>V</a:t>
            </a:r>
            <a:r>
              <a:rPr lang="zh-CN" altLang="en-US" dirty="0"/>
              <a:t>内部没有</a:t>
            </a:r>
          </a:p>
        </p:txBody>
      </p:sp>
    </p:spTree>
    <p:extLst>
      <p:ext uri="{BB962C8B-B14F-4D97-AF65-F5344CB8AC3E}">
        <p14:creationId xmlns:p14="http://schemas.microsoft.com/office/powerpoint/2010/main" val="415596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81C18-738A-DC3D-934B-C004DC07FC4F}"/>
              </a:ext>
            </a:extLst>
          </p:cNvPr>
          <p:cNvSpPr>
            <a:spLocks noGrp="1"/>
          </p:cNvSpPr>
          <p:nvPr>
            <p:ph type="title"/>
          </p:nvPr>
        </p:nvSpPr>
        <p:spPr/>
        <p:txBody>
          <a:bodyPr/>
          <a:lstStyle/>
          <a:p>
            <a:r>
              <a:rPr lang="zh-CN" altLang="en-US" dirty="0"/>
              <a:t>思考的角度</a:t>
            </a:r>
          </a:p>
        </p:txBody>
      </p:sp>
      <p:sp>
        <p:nvSpPr>
          <p:cNvPr id="3" name="内容占位符 2">
            <a:extLst>
              <a:ext uri="{FF2B5EF4-FFF2-40B4-BE49-F238E27FC236}">
                <a16:creationId xmlns:a16="http://schemas.microsoft.com/office/drawing/2014/main" id="{F3C2D774-109D-B110-CAD2-4FCFF215ACF9}"/>
              </a:ext>
            </a:extLst>
          </p:cNvPr>
          <p:cNvSpPr>
            <a:spLocks noGrp="1"/>
          </p:cNvSpPr>
          <p:nvPr>
            <p:ph idx="1"/>
          </p:nvPr>
        </p:nvSpPr>
        <p:spPr/>
        <p:txBody>
          <a:bodyPr/>
          <a:lstStyle/>
          <a:p>
            <a:r>
              <a:rPr lang="zh-CN" altLang="en-US" dirty="0"/>
              <a:t>数据结构是一些具体的技术，这里总结的是一些解决问题的思路</a:t>
            </a:r>
            <a:endParaRPr lang="en-US" altLang="zh-CN" dirty="0"/>
          </a:p>
          <a:p>
            <a:r>
              <a:rPr lang="zh-CN" altLang="en-US" dirty="0"/>
              <a:t>思路不能增强数据结构的能力，但是可以更加巧妙地分解问题</a:t>
            </a:r>
            <a:endParaRPr lang="en-US" altLang="zh-CN" dirty="0"/>
          </a:p>
          <a:p>
            <a:r>
              <a:rPr lang="zh-CN" altLang="en-US" dirty="0"/>
              <a:t>建议大家从以下</a:t>
            </a:r>
            <a:r>
              <a:rPr lang="en-US" altLang="zh-CN" dirty="0"/>
              <a:t>3</a:t>
            </a:r>
            <a:r>
              <a:rPr lang="zh-CN" altLang="en-US" dirty="0"/>
              <a:t>个角度来思考接下来的这些思路：</a:t>
            </a:r>
            <a:endParaRPr lang="en-US" altLang="zh-CN" dirty="0"/>
          </a:p>
          <a:p>
            <a:r>
              <a:rPr lang="zh-CN" altLang="en-US" dirty="0"/>
              <a:t>要求：什么数据结构可以用这些思路？</a:t>
            </a:r>
            <a:endParaRPr lang="en-US" altLang="zh-CN" dirty="0"/>
          </a:p>
          <a:p>
            <a:r>
              <a:rPr lang="zh-CN" altLang="en-US" dirty="0"/>
              <a:t>效果：能达到怎样的效果</a:t>
            </a:r>
            <a:r>
              <a:rPr lang="en-US" altLang="zh-CN" dirty="0"/>
              <a:t>/</a:t>
            </a:r>
            <a:r>
              <a:rPr lang="zh-CN" altLang="en-US" dirty="0"/>
              <a:t>目的？</a:t>
            </a:r>
            <a:endParaRPr lang="en-US" altLang="zh-CN" dirty="0"/>
          </a:p>
          <a:p>
            <a:r>
              <a:rPr lang="en-US" altLang="zh-CN" dirty="0"/>
              <a:t>*</a:t>
            </a:r>
            <a:r>
              <a:rPr lang="zh-CN" altLang="en-US" dirty="0"/>
              <a:t>扩展：这个技巧在其他地方有类似的运用吗？对这个技巧有更深刻的理解吗？</a:t>
            </a:r>
          </a:p>
        </p:txBody>
      </p:sp>
    </p:spTree>
    <p:extLst>
      <p:ext uri="{BB962C8B-B14F-4D97-AF65-F5344CB8AC3E}">
        <p14:creationId xmlns:p14="http://schemas.microsoft.com/office/powerpoint/2010/main" val="3909795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6AC23-2DB9-4B45-9C27-EB0C30297BBF}"/>
              </a:ext>
            </a:extLst>
          </p:cNvPr>
          <p:cNvSpPr>
            <a:spLocks noGrp="1"/>
          </p:cNvSpPr>
          <p:nvPr>
            <p:ph type="title"/>
          </p:nvPr>
        </p:nvSpPr>
        <p:spPr/>
        <p:txBody>
          <a:bodyPr/>
          <a:lstStyle/>
          <a:p>
            <a:r>
              <a:rPr lang="zh-CN" altLang="en-US" dirty="0"/>
              <a:t>性质及其判定</a:t>
            </a:r>
          </a:p>
        </p:txBody>
      </p:sp>
      <p:sp>
        <p:nvSpPr>
          <p:cNvPr id="3" name="内容占位符 2">
            <a:extLst>
              <a:ext uri="{FF2B5EF4-FFF2-40B4-BE49-F238E27FC236}">
                <a16:creationId xmlns:a16="http://schemas.microsoft.com/office/drawing/2014/main" id="{C3A36A9A-0C18-4F5D-98D2-353428C90C8E}"/>
              </a:ext>
            </a:extLst>
          </p:cNvPr>
          <p:cNvSpPr>
            <a:spLocks noGrp="1"/>
          </p:cNvSpPr>
          <p:nvPr>
            <p:ph idx="1"/>
          </p:nvPr>
        </p:nvSpPr>
        <p:spPr/>
        <p:txBody>
          <a:bodyPr/>
          <a:lstStyle/>
          <a:p>
            <a:r>
              <a:rPr lang="zh-CN" altLang="en-US" dirty="0"/>
              <a:t>充要条件</a:t>
            </a:r>
            <a:endParaRPr lang="en-US" altLang="zh-CN" dirty="0"/>
          </a:p>
          <a:p>
            <a:r>
              <a:rPr lang="zh-CN" altLang="en-US" dirty="0"/>
              <a:t>二分图的点色数为</a:t>
            </a:r>
            <a:r>
              <a:rPr lang="en-US" altLang="zh-CN" dirty="0"/>
              <a:t>2</a:t>
            </a:r>
          </a:p>
          <a:p>
            <a:r>
              <a:rPr lang="zh-CN" altLang="en-US" dirty="0"/>
              <a:t>二分图没有奇环</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8576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82F26-4375-456D-B8D7-D57716C54839}"/>
              </a:ext>
            </a:extLst>
          </p:cNvPr>
          <p:cNvSpPr>
            <a:spLocks noGrp="1"/>
          </p:cNvSpPr>
          <p:nvPr>
            <p:ph type="title"/>
          </p:nvPr>
        </p:nvSpPr>
        <p:spPr/>
        <p:txBody>
          <a:bodyPr/>
          <a:lstStyle/>
          <a:p>
            <a:r>
              <a:rPr lang="en-US" altLang="zh-CN" dirty="0" err="1"/>
              <a:t>fzu</a:t>
            </a:r>
            <a:r>
              <a:rPr lang="en-US" altLang="zh-CN" dirty="0"/>
              <a:t> 2259</a:t>
            </a:r>
            <a:endParaRPr lang="zh-CN" altLang="en-US" dirty="0"/>
          </a:p>
        </p:txBody>
      </p:sp>
      <p:sp>
        <p:nvSpPr>
          <p:cNvPr id="3" name="内容占位符 2">
            <a:extLst>
              <a:ext uri="{FF2B5EF4-FFF2-40B4-BE49-F238E27FC236}">
                <a16:creationId xmlns:a16="http://schemas.microsoft.com/office/drawing/2014/main" id="{46A7708D-D2A4-422C-8F52-6A24CC597909}"/>
              </a:ext>
            </a:extLst>
          </p:cNvPr>
          <p:cNvSpPr>
            <a:spLocks noGrp="1"/>
          </p:cNvSpPr>
          <p:nvPr>
            <p:ph idx="1"/>
          </p:nvPr>
        </p:nvSpPr>
        <p:spPr/>
        <p:txBody>
          <a:bodyPr/>
          <a:lstStyle/>
          <a:p>
            <a:r>
              <a:rPr lang="zh-CN" altLang="en-US" dirty="0"/>
              <a:t>有</a:t>
            </a:r>
            <a:r>
              <a:rPr lang="en-US" altLang="zh-CN" dirty="0"/>
              <a:t>n</a:t>
            </a:r>
            <a:r>
              <a:rPr lang="zh-CN" altLang="en-US" dirty="0"/>
              <a:t>个点</a:t>
            </a:r>
            <a:r>
              <a:rPr lang="en-US" altLang="zh-CN" dirty="0"/>
              <a:t>m</a:t>
            </a:r>
            <a:r>
              <a:rPr lang="zh-CN" altLang="en-US" dirty="0"/>
              <a:t>条边的图，现在要移除一条边，移除的同时给这条边的两个点同时染上黑色，然后想要对剩下的点黑白染色，使得所有相邻的点颜色都不同，想知道有多少种移除边的方案，使得可以满足前面的条件。</a:t>
            </a:r>
            <a:endParaRPr lang="en-US" altLang="zh-CN" dirty="0"/>
          </a:p>
          <a:p>
            <a:r>
              <a:rPr lang="en-US" altLang="zh-CN" dirty="0"/>
              <a:t>n≤100000</a:t>
            </a:r>
            <a:r>
              <a:rPr lang="zh-CN" altLang="en-US" dirty="0"/>
              <a:t>，</a:t>
            </a:r>
            <a:r>
              <a:rPr lang="en-US" altLang="zh-CN" dirty="0"/>
              <a:t>m≤200000</a:t>
            </a:r>
          </a:p>
          <a:p>
            <a:r>
              <a:rPr lang="zh-CN" altLang="en-US" dirty="0"/>
              <a:t>数据保证没重边和自环；图不一定联通。</a:t>
            </a:r>
          </a:p>
        </p:txBody>
      </p:sp>
    </p:spTree>
    <p:extLst>
      <p:ext uri="{BB962C8B-B14F-4D97-AF65-F5344CB8AC3E}">
        <p14:creationId xmlns:p14="http://schemas.microsoft.com/office/powerpoint/2010/main" val="240592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82F26-4375-456D-B8D7-D57716C54839}"/>
              </a:ext>
            </a:extLst>
          </p:cNvPr>
          <p:cNvSpPr>
            <a:spLocks noGrp="1"/>
          </p:cNvSpPr>
          <p:nvPr>
            <p:ph type="title"/>
          </p:nvPr>
        </p:nvSpPr>
        <p:spPr/>
        <p:txBody>
          <a:bodyPr/>
          <a:lstStyle/>
          <a:p>
            <a:r>
              <a:rPr lang="en-US" altLang="zh-CN" dirty="0" err="1"/>
              <a:t>fzu</a:t>
            </a:r>
            <a:r>
              <a:rPr lang="en-US" altLang="zh-CN" dirty="0"/>
              <a:t> 2259</a:t>
            </a:r>
            <a:endParaRPr lang="zh-CN" altLang="en-US" dirty="0"/>
          </a:p>
        </p:txBody>
      </p:sp>
      <p:sp>
        <p:nvSpPr>
          <p:cNvPr id="3" name="内容占位符 2">
            <a:extLst>
              <a:ext uri="{FF2B5EF4-FFF2-40B4-BE49-F238E27FC236}">
                <a16:creationId xmlns:a16="http://schemas.microsoft.com/office/drawing/2014/main" id="{46A7708D-D2A4-422C-8F52-6A24CC597909}"/>
              </a:ext>
            </a:extLst>
          </p:cNvPr>
          <p:cNvSpPr>
            <a:spLocks noGrp="1"/>
          </p:cNvSpPr>
          <p:nvPr>
            <p:ph idx="1"/>
          </p:nvPr>
        </p:nvSpPr>
        <p:spPr/>
        <p:txBody>
          <a:bodyPr>
            <a:normAutofit/>
          </a:bodyPr>
          <a:lstStyle/>
          <a:p>
            <a:r>
              <a:rPr lang="zh-CN" altLang="en-US" dirty="0"/>
              <a:t>假设删除的边是</a:t>
            </a:r>
            <a:r>
              <a:rPr lang="en-US" altLang="zh-CN" dirty="0"/>
              <a:t>(</a:t>
            </a:r>
            <a:r>
              <a:rPr lang="en-US" altLang="zh-CN" dirty="0" err="1"/>
              <a:t>u,v</a:t>
            </a:r>
            <a:r>
              <a:rPr lang="en-US" altLang="zh-CN" dirty="0"/>
              <a:t>)</a:t>
            </a:r>
            <a:r>
              <a:rPr lang="zh-CN" altLang="en-US" dirty="0"/>
              <a:t>，分两种情况讨论：</a:t>
            </a:r>
          </a:p>
          <a:p>
            <a:r>
              <a:rPr lang="en-US" altLang="zh-CN" dirty="0"/>
              <a:t>1.</a:t>
            </a:r>
            <a:r>
              <a:rPr lang="zh-CN" altLang="en-US" dirty="0"/>
              <a:t>删除</a:t>
            </a:r>
            <a:r>
              <a:rPr lang="en-US" altLang="zh-CN" dirty="0"/>
              <a:t>(</a:t>
            </a:r>
            <a:r>
              <a:rPr lang="en-US" altLang="zh-CN" dirty="0" err="1"/>
              <a:t>u,v</a:t>
            </a:r>
            <a:r>
              <a:rPr lang="en-US" altLang="zh-CN" dirty="0"/>
              <a:t>)</a:t>
            </a:r>
            <a:r>
              <a:rPr lang="zh-CN" altLang="en-US" dirty="0"/>
              <a:t>之后</a:t>
            </a:r>
            <a:r>
              <a:rPr lang="en-US" altLang="zh-CN" dirty="0"/>
              <a:t>(</a:t>
            </a:r>
            <a:r>
              <a:rPr lang="en-US" altLang="zh-CN" dirty="0" err="1"/>
              <a:t>u,v</a:t>
            </a:r>
            <a:r>
              <a:rPr lang="en-US" altLang="zh-CN" dirty="0"/>
              <a:t>)</a:t>
            </a:r>
            <a:r>
              <a:rPr lang="zh-CN" altLang="en-US" dirty="0"/>
              <a:t>不再连通，那么说明</a:t>
            </a:r>
            <a:r>
              <a:rPr lang="en-US" altLang="zh-CN" dirty="0"/>
              <a:t>(</a:t>
            </a:r>
            <a:r>
              <a:rPr lang="en-US" altLang="zh-CN" dirty="0" err="1"/>
              <a:t>u,v</a:t>
            </a:r>
            <a:r>
              <a:rPr lang="en-US" altLang="zh-CN" dirty="0"/>
              <a:t>)</a:t>
            </a:r>
            <a:r>
              <a:rPr lang="zh-CN" altLang="en-US" dirty="0"/>
              <a:t>是图的桥，同时整个图都要是二分图。</a:t>
            </a:r>
            <a:endParaRPr lang="en-US" altLang="zh-CN" dirty="0"/>
          </a:p>
          <a:p>
            <a:r>
              <a:rPr lang="en-US" altLang="zh-CN" dirty="0"/>
              <a:t>2.</a:t>
            </a:r>
            <a:r>
              <a:rPr lang="zh-CN" altLang="en-US" dirty="0"/>
              <a:t>删除</a:t>
            </a:r>
            <a:r>
              <a:rPr lang="en-US" altLang="zh-CN" dirty="0"/>
              <a:t>(</a:t>
            </a:r>
            <a:r>
              <a:rPr lang="en-US" altLang="zh-CN" dirty="0" err="1"/>
              <a:t>u,v</a:t>
            </a:r>
            <a:r>
              <a:rPr lang="en-US" altLang="zh-CN" dirty="0"/>
              <a:t>)</a:t>
            </a:r>
            <a:r>
              <a:rPr lang="zh-CN" altLang="en-US" dirty="0"/>
              <a:t>之后</a:t>
            </a:r>
            <a:r>
              <a:rPr lang="en-US" altLang="zh-CN" dirty="0"/>
              <a:t>(</a:t>
            </a:r>
            <a:r>
              <a:rPr lang="en-US" altLang="zh-CN" dirty="0" err="1"/>
              <a:t>u,v</a:t>
            </a:r>
            <a:r>
              <a:rPr lang="en-US" altLang="zh-CN" dirty="0"/>
              <a:t>)</a:t>
            </a:r>
            <a:r>
              <a:rPr lang="zh-CN" altLang="en-US" dirty="0"/>
              <a:t>依然连通，那么图不能是二分图，但是删除</a:t>
            </a:r>
            <a:r>
              <a:rPr lang="en-US" altLang="zh-CN" dirty="0"/>
              <a:t>(</a:t>
            </a:r>
            <a:r>
              <a:rPr lang="en-US" altLang="zh-CN" dirty="0" err="1"/>
              <a:t>u,v</a:t>
            </a:r>
            <a:r>
              <a:rPr lang="en-US" altLang="zh-CN" dirty="0"/>
              <a:t>)</a:t>
            </a:r>
            <a:r>
              <a:rPr lang="zh-CN" altLang="en-US" dirty="0"/>
              <a:t>之后必须要是二分图，这说明</a:t>
            </a:r>
            <a:r>
              <a:rPr lang="en-US" altLang="zh-CN" dirty="0"/>
              <a:t>(</a:t>
            </a:r>
            <a:r>
              <a:rPr lang="en-US" altLang="zh-CN" dirty="0" err="1"/>
              <a:t>u,v</a:t>
            </a:r>
            <a:r>
              <a:rPr lang="en-US" altLang="zh-CN" dirty="0"/>
              <a:t>)</a:t>
            </a:r>
            <a:r>
              <a:rPr lang="zh-CN" altLang="en-US" dirty="0"/>
              <a:t>位于所有奇环的交上，在忽略这条边之后可以进行黑白染色，且</a:t>
            </a:r>
            <a:r>
              <a:rPr lang="en-US" altLang="zh-CN" dirty="0" err="1"/>
              <a:t>u,v</a:t>
            </a:r>
            <a:r>
              <a:rPr lang="zh-CN" altLang="en-US" dirty="0"/>
              <a:t>必定同色。对图求出</a:t>
            </a:r>
            <a:r>
              <a:rPr lang="en-US" altLang="zh-CN" dirty="0" err="1"/>
              <a:t>dfs</a:t>
            </a:r>
            <a:r>
              <a:rPr lang="zh-CN" altLang="en-US" dirty="0"/>
              <a:t>生成树，找出所有基环，对每条边标记它被多少个奇数长度的基环与多少个偶数长度的基环经过。如果一条边被所有奇数长度的基环经过，且不被任何一个偶数长度的基环经过，那么就可行。</a:t>
            </a:r>
          </a:p>
        </p:txBody>
      </p:sp>
    </p:spTree>
    <p:extLst>
      <p:ext uri="{BB962C8B-B14F-4D97-AF65-F5344CB8AC3E}">
        <p14:creationId xmlns:p14="http://schemas.microsoft.com/office/powerpoint/2010/main" val="1055679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82F26-4375-456D-B8D7-D57716C54839}"/>
              </a:ext>
            </a:extLst>
          </p:cNvPr>
          <p:cNvSpPr>
            <a:spLocks noGrp="1"/>
          </p:cNvSpPr>
          <p:nvPr>
            <p:ph type="title"/>
          </p:nvPr>
        </p:nvSpPr>
        <p:spPr/>
        <p:txBody>
          <a:bodyPr/>
          <a:lstStyle/>
          <a:p>
            <a:r>
              <a:rPr lang="en-US" altLang="zh-CN" dirty="0" err="1"/>
              <a:t>fzu</a:t>
            </a:r>
            <a:r>
              <a:rPr lang="en-US" altLang="zh-CN" dirty="0"/>
              <a:t> 2259</a:t>
            </a:r>
            <a:endParaRPr lang="zh-CN" altLang="en-US" dirty="0"/>
          </a:p>
        </p:txBody>
      </p:sp>
      <p:sp>
        <p:nvSpPr>
          <p:cNvPr id="3" name="内容占位符 2">
            <a:extLst>
              <a:ext uri="{FF2B5EF4-FFF2-40B4-BE49-F238E27FC236}">
                <a16:creationId xmlns:a16="http://schemas.microsoft.com/office/drawing/2014/main" id="{46A7708D-D2A4-422C-8F52-6A24CC597909}"/>
              </a:ext>
            </a:extLst>
          </p:cNvPr>
          <p:cNvSpPr>
            <a:spLocks noGrp="1"/>
          </p:cNvSpPr>
          <p:nvPr>
            <p:ph idx="1"/>
          </p:nvPr>
        </p:nvSpPr>
        <p:spPr/>
        <p:txBody>
          <a:bodyPr>
            <a:normAutofit/>
          </a:bodyPr>
          <a:lstStyle/>
          <a:p>
            <a:r>
              <a:rPr lang="zh-CN" altLang="en-US" dirty="0"/>
              <a:t>对于一条返祖边，如果它连接的两个点的深度差为偶数，说明它在奇环上；否则在偶环上。并且它覆盖的边所在的奇环数或偶环数</a:t>
            </a:r>
            <a:r>
              <a:rPr lang="en-US" altLang="zh-CN" dirty="0"/>
              <a:t>+1.</a:t>
            </a:r>
          </a:p>
          <a:p>
            <a:r>
              <a:rPr lang="zh-CN" altLang="en-US" dirty="0"/>
              <a:t>第二种情况的题还有</a:t>
            </a:r>
            <a:r>
              <a:rPr lang="en-US" altLang="zh-CN" dirty="0"/>
              <a:t>BZOJ 4238 </a:t>
            </a:r>
            <a:r>
              <a:rPr lang="zh-CN" altLang="en-US" dirty="0"/>
              <a:t>电压</a:t>
            </a:r>
          </a:p>
        </p:txBody>
      </p:sp>
    </p:spTree>
    <p:extLst>
      <p:ext uri="{BB962C8B-B14F-4D97-AF65-F5344CB8AC3E}">
        <p14:creationId xmlns:p14="http://schemas.microsoft.com/office/powerpoint/2010/main" val="36209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a:bodyPr>
          <a:lstStyle/>
          <a:p>
            <a:r>
              <a:rPr lang="zh-CN" altLang="en-US" dirty="0"/>
              <a:t>有一颗苹果树，树上有 </a:t>
            </a:r>
            <a:r>
              <a:rPr lang="en-US" altLang="zh-CN" dirty="0"/>
              <a:t>n </a:t>
            </a:r>
            <a:r>
              <a:rPr lang="zh-CN" altLang="en-US" dirty="0"/>
              <a:t>个苹果，每个苹果有不同的高度 </a:t>
            </a:r>
            <a:r>
              <a:rPr lang="en-US" altLang="zh-CN" dirty="0"/>
              <a:t>hi</a:t>
            </a:r>
            <a:r>
              <a:rPr lang="zh-CN" altLang="en-US" dirty="0"/>
              <a:t>，形成了一个长度为 </a:t>
            </a:r>
            <a:r>
              <a:rPr lang="en-US" altLang="zh-CN" dirty="0"/>
              <a:t>n </a:t>
            </a:r>
            <a:r>
              <a:rPr lang="zh-CN" altLang="en-US" dirty="0"/>
              <a:t>的序列，之后有个人从左往右开始摘苹果。</a:t>
            </a:r>
            <a:endParaRPr lang="en-US" altLang="zh-CN" dirty="0"/>
          </a:p>
          <a:p>
            <a:r>
              <a:rPr lang="zh-CN" altLang="en-US" dirty="0"/>
              <a:t>他只会摘高度严格递增的苹果，问会摘多少个苹果呢？</a:t>
            </a:r>
          </a:p>
          <a:p>
            <a:r>
              <a:rPr lang="zh-CN" altLang="en-US" dirty="0"/>
              <a:t>有</a:t>
            </a:r>
            <a:r>
              <a:rPr lang="en-US" altLang="zh-CN" dirty="0"/>
              <a:t>m</a:t>
            </a:r>
            <a:r>
              <a:rPr lang="zh-CN" altLang="en-US" dirty="0"/>
              <a:t>次修改，需要对每次修改输出答案</a:t>
            </a:r>
            <a:endParaRPr lang="en-US" altLang="zh-CN" dirty="0"/>
          </a:p>
        </p:txBody>
      </p:sp>
    </p:spTree>
    <p:extLst>
      <p:ext uri="{BB962C8B-B14F-4D97-AF65-F5344CB8AC3E}">
        <p14:creationId xmlns:p14="http://schemas.microsoft.com/office/powerpoint/2010/main" val="17222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lnSpcReduction="10000"/>
          </a:bodyPr>
          <a:lstStyle/>
          <a:p>
            <a:r>
              <a:rPr lang="zh-CN" altLang="en-US" dirty="0"/>
              <a:t>在线段树上考虑</a:t>
            </a:r>
            <a:endParaRPr lang="en-US" altLang="zh-CN" dirty="0"/>
          </a:p>
          <a:p>
            <a:r>
              <a:rPr lang="zh-CN" altLang="en-US" dirty="0"/>
              <a:t>维护区间最大值和比左区间最大值大的右区间极长上升子序列长度</a:t>
            </a:r>
            <a:r>
              <a:rPr lang="en-US" altLang="zh-CN" dirty="0" err="1"/>
              <a:t>len</a:t>
            </a:r>
            <a:endParaRPr lang="en-US" altLang="zh-CN" dirty="0"/>
          </a:p>
          <a:p>
            <a:r>
              <a:rPr lang="zh-CN" altLang="en-US" dirty="0"/>
              <a:t>定义</a:t>
            </a:r>
            <a:r>
              <a:rPr lang="en-US" altLang="zh-CN" dirty="0" err="1"/>
              <a:t>cal</a:t>
            </a:r>
            <a:r>
              <a:rPr lang="en-US" altLang="zh-CN" dirty="0"/>
              <a:t>(</a:t>
            </a:r>
            <a:r>
              <a:rPr lang="en-US" altLang="zh-CN" dirty="0" err="1"/>
              <a:t>x,t</a:t>
            </a:r>
            <a:r>
              <a:rPr lang="en-US" altLang="zh-CN" dirty="0"/>
              <a:t>)</a:t>
            </a:r>
            <a:r>
              <a:rPr lang="zh-CN" altLang="en-US" dirty="0"/>
              <a:t>函数，表示在线段树上一个节点</a:t>
            </a:r>
            <a:r>
              <a:rPr lang="en-US" altLang="zh-CN" dirty="0"/>
              <a:t>x</a:t>
            </a:r>
            <a:r>
              <a:rPr lang="zh-CN" altLang="en-US" dirty="0"/>
              <a:t>中，比</a:t>
            </a:r>
            <a:r>
              <a:rPr lang="en-US" altLang="zh-CN" dirty="0"/>
              <a:t>t</a:t>
            </a:r>
            <a:r>
              <a:rPr lang="zh-CN" altLang="en-US" dirty="0"/>
              <a:t>大的极长上升子序列长度</a:t>
            </a:r>
            <a:endParaRPr lang="en-US" altLang="zh-CN" dirty="0"/>
          </a:p>
          <a:p>
            <a:r>
              <a:rPr lang="en-US" altLang="zh-CN" dirty="0" err="1"/>
              <a:t>cal</a:t>
            </a:r>
            <a:r>
              <a:rPr lang="zh-CN" altLang="en-US" dirty="0"/>
              <a:t>分为三种情况：</a:t>
            </a:r>
            <a:endParaRPr lang="en-US" altLang="zh-CN" dirty="0"/>
          </a:p>
          <a:p>
            <a:pPr lvl="1"/>
            <a:r>
              <a:rPr lang="zh-CN" altLang="en-US" dirty="0"/>
              <a:t>区间长度为 </a:t>
            </a:r>
            <a:r>
              <a:rPr lang="en-US" altLang="zh-CN" dirty="0"/>
              <a:t>1</a:t>
            </a:r>
            <a:r>
              <a:rPr lang="zh-CN" altLang="en-US" dirty="0"/>
              <a:t>，只需判断这个值是不是大于</a:t>
            </a:r>
            <a:r>
              <a:rPr lang="en-US" altLang="zh-CN" dirty="0"/>
              <a:t>t</a:t>
            </a:r>
            <a:r>
              <a:rPr lang="zh-CN" altLang="en-US" dirty="0"/>
              <a:t>即可</a:t>
            </a:r>
            <a:endParaRPr lang="en-US" altLang="zh-CN" dirty="0"/>
          </a:p>
          <a:p>
            <a:pPr lvl="1"/>
            <a:r>
              <a:rPr lang="zh-CN" altLang="en-US" dirty="0"/>
              <a:t>左区间的最大值大于了</a:t>
            </a:r>
            <a:r>
              <a:rPr lang="en-US" altLang="zh-CN" dirty="0"/>
              <a:t>t</a:t>
            </a:r>
            <a:r>
              <a:rPr lang="zh-CN" altLang="en-US" dirty="0"/>
              <a:t>，那么我们只需继续递归左区间，加上右儿子的 </a:t>
            </a:r>
            <a:r>
              <a:rPr lang="en-US" altLang="zh-CN" dirty="0" err="1"/>
              <a:t>len</a:t>
            </a:r>
            <a:r>
              <a:rPr lang="zh-CN" altLang="en-US" dirty="0"/>
              <a:t>即可</a:t>
            </a:r>
            <a:endParaRPr lang="en-US" altLang="zh-CN" dirty="0"/>
          </a:p>
          <a:p>
            <a:pPr lvl="1"/>
            <a:r>
              <a:rPr lang="zh-CN" altLang="en-US" dirty="0"/>
              <a:t>左区间的最大值小于</a:t>
            </a:r>
            <a:r>
              <a:rPr lang="en-US" altLang="zh-CN" dirty="0"/>
              <a:t>/</a:t>
            </a:r>
            <a:r>
              <a:rPr lang="zh-CN" altLang="en-US" dirty="0"/>
              <a:t>等于 </a:t>
            </a:r>
            <a:r>
              <a:rPr lang="en-US" altLang="zh-CN" dirty="0" err="1"/>
              <a:t>val</a:t>
            </a:r>
            <a:r>
              <a:rPr lang="zh-CN" altLang="en-US" dirty="0"/>
              <a:t>，左区间就没有用了，不可能会作出贡献，我们只需继续递归讨论右区间即可。</a:t>
            </a:r>
            <a:endParaRPr lang="en-US" altLang="zh-CN" dirty="0"/>
          </a:p>
        </p:txBody>
      </p:sp>
    </p:spTree>
    <p:extLst>
      <p:ext uri="{BB962C8B-B14F-4D97-AF65-F5344CB8AC3E}">
        <p14:creationId xmlns:p14="http://schemas.microsoft.com/office/powerpoint/2010/main" val="169609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7C99B-0B4C-7A16-B9C0-27999D98C94D}"/>
              </a:ext>
            </a:extLst>
          </p:cNvPr>
          <p:cNvSpPr>
            <a:spLocks noGrp="1"/>
          </p:cNvSpPr>
          <p:nvPr>
            <p:ph type="title"/>
          </p:nvPr>
        </p:nvSpPr>
        <p:spPr/>
        <p:txBody>
          <a:bodyPr/>
          <a:lstStyle/>
          <a:p>
            <a:r>
              <a:rPr lang="zh-CN" altLang="en-US" dirty="0"/>
              <a:t>楼房重建</a:t>
            </a:r>
          </a:p>
        </p:txBody>
      </p:sp>
      <p:sp>
        <p:nvSpPr>
          <p:cNvPr id="3" name="内容占位符 2">
            <a:extLst>
              <a:ext uri="{FF2B5EF4-FFF2-40B4-BE49-F238E27FC236}">
                <a16:creationId xmlns:a16="http://schemas.microsoft.com/office/drawing/2014/main" id="{601C8AB4-D504-C16A-9236-21E8CE1F21CB}"/>
              </a:ext>
            </a:extLst>
          </p:cNvPr>
          <p:cNvSpPr>
            <a:spLocks noGrp="1"/>
          </p:cNvSpPr>
          <p:nvPr>
            <p:ph idx="1"/>
          </p:nvPr>
        </p:nvSpPr>
        <p:spPr/>
        <p:txBody>
          <a:bodyPr/>
          <a:lstStyle/>
          <a:p>
            <a:r>
              <a:rPr lang="zh-CN" altLang="en-US" dirty="0"/>
              <a:t>可以发现斜率满足上面那个题</a:t>
            </a:r>
          </a:p>
        </p:txBody>
      </p:sp>
    </p:spTree>
    <p:extLst>
      <p:ext uri="{BB962C8B-B14F-4D97-AF65-F5344CB8AC3E}">
        <p14:creationId xmlns:p14="http://schemas.microsoft.com/office/powerpoint/2010/main" val="285203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a:bodyPr>
          <a:lstStyle/>
          <a:p>
            <a:r>
              <a:rPr lang="zh-CN" altLang="en-US" dirty="0"/>
              <a:t>有一个序列，每个数是</a:t>
            </a:r>
            <a:r>
              <a:rPr lang="en-US" altLang="zh-CN" dirty="0"/>
              <a:t>a[</a:t>
            </a:r>
            <a:r>
              <a:rPr lang="en-US" altLang="zh-CN" dirty="0" err="1"/>
              <a:t>i</a:t>
            </a:r>
            <a:r>
              <a:rPr lang="en-US" altLang="zh-CN" dirty="0"/>
              <a:t>]</a:t>
            </a:r>
            <a:r>
              <a:rPr lang="zh-CN" altLang="en-US" dirty="0"/>
              <a:t>，还有权值是</a:t>
            </a:r>
            <a:r>
              <a:rPr lang="en-US" altLang="zh-CN" dirty="0"/>
              <a:t>w[</a:t>
            </a:r>
            <a:r>
              <a:rPr lang="en-US" altLang="zh-CN" dirty="0" err="1"/>
              <a:t>i</a:t>
            </a:r>
            <a:r>
              <a:rPr lang="en-US" altLang="zh-CN" dirty="0"/>
              <a:t>]</a:t>
            </a:r>
          </a:p>
          <a:p>
            <a:r>
              <a:rPr lang="zh-CN" altLang="en-US" dirty="0"/>
              <a:t>求区间内的</a:t>
            </a:r>
            <a:r>
              <a:rPr lang="en-US" altLang="zh-CN" dirty="0"/>
              <a:t>a[</a:t>
            </a:r>
            <a:r>
              <a:rPr lang="en-US" altLang="zh-CN" dirty="0" err="1"/>
              <a:t>i</a:t>
            </a:r>
            <a:r>
              <a:rPr lang="en-US" altLang="zh-CN" dirty="0"/>
              <a:t>]</a:t>
            </a:r>
            <a:r>
              <a:rPr lang="zh-CN" altLang="en-US" dirty="0"/>
              <a:t>做了单调栈剩下元素的最小权值</a:t>
            </a:r>
            <a:r>
              <a:rPr lang="en-US" altLang="zh-CN" dirty="0"/>
              <a:t>/</a:t>
            </a:r>
            <a:r>
              <a:rPr lang="zh-CN" altLang="en-US" dirty="0"/>
              <a:t>权值和</a:t>
            </a:r>
            <a:endParaRPr lang="en-US" altLang="zh-CN" dirty="0"/>
          </a:p>
          <a:p>
            <a:endParaRPr lang="en-US" altLang="zh-CN" dirty="0"/>
          </a:p>
          <a:p>
            <a:r>
              <a:rPr lang="zh-CN" altLang="en-US"/>
              <a:t>并且我们考虑维护一个单减而非单增的单调栈</a:t>
            </a:r>
            <a:endParaRPr lang="en-US" altLang="zh-CN" dirty="0"/>
          </a:p>
          <a:p>
            <a:endParaRPr lang="en-US" altLang="zh-CN" dirty="0"/>
          </a:p>
        </p:txBody>
      </p:sp>
    </p:spTree>
    <p:extLst>
      <p:ext uri="{BB962C8B-B14F-4D97-AF65-F5344CB8AC3E}">
        <p14:creationId xmlns:p14="http://schemas.microsoft.com/office/powerpoint/2010/main" val="905106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a:xfrm>
            <a:off x="838200" y="1797050"/>
            <a:ext cx="10515600" cy="4351338"/>
          </a:xfrm>
        </p:spPr>
        <p:txBody>
          <a:bodyPr>
            <a:normAutofit/>
          </a:bodyPr>
          <a:lstStyle/>
          <a:p>
            <a:r>
              <a:rPr lang="zh-CN" altLang="en-US" dirty="0"/>
              <a:t>用线段树</a:t>
            </a:r>
            <a:endParaRPr lang="en-US" altLang="zh-CN" dirty="0"/>
          </a:p>
          <a:p>
            <a:r>
              <a:rPr lang="zh-CN" altLang="en-US" dirty="0"/>
              <a:t>设函数</a:t>
            </a:r>
            <a:r>
              <a:rPr lang="en-US" altLang="zh-CN" dirty="0"/>
              <a:t>find(</a:t>
            </a:r>
            <a:r>
              <a:rPr lang="en-US" altLang="zh-CN" dirty="0" err="1"/>
              <a:t>l,r,P</a:t>
            </a:r>
            <a:r>
              <a:rPr lang="en-US" altLang="zh-CN" dirty="0"/>
              <a:t>)</a:t>
            </a:r>
            <a:r>
              <a:rPr lang="zh-CN" altLang="en-US" dirty="0"/>
              <a:t>表示线段树</a:t>
            </a:r>
            <a:r>
              <a:rPr lang="en-US" altLang="zh-CN" dirty="0" err="1"/>
              <a:t>l,r</a:t>
            </a:r>
            <a:r>
              <a:rPr lang="zh-CN" altLang="en-US" dirty="0"/>
              <a:t>这个区间，所有</a:t>
            </a:r>
            <a:r>
              <a:rPr lang="en-US" altLang="zh-CN" dirty="0"/>
              <a:t>a[</a:t>
            </a:r>
            <a:r>
              <a:rPr lang="en-US" altLang="zh-CN" dirty="0" err="1"/>
              <a:t>i</a:t>
            </a:r>
            <a:r>
              <a:rPr lang="en-US" altLang="zh-CN" dirty="0"/>
              <a:t>]​</a:t>
            </a:r>
            <a:r>
              <a:rPr lang="zh-CN" altLang="en-US" dirty="0"/>
              <a:t>大于</a:t>
            </a:r>
            <a:r>
              <a:rPr lang="en-US" altLang="zh-CN" dirty="0"/>
              <a:t>P</a:t>
            </a:r>
            <a:r>
              <a:rPr lang="zh-CN" altLang="en-US" dirty="0"/>
              <a:t>的位置组成的单调栈的</a:t>
            </a:r>
            <a:r>
              <a:rPr lang="en-US" altLang="zh-CN" dirty="0"/>
              <a:t>f[</a:t>
            </a:r>
            <a:r>
              <a:rPr lang="en-US" altLang="zh-CN" dirty="0" err="1"/>
              <a:t>i</a:t>
            </a:r>
            <a:r>
              <a:rPr lang="en-US" altLang="zh-CN" dirty="0"/>
              <a:t>]</a:t>
            </a:r>
            <a:r>
              <a:rPr lang="zh-CN" altLang="en-US" dirty="0"/>
              <a:t>最小值</a:t>
            </a:r>
            <a:r>
              <a:rPr lang="en-US" altLang="zh-CN" dirty="0"/>
              <a:t>/</a:t>
            </a:r>
            <a:r>
              <a:rPr lang="zh-CN" altLang="en-US" dirty="0"/>
              <a:t>和为多少，下面以最小值为例</a:t>
            </a:r>
            <a:endParaRPr lang="en-US" altLang="zh-CN" dirty="0"/>
          </a:p>
          <a:p>
            <a:r>
              <a:rPr lang="zh-CN" altLang="en-US" dirty="0"/>
              <a:t>这样每次查询的答案就是</a:t>
            </a:r>
            <a:r>
              <a:rPr lang="en-US" altLang="zh-CN" dirty="0"/>
              <a:t>find(l,r,0)</a:t>
            </a:r>
          </a:p>
          <a:p>
            <a:r>
              <a:rPr lang="zh-CN" altLang="en-US" dirty="0"/>
              <a:t>设</a:t>
            </a:r>
            <a:r>
              <a:rPr lang="en-US" altLang="zh-CN" dirty="0" err="1"/>
              <a:t>rmx</a:t>
            </a:r>
            <a:r>
              <a:rPr lang="zh-CN" altLang="en-US" dirty="0"/>
              <a:t>为右区间的最大的</a:t>
            </a:r>
            <a:r>
              <a:rPr lang="en-US" altLang="zh-CN" dirty="0"/>
              <a:t>a[</a:t>
            </a:r>
            <a:r>
              <a:rPr lang="en-US" altLang="zh-CN" dirty="0" err="1"/>
              <a:t>i</a:t>
            </a:r>
            <a:r>
              <a:rPr lang="en-US" altLang="zh-CN" dirty="0"/>
              <a:t>]</a:t>
            </a:r>
          </a:p>
          <a:p>
            <a:r>
              <a:rPr lang="zh-CN" altLang="en-US" dirty="0"/>
              <a:t>如果</a:t>
            </a:r>
            <a:r>
              <a:rPr lang="en-US" altLang="zh-CN" dirty="0"/>
              <a:t>P&gt;</a:t>
            </a:r>
            <a:r>
              <a:rPr lang="en-US" altLang="zh-CN" dirty="0" err="1"/>
              <a:t>rmx</a:t>
            </a:r>
            <a:r>
              <a:rPr lang="zh-CN" altLang="en-US" dirty="0"/>
              <a:t>，那么直接返回</a:t>
            </a:r>
            <a:r>
              <a:rPr lang="en-US" altLang="zh-CN" dirty="0"/>
              <a:t>find(</a:t>
            </a:r>
            <a:r>
              <a:rPr lang="en-US" altLang="zh-CN" dirty="0" err="1"/>
              <a:t>l,mid,P</a:t>
            </a:r>
            <a:r>
              <a:rPr lang="en-US" altLang="zh-CN" dirty="0"/>
              <a:t>)</a:t>
            </a:r>
            <a:r>
              <a:rPr lang="zh-CN" altLang="en-US" dirty="0"/>
              <a:t>，否则，就必须返回</a:t>
            </a:r>
            <a:r>
              <a:rPr lang="en-US" altLang="zh-CN" dirty="0"/>
              <a:t>min(find(</a:t>
            </a:r>
            <a:r>
              <a:rPr lang="en-US" altLang="zh-CN" dirty="0" err="1"/>
              <a:t>l,mid,rmx</a:t>
            </a:r>
            <a:r>
              <a:rPr lang="en-US" altLang="zh-CN" dirty="0"/>
              <a:t>), find(mid+1,r,P))</a:t>
            </a:r>
          </a:p>
        </p:txBody>
      </p:sp>
    </p:spTree>
    <p:extLst>
      <p:ext uri="{BB962C8B-B14F-4D97-AF65-F5344CB8AC3E}">
        <p14:creationId xmlns:p14="http://schemas.microsoft.com/office/powerpoint/2010/main" val="6097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a:xfrm>
            <a:off x="838200" y="1797050"/>
            <a:ext cx="10515600" cy="4351338"/>
          </a:xfrm>
        </p:spPr>
        <p:txBody>
          <a:bodyPr>
            <a:normAutofit/>
          </a:bodyPr>
          <a:lstStyle/>
          <a:p>
            <a:r>
              <a:rPr lang="zh-CN" altLang="en-US" dirty="0"/>
              <a:t>很显然复杂度不对</a:t>
            </a:r>
            <a:endParaRPr lang="en-US" altLang="zh-CN" dirty="0"/>
          </a:p>
          <a:p>
            <a:r>
              <a:rPr lang="zh-CN" altLang="en-US" dirty="0"/>
              <a:t>考虑优化</a:t>
            </a:r>
            <a:endParaRPr lang="en-US" altLang="zh-CN" dirty="0"/>
          </a:p>
          <a:p>
            <a:r>
              <a:rPr lang="zh-CN" altLang="en-US" dirty="0"/>
              <a:t>设</a:t>
            </a:r>
            <a:r>
              <a:rPr lang="en-US" altLang="zh-CN" dirty="0"/>
              <a:t>lv=find(</a:t>
            </a:r>
            <a:r>
              <a:rPr lang="en-US" altLang="zh-CN" dirty="0" err="1"/>
              <a:t>l,mid,rmx</a:t>
            </a:r>
            <a:r>
              <a:rPr lang="en-US" altLang="zh-CN" dirty="0"/>
              <a:t>)</a:t>
            </a:r>
            <a:r>
              <a:rPr lang="zh-CN" altLang="en-US" dirty="0"/>
              <a:t>，这样上面的式子就变成了</a:t>
            </a:r>
            <a:r>
              <a:rPr lang="en-US" altLang="zh-CN" dirty="0"/>
              <a:t>min(lv, find(mid+1,r,P)) </a:t>
            </a:r>
            <a:r>
              <a:rPr lang="zh-CN" altLang="en-US" dirty="0"/>
              <a:t>这和之前设</a:t>
            </a:r>
            <a:r>
              <a:rPr lang="en-US" altLang="zh-CN" dirty="0" err="1"/>
              <a:t>len</a:t>
            </a:r>
            <a:r>
              <a:rPr lang="zh-CN" altLang="en-US" dirty="0"/>
              <a:t>是一样的</a:t>
            </a:r>
            <a:endParaRPr lang="en-US" altLang="zh-CN" dirty="0"/>
          </a:p>
          <a:p>
            <a:r>
              <a:rPr lang="zh-CN" altLang="en-US" dirty="0"/>
              <a:t>维护</a:t>
            </a:r>
            <a:r>
              <a:rPr lang="en-US" altLang="zh-CN" dirty="0"/>
              <a:t>lv</a:t>
            </a:r>
            <a:r>
              <a:rPr lang="zh-CN" altLang="en-US" dirty="0"/>
              <a:t>，这样复杂度即可保证</a:t>
            </a:r>
            <a:endParaRPr lang="en-US" altLang="zh-CN" dirty="0"/>
          </a:p>
          <a:p>
            <a:r>
              <a:rPr lang="zh-CN" altLang="en-US" dirty="0"/>
              <a:t>而对于修改操作，每次修改完后重新计算</a:t>
            </a:r>
            <a:r>
              <a:rPr lang="en-US" altLang="zh-CN" dirty="0"/>
              <a:t>lv</a:t>
            </a:r>
            <a:r>
              <a:rPr lang="zh-CN" altLang="en-US" dirty="0"/>
              <a:t>即可</a:t>
            </a:r>
            <a:endParaRPr lang="en-US" altLang="zh-CN" dirty="0"/>
          </a:p>
        </p:txBody>
      </p:sp>
    </p:spTree>
    <p:extLst>
      <p:ext uri="{BB962C8B-B14F-4D97-AF65-F5344CB8AC3E}">
        <p14:creationId xmlns:p14="http://schemas.microsoft.com/office/powerpoint/2010/main" val="177216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81C18-738A-DC3D-934B-C004DC07FC4F}"/>
              </a:ext>
            </a:extLst>
          </p:cNvPr>
          <p:cNvSpPr>
            <a:spLocks noGrp="1"/>
          </p:cNvSpPr>
          <p:nvPr>
            <p:ph type="title"/>
          </p:nvPr>
        </p:nvSpPr>
        <p:spPr/>
        <p:txBody>
          <a:bodyPr/>
          <a:lstStyle/>
          <a:p>
            <a:r>
              <a:rPr lang="zh-CN" altLang="en-US" dirty="0"/>
              <a:t>修改和查询的平衡</a:t>
            </a:r>
          </a:p>
        </p:txBody>
      </p:sp>
      <p:sp>
        <p:nvSpPr>
          <p:cNvPr id="3" name="内容占位符 2">
            <a:extLst>
              <a:ext uri="{FF2B5EF4-FFF2-40B4-BE49-F238E27FC236}">
                <a16:creationId xmlns:a16="http://schemas.microsoft.com/office/drawing/2014/main" id="{F3C2D774-109D-B110-CAD2-4FCFF215ACF9}"/>
              </a:ext>
            </a:extLst>
          </p:cNvPr>
          <p:cNvSpPr>
            <a:spLocks noGrp="1"/>
          </p:cNvSpPr>
          <p:nvPr>
            <p:ph idx="1"/>
          </p:nvPr>
        </p:nvSpPr>
        <p:spPr/>
        <p:txBody>
          <a:bodyPr/>
          <a:lstStyle/>
          <a:p>
            <a:r>
              <a:rPr lang="zh-CN" altLang="en-US" dirty="0"/>
              <a:t>优点：</a:t>
            </a:r>
            <a:endParaRPr lang="en-US" altLang="zh-CN" dirty="0"/>
          </a:p>
          <a:p>
            <a:r>
              <a:rPr lang="zh-CN" altLang="en-US" dirty="0"/>
              <a:t>平衡复杂度</a:t>
            </a:r>
            <a:endParaRPr lang="en-US" altLang="zh-CN" dirty="0"/>
          </a:p>
          <a:p>
            <a:r>
              <a:rPr lang="zh-CN" altLang="en-US" dirty="0"/>
              <a:t>例：</a:t>
            </a:r>
            <a:endParaRPr lang="en-US" altLang="zh-CN" dirty="0"/>
          </a:p>
          <a:p>
            <a:r>
              <a:rPr lang="zh-CN" altLang="en-US" dirty="0"/>
              <a:t>差分、前缀和、树状数组</a:t>
            </a:r>
            <a:endParaRPr lang="en-US" altLang="zh-CN" dirty="0"/>
          </a:p>
          <a:p>
            <a:r>
              <a:rPr lang="zh-CN" altLang="en-US" dirty="0"/>
              <a:t>分析：</a:t>
            </a:r>
            <a:endParaRPr lang="en-US" altLang="zh-CN" dirty="0"/>
          </a:p>
          <a:p>
            <a:r>
              <a:rPr lang="zh-CN" altLang="en-US" dirty="0"/>
              <a:t>当遇到修改</a:t>
            </a:r>
            <a:r>
              <a:rPr lang="en-US" altLang="zh-CN" dirty="0"/>
              <a:t>O(n)</a:t>
            </a:r>
            <a:r>
              <a:rPr lang="zh-CN" altLang="en-US" dirty="0"/>
              <a:t>，查询</a:t>
            </a:r>
            <a:r>
              <a:rPr lang="en-US" altLang="zh-CN" dirty="0"/>
              <a:t>O(1)</a:t>
            </a:r>
            <a:r>
              <a:rPr lang="zh-CN" altLang="en-US" dirty="0"/>
              <a:t>，或者修改</a:t>
            </a:r>
            <a:r>
              <a:rPr lang="en-US" altLang="zh-CN" dirty="0"/>
              <a:t>O(1)</a:t>
            </a:r>
            <a:r>
              <a:rPr lang="zh-CN" altLang="en-US" dirty="0"/>
              <a:t>，查询</a:t>
            </a:r>
            <a:r>
              <a:rPr lang="en-US" altLang="zh-CN" dirty="0"/>
              <a:t>O(n)</a:t>
            </a:r>
            <a:r>
              <a:rPr lang="zh-CN" altLang="en-US" dirty="0"/>
              <a:t>的时候，要考虑维护合适的信息，使得修改和查询的复杂度平衡</a:t>
            </a:r>
            <a:endParaRPr lang="en-US" altLang="zh-CN" dirty="0"/>
          </a:p>
          <a:p>
            <a:r>
              <a:rPr lang="zh-CN" altLang="en-US" dirty="0"/>
              <a:t>重点是考虑修改对查询有什么影响</a:t>
            </a:r>
          </a:p>
        </p:txBody>
      </p:sp>
    </p:spTree>
    <p:extLst>
      <p:ext uri="{BB962C8B-B14F-4D97-AF65-F5344CB8AC3E}">
        <p14:creationId xmlns:p14="http://schemas.microsoft.com/office/powerpoint/2010/main" val="226113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89392-0573-DE74-E6BA-5ABC1604F62E}"/>
              </a:ext>
            </a:extLst>
          </p:cNvPr>
          <p:cNvSpPr>
            <a:spLocks noGrp="1"/>
          </p:cNvSpPr>
          <p:nvPr>
            <p:ph type="title"/>
          </p:nvPr>
        </p:nvSpPr>
        <p:spPr/>
        <p:txBody>
          <a:bodyPr/>
          <a:lstStyle/>
          <a:p>
            <a:r>
              <a:rPr lang="zh-CN" altLang="en-US" dirty="0"/>
              <a:t>离线</a:t>
            </a:r>
          </a:p>
        </p:txBody>
      </p:sp>
      <p:sp>
        <p:nvSpPr>
          <p:cNvPr id="3" name="内容占位符 2">
            <a:extLst>
              <a:ext uri="{FF2B5EF4-FFF2-40B4-BE49-F238E27FC236}">
                <a16:creationId xmlns:a16="http://schemas.microsoft.com/office/drawing/2014/main" id="{C781E8B7-A51B-F8AC-A457-D1AA1515E70F}"/>
              </a:ext>
            </a:extLst>
          </p:cNvPr>
          <p:cNvSpPr>
            <a:spLocks noGrp="1"/>
          </p:cNvSpPr>
          <p:nvPr>
            <p:ph idx="1"/>
          </p:nvPr>
        </p:nvSpPr>
        <p:spPr/>
        <p:txBody>
          <a:bodyPr/>
          <a:lstStyle/>
          <a:p>
            <a:r>
              <a:rPr lang="zh-CN" altLang="en-US" dirty="0"/>
              <a:t>优点：</a:t>
            </a:r>
            <a:endParaRPr lang="en-US" altLang="zh-CN" dirty="0"/>
          </a:p>
          <a:p>
            <a:r>
              <a:rPr lang="zh-CN" altLang="en-US" dirty="0"/>
              <a:t>可以合理安排修改、询问顺序</a:t>
            </a:r>
            <a:endParaRPr lang="en-US" altLang="zh-CN" dirty="0"/>
          </a:p>
          <a:p>
            <a:r>
              <a:rPr lang="zh-CN" altLang="en-US" dirty="0"/>
              <a:t>例：</a:t>
            </a:r>
            <a:endParaRPr lang="en-US" altLang="zh-CN" dirty="0"/>
          </a:p>
          <a:p>
            <a:r>
              <a:rPr lang="zh-CN" altLang="en-US" dirty="0"/>
              <a:t>倒着做，扫描线，一个一个地加进去</a:t>
            </a:r>
            <a:endParaRPr lang="en-US" altLang="zh-CN" dirty="0"/>
          </a:p>
          <a:p>
            <a:r>
              <a:rPr lang="zh-CN" altLang="en-US" dirty="0"/>
              <a:t>分析：</a:t>
            </a:r>
            <a:endParaRPr lang="en-US" altLang="zh-CN" dirty="0"/>
          </a:p>
          <a:p>
            <a:r>
              <a:rPr lang="zh-CN" altLang="en-US" dirty="0"/>
              <a:t>倒着做主要是用在只有删除操作，没有加入操作，但数据结构又只能维护加入操作的情形</a:t>
            </a:r>
          </a:p>
        </p:txBody>
      </p:sp>
    </p:spTree>
    <p:extLst>
      <p:ext uri="{BB962C8B-B14F-4D97-AF65-F5344CB8AC3E}">
        <p14:creationId xmlns:p14="http://schemas.microsoft.com/office/powerpoint/2010/main" val="143130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89392-0573-DE74-E6BA-5ABC1604F62E}"/>
              </a:ext>
            </a:extLst>
          </p:cNvPr>
          <p:cNvSpPr>
            <a:spLocks noGrp="1"/>
          </p:cNvSpPr>
          <p:nvPr>
            <p:ph type="title"/>
          </p:nvPr>
        </p:nvSpPr>
        <p:spPr/>
        <p:txBody>
          <a:bodyPr/>
          <a:lstStyle/>
          <a:p>
            <a:r>
              <a:rPr lang="zh-CN" altLang="en-US" dirty="0"/>
              <a:t>离线</a:t>
            </a:r>
          </a:p>
        </p:txBody>
      </p:sp>
      <p:sp>
        <p:nvSpPr>
          <p:cNvPr id="3" name="内容占位符 2">
            <a:extLst>
              <a:ext uri="{FF2B5EF4-FFF2-40B4-BE49-F238E27FC236}">
                <a16:creationId xmlns:a16="http://schemas.microsoft.com/office/drawing/2014/main" id="{C781E8B7-A51B-F8AC-A457-D1AA1515E70F}"/>
              </a:ext>
            </a:extLst>
          </p:cNvPr>
          <p:cNvSpPr>
            <a:spLocks noGrp="1"/>
          </p:cNvSpPr>
          <p:nvPr>
            <p:ph idx="1"/>
          </p:nvPr>
        </p:nvSpPr>
        <p:spPr/>
        <p:txBody>
          <a:bodyPr/>
          <a:lstStyle/>
          <a:p>
            <a:r>
              <a:rPr lang="zh-CN" altLang="en-US" dirty="0"/>
              <a:t>优点：</a:t>
            </a:r>
            <a:endParaRPr lang="en-US" altLang="zh-CN" dirty="0"/>
          </a:p>
          <a:p>
            <a:r>
              <a:rPr lang="zh-CN" altLang="en-US" dirty="0"/>
              <a:t>可以合理安排修改、询问顺序</a:t>
            </a:r>
            <a:endParaRPr lang="en-US" altLang="zh-CN" dirty="0"/>
          </a:p>
          <a:p>
            <a:r>
              <a:rPr lang="zh-CN" altLang="en-US" dirty="0"/>
              <a:t>例：</a:t>
            </a:r>
            <a:endParaRPr lang="en-US" altLang="zh-CN" dirty="0"/>
          </a:p>
          <a:p>
            <a:r>
              <a:rPr lang="zh-CN" altLang="en-US" dirty="0"/>
              <a:t>倒着做，扫描线，一个一个地加进去</a:t>
            </a:r>
            <a:endParaRPr lang="en-US" altLang="zh-CN" dirty="0"/>
          </a:p>
          <a:p>
            <a:r>
              <a:rPr lang="zh-CN" altLang="en-US" dirty="0"/>
              <a:t>分析：</a:t>
            </a:r>
            <a:endParaRPr lang="en-US" altLang="zh-CN" dirty="0"/>
          </a:p>
          <a:p>
            <a:r>
              <a:rPr lang="zh-CN" altLang="en-US" dirty="0"/>
              <a:t>扫描线一方面是二维的一些问题可以考虑</a:t>
            </a:r>
            <a:endParaRPr lang="en-US" altLang="zh-CN" dirty="0"/>
          </a:p>
          <a:p>
            <a:r>
              <a:rPr lang="zh-CN" altLang="en-US" dirty="0"/>
              <a:t>另一方面在序列上表现为一个一个地加进去，主要是考虑增量，也就是在原序列后面增加一个元素会对当前维护的数据结构造成怎样的影响，如果这个影响可以很快地维护，那么就可以考虑</a:t>
            </a:r>
          </a:p>
        </p:txBody>
      </p:sp>
    </p:spTree>
    <p:extLst>
      <p:ext uri="{BB962C8B-B14F-4D97-AF65-F5344CB8AC3E}">
        <p14:creationId xmlns:p14="http://schemas.microsoft.com/office/powerpoint/2010/main" val="111383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89392-0573-DE74-E6BA-5ABC1604F62E}"/>
              </a:ext>
            </a:extLst>
          </p:cNvPr>
          <p:cNvSpPr>
            <a:spLocks noGrp="1"/>
          </p:cNvSpPr>
          <p:nvPr>
            <p:ph type="title"/>
          </p:nvPr>
        </p:nvSpPr>
        <p:spPr/>
        <p:txBody>
          <a:bodyPr/>
          <a:lstStyle/>
          <a:p>
            <a:r>
              <a:rPr lang="zh-CN" altLang="en-US" dirty="0"/>
              <a:t>维护对象本身的性质</a:t>
            </a:r>
          </a:p>
        </p:txBody>
      </p:sp>
      <p:sp>
        <p:nvSpPr>
          <p:cNvPr id="3" name="内容占位符 2">
            <a:extLst>
              <a:ext uri="{FF2B5EF4-FFF2-40B4-BE49-F238E27FC236}">
                <a16:creationId xmlns:a16="http://schemas.microsoft.com/office/drawing/2014/main" id="{C781E8B7-A51B-F8AC-A457-D1AA1515E70F}"/>
              </a:ext>
            </a:extLst>
          </p:cNvPr>
          <p:cNvSpPr>
            <a:spLocks noGrp="1"/>
          </p:cNvSpPr>
          <p:nvPr>
            <p:ph idx="1"/>
          </p:nvPr>
        </p:nvSpPr>
        <p:spPr/>
        <p:txBody>
          <a:bodyPr/>
          <a:lstStyle/>
          <a:p>
            <a:r>
              <a:rPr lang="zh-CN" altLang="en-US" dirty="0"/>
              <a:t>例：</a:t>
            </a:r>
            <a:endParaRPr lang="en-US" altLang="zh-CN" dirty="0"/>
          </a:p>
          <a:p>
            <a:r>
              <a:rPr lang="zh-CN" altLang="en-US" dirty="0"/>
              <a:t>可减性、交换律、结合律</a:t>
            </a:r>
            <a:endParaRPr lang="en-US" altLang="zh-CN" dirty="0"/>
          </a:p>
          <a:p>
            <a:r>
              <a:rPr lang="zh-CN" altLang="en-US" dirty="0"/>
              <a:t>分析：</a:t>
            </a:r>
            <a:endParaRPr lang="en-US" altLang="zh-CN" dirty="0"/>
          </a:p>
          <a:p>
            <a:r>
              <a:rPr lang="zh-CN" altLang="en-US" dirty="0"/>
              <a:t>如果维护对象本身具有可减性，那么对</a:t>
            </a:r>
            <a:r>
              <a:rPr lang="en-US" altLang="zh-CN" dirty="0"/>
              <a:t>[</a:t>
            </a:r>
            <a:r>
              <a:rPr lang="en-US" altLang="zh-CN" dirty="0" err="1"/>
              <a:t>l,r</a:t>
            </a:r>
            <a:r>
              <a:rPr lang="en-US" altLang="zh-CN" dirty="0"/>
              <a:t>]</a:t>
            </a:r>
            <a:r>
              <a:rPr lang="zh-CN" altLang="en-US" dirty="0"/>
              <a:t>的信息的维护可以转化成对</a:t>
            </a:r>
            <a:r>
              <a:rPr lang="en-US" altLang="zh-CN" dirty="0"/>
              <a:t>[1,r]</a:t>
            </a:r>
            <a:r>
              <a:rPr lang="zh-CN" altLang="en-US" dirty="0"/>
              <a:t>和</a:t>
            </a:r>
            <a:r>
              <a:rPr lang="en-US" altLang="zh-CN" dirty="0"/>
              <a:t>[1,l-1]</a:t>
            </a:r>
            <a:r>
              <a:rPr lang="zh-CN" altLang="en-US" dirty="0"/>
              <a:t>信息的维护（高维同理），而树状数组恰好支持维护形如</a:t>
            </a:r>
            <a:r>
              <a:rPr lang="en-US" altLang="zh-CN" dirty="0"/>
              <a:t>[1,?]</a:t>
            </a:r>
            <a:r>
              <a:rPr lang="zh-CN" altLang="en-US" dirty="0"/>
              <a:t>的信息</a:t>
            </a:r>
          </a:p>
        </p:txBody>
      </p:sp>
    </p:spTree>
    <p:extLst>
      <p:ext uri="{BB962C8B-B14F-4D97-AF65-F5344CB8AC3E}">
        <p14:creationId xmlns:p14="http://schemas.microsoft.com/office/powerpoint/2010/main" val="243593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89392-0573-DE74-E6BA-5ABC1604F62E}"/>
              </a:ext>
            </a:extLst>
          </p:cNvPr>
          <p:cNvSpPr>
            <a:spLocks noGrp="1"/>
          </p:cNvSpPr>
          <p:nvPr>
            <p:ph type="title"/>
          </p:nvPr>
        </p:nvSpPr>
        <p:spPr/>
        <p:txBody>
          <a:bodyPr/>
          <a:lstStyle/>
          <a:p>
            <a:r>
              <a:rPr lang="zh-CN" altLang="en-US" dirty="0"/>
              <a:t>维护对象本身的性质</a:t>
            </a:r>
          </a:p>
        </p:txBody>
      </p:sp>
      <p:sp>
        <p:nvSpPr>
          <p:cNvPr id="3" name="内容占位符 2">
            <a:extLst>
              <a:ext uri="{FF2B5EF4-FFF2-40B4-BE49-F238E27FC236}">
                <a16:creationId xmlns:a16="http://schemas.microsoft.com/office/drawing/2014/main" id="{C781E8B7-A51B-F8AC-A457-D1AA1515E70F}"/>
              </a:ext>
            </a:extLst>
          </p:cNvPr>
          <p:cNvSpPr>
            <a:spLocks noGrp="1"/>
          </p:cNvSpPr>
          <p:nvPr>
            <p:ph idx="1"/>
          </p:nvPr>
        </p:nvSpPr>
        <p:spPr/>
        <p:txBody>
          <a:bodyPr/>
          <a:lstStyle/>
          <a:p>
            <a:r>
              <a:rPr lang="zh-CN" altLang="en-US" dirty="0"/>
              <a:t>例：</a:t>
            </a:r>
            <a:endParaRPr lang="en-US" altLang="zh-CN" dirty="0"/>
          </a:p>
          <a:p>
            <a:r>
              <a:rPr lang="zh-CN" altLang="en-US" dirty="0"/>
              <a:t>可减性、交换律、结合律</a:t>
            </a:r>
            <a:endParaRPr lang="en-US" altLang="zh-CN" dirty="0"/>
          </a:p>
          <a:p>
            <a:r>
              <a:rPr lang="zh-CN" altLang="en-US" dirty="0"/>
              <a:t>分析：</a:t>
            </a:r>
            <a:endParaRPr lang="en-US" altLang="zh-CN" dirty="0"/>
          </a:p>
          <a:p>
            <a:r>
              <a:rPr lang="zh-CN" altLang="en-US" dirty="0"/>
              <a:t>如果维护对象本身不具有交换律，那么不能用树状数组维护</a:t>
            </a:r>
          </a:p>
        </p:txBody>
      </p:sp>
    </p:spTree>
    <p:extLst>
      <p:ext uri="{BB962C8B-B14F-4D97-AF65-F5344CB8AC3E}">
        <p14:creationId xmlns:p14="http://schemas.microsoft.com/office/powerpoint/2010/main" val="232241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89392-0573-DE74-E6BA-5ABC1604F62E}"/>
              </a:ext>
            </a:extLst>
          </p:cNvPr>
          <p:cNvSpPr>
            <a:spLocks noGrp="1"/>
          </p:cNvSpPr>
          <p:nvPr>
            <p:ph type="title"/>
          </p:nvPr>
        </p:nvSpPr>
        <p:spPr/>
        <p:txBody>
          <a:bodyPr/>
          <a:lstStyle/>
          <a:p>
            <a:r>
              <a:rPr lang="zh-CN" altLang="en-US" dirty="0"/>
              <a:t>维护对象本身的性质</a:t>
            </a:r>
          </a:p>
        </p:txBody>
      </p:sp>
      <p:sp>
        <p:nvSpPr>
          <p:cNvPr id="3" name="内容占位符 2">
            <a:extLst>
              <a:ext uri="{FF2B5EF4-FFF2-40B4-BE49-F238E27FC236}">
                <a16:creationId xmlns:a16="http://schemas.microsoft.com/office/drawing/2014/main" id="{C781E8B7-A51B-F8AC-A457-D1AA1515E70F}"/>
              </a:ext>
            </a:extLst>
          </p:cNvPr>
          <p:cNvSpPr>
            <a:spLocks noGrp="1"/>
          </p:cNvSpPr>
          <p:nvPr>
            <p:ph idx="1"/>
          </p:nvPr>
        </p:nvSpPr>
        <p:spPr/>
        <p:txBody>
          <a:bodyPr/>
          <a:lstStyle/>
          <a:p>
            <a:r>
              <a:rPr lang="zh-CN" altLang="en-US" dirty="0"/>
              <a:t>例：</a:t>
            </a:r>
            <a:endParaRPr lang="en-US" altLang="zh-CN" dirty="0"/>
          </a:p>
          <a:p>
            <a:r>
              <a:rPr lang="zh-CN" altLang="en-US" dirty="0"/>
              <a:t>可减性、交换律、结合律</a:t>
            </a:r>
            <a:endParaRPr lang="en-US" altLang="zh-CN" dirty="0"/>
          </a:p>
          <a:p>
            <a:r>
              <a:rPr lang="zh-CN" altLang="en-US" dirty="0"/>
              <a:t>分析：</a:t>
            </a:r>
            <a:endParaRPr lang="en-US" altLang="zh-CN" dirty="0"/>
          </a:p>
          <a:p>
            <a:r>
              <a:rPr lang="zh-CN" altLang="en-US" dirty="0"/>
              <a:t>如果维护对象本身不具有结合律，那么用线段树维护的是真值表而非原对象</a:t>
            </a:r>
          </a:p>
        </p:txBody>
      </p:sp>
    </p:spTree>
    <p:extLst>
      <p:ext uri="{BB962C8B-B14F-4D97-AF65-F5344CB8AC3E}">
        <p14:creationId xmlns:p14="http://schemas.microsoft.com/office/powerpoint/2010/main" val="14751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89392-0573-DE74-E6BA-5ABC1604F62E}"/>
              </a:ext>
            </a:extLst>
          </p:cNvPr>
          <p:cNvSpPr>
            <a:spLocks noGrp="1"/>
          </p:cNvSpPr>
          <p:nvPr>
            <p:ph type="title"/>
          </p:nvPr>
        </p:nvSpPr>
        <p:spPr/>
        <p:txBody>
          <a:bodyPr/>
          <a:lstStyle/>
          <a:p>
            <a:r>
              <a:rPr lang="zh-CN" altLang="en-US" dirty="0"/>
              <a:t>一些常见的维护对象</a:t>
            </a:r>
          </a:p>
        </p:txBody>
      </p:sp>
      <p:sp>
        <p:nvSpPr>
          <p:cNvPr id="3" name="内容占位符 2">
            <a:extLst>
              <a:ext uri="{FF2B5EF4-FFF2-40B4-BE49-F238E27FC236}">
                <a16:creationId xmlns:a16="http://schemas.microsoft.com/office/drawing/2014/main" id="{C781E8B7-A51B-F8AC-A457-D1AA1515E70F}"/>
              </a:ext>
            </a:extLst>
          </p:cNvPr>
          <p:cNvSpPr>
            <a:spLocks noGrp="1"/>
          </p:cNvSpPr>
          <p:nvPr>
            <p:ph idx="1"/>
          </p:nvPr>
        </p:nvSpPr>
        <p:spPr/>
        <p:txBody>
          <a:bodyPr/>
          <a:lstStyle/>
          <a:p>
            <a:r>
              <a:rPr lang="zh-CN" altLang="en-US" dirty="0"/>
              <a:t>例：</a:t>
            </a:r>
            <a:endParaRPr lang="en-US" altLang="zh-CN" dirty="0"/>
          </a:p>
          <a:p>
            <a:r>
              <a:rPr lang="zh-CN" altLang="en-US" dirty="0"/>
              <a:t>维护连续段信息</a:t>
            </a:r>
            <a:endParaRPr lang="en-US" altLang="zh-CN" dirty="0"/>
          </a:p>
          <a:p>
            <a:r>
              <a:rPr lang="zh-CN" altLang="en-US" dirty="0"/>
              <a:t>分析：</a:t>
            </a:r>
            <a:endParaRPr lang="en-US" altLang="zh-CN" dirty="0"/>
          </a:p>
          <a:p>
            <a:r>
              <a:rPr lang="zh-CN" altLang="en-US" dirty="0"/>
              <a:t>这个已经做得太多了</a:t>
            </a:r>
            <a:endParaRPr lang="en-US" altLang="zh-CN" dirty="0"/>
          </a:p>
        </p:txBody>
      </p:sp>
    </p:spTree>
    <p:extLst>
      <p:ext uri="{BB962C8B-B14F-4D97-AF65-F5344CB8AC3E}">
        <p14:creationId xmlns:p14="http://schemas.microsoft.com/office/powerpoint/2010/main" val="5201613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1847</Words>
  <Application>Microsoft Office PowerPoint</Application>
  <PresentationFormat>宽屏</PresentationFormat>
  <Paragraphs>143</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等线</vt:lpstr>
      <vt:lpstr>等线 Light</vt:lpstr>
      <vt:lpstr>Arial</vt:lpstr>
      <vt:lpstr>Office 主题​​</vt:lpstr>
      <vt:lpstr>数据结构</vt:lpstr>
      <vt:lpstr>思考的角度</vt:lpstr>
      <vt:lpstr>修改和查询的平衡</vt:lpstr>
      <vt:lpstr>离线</vt:lpstr>
      <vt:lpstr>离线</vt:lpstr>
      <vt:lpstr>维护对象本身的性质</vt:lpstr>
      <vt:lpstr>维护对象本身的性质</vt:lpstr>
      <vt:lpstr>维护对象本身的性质</vt:lpstr>
      <vt:lpstr>一些常见的维护对象</vt:lpstr>
      <vt:lpstr>一些常见的维护对象</vt:lpstr>
      <vt:lpstr>一些常见的维护对象</vt:lpstr>
      <vt:lpstr>结合常见的算法思想</vt:lpstr>
      <vt:lpstr>结合常见的算法思想</vt:lpstr>
      <vt:lpstr>自己造的题</vt:lpstr>
      <vt:lpstr>自己造的题</vt:lpstr>
      <vt:lpstr>自己造的题</vt:lpstr>
      <vt:lpstr>HDU6765 Count on a Tree II Striking Back</vt:lpstr>
      <vt:lpstr>HDU6765 Count on a Tree II Striking Back</vt:lpstr>
      <vt:lpstr>二分图</vt:lpstr>
      <vt:lpstr>性质及其判定</vt:lpstr>
      <vt:lpstr>fzu 2259</vt:lpstr>
      <vt:lpstr>fzu 2259</vt:lpstr>
      <vt:lpstr>fzu 2259</vt:lpstr>
      <vt:lpstr>维护单调栈</vt:lpstr>
      <vt:lpstr>维护单调栈</vt:lpstr>
      <vt:lpstr>楼房重建</vt:lpstr>
      <vt:lpstr>维护单调栈</vt:lpstr>
      <vt:lpstr>维护单调栈</vt:lpstr>
      <vt:lpstr>维护单调栈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You Lingyun</dc:creator>
  <cp:lastModifiedBy>You Lingyun</cp:lastModifiedBy>
  <cp:revision>18</cp:revision>
  <dcterms:created xsi:type="dcterms:W3CDTF">2023-02-25T02:39:55Z</dcterms:created>
  <dcterms:modified xsi:type="dcterms:W3CDTF">2023-02-25T07:44:41Z</dcterms:modified>
</cp:coreProperties>
</file>