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3" r:id="rId5"/>
    <p:sldId id="304" r:id="rId6"/>
    <p:sldId id="259" r:id="rId7"/>
    <p:sldId id="260" r:id="rId8"/>
    <p:sldId id="261" r:id="rId9"/>
    <p:sldId id="305" r:id="rId10"/>
    <p:sldId id="306" r:id="rId11"/>
    <p:sldId id="308" r:id="rId12"/>
    <p:sldId id="309" r:id="rId13"/>
    <p:sldId id="310" r:id="rId14"/>
    <p:sldId id="311" r:id="rId15"/>
    <p:sldId id="312" r:id="rId16"/>
    <p:sldId id="263" r:id="rId17"/>
    <p:sldId id="262" r:id="rId18"/>
    <p:sldId id="264" r:id="rId19"/>
    <p:sldId id="265" r:id="rId20"/>
    <p:sldId id="266" r:id="rId21"/>
    <p:sldId id="289" r:id="rId22"/>
    <p:sldId id="290" r:id="rId23"/>
    <p:sldId id="267" r:id="rId24"/>
    <p:sldId id="270" r:id="rId25"/>
    <p:sldId id="271" r:id="rId26"/>
    <p:sldId id="278" r:id="rId27"/>
    <p:sldId id="279" r:id="rId28"/>
    <p:sldId id="291" r:id="rId29"/>
    <p:sldId id="272" r:id="rId30"/>
    <p:sldId id="273" r:id="rId31"/>
    <p:sldId id="292" r:id="rId32"/>
    <p:sldId id="274" r:id="rId33"/>
    <p:sldId id="268" r:id="rId34"/>
    <p:sldId id="269" r:id="rId35"/>
    <p:sldId id="275" r:id="rId36"/>
    <p:sldId id="293" r:id="rId37"/>
    <p:sldId id="294" r:id="rId38"/>
    <p:sldId id="313" r:id="rId39"/>
    <p:sldId id="276" r:id="rId40"/>
    <p:sldId id="277" r:id="rId41"/>
    <p:sldId id="295" r:id="rId42"/>
    <p:sldId id="296" r:id="rId43"/>
    <p:sldId id="280" r:id="rId44"/>
    <p:sldId id="281" r:id="rId45"/>
    <p:sldId id="298" r:id="rId46"/>
    <p:sldId id="297" r:id="rId47"/>
    <p:sldId id="282" r:id="rId48"/>
    <p:sldId id="283" r:id="rId49"/>
    <p:sldId id="284" r:id="rId50"/>
    <p:sldId id="300" r:id="rId51"/>
    <p:sldId id="299" r:id="rId52"/>
    <p:sldId id="285" r:id="rId53"/>
    <p:sldId id="286" r:id="rId54"/>
    <p:sldId id="301" r:id="rId55"/>
    <p:sldId id="287" r:id="rId56"/>
    <p:sldId id="302" r:id="rId57"/>
    <p:sldId id="288"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A60E1-28B1-4CDD-9259-4287ABA36A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35E2DC1-6DAD-48D4-A1C2-A69B1AF674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0B36F1E-1109-49D8-B38F-4ABA05482E26}"/>
              </a:ext>
            </a:extLst>
          </p:cNvPr>
          <p:cNvSpPr>
            <a:spLocks noGrp="1"/>
          </p:cNvSpPr>
          <p:nvPr>
            <p:ph type="dt" sz="half" idx="10"/>
          </p:nvPr>
        </p:nvSpPr>
        <p:spPr/>
        <p:txBody>
          <a:bodyPr/>
          <a:lstStyle/>
          <a:p>
            <a:fld id="{EC7F5ECE-97BE-4BCA-8D49-922C889B7C12}" type="datetimeFigureOut">
              <a:rPr lang="zh-CN" altLang="en-US" smtClean="0"/>
              <a:t>2021/10/2</a:t>
            </a:fld>
            <a:endParaRPr lang="zh-CN" altLang="en-US"/>
          </a:p>
        </p:txBody>
      </p:sp>
      <p:sp>
        <p:nvSpPr>
          <p:cNvPr id="5" name="页脚占位符 4">
            <a:extLst>
              <a:ext uri="{FF2B5EF4-FFF2-40B4-BE49-F238E27FC236}">
                <a16:creationId xmlns:a16="http://schemas.microsoft.com/office/drawing/2014/main" id="{FCF81B24-9C7A-4440-84D9-8E469D7B14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411875-97C5-4119-BE95-265C2B0D7AC1}"/>
              </a:ext>
            </a:extLst>
          </p:cNvPr>
          <p:cNvSpPr>
            <a:spLocks noGrp="1"/>
          </p:cNvSpPr>
          <p:nvPr>
            <p:ph type="sldNum" sz="quarter" idx="12"/>
          </p:nvPr>
        </p:nvSpPr>
        <p:spPr/>
        <p:txBody>
          <a:bodyPr/>
          <a:lstStyle/>
          <a:p>
            <a:fld id="{257B26E2-4FD9-425F-896D-C098963F6B38}" type="slidenum">
              <a:rPr lang="zh-CN" altLang="en-US" smtClean="0"/>
              <a:t>‹#›</a:t>
            </a:fld>
            <a:endParaRPr lang="zh-CN" altLang="en-US"/>
          </a:p>
        </p:txBody>
      </p:sp>
    </p:spTree>
    <p:extLst>
      <p:ext uri="{BB962C8B-B14F-4D97-AF65-F5344CB8AC3E}">
        <p14:creationId xmlns:p14="http://schemas.microsoft.com/office/powerpoint/2010/main" val="40138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87C51-E15B-4850-B711-AF0D2BC9B46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56D5671-6BF0-47A2-8DB2-18476F29315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3168D6A-A667-4AA3-9A3F-3AD22B30AFC0}"/>
              </a:ext>
            </a:extLst>
          </p:cNvPr>
          <p:cNvSpPr>
            <a:spLocks noGrp="1"/>
          </p:cNvSpPr>
          <p:nvPr>
            <p:ph type="dt" sz="half" idx="10"/>
          </p:nvPr>
        </p:nvSpPr>
        <p:spPr/>
        <p:txBody>
          <a:bodyPr/>
          <a:lstStyle/>
          <a:p>
            <a:fld id="{EC7F5ECE-97BE-4BCA-8D49-922C889B7C12}" type="datetimeFigureOut">
              <a:rPr lang="zh-CN" altLang="en-US" smtClean="0"/>
              <a:t>2021/10/2</a:t>
            </a:fld>
            <a:endParaRPr lang="zh-CN" altLang="en-US"/>
          </a:p>
        </p:txBody>
      </p:sp>
      <p:sp>
        <p:nvSpPr>
          <p:cNvPr id="5" name="页脚占位符 4">
            <a:extLst>
              <a:ext uri="{FF2B5EF4-FFF2-40B4-BE49-F238E27FC236}">
                <a16:creationId xmlns:a16="http://schemas.microsoft.com/office/drawing/2014/main" id="{0CB14023-D31C-4A95-A298-9DE7FFC6B7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9EBB7A-407E-4C2B-9E40-1DDD1351CDA0}"/>
              </a:ext>
            </a:extLst>
          </p:cNvPr>
          <p:cNvSpPr>
            <a:spLocks noGrp="1"/>
          </p:cNvSpPr>
          <p:nvPr>
            <p:ph type="sldNum" sz="quarter" idx="12"/>
          </p:nvPr>
        </p:nvSpPr>
        <p:spPr/>
        <p:txBody>
          <a:bodyPr/>
          <a:lstStyle/>
          <a:p>
            <a:fld id="{257B26E2-4FD9-425F-896D-C098963F6B38}" type="slidenum">
              <a:rPr lang="zh-CN" altLang="en-US" smtClean="0"/>
              <a:t>‹#›</a:t>
            </a:fld>
            <a:endParaRPr lang="zh-CN" altLang="en-US"/>
          </a:p>
        </p:txBody>
      </p:sp>
    </p:spTree>
    <p:extLst>
      <p:ext uri="{BB962C8B-B14F-4D97-AF65-F5344CB8AC3E}">
        <p14:creationId xmlns:p14="http://schemas.microsoft.com/office/powerpoint/2010/main" val="250587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3F8ACF-86B8-4063-80BF-14820C2095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D2C1A7-4EA9-4FCA-A5E8-8EB4B47DFB7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04FCF8-16E6-4A1E-8CB5-E88DC58CAC98}"/>
              </a:ext>
            </a:extLst>
          </p:cNvPr>
          <p:cNvSpPr>
            <a:spLocks noGrp="1"/>
          </p:cNvSpPr>
          <p:nvPr>
            <p:ph type="dt" sz="half" idx="10"/>
          </p:nvPr>
        </p:nvSpPr>
        <p:spPr/>
        <p:txBody>
          <a:bodyPr/>
          <a:lstStyle/>
          <a:p>
            <a:fld id="{EC7F5ECE-97BE-4BCA-8D49-922C889B7C12}" type="datetimeFigureOut">
              <a:rPr lang="zh-CN" altLang="en-US" smtClean="0"/>
              <a:t>2021/10/2</a:t>
            </a:fld>
            <a:endParaRPr lang="zh-CN" altLang="en-US"/>
          </a:p>
        </p:txBody>
      </p:sp>
      <p:sp>
        <p:nvSpPr>
          <p:cNvPr id="5" name="页脚占位符 4">
            <a:extLst>
              <a:ext uri="{FF2B5EF4-FFF2-40B4-BE49-F238E27FC236}">
                <a16:creationId xmlns:a16="http://schemas.microsoft.com/office/drawing/2014/main" id="{D72B3961-5C91-43C3-AFA5-0AD9721333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DFD1F7-F6C2-4E18-9808-2A9E815B70C1}"/>
              </a:ext>
            </a:extLst>
          </p:cNvPr>
          <p:cNvSpPr>
            <a:spLocks noGrp="1"/>
          </p:cNvSpPr>
          <p:nvPr>
            <p:ph type="sldNum" sz="quarter" idx="12"/>
          </p:nvPr>
        </p:nvSpPr>
        <p:spPr/>
        <p:txBody>
          <a:bodyPr/>
          <a:lstStyle/>
          <a:p>
            <a:fld id="{257B26E2-4FD9-425F-896D-C098963F6B38}" type="slidenum">
              <a:rPr lang="zh-CN" altLang="en-US" smtClean="0"/>
              <a:t>‹#›</a:t>
            </a:fld>
            <a:endParaRPr lang="zh-CN" altLang="en-US"/>
          </a:p>
        </p:txBody>
      </p:sp>
    </p:spTree>
    <p:extLst>
      <p:ext uri="{BB962C8B-B14F-4D97-AF65-F5344CB8AC3E}">
        <p14:creationId xmlns:p14="http://schemas.microsoft.com/office/powerpoint/2010/main" val="184478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4B3AE-3E26-47BA-BF17-00A1DE5991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3A6E3F-59F3-4032-845F-AD2EC9D4A76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ACBDD7-8D1E-4A6A-A0B5-DC20A56CD023}"/>
              </a:ext>
            </a:extLst>
          </p:cNvPr>
          <p:cNvSpPr>
            <a:spLocks noGrp="1"/>
          </p:cNvSpPr>
          <p:nvPr>
            <p:ph type="dt" sz="half" idx="10"/>
          </p:nvPr>
        </p:nvSpPr>
        <p:spPr/>
        <p:txBody>
          <a:bodyPr/>
          <a:lstStyle/>
          <a:p>
            <a:fld id="{EC7F5ECE-97BE-4BCA-8D49-922C889B7C12}" type="datetimeFigureOut">
              <a:rPr lang="zh-CN" altLang="en-US" smtClean="0"/>
              <a:t>2021/10/2</a:t>
            </a:fld>
            <a:endParaRPr lang="zh-CN" altLang="en-US"/>
          </a:p>
        </p:txBody>
      </p:sp>
      <p:sp>
        <p:nvSpPr>
          <p:cNvPr id="5" name="页脚占位符 4">
            <a:extLst>
              <a:ext uri="{FF2B5EF4-FFF2-40B4-BE49-F238E27FC236}">
                <a16:creationId xmlns:a16="http://schemas.microsoft.com/office/drawing/2014/main" id="{528EB880-4AB8-4548-906F-0EC4E2B00F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4FD91-40F8-4E68-8F76-32A7DC6B9988}"/>
              </a:ext>
            </a:extLst>
          </p:cNvPr>
          <p:cNvSpPr>
            <a:spLocks noGrp="1"/>
          </p:cNvSpPr>
          <p:nvPr>
            <p:ph type="sldNum" sz="quarter" idx="12"/>
          </p:nvPr>
        </p:nvSpPr>
        <p:spPr/>
        <p:txBody>
          <a:bodyPr/>
          <a:lstStyle/>
          <a:p>
            <a:fld id="{257B26E2-4FD9-425F-896D-C098963F6B38}" type="slidenum">
              <a:rPr lang="zh-CN" altLang="en-US" smtClean="0"/>
              <a:t>‹#›</a:t>
            </a:fld>
            <a:endParaRPr lang="zh-CN" altLang="en-US"/>
          </a:p>
        </p:txBody>
      </p:sp>
    </p:spTree>
    <p:extLst>
      <p:ext uri="{BB962C8B-B14F-4D97-AF65-F5344CB8AC3E}">
        <p14:creationId xmlns:p14="http://schemas.microsoft.com/office/powerpoint/2010/main" val="333443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1FA06-D621-4AA8-B496-C4E0ADE5015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067B97-9729-41FC-A14F-D8DE3B6CB7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CD934E0-4E16-4343-93C6-3C53D10B5831}"/>
              </a:ext>
            </a:extLst>
          </p:cNvPr>
          <p:cNvSpPr>
            <a:spLocks noGrp="1"/>
          </p:cNvSpPr>
          <p:nvPr>
            <p:ph type="dt" sz="half" idx="10"/>
          </p:nvPr>
        </p:nvSpPr>
        <p:spPr/>
        <p:txBody>
          <a:bodyPr/>
          <a:lstStyle/>
          <a:p>
            <a:fld id="{EC7F5ECE-97BE-4BCA-8D49-922C889B7C12}" type="datetimeFigureOut">
              <a:rPr lang="zh-CN" altLang="en-US" smtClean="0"/>
              <a:t>2021/10/2</a:t>
            </a:fld>
            <a:endParaRPr lang="zh-CN" altLang="en-US"/>
          </a:p>
        </p:txBody>
      </p:sp>
      <p:sp>
        <p:nvSpPr>
          <p:cNvPr id="5" name="页脚占位符 4">
            <a:extLst>
              <a:ext uri="{FF2B5EF4-FFF2-40B4-BE49-F238E27FC236}">
                <a16:creationId xmlns:a16="http://schemas.microsoft.com/office/drawing/2014/main" id="{AB534ECF-8B29-47D0-962F-C549E8DF95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7FA5A5-58BB-4F93-AF02-63956F3BBF8B}"/>
              </a:ext>
            </a:extLst>
          </p:cNvPr>
          <p:cNvSpPr>
            <a:spLocks noGrp="1"/>
          </p:cNvSpPr>
          <p:nvPr>
            <p:ph type="sldNum" sz="quarter" idx="12"/>
          </p:nvPr>
        </p:nvSpPr>
        <p:spPr/>
        <p:txBody>
          <a:bodyPr/>
          <a:lstStyle/>
          <a:p>
            <a:fld id="{257B26E2-4FD9-425F-896D-C098963F6B38}" type="slidenum">
              <a:rPr lang="zh-CN" altLang="en-US" smtClean="0"/>
              <a:t>‹#›</a:t>
            </a:fld>
            <a:endParaRPr lang="zh-CN" altLang="en-US"/>
          </a:p>
        </p:txBody>
      </p:sp>
    </p:spTree>
    <p:extLst>
      <p:ext uri="{BB962C8B-B14F-4D97-AF65-F5344CB8AC3E}">
        <p14:creationId xmlns:p14="http://schemas.microsoft.com/office/powerpoint/2010/main" val="38788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D9CC2-D680-402E-AFF0-8D12B63826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5BD76C-A8E8-4460-90AF-E88315B13A2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9C64319-7ADA-4879-8E67-AA84DBD7462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DC8A39D-D623-4CFF-B19D-45227A1AB272}"/>
              </a:ext>
            </a:extLst>
          </p:cNvPr>
          <p:cNvSpPr>
            <a:spLocks noGrp="1"/>
          </p:cNvSpPr>
          <p:nvPr>
            <p:ph type="dt" sz="half" idx="10"/>
          </p:nvPr>
        </p:nvSpPr>
        <p:spPr/>
        <p:txBody>
          <a:bodyPr/>
          <a:lstStyle/>
          <a:p>
            <a:fld id="{EC7F5ECE-97BE-4BCA-8D49-922C889B7C12}" type="datetimeFigureOut">
              <a:rPr lang="zh-CN" altLang="en-US" smtClean="0"/>
              <a:t>2021/10/2</a:t>
            </a:fld>
            <a:endParaRPr lang="zh-CN" altLang="en-US"/>
          </a:p>
        </p:txBody>
      </p:sp>
      <p:sp>
        <p:nvSpPr>
          <p:cNvPr id="6" name="页脚占位符 5">
            <a:extLst>
              <a:ext uri="{FF2B5EF4-FFF2-40B4-BE49-F238E27FC236}">
                <a16:creationId xmlns:a16="http://schemas.microsoft.com/office/drawing/2014/main" id="{B0459709-04F0-481C-872A-824A96C96B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027B63-3ECA-4F7C-A95C-98581A1AB615}"/>
              </a:ext>
            </a:extLst>
          </p:cNvPr>
          <p:cNvSpPr>
            <a:spLocks noGrp="1"/>
          </p:cNvSpPr>
          <p:nvPr>
            <p:ph type="sldNum" sz="quarter" idx="12"/>
          </p:nvPr>
        </p:nvSpPr>
        <p:spPr/>
        <p:txBody>
          <a:bodyPr/>
          <a:lstStyle/>
          <a:p>
            <a:fld id="{257B26E2-4FD9-425F-896D-C098963F6B38}" type="slidenum">
              <a:rPr lang="zh-CN" altLang="en-US" smtClean="0"/>
              <a:t>‹#›</a:t>
            </a:fld>
            <a:endParaRPr lang="zh-CN" altLang="en-US"/>
          </a:p>
        </p:txBody>
      </p:sp>
    </p:spTree>
    <p:extLst>
      <p:ext uri="{BB962C8B-B14F-4D97-AF65-F5344CB8AC3E}">
        <p14:creationId xmlns:p14="http://schemas.microsoft.com/office/powerpoint/2010/main" val="76661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BB423-FC07-49E1-BF9E-2E61F04A679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17A9B24-AC7D-4947-9538-DB33DC056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58C341A-6B44-4D1B-B22E-428BCF43703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6532D1-CE38-4581-A655-25CF3F105F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A8568F1-67D1-4589-8B0D-0F4878AF10F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44792EA-7DCF-4F84-8942-718D6F397261}"/>
              </a:ext>
            </a:extLst>
          </p:cNvPr>
          <p:cNvSpPr>
            <a:spLocks noGrp="1"/>
          </p:cNvSpPr>
          <p:nvPr>
            <p:ph type="dt" sz="half" idx="10"/>
          </p:nvPr>
        </p:nvSpPr>
        <p:spPr/>
        <p:txBody>
          <a:bodyPr/>
          <a:lstStyle/>
          <a:p>
            <a:fld id="{EC7F5ECE-97BE-4BCA-8D49-922C889B7C12}" type="datetimeFigureOut">
              <a:rPr lang="zh-CN" altLang="en-US" smtClean="0"/>
              <a:t>2021/10/2</a:t>
            </a:fld>
            <a:endParaRPr lang="zh-CN" altLang="en-US"/>
          </a:p>
        </p:txBody>
      </p:sp>
      <p:sp>
        <p:nvSpPr>
          <p:cNvPr id="8" name="页脚占位符 7">
            <a:extLst>
              <a:ext uri="{FF2B5EF4-FFF2-40B4-BE49-F238E27FC236}">
                <a16:creationId xmlns:a16="http://schemas.microsoft.com/office/drawing/2014/main" id="{6E7AAB4E-A427-4B3E-B81F-B20A84EB42A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A946A5-BD8B-481F-82AF-66DDFE91DC65}"/>
              </a:ext>
            </a:extLst>
          </p:cNvPr>
          <p:cNvSpPr>
            <a:spLocks noGrp="1"/>
          </p:cNvSpPr>
          <p:nvPr>
            <p:ph type="sldNum" sz="quarter" idx="12"/>
          </p:nvPr>
        </p:nvSpPr>
        <p:spPr/>
        <p:txBody>
          <a:bodyPr/>
          <a:lstStyle/>
          <a:p>
            <a:fld id="{257B26E2-4FD9-425F-896D-C098963F6B38}" type="slidenum">
              <a:rPr lang="zh-CN" altLang="en-US" smtClean="0"/>
              <a:t>‹#›</a:t>
            </a:fld>
            <a:endParaRPr lang="zh-CN" altLang="en-US"/>
          </a:p>
        </p:txBody>
      </p:sp>
    </p:spTree>
    <p:extLst>
      <p:ext uri="{BB962C8B-B14F-4D97-AF65-F5344CB8AC3E}">
        <p14:creationId xmlns:p14="http://schemas.microsoft.com/office/powerpoint/2010/main" val="248120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0BA71-609D-45F7-A42A-BAC6B746BAA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02B891F-40E4-4C66-B90D-7B95AF6DAEEE}"/>
              </a:ext>
            </a:extLst>
          </p:cNvPr>
          <p:cNvSpPr>
            <a:spLocks noGrp="1"/>
          </p:cNvSpPr>
          <p:nvPr>
            <p:ph type="dt" sz="half" idx="10"/>
          </p:nvPr>
        </p:nvSpPr>
        <p:spPr/>
        <p:txBody>
          <a:bodyPr/>
          <a:lstStyle/>
          <a:p>
            <a:fld id="{EC7F5ECE-97BE-4BCA-8D49-922C889B7C12}" type="datetimeFigureOut">
              <a:rPr lang="zh-CN" altLang="en-US" smtClean="0"/>
              <a:t>2021/10/2</a:t>
            </a:fld>
            <a:endParaRPr lang="zh-CN" altLang="en-US"/>
          </a:p>
        </p:txBody>
      </p:sp>
      <p:sp>
        <p:nvSpPr>
          <p:cNvPr id="4" name="页脚占位符 3">
            <a:extLst>
              <a:ext uri="{FF2B5EF4-FFF2-40B4-BE49-F238E27FC236}">
                <a16:creationId xmlns:a16="http://schemas.microsoft.com/office/drawing/2014/main" id="{D4816ACE-D643-4CF2-AE1A-C84BDD26519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A74BB2-8D2A-4D8C-96EA-CD0CDEC761E1}"/>
              </a:ext>
            </a:extLst>
          </p:cNvPr>
          <p:cNvSpPr>
            <a:spLocks noGrp="1"/>
          </p:cNvSpPr>
          <p:nvPr>
            <p:ph type="sldNum" sz="quarter" idx="12"/>
          </p:nvPr>
        </p:nvSpPr>
        <p:spPr/>
        <p:txBody>
          <a:bodyPr/>
          <a:lstStyle/>
          <a:p>
            <a:fld id="{257B26E2-4FD9-425F-896D-C098963F6B38}" type="slidenum">
              <a:rPr lang="zh-CN" altLang="en-US" smtClean="0"/>
              <a:t>‹#›</a:t>
            </a:fld>
            <a:endParaRPr lang="zh-CN" altLang="en-US"/>
          </a:p>
        </p:txBody>
      </p:sp>
    </p:spTree>
    <p:extLst>
      <p:ext uri="{BB962C8B-B14F-4D97-AF65-F5344CB8AC3E}">
        <p14:creationId xmlns:p14="http://schemas.microsoft.com/office/powerpoint/2010/main" val="243603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B454C6-19AB-4937-BAC2-CE24B5F68F87}"/>
              </a:ext>
            </a:extLst>
          </p:cNvPr>
          <p:cNvSpPr>
            <a:spLocks noGrp="1"/>
          </p:cNvSpPr>
          <p:nvPr>
            <p:ph type="dt" sz="half" idx="10"/>
          </p:nvPr>
        </p:nvSpPr>
        <p:spPr/>
        <p:txBody>
          <a:bodyPr/>
          <a:lstStyle/>
          <a:p>
            <a:fld id="{EC7F5ECE-97BE-4BCA-8D49-922C889B7C12}" type="datetimeFigureOut">
              <a:rPr lang="zh-CN" altLang="en-US" smtClean="0"/>
              <a:t>2021/10/2</a:t>
            </a:fld>
            <a:endParaRPr lang="zh-CN" altLang="en-US"/>
          </a:p>
        </p:txBody>
      </p:sp>
      <p:sp>
        <p:nvSpPr>
          <p:cNvPr id="3" name="页脚占位符 2">
            <a:extLst>
              <a:ext uri="{FF2B5EF4-FFF2-40B4-BE49-F238E27FC236}">
                <a16:creationId xmlns:a16="http://schemas.microsoft.com/office/drawing/2014/main" id="{DA86DBB5-E6CB-46A5-92ED-F41A7746EB8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4DDB34B-7AE6-46E3-9AB7-39C63CE70122}"/>
              </a:ext>
            </a:extLst>
          </p:cNvPr>
          <p:cNvSpPr>
            <a:spLocks noGrp="1"/>
          </p:cNvSpPr>
          <p:nvPr>
            <p:ph type="sldNum" sz="quarter" idx="12"/>
          </p:nvPr>
        </p:nvSpPr>
        <p:spPr/>
        <p:txBody>
          <a:bodyPr/>
          <a:lstStyle/>
          <a:p>
            <a:fld id="{257B26E2-4FD9-425F-896D-C098963F6B38}" type="slidenum">
              <a:rPr lang="zh-CN" altLang="en-US" smtClean="0"/>
              <a:t>‹#›</a:t>
            </a:fld>
            <a:endParaRPr lang="zh-CN" altLang="en-US"/>
          </a:p>
        </p:txBody>
      </p:sp>
    </p:spTree>
    <p:extLst>
      <p:ext uri="{BB962C8B-B14F-4D97-AF65-F5344CB8AC3E}">
        <p14:creationId xmlns:p14="http://schemas.microsoft.com/office/powerpoint/2010/main" val="273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2B4E8-0D1F-4D5C-9B0E-C92B05DE79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448FA6-7539-4F78-9FB5-FFDB6FA4C1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C5CA428-994F-4B43-A169-981FF5393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C26B8DB-108F-4748-9AFA-837198BEE20B}"/>
              </a:ext>
            </a:extLst>
          </p:cNvPr>
          <p:cNvSpPr>
            <a:spLocks noGrp="1"/>
          </p:cNvSpPr>
          <p:nvPr>
            <p:ph type="dt" sz="half" idx="10"/>
          </p:nvPr>
        </p:nvSpPr>
        <p:spPr/>
        <p:txBody>
          <a:bodyPr/>
          <a:lstStyle/>
          <a:p>
            <a:fld id="{EC7F5ECE-97BE-4BCA-8D49-922C889B7C12}" type="datetimeFigureOut">
              <a:rPr lang="zh-CN" altLang="en-US" smtClean="0"/>
              <a:t>2021/10/2</a:t>
            </a:fld>
            <a:endParaRPr lang="zh-CN" altLang="en-US"/>
          </a:p>
        </p:txBody>
      </p:sp>
      <p:sp>
        <p:nvSpPr>
          <p:cNvPr id="6" name="页脚占位符 5">
            <a:extLst>
              <a:ext uri="{FF2B5EF4-FFF2-40B4-BE49-F238E27FC236}">
                <a16:creationId xmlns:a16="http://schemas.microsoft.com/office/drawing/2014/main" id="{46B06F77-CA4D-4789-B7F3-E08FC4FDF9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1AFF12-7463-4855-A9E9-95880EBDFA07}"/>
              </a:ext>
            </a:extLst>
          </p:cNvPr>
          <p:cNvSpPr>
            <a:spLocks noGrp="1"/>
          </p:cNvSpPr>
          <p:nvPr>
            <p:ph type="sldNum" sz="quarter" idx="12"/>
          </p:nvPr>
        </p:nvSpPr>
        <p:spPr/>
        <p:txBody>
          <a:bodyPr/>
          <a:lstStyle/>
          <a:p>
            <a:fld id="{257B26E2-4FD9-425F-896D-C098963F6B38}" type="slidenum">
              <a:rPr lang="zh-CN" altLang="en-US" smtClean="0"/>
              <a:t>‹#›</a:t>
            </a:fld>
            <a:endParaRPr lang="zh-CN" altLang="en-US"/>
          </a:p>
        </p:txBody>
      </p:sp>
    </p:spTree>
    <p:extLst>
      <p:ext uri="{BB962C8B-B14F-4D97-AF65-F5344CB8AC3E}">
        <p14:creationId xmlns:p14="http://schemas.microsoft.com/office/powerpoint/2010/main" val="1159377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5B8F2-01D3-46BC-B5E3-C3743BA532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2E86FE9-9212-42FD-B59B-BD4419C0DE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30620EB-BB44-4C58-8D8A-8FCF8D6AF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204FD0E-6CB5-4C12-862C-A8B146AA4DAA}"/>
              </a:ext>
            </a:extLst>
          </p:cNvPr>
          <p:cNvSpPr>
            <a:spLocks noGrp="1"/>
          </p:cNvSpPr>
          <p:nvPr>
            <p:ph type="dt" sz="half" idx="10"/>
          </p:nvPr>
        </p:nvSpPr>
        <p:spPr/>
        <p:txBody>
          <a:bodyPr/>
          <a:lstStyle/>
          <a:p>
            <a:fld id="{EC7F5ECE-97BE-4BCA-8D49-922C889B7C12}" type="datetimeFigureOut">
              <a:rPr lang="zh-CN" altLang="en-US" smtClean="0"/>
              <a:t>2021/10/2</a:t>
            </a:fld>
            <a:endParaRPr lang="zh-CN" altLang="en-US"/>
          </a:p>
        </p:txBody>
      </p:sp>
      <p:sp>
        <p:nvSpPr>
          <p:cNvPr id="6" name="页脚占位符 5">
            <a:extLst>
              <a:ext uri="{FF2B5EF4-FFF2-40B4-BE49-F238E27FC236}">
                <a16:creationId xmlns:a16="http://schemas.microsoft.com/office/drawing/2014/main" id="{E88999C7-8D87-42B5-90C3-77A55591E6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DFB7B0-168E-4810-9418-44A56B59DFAC}"/>
              </a:ext>
            </a:extLst>
          </p:cNvPr>
          <p:cNvSpPr>
            <a:spLocks noGrp="1"/>
          </p:cNvSpPr>
          <p:nvPr>
            <p:ph type="sldNum" sz="quarter" idx="12"/>
          </p:nvPr>
        </p:nvSpPr>
        <p:spPr/>
        <p:txBody>
          <a:bodyPr/>
          <a:lstStyle/>
          <a:p>
            <a:fld id="{257B26E2-4FD9-425F-896D-C098963F6B38}" type="slidenum">
              <a:rPr lang="zh-CN" altLang="en-US" smtClean="0"/>
              <a:t>‹#›</a:t>
            </a:fld>
            <a:endParaRPr lang="zh-CN" altLang="en-US"/>
          </a:p>
        </p:txBody>
      </p:sp>
    </p:spTree>
    <p:extLst>
      <p:ext uri="{BB962C8B-B14F-4D97-AF65-F5344CB8AC3E}">
        <p14:creationId xmlns:p14="http://schemas.microsoft.com/office/powerpoint/2010/main" val="8506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23E97C-E979-44BE-AB09-338AD93F15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165DE56-F4F4-4934-B914-23F73D576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A732A9-9214-48FF-AACF-DD31D9C5B6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F5ECE-97BE-4BCA-8D49-922C889B7C12}" type="datetimeFigureOut">
              <a:rPr lang="zh-CN" altLang="en-US" smtClean="0"/>
              <a:t>2021/10/2</a:t>
            </a:fld>
            <a:endParaRPr lang="zh-CN" altLang="en-US"/>
          </a:p>
        </p:txBody>
      </p:sp>
      <p:sp>
        <p:nvSpPr>
          <p:cNvPr id="5" name="页脚占位符 4">
            <a:extLst>
              <a:ext uri="{FF2B5EF4-FFF2-40B4-BE49-F238E27FC236}">
                <a16:creationId xmlns:a16="http://schemas.microsoft.com/office/drawing/2014/main" id="{55F6A570-ECC3-4F7B-9730-614A87597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F44E00-37FA-4877-882B-11875A01B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B26E2-4FD9-425F-896D-C098963F6B38}" type="slidenum">
              <a:rPr lang="zh-CN" altLang="en-US" smtClean="0"/>
              <a:t>‹#›</a:t>
            </a:fld>
            <a:endParaRPr lang="zh-CN" altLang="en-US"/>
          </a:p>
        </p:txBody>
      </p:sp>
    </p:spTree>
    <p:extLst>
      <p:ext uri="{BB962C8B-B14F-4D97-AF65-F5344CB8AC3E}">
        <p14:creationId xmlns:p14="http://schemas.microsoft.com/office/powerpoint/2010/main" val="2637841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E787C-87A1-43C9-B7B1-278A3B9B9D40}"/>
              </a:ext>
            </a:extLst>
          </p:cNvPr>
          <p:cNvSpPr>
            <a:spLocks noGrp="1"/>
          </p:cNvSpPr>
          <p:nvPr>
            <p:ph type="ctrTitle"/>
          </p:nvPr>
        </p:nvSpPr>
        <p:spPr/>
        <p:txBody>
          <a:bodyPr/>
          <a:lstStyle/>
          <a:p>
            <a:r>
              <a:rPr lang="zh-CN" altLang="en-US" dirty="0"/>
              <a:t>最小生成树</a:t>
            </a:r>
          </a:p>
        </p:txBody>
      </p:sp>
      <p:sp>
        <p:nvSpPr>
          <p:cNvPr id="3" name="副标题 2">
            <a:extLst>
              <a:ext uri="{FF2B5EF4-FFF2-40B4-BE49-F238E27FC236}">
                <a16:creationId xmlns:a16="http://schemas.microsoft.com/office/drawing/2014/main" id="{76540C6C-CC73-46C2-96DB-9DF02DA1EDB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99849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2F2F2-19AF-49F0-B3D7-67C49D6E52F8}"/>
              </a:ext>
            </a:extLst>
          </p:cNvPr>
          <p:cNvSpPr>
            <a:spLocks noGrp="1"/>
          </p:cNvSpPr>
          <p:nvPr>
            <p:ph type="title"/>
          </p:nvPr>
        </p:nvSpPr>
        <p:spPr/>
        <p:txBody>
          <a:bodyPr/>
          <a:lstStyle/>
          <a:p>
            <a:r>
              <a:rPr lang="en-US" altLang="zh-CN" dirty="0" err="1"/>
              <a:t>boruvka</a:t>
            </a:r>
            <a:endParaRPr lang="zh-CN" altLang="en-US" dirty="0"/>
          </a:p>
        </p:txBody>
      </p:sp>
      <p:sp>
        <p:nvSpPr>
          <p:cNvPr id="3" name="内容占位符 2">
            <a:extLst>
              <a:ext uri="{FF2B5EF4-FFF2-40B4-BE49-F238E27FC236}">
                <a16:creationId xmlns:a16="http://schemas.microsoft.com/office/drawing/2014/main" id="{C7584A12-C468-4BB5-8D30-4A5E808093B8}"/>
              </a:ext>
            </a:extLst>
          </p:cNvPr>
          <p:cNvSpPr>
            <a:spLocks noGrp="1"/>
          </p:cNvSpPr>
          <p:nvPr>
            <p:ph idx="1"/>
          </p:nvPr>
        </p:nvSpPr>
        <p:spPr/>
        <p:txBody>
          <a:bodyPr>
            <a:normAutofit/>
          </a:bodyPr>
          <a:lstStyle/>
          <a:p>
            <a:r>
              <a:rPr lang="zh-CN" altLang="en-US" dirty="0"/>
              <a:t>初始时，</a:t>
            </a:r>
            <a:r>
              <a:rPr lang="en-US" altLang="zh-CN" dirty="0"/>
              <a:t>E’</a:t>
            </a:r>
            <a:r>
              <a:rPr lang="zh-CN" altLang="en-US" dirty="0"/>
              <a:t>为空集，每个点各自是一个连通块：</a:t>
            </a:r>
            <a:endParaRPr lang="en-US" altLang="zh-CN" dirty="0"/>
          </a:p>
          <a:p>
            <a:r>
              <a:rPr lang="zh-CN" altLang="en-US" b="0" i="0" dirty="0">
                <a:effectLst/>
                <a:latin typeface="Fira Sans" panose="020B0503050000020004" pitchFamily="34" charset="0"/>
              </a:rPr>
              <a:t>第一步：计算每个点分别属于哪个连通块。将每个连通块都设为“没有最小边”。</a:t>
            </a:r>
          </a:p>
          <a:p>
            <a:r>
              <a:rPr lang="zh-CN" altLang="en-US" dirty="0"/>
              <a:t>第二步：</a:t>
            </a:r>
            <a:r>
              <a:rPr lang="zh-CN" altLang="en-US" b="0" i="0" dirty="0">
                <a:effectLst/>
                <a:latin typeface="Fira Sans" panose="020B0503050000020004" pitchFamily="34" charset="0"/>
              </a:rPr>
              <a:t>遍历每条边</a:t>
            </a:r>
            <a:r>
              <a:rPr lang="en-US" altLang="zh-CN" b="0" i="0" dirty="0">
                <a:effectLst/>
              </a:rPr>
              <a:t>(</a:t>
            </a:r>
            <a:r>
              <a:rPr lang="en-US" altLang="zh-CN" b="0" i="0" dirty="0" err="1">
                <a:effectLst/>
              </a:rPr>
              <a:t>u,v</a:t>
            </a:r>
            <a:r>
              <a:rPr lang="en-US" altLang="zh-CN" b="0" i="0" dirty="0">
                <a:effectLst/>
              </a:rPr>
              <a:t>)</a:t>
            </a:r>
            <a:r>
              <a:rPr lang="zh-CN" altLang="en-US" b="0" i="0" dirty="0">
                <a:effectLst/>
                <a:latin typeface="Fira Sans" panose="020B0503050000020004" pitchFamily="34" charset="0"/>
              </a:rPr>
              <a:t>，如果</a:t>
            </a:r>
            <a:r>
              <a:rPr lang="en-US" altLang="zh-CN" b="0" i="0" dirty="0">
                <a:effectLst/>
                <a:latin typeface="+mn-ea"/>
              </a:rPr>
              <a:t>u</a:t>
            </a:r>
            <a:r>
              <a:rPr lang="zh-CN" altLang="en-US" b="0" i="0" dirty="0">
                <a:effectLst/>
                <a:latin typeface="Fira Sans" panose="020B0503050000020004" pitchFamily="34" charset="0"/>
              </a:rPr>
              <a:t>和</a:t>
            </a:r>
            <a:r>
              <a:rPr lang="en-US" altLang="zh-CN" b="0" i="0" dirty="0">
                <a:effectLst/>
                <a:latin typeface="+mn-ea"/>
              </a:rPr>
              <a:t>v</a:t>
            </a:r>
            <a:r>
              <a:rPr lang="zh-CN" altLang="en-US" b="0" i="0" dirty="0">
                <a:effectLst/>
                <a:latin typeface="Fira Sans" panose="020B0503050000020004" pitchFamily="34" charset="0"/>
              </a:rPr>
              <a:t>不在同一个连通块，就用这条边的边权分别更新</a:t>
            </a:r>
            <a:r>
              <a:rPr lang="en-US" altLang="zh-CN" b="0" i="0" dirty="0">
                <a:effectLst/>
                <a:latin typeface="+mn-ea"/>
              </a:rPr>
              <a:t>u</a:t>
            </a:r>
            <a:r>
              <a:rPr lang="zh-CN" altLang="en-US" b="0" i="0" dirty="0">
                <a:effectLst/>
                <a:latin typeface="Fira Sans" panose="020B0503050000020004" pitchFamily="34" charset="0"/>
              </a:rPr>
              <a:t>和</a:t>
            </a:r>
            <a:r>
              <a:rPr lang="en-US" altLang="zh-CN" b="0" i="0" dirty="0">
                <a:effectLst/>
                <a:latin typeface="+mn-ea"/>
              </a:rPr>
              <a:t>v</a:t>
            </a:r>
            <a:r>
              <a:rPr lang="zh-CN" altLang="en-US" b="0" i="0" dirty="0">
                <a:effectLst/>
                <a:latin typeface="Fira Sans" panose="020B0503050000020004" pitchFamily="34" charset="0"/>
              </a:rPr>
              <a:t>所在连通块的最小边。</a:t>
            </a:r>
          </a:p>
          <a:p>
            <a:r>
              <a:rPr lang="zh-CN" altLang="en-US" dirty="0"/>
              <a:t>第三步：如果所有连通块都没有最小边，退出程序，此时的</a:t>
            </a:r>
            <a:r>
              <a:rPr lang="en-US" altLang="zh-CN" dirty="0"/>
              <a:t>E’</a:t>
            </a:r>
            <a:r>
              <a:rPr lang="zh-CN" altLang="en-US" dirty="0"/>
              <a:t>就是原图最小生成森林的边集。否则，将每个有最小边的连通块的最小边加入</a:t>
            </a:r>
            <a:r>
              <a:rPr lang="en-US" altLang="zh-CN" dirty="0"/>
              <a:t>E’</a:t>
            </a:r>
            <a:r>
              <a:rPr lang="zh-CN" altLang="en-US" dirty="0"/>
              <a:t>，返回第一步。</a:t>
            </a:r>
          </a:p>
        </p:txBody>
      </p:sp>
    </p:spTree>
    <p:extLst>
      <p:ext uri="{BB962C8B-B14F-4D97-AF65-F5344CB8AC3E}">
        <p14:creationId xmlns:p14="http://schemas.microsoft.com/office/powerpoint/2010/main" val="1661822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2F2F2-19AF-49F0-B3D7-67C49D6E52F8}"/>
              </a:ext>
            </a:extLst>
          </p:cNvPr>
          <p:cNvSpPr>
            <a:spLocks noGrp="1"/>
          </p:cNvSpPr>
          <p:nvPr>
            <p:ph type="title"/>
          </p:nvPr>
        </p:nvSpPr>
        <p:spPr/>
        <p:txBody>
          <a:bodyPr/>
          <a:lstStyle/>
          <a:p>
            <a:r>
              <a:rPr lang="en-US" altLang="zh-CN" dirty="0" err="1"/>
              <a:t>boruvka</a:t>
            </a:r>
            <a:endParaRPr lang="zh-CN" altLang="en-US" dirty="0"/>
          </a:p>
        </p:txBody>
      </p:sp>
      <p:sp>
        <p:nvSpPr>
          <p:cNvPr id="3" name="内容占位符 2">
            <a:extLst>
              <a:ext uri="{FF2B5EF4-FFF2-40B4-BE49-F238E27FC236}">
                <a16:creationId xmlns:a16="http://schemas.microsoft.com/office/drawing/2014/main" id="{C7584A12-C468-4BB5-8D30-4A5E808093B8}"/>
              </a:ext>
            </a:extLst>
          </p:cNvPr>
          <p:cNvSpPr>
            <a:spLocks noGrp="1"/>
          </p:cNvSpPr>
          <p:nvPr>
            <p:ph idx="1"/>
          </p:nvPr>
        </p:nvSpPr>
        <p:spPr/>
        <p:txBody>
          <a:bodyPr>
            <a:normAutofit/>
          </a:bodyPr>
          <a:lstStyle/>
          <a:p>
            <a:r>
              <a:rPr lang="zh-CN" altLang="en-US" dirty="0"/>
              <a:t>当原图连通时，每次迭代连通块数量至少减半，算法只会迭代不超过</a:t>
            </a:r>
            <a:r>
              <a:rPr lang="en-US" altLang="zh-CN" dirty="0" err="1"/>
              <a:t>logV</a:t>
            </a:r>
            <a:r>
              <a:rPr lang="zh-CN" altLang="en-US" dirty="0"/>
              <a:t>次，而原图不连通时相当于多个子问题，因此算法复杂度是</a:t>
            </a:r>
            <a:r>
              <a:rPr lang="en-US" altLang="zh-CN" dirty="0"/>
              <a:t>O(</a:t>
            </a:r>
            <a:r>
              <a:rPr lang="en-US" altLang="zh-CN" dirty="0" err="1"/>
              <a:t>ElogV</a:t>
            </a:r>
            <a:r>
              <a:rPr lang="en-US" altLang="zh-CN" dirty="0"/>
              <a:t>)</a:t>
            </a:r>
            <a:r>
              <a:rPr lang="zh-CN" altLang="en-US" dirty="0"/>
              <a:t>的。</a:t>
            </a:r>
            <a:endParaRPr lang="en-US" altLang="zh-CN" dirty="0"/>
          </a:p>
          <a:p>
            <a:r>
              <a:rPr lang="en-US" altLang="zh-CN" dirty="0" err="1"/>
              <a:t>boruvka</a:t>
            </a:r>
            <a:r>
              <a:rPr lang="zh-CN" altLang="en-US" dirty="0"/>
              <a:t>的优点是对于边权依靠点来计算的情况，如</a:t>
            </a:r>
            <a:r>
              <a:rPr lang="en-US" altLang="zh-CN" dirty="0"/>
              <a:t>w(e(</a:t>
            </a:r>
            <a:r>
              <a:rPr lang="en-US" altLang="zh-CN" dirty="0" err="1"/>
              <a:t>x,y</a:t>
            </a:r>
            <a:r>
              <a:rPr lang="en-US" altLang="zh-CN" dirty="0"/>
              <a:t>))=f(</a:t>
            </a:r>
            <a:r>
              <a:rPr lang="en-US" altLang="zh-CN" dirty="0" err="1"/>
              <a:t>x,y</a:t>
            </a:r>
            <a:r>
              <a:rPr lang="en-US" altLang="zh-CN" dirty="0"/>
              <a:t>)</a:t>
            </a:r>
            <a:r>
              <a:rPr lang="zh-CN" altLang="en-US" dirty="0"/>
              <a:t>的情况，固定点</a:t>
            </a:r>
            <a:r>
              <a:rPr lang="en-US" altLang="zh-CN" dirty="0"/>
              <a:t>u</a:t>
            </a:r>
            <a:r>
              <a:rPr lang="zh-CN" altLang="en-US" dirty="0"/>
              <a:t>，找点</a:t>
            </a:r>
            <a:r>
              <a:rPr lang="en-US" altLang="zh-CN" dirty="0"/>
              <a:t>u</a:t>
            </a:r>
            <a:r>
              <a:rPr lang="zh-CN" altLang="en-US" dirty="0"/>
              <a:t>所在连通块外一点</a:t>
            </a:r>
            <a:r>
              <a:rPr lang="en-US" altLang="zh-CN" dirty="0"/>
              <a:t>v</a:t>
            </a:r>
            <a:r>
              <a:rPr lang="zh-CN" altLang="en-US" dirty="0"/>
              <a:t>使得</a:t>
            </a:r>
            <a:r>
              <a:rPr lang="en-US" altLang="zh-CN" dirty="0"/>
              <a:t>f(</a:t>
            </a:r>
            <a:r>
              <a:rPr lang="en-US" altLang="zh-CN" dirty="0" err="1"/>
              <a:t>u,v</a:t>
            </a:r>
            <a:r>
              <a:rPr lang="en-US" altLang="zh-CN" dirty="0"/>
              <a:t>)</a:t>
            </a:r>
            <a:r>
              <a:rPr lang="zh-CN" altLang="en-US" dirty="0"/>
              <a:t>取到最小值往往是不用暴力枚举的</a:t>
            </a:r>
            <a:endParaRPr lang="en-US" altLang="zh-CN" dirty="0"/>
          </a:p>
          <a:p>
            <a:r>
              <a:rPr lang="zh-CN" altLang="en-US" dirty="0"/>
              <a:t>如最小</a:t>
            </a:r>
            <a:r>
              <a:rPr lang="en-US" altLang="zh-CN" dirty="0" err="1"/>
              <a:t>xor</a:t>
            </a:r>
            <a:r>
              <a:rPr lang="zh-CN" altLang="en-US" dirty="0"/>
              <a:t>生成树，用</a:t>
            </a:r>
            <a:r>
              <a:rPr lang="en-US" altLang="zh-CN" dirty="0" err="1"/>
              <a:t>boruvka</a:t>
            </a:r>
            <a:r>
              <a:rPr lang="zh-CN" altLang="en-US" dirty="0"/>
              <a:t>可以简化成</a:t>
            </a:r>
            <a:endParaRPr lang="en-US" altLang="zh-CN" dirty="0"/>
          </a:p>
          <a:p>
            <a:r>
              <a:rPr lang="zh-CN" altLang="en-US" dirty="0"/>
              <a:t>有</a:t>
            </a:r>
            <a:r>
              <a:rPr lang="en-US" altLang="zh-CN" dirty="0"/>
              <a:t>n</a:t>
            </a:r>
            <a:r>
              <a:rPr lang="zh-CN" altLang="en-US" dirty="0"/>
              <a:t>个数，每个数有一个颜色，对于每个数</a:t>
            </a:r>
            <a:r>
              <a:rPr lang="en-US" altLang="zh-CN" dirty="0"/>
              <a:t>a</a:t>
            </a:r>
            <a:r>
              <a:rPr lang="zh-CN" altLang="en-US" dirty="0"/>
              <a:t>求出一个异色的数</a:t>
            </a:r>
            <a:r>
              <a:rPr lang="en-US" altLang="zh-CN" dirty="0"/>
              <a:t>b</a:t>
            </a:r>
            <a:r>
              <a:rPr lang="zh-CN" altLang="en-US" dirty="0"/>
              <a:t>，使得</a:t>
            </a:r>
            <a:r>
              <a:rPr lang="en-US" altLang="zh-CN" dirty="0"/>
              <a:t>a </a:t>
            </a:r>
            <a:r>
              <a:rPr lang="en-US" altLang="zh-CN" dirty="0" err="1"/>
              <a:t>xor</a:t>
            </a:r>
            <a:r>
              <a:rPr lang="en-US" altLang="zh-CN" dirty="0"/>
              <a:t> b</a:t>
            </a:r>
            <a:r>
              <a:rPr lang="zh-CN" altLang="en-US" dirty="0"/>
              <a:t>最大。点的颜色会发生改变。</a:t>
            </a:r>
            <a:endParaRPr lang="en-US" altLang="zh-CN" dirty="0"/>
          </a:p>
        </p:txBody>
      </p:sp>
    </p:spTree>
    <p:extLst>
      <p:ext uri="{BB962C8B-B14F-4D97-AF65-F5344CB8AC3E}">
        <p14:creationId xmlns:p14="http://schemas.microsoft.com/office/powerpoint/2010/main" val="17015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2F2F2-19AF-49F0-B3D7-67C49D6E52F8}"/>
              </a:ext>
            </a:extLst>
          </p:cNvPr>
          <p:cNvSpPr>
            <a:spLocks noGrp="1"/>
          </p:cNvSpPr>
          <p:nvPr>
            <p:ph type="title"/>
          </p:nvPr>
        </p:nvSpPr>
        <p:spPr/>
        <p:txBody>
          <a:bodyPr/>
          <a:lstStyle/>
          <a:p>
            <a:r>
              <a:rPr lang="en-US" altLang="zh-CN" dirty="0" err="1"/>
              <a:t>boruvka</a:t>
            </a:r>
            <a:endParaRPr lang="zh-CN" altLang="en-US" dirty="0"/>
          </a:p>
        </p:txBody>
      </p:sp>
      <p:sp>
        <p:nvSpPr>
          <p:cNvPr id="3" name="内容占位符 2">
            <a:extLst>
              <a:ext uri="{FF2B5EF4-FFF2-40B4-BE49-F238E27FC236}">
                <a16:creationId xmlns:a16="http://schemas.microsoft.com/office/drawing/2014/main" id="{C7584A12-C468-4BB5-8D30-4A5E808093B8}"/>
              </a:ext>
            </a:extLst>
          </p:cNvPr>
          <p:cNvSpPr>
            <a:spLocks noGrp="1"/>
          </p:cNvSpPr>
          <p:nvPr>
            <p:ph idx="1"/>
          </p:nvPr>
        </p:nvSpPr>
        <p:spPr/>
        <p:txBody>
          <a:bodyPr>
            <a:normAutofit/>
          </a:bodyPr>
          <a:lstStyle/>
          <a:p>
            <a:r>
              <a:rPr lang="zh-CN" altLang="en-US" dirty="0"/>
              <a:t>如最小</a:t>
            </a:r>
            <a:r>
              <a:rPr lang="en-US" altLang="zh-CN" dirty="0" err="1"/>
              <a:t>xor</a:t>
            </a:r>
            <a:r>
              <a:rPr lang="zh-CN" altLang="en-US" dirty="0"/>
              <a:t>生成树，用</a:t>
            </a:r>
            <a:r>
              <a:rPr lang="en-US" altLang="zh-CN" dirty="0" err="1"/>
              <a:t>boruvka</a:t>
            </a:r>
            <a:r>
              <a:rPr lang="zh-CN" altLang="en-US" dirty="0"/>
              <a:t>可以简化成</a:t>
            </a:r>
            <a:endParaRPr lang="en-US" altLang="zh-CN" dirty="0"/>
          </a:p>
          <a:p>
            <a:r>
              <a:rPr lang="zh-CN" altLang="en-US" dirty="0"/>
              <a:t>有</a:t>
            </a:r>
            <a:r>
              <a:rPr lang="en-US" altLang="zh-CN" dirty="0"/>
              <a:t>n</a:t>
            </a:r>
            <a:r>
              <a:rPr lang="zh-CN" altLang="en-US" dirty="0"/>
              <a:t>个数，每个数有一个颜色，对于每个数</a:t>
            </a:r>
            <a:r>
              <a:rPr lang="en-US" altLang="zh-CN" dirty="0"/>
              <a:t>a</a:t>
            </a:r>
            <a:r>
              <a:rPr lang="zh-CN" altLang="en-US" dirty="0"/>
              <a:t>求出一个异色的数</a:t>
            </a:r>
            <a:r>
              <a:rPr lang="en-US" altLang="zh-CN" dirty="0"/>
              <a:t>b</a:t>
            </a:r>
            <a:r>
              <a:rPr lang="zh-CN" altLang="en-US" dirty="0"/>
              <a:t>，使得</a:t>
            </a:r>
            <a:r>
              <a:rPr lang="en-US" altLang="zh-CN" dirty="0"/>
              <a:t>a </a:t>
            </a:r>
            <a:r>
              <a:rPr lang="en-US" altLang="zh-CN" dirty="0" err="1"/>
              <a:t>xor</a:t>
            </a:r>
            <a:r>
              <a:rPr lang="en-US" altLang="zh-CN" dirty="0"/>
              <a:t> b</a:t>
            </a:r>
            <a:r>
              <a:rPr lang="zh-CN" altLang="en-US" dirty="0"/>
              <a:t>最小。点的颜色会发生改变。</a:t>
            </a:r>
            <a:endParaRPr lang="en-US" altLang="zh-CN" dirty="0"/>
          </a:p>
          <a:p>
            <a:r>
              <a:rPr lang="zh-CN" altLang="en-US" dirty="0"/>
              <a:t>如果没有颜色的限制，那直接在</a:t>
            </a:r>
            <a:r>
              <a:rPr lang="en-US" altLang="zh-CN" dirty="0" err="1"/>
              <a:t>trie</a:t>
            </a:r>
            <a:r>
              <a:rPr lang="zh-CN" altLang="en-US" dirty="0"/>
              <a:t>上面查询就可以了</a:t>
            </a:r>
            <a:endParaRPr lang="en-US" altLang="zh-CN" dirty="0"/>
          </a:p>
          <a:p>
            <a:r>
              <a:rPr lang="zh-CN" altLang="en-US" dirty="0"/>
              <a:t>现在有颜色的限制，在</a:t>
            </a:r>
            <a:r>
              <a:rPr lang="en-US" altLang="zh-CN" dirty="0" err="1"/>
              <a:t>trie</a:t>
            </a:r>
            <a:r>
              <a:rPr lang="zh-CN" altLang="en-US" dirty="0"/>
              <a:t>树上维护子树颜色的最大值和最小值</a:t>
            </a:r>
            <a:endParaRPr lang="en-US" altLang="zh-CN" dirty="0"/>
          </a:p>
          <a:p>
            <a:r>
              <a:rPr lang="zh-CN" altLang="en-US" dirty="0"/>
              <a:t>这样就可以知道是否有除了当前查询的颜色以外的其他颜色</a:t>
            </a:r>
            <a:endParaRPr lang="en-US" altLang="zh-CN" dirty="0"/>
          </a:p>
          <a:p>
            <a:r>
              <a:rPr lang="zh-CN" altLang="en-US" dirty="0"/>
              <a:t>如果有其他颜色就往对应的儿子走就行了</a:t>
            </a:r>
            <a:endParaRPr lang="en-US" altLang="zh-CN" dirty="0"/>
          </a:p>
        </p:txBody>
      </p:sp>
    </p:spTree>
    <p:extLst>
      <p:ext uri="{BB962C8B-B14F-4D97-AF65-F5344CB8AC3E}">
        <p14:creationId xmlns:p14="http://schemas.microsoft.com/office/powerpoint/2010/main" val="291982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2F2F2-19AF-49F0-B3D7-67C49D6E52F8}"/>
              </a:ext>
            </a:extLst>
          </p:cNvPr>
          <p:cNvSpPr>
            <a:spLocks noGrp="1"/>
          </p:cNvSpPr>
          <p:nvPr>
            <p:ph type="title"/>
          </p:nvPr>
        </p:nvSpPr>
        <p:spPr/>
        <p:txBody>
          <a:bodyPr/>
          <a:lstStyle/>
          <a:p>
            <a:r>
              <a:rPr lang="en-US" altLang="zh-CN" dirty="0" err="1"/>
              <a:t>boruvka</a:t>
            </a:r>
            <a:endParaRPr lang="zh-CN" altLang="en-US" dirty="0"/>
          </a:p>
        </p:txBody>
      </p:sp>
      <p:sp>
        <p:nvSpPr>
          <p:cNvPr id="3" name="内容占位符 2">
            <a:extLst>
              <a:ext uri="{FF2B5EF4-FFF2-40B4-BE49-F238E27FC236}">
                <a16:creationId xmlns:a16="http://schemas.microsoft.com/office/drawing/2014/main" id="{C7584A12-C468-4BB5-8D30-4A5E808093B8}"/>
              </a:ext>
            </a:extLst>
          </p:cNvPr>
          <p:cNvSpPr>
            <a:spLocks noGrp="1"/>
          </p:cNvSpPr>
          <p:nvPr>
            <p:ph idx="1"/>
          </p:nvPr>
        </p:nvSpPr>
        <p:spPr/>
        <p:txBody>
          <a:bodyPr>
            <a:normAutofit/>
          </a:bodyPr>
          <a:lstStyle/>
          <a:p>
            <a:r>
              <a:rPr lang="zh-CN" altLang="en-US" dirty="0"/>
              <a:t>如最小</a:t>
            </a:r>
            <a:r>
              <a:rPr lang="en-US" altLang="zh-CN" dirty="0" err="1"/>
              <a:t>xor</a:t>
            </a:r>
            <a:r>
              <a:rPr lang="zh-CN" altLang="en-US" dirty="0"/>
              <a:t>生成树，用</a:t>
            </a:r>
            <a:r>
              <a:rPr lang="en-US" altLang="zh-CN" dirty="0" err="1"/>
              <a:t>boruvka</a:t>
            </a:r>
            <a:r>
              <a:rPr lang="zh-CN" altLang="en-US" dirty="0"/>
              <a:t>可以简化成</a:t>
            </a:r>
            <a:endParaRPr lang="en-US" altLang="zh-CN" dirty="0"/>
          </a:p>
          <a:p>
            <a:r>
              <a:rPr lang="zh-CN" altLang="en-US" dirty="0"/>
              <a:t>有</a:t>
            </a:r>
            <a:r>
              <a:rPr lang="en-US" altLang="zh-CN" dirty="0"/>
              <a:t>n</a:t>
            </a:r>
            <a:r>
              <a:rPr lang="zh-CN" altLang="en-US" dirty="0"/>
              <a:t>个数，每个数有一个颜色，对于每个数</a:t>
            </a:r>
            <a:r>
              <a:rPr lang="en-US" altLang="zh-CN" dirty="0"/>
              <a:t>a</a:t>
            </a:r>
            <a:r>
              <a:rPr lang="zh-CN" altLang="en-US" dirty="0"/>
              <a:t>求出一个异色的数</a:t>
            </a:r>
            <a:r>
              <a:rPr lang="en-US" altLang="zh-CN" dirty="0"/>
              <a:t>b</a:t>
            </a:r>
            <a:r>
              <a:rPr lang="zh-CN" altLang="en-US" dirty="0"/>
              <a:t>，使得</a:t>
            </a:r>
            <a:r>
              <a:rPr lang="en-US" altLang="zh-CN" dirty="0"/>
              <a:t>a </a:t>
            </a:r>
            <a:r>
              <a:rPr lang="en-US" altLang="zh-CN" dirty="0" err="1"/>
              <a:t>xor</a:t>
            </a:r>
            <a:r>
              <a:rPr lang="en-US" altLang="zh-CN" dirty="0"/>
              <a:t> b</a:t>
            </a:r>
            <a:r>
              <a:rPr lang="zh-CN" altLang="en-US" dirty="0"/>
              <a:t>最小。点的颜色会发生改变。</a:t>
            </a:r>
            <a:endParaRPr lang="en-US" altLang="zh-CN" dirty="0"/>
          </a:p>
          <a:p>
            <a:r>
              <a:rPr lang="zh-CN" altLang="en-US" dirty="0"/>
              <a:t>还有个问题是点的颜色会变</a:t>
            </a:r>
            <a:endParaRPr lang="en-US" altLang="zh-CN" dirty="0"/>
          </a:p>
          <a:p>
            <a:r>
              <a:rPr lang="zh-CN" altLang="en-US" dirty="0"/>
              <a:t>显然每个点的颜色只会变</a:t>
            </a:r>
            <a:r>
              <a:rPr lang="en-US" altLang="zh-CN" dirty="0" err="1"/>
              <a:t>logV</a:t>
            </a:r>
            <a:r>
              <a:rPr lang="zh-CN" altLang="en-US" dirty="0"/>
              <a:t>次，所以</a:t>
            </a:r>
            <a:r>
              <a:rPr lang="en-US" altLang="zh-CN" dirty="0" err="1"/>
              <a:t>boruvka</a:t>
            </a:r>
            <a:r>
              <a:rPr lang="zh-CN" altLang="en-US" dirty="0"/>
              <a:t>的每次循环都要重新建</a:t>
            </a:r>
            <a:r>
              <a:rPr lang="en-US" altLang="zh-CN" dirty="0" err="1"/>
              <a:t>trie</a:t>
            </a:r>
            <a:r>
              <a:rPr lang="zh-CN" altLang="en-US" dirty="0"/>
              <a:t>，时间复杂度两个</a:t>
            </a:r>
            <a:r>
              <a:rPr lang="en-US" altLang="zh-CN" dirty="0"/>
              <a:t>log</a:t>
            </a:r>
          </a:p>
        </p:txBody>
      </p:sp>
    </p:spTree>
    <p:extLst>
      <p:ext uri="{BB962C8B-B14F-4D97-AF65-F5344CB8AC3E}">
        <p14:creationId xmlns:p14="http://schemas.microsoft.com/office/powerpoint/2010/main" val="371879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2F2F2-19AF-49F0-B3D7-67C49D6E52F8}"/>
              </a:ext>
            </a:extLst>
          </p:cNvPr>
          <p:cNvSpPr>
            <a:spLocks noGrp="1"/>
          </p:cNvSpPr>
          <p:nvPr>
            <p:ph type="title"/>
          </p:nvPr>
        </p:nvSpPr>
        <p:spPr/>
        <p:txBody>
          <a:bodyPr/>
          <a:lstStyle/>
          <a:p>
            <a:r>
              <a:rPr lang="en-US" altLang="zh-CN" dirty="0" err="1"/>
              <a:t>boruvka</a:t>
            </a:r>
            <a:endParaRPr lang="zh-CN" altLang="en-US" dirty="0"/>
          </a:p>
        </p:txBody>
      </p:sp>
      <p:sp>
        <p:nvSpPr>
          <p:cNvPr id="3" name="内容占位符 2">
            <a:extLst>
              <a:ext uri="{FF2B5EF4-FFF2-40B4-BE49-F238E27FC236}">
                <a16:creationId xmlns:a16="http://schemas.microsoft.com/office/drawing/2014/main" id="{C7584A12-C468-4BB5-8D30-4A5E808093B8}"/>
              </a:ext>
            </a:extLst>
          </p:cNvPr>
          <p:cNvSpPr>
            <a:spLocks noGrp="1"/>
          </p:cNvSpPr>
          <p:nvPr>
            <p:ph idx="1"/>
          </p:nvPr>
        </p:nvSpPr>
        <p:spPr/>
        <p:txBody>
          <a:bodyPr>
            <a:normAutofit/>
          </a:bodyPr>
          <a:lstStyle/>
          <a:p>
            <a:r>
              <a:rPr lang="zh-CN" altLang="en-US" dirty="0"/>
              <a:t>如最小</a:t>
            </a:r>
            <a:r>
              <a:rPr lang="en-US" altLang="zh-CN" dirty="0" err="1"/>
              <a:t>xor</a:t>
            </a:r>
            <a:r>
              <a:rPr lang="zh-CN" altLang="en-US" dirty="0"/>
              <a:t>生成树</a:t>
            </a:r>
            <a:endParaRPr lang="en-US" altLang="zh-CN" dirty="0"/>
          </a:p>
          <a:p>
            <a:r>
              <a:rPr lang="zh-CN" altLang="en-US" dirty="0"/>
              <a:t>由于这是最小，所以有一个特殊的性质</a:t>
            </a:r>
            <a:endParaRPr lang="en-US" altLang="zh-CN" dirty="0"/>
          </a:p>
          <a:p>
            <a:r>
              <a:rPr lang="zh-CN" altLang="en-US" dirty="0"/>
              <a:t>对于所有数来说，存在第</a:t>
            </a:r>
            <a:r>
              <a:rPr lang="en-US" altLang="zh-CN" dirty="0"/>
              <a:t>k</a:t>
            </a:r>
            <a:r>
              <a:rPr lang="zh-CN" altLang="en-US" dirty="0"/>
              <a:t>位为</a:t>
            </a:r>
            <a:r>
              <a:rPr lang="en-US" altLang="zh-CN" dirty="0"/>
              <a:t>0</a:t>
            </a:r>
            <a:r>
              <a:rPr lang="zh-CN" altLang="en-US" dirty="0"/>
              <a:t>的数，也存在第</a:t>
            </a:r>
            <a:r>
              <a:rPr lang="en-US" altLang="zh-CN" dirty="0"/>
              <a:t>k</a:t>
            </a:r>
            <a:r>
              <a:rPr lang="zh-CN" altLang="en-US" dirty="0"/>
              <a:t>位为</a:t>
            </a:r>
            <a:r>
              <a:rPr lang="en-US" altLang="zh-CN" dirty="0"/>
              <a:t>1</a:t>
            </a:r>
            <a:r>
              <a:rPr lang="zh-CN" altLang="en-US" dirty="0"/>
              <a:t>的数，且</a:t>
            </a:r>
            <a:r>
              <a:rPr lang="en-US" altLang="zh-CN" dirty="0"/>
              <a:t>k</a:t>
            </a:r>
            <a:r>
              <a:rPr lang="zh-CN" altLang="en-US" dirty="0"/>
              <a:t>是极大的。</a:t>
            </a:r>
            <a:endParaRPr lang="en-US" altLang="zh-CN" dirty="0"/>
          </a:p>
          <a:p>
            <a:r>
              <a:rPr lang="zh-CN" altLang="en-US" dirty="0"/>
              <a:t>那么最优的连边方法显然是：第</a:t>
            </a:r>
            <a:r>
              <a:rPr lang="en-US" altLang="zh-CN" dirty="0"/>
              <a:t>k</a:t>
            </a:r>
            <a:r>
              <a:rPr lang="zh-CN" altLang="en-US" dirty="0"/>
              <a:t>位为</a:t>
            </a:r>
            <a:r>
              <a:rPr lang="en-US" altLang="zh-CN" dirty="0"/>
              <a:t>1</a:t>
            </a:r>
            <a:r>
              <a:rPr lang="zh-CN" altLang="en-US" dirty="0"/>
              <a:t>的数之间连成一个生成树，第</a:t>
            </a:r>
            <a:r>
              <a:rPr lang="en-US" altLang="zh-CN" dirty="0"/>
              <a:t>k</a:t>
            </a:r>
            <a:r>
              <a:rPr lang="zh-CN" altLang="en-US" dirty="0"/>
              <a:t>位为</a:t>
            </a:r>
            <a:r>
              <a:rPr lang="en-US" altLang="zh-CN" dirty="0"/>
              <a:t>0</a:t>
            </a:r>
            <a:r>
              <a:rPr lang="zh-CN" altLang="en-US" dirty="0"/>
              <a:t>的数之间连成一个生成树，然后在这两个点集之间连一条边。</a:t>
            </a:r>
            <a:endParaRPr lang="en-US" altLang="zh-CN" dirty="0"/>
          </a:p>
          <a:p>
            <a:r>
              <a:rPr lang="zh-CN" altLang="en-US" dirty="0"/>
              <a:t>可以发现这个问题变成了两个子问题，所以可以直接递归下去。</a:t>
            </a:r>
            <a:endParaRPr lang="en-US" altLang="zh-CN" dirty="0"/>
          </a:p>
          <a:p>
            <a:endParaRPr lang="en-US" altLang="zh-CN" dirty="0"/>
          </a:p>
        </p:txBody>
      </p:sp>
    </p:spTree>
    <p:extLst>
      <p:ext uri="{BB962C8B-B14F-4D97-AF65-F5344CB8AC3E}">
        <p14:creationId xmlns:p14="http://schemas.microsoft.com/office/powerpoint/2010/main" val="211099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2F2F2-19AF-49F0-B3D7-67C49D6E52F8}"/>
              </a:ext>
            </a:extLst>
          </p:cNvPr>
          <p:cNvSpPr>
            <a:spLocks noGrp="1"/>
          </p:cNvSpPr>
          <p:nvPr>
            <p:ph type="title"/>
          </p:nvPr>
        </p:nvSpPr>
        <p:spPr/>
        <p:txBody>
          <a:bodyPr/>
          <a:lstStyle/>
          <a:p>
            <a:r>
              <a:rPr lang="en-US" altLang="zh-CN" dirty="0" err="1"/>
              <a:t>boruvka</a:t>
            </a:r>
            <a:endParaRPr lang="zh-CN" altLang="en-US" dirty="0"/>
          </a:p>
        </p:txBody>
      </p:sp>
      <p:sp>
        <p:nvSpPr>
          <p:cNvPr id="3" name="内容占位符 2">
            <a:extLst>
              <a:ext uri="{FF2B5EF4-FFF2-40B4-BE49-F238E27FC236}">
                <a16:creationId xmlns:a16="http://schemas.microsoft.com/office/drawing/2014/main" id="{C7584A12-C468-4BB5-8D30-4A5E808093B8}"/>
              </a:ext>
            </a:extLst>
          </p:cNvPr>
          <p:cNvSpPr>
            <a:spLocks noGrp="1"/>
          </p:cNvSpPr>
          <p:nvPr>
            <p:ph idx="1"/>
          </p:nvPr>
        </p:nvSpPr>
        <p:spPr/>
        <p:txBody>
          <a:bodyPr>
            <a:normAutofit/>
          </a:bodyPr>
          <a:lstStyle/>
          <a:p>
            <a:r>
              <a:rPr lang="zh-CN" altLang="en-US" dirty="0"/>
              <a:t>如最小</a:t>
            </a:r>
            <a:r>
              <a:rPr lang="en-US" altLang="zh-CN" dirty="0" err="1"/>
              <a:t>xor</a:t>
            </a:r>
            <a:r>
              <a:rPr lang="zh-CN" altLang="en-US" dirty="0"/>
              <a:t>生成树</a:t>
            </a:r>
            <a:endParaRPr lang="en-US" altLang="zh-CN" dirty="0"/>
          </a:p>
          <a:p>
            <a:r>
              <a:rPr lang="zh-CN" altLang="en-US" dirty="0"/>
              <a:t>具体实现就是先用第</a:t>
            </a:r>
            <a:r>
              <a:rPr lang="en-US" altLang="zh-CN" dirty="0"/>
              <a:t>k</a:t>
            </a:r>
            <a:r>
              <a:rPr lang="zh-CN" altLang="en-US" dirty="0"/>
              <a:t>位为</a:t>
            </a:r>
            <a:r>
              <a:rPr lang="en-US" altLang="zh-CN" dirty="0"/>
              <a:t>0</a:t>
            </a:r>
            <a:r>
              <a:rPr lang="zh-CN" altLang="en-US" dirty="0"/>
              <a:t>的数建好</a:t>
            </a:r>
            <a:r>
              <a:rPr lang="en-US" altLang="zh-CN" dirty="0" err="1"/>
              <a:t>trie</a:t>
            </a:r>
            <a:endParaRPr lang="en-US" altLang="zh-CN" dirty="0"/>
          </a:p>
          <a:p>
            <a:r>
              <a:rPr lang="zh-CN" altLang="en-US" dirty="0"/>
              <a:t>再用第</a:t>
            </a:r>
            <a:r>
              <a:rPr lang="en-US" altLang="zh-CN" dirty="0"/>
              <a:t>k</a:t>
            </a:r>
            <a:r>
              <a:rPr lang="zh-CN" altLang="en-US" dirty="0"/>
              <a:t>位为</a:t>
            </a:r>
            <a:r>
              <a:rPr lang="en-US" altLang="zh-CN" dirty="0"/>
              <a:t>1</a:t>
            </a:r>
            <a:r>
              <a:rPr lang="zh-CN" altLang="en-US" dirty="0"/>
              <a:t>的数在</a:t>
            </a:r>
            <a:r>
              <a:rPr lang="en-US" altLang="zh-CN" dirty="0" err="1"/>
              <a:t>trie</a:t>
            </a:r>
            <a:r>
              <a:rPr lang="zh-CN" altLang="en-US" dirty="0"/>
              <a:t>上查</a:t>
            </a:r>
            <a:endParaRPr lang="en-US" altLang="zh-CN" dirty="0"/>
          </a:p>
          <a:p>
            <a:r>
              <a:rPr lang="zh-CN" altLang="en-US" dirty="0"/>
              <a:t>找到最小的权更新答案</a:t>
            </a:r>
            <a:endParaRPr lang="en-US" altLang="zh-CN" dirty="0"/>
          </a:p>
          <a:p>
            <a:r>
              <a:rPr lang="zh-CN" altLang="en-US" dirty="0"/>
              <a:t>再把第</a:t>
            </a:r>
            <a:r>
              <a:rPr lang="en-US" altLang="zh-CN" dirty="0"/>
              <a:t>k</a:t>
            </a:r>
            <a:r>
              <a:rPr lang="zh-CN" altLang="en-US" dirty="0"/>
              <a:t>位为</a:t>
            </a:r>
            <a:r>
              <a:rPr lang="en-US" altLang="zh-CN" dirty="0"/>
              <a:t>1</a:t>
            </a:r>
            <a:r>
              <a:rPr lang="zh-CN" altLang="en-US" dirty="0"/>
              <a:t>的数添加到之前的</a:t>
            </a:r>
            <a:r>
              <a:rPr lang="en-US" altLang="zh-CN" dirty="0" err="1"/>
              <a:t>trie</a:t>
            </a:r>
            <a:r>
              <a:rPr lang="zh-CN" altLang="en-US" dirty="0"/>
              <a:t>上，这里添加是启发式合并</a:t>
            </a:r>
            <a:endParaRPr lang="en-US" altLang="zh-CN" dirty="0"/>
          </a:p>
          <a:p>
            <a:r>
              <a:rPr lang="zh-CN" altLang="en-US" dirty="0"/>
              <a:t>启发式合并</a:t>
            </a:r>
            <a:r>
              <a:rPr lang="en-US" altLang="zh-CN" dirty="0"/>
              <a:t>+</a:t>
            </a:r>
            <a:r>
              <a:rPr lang="en-US" altLang="zh-CN" dirty="0" err="1"/>
              <a:t>trie</a:t>
            </a:r>
            <a:r>
              <a:rPr lang="zh-CN" altLang="en-US" dirty="0"/>
              <a:t>，也是两个</a:t>
            </a:r>
            <a:r>
              <a:rPr lang="en-US" altLang="zh-CN" dirty="0"/>
              <a:t>log</a:t>
            </a:r>
            <a:r>
              <a:rPr lang="zh-CN" altLang="en-US" dirty="0"/>
              <a:t>，但常数小</a:t>
            </a:r>
            <a:endParaRPr lang="en-US" altLang="zh-CN" dirty="0"/>
          </a:p>
        </p:txBody>
      </p:sp>
    </p:spTree>
    <p:extLst>
      <p:ext uri="{BB962C8B-B14F-4D97-AF65-F5344CB8AC3E}">
        <p14:creationId xmlns:p14="http://schemas.microsoft.com/office/powerpoint/2010/main" val="32181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2D1D6-2FB0-4431-8701-FF29F9300C87}"/>
              </a:ext>
            </a:extLst>
          </p:cNvPr>
          <p:cNvSpPr>
            <a:spLocks noGrp="1"/>
          </p:cNvSpPr>
          <p:nvPr>
            <p:ph type="ctrTitle"/>
          </p:nvPr>
        </p:nvSpPr>
        <p:spPr/>
        <p:txBody>
          <a:bodyPr/>
          <a:lstStyle/>
          <a:p>
            <a:r>
              <a:rPr lang="zh-CN" altLang="en-US" dirty="0"/>
              <a:t>练习题</a:t>
            </a:r>
          </a:p>
        </p:txBody>
      </p:sp>
      <p:sp>
        <p:nvSpPr>
          <p:cNvPr id="3" name="副标题 2">
            <a:extLst>
              <a:ext uri="{FF2B5EF4-FFF2-40B4-BE49-F238E27FC236}">
                <a16:creationId xmlns:a16="http://schemas.microsoft.com/office/drawing/2014/main" id="{8D370789-CD23-4B26-8B7D-209063EFD453}"/>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74465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349BD-03E7-4ED4-AE2D-B996F6A17BBF}"/>
              </a:ext>
            </a:extLst>
          </p:cNvPr>
          <p:cNvSpPr>
            <a:spLocks noGrp="1"/>
          </p:cNvSpPr>
          <p:nvPr>
            <p:ph type="title"/>
          </p:nvPr>
        </p:nvSpPr>
        <p:spPr/>
        <p:txBody>
          <a:bodyPr/>
          <a:lstStyle/>
          <a:p>
            <a:r>
              <a:rPr lang="en-US" altLang="zh-CN" dirty="0"/>
              <a:t>BZOJ 1601</a:t>
            </a:r>
            <a:endParaRPr lang="zh-CN" altLang="en-US" dirty="0"/>
          </a:p>
        </p:txBody>
      </p:sp>
      <p:sp>
        <p:nvSpPr>
          <p:cNvPr id="3" name="内容占位符 2">
            <a:extLst>
              <a:ext uri="{FF2B5EF4-FFF2-40B4-BE49-F238E27FC236}">
                <a16:creationId xmlns:a16="http://schemas.microsoft.com/office/drawing/2014/main" id="{C17B0C3F-B20C-47FE-88EA-91E20EDF7A83}"/>
              </a:ext>
            </a:extLst>
          </p:cNvPr>
          <p:cNvSpPr>
            <a:spLocks noGrp="1"/>
          </p:cNvSpPr>
          <p:nvPr>
            <p:ph idx="1"/>
          </p:nvPr>
        </p:nvSpPr>
        <p:spPr/>
        <p:txBody>
          <a:bodyPr/>
          <a:lstStyle/>
          <a:p>
            <a:r>
              <a:rPr lang="zh-CN" altLang="en-US" dirty="0"/>
              <a:t>有</a:t>
            </a:r>
            <a:r>
              <a:rPr lang="en-US" altLang="zh-CN" dirty="0"/>
              <a:t>n</a:t>
            </a:r>
            <a:r>
              <a:rPr lang="zh-CN" altLang="en-US" dirty="0"/>
              <a:t>块农田需要被灌溉，要么在第</a:t>
            </a:r>
            <a:r>
              <a:rPr lang="en-US" altLang="zh-CN" dirty="0" err="1"/>
              <a:t>i</a:t>
            </a:r>
            <a:r>
              <a:rPr lang="zh-CN" altLang="en-US" dirty="0"/>
              <a:t>块农田处建水井，花费</a:t>
            </a:r>
            <a:r>
              <a:rPr lang="en-US" altLang="zh-CN" dirty="0"/>
              <a:t>ai</a:t>
            </a:r>
            <a:r>
              <a:rPr lang="zh-CN" altLang="en-US" dirty="0"/>
              <a:t>，要么从第</a:t>
            </a:r>
            <a:r>
              <a:rPr lang="en-US" altLang="zh-CN" dirty="0"/>
              <a:t>j</a:t>
            </a:r>
            <a:r>
              <a:rPr lang="zh-CN" altLang="en-US" dirty="0"/>
              <a:t>块农田引水，花费</a:t>
            </a:r>
            <a:r>
              <a:rPr lang="en-US" altLang="zh-CN" dirty="0" err="1"/>
              <a:t>wij</a:t>
            </a:r>
            <a:r>
              <a:rPr lang="zh-CN" altLang="en-US" dirty="0"/>
              <a:t>，计算把所有农田全部灌溉的花费</a:t>
            </a:r>
            <a:endParaRPr lang="en-US" altLang="zh-CN" dirty="0"/>
          </a:p>
          <a:p>
            <a:r>
              <a:rPr lang="en-US" altLang="zh-CN" dirty="0"/>
              <a:t>1&lt;=n&lt;=300</a:t>
            </a:r>
            <a:r>
              <a:rPr lang="zh-CN" altLang="en-US" dirty="0"/>
              <a:t>，</a:t>
            </a:r>
            <a:r>
              <a:rPr lang="en-US" altLang="zh-CN" dirty="0"/>
              <a:t>1&lt;=ai&lt;=100000</a:t>
            </a:r>
            <a:r>
              <a:rPr lang="zh-CN" altLang="en-US" dirty="0"/>
              <a:t>，</a:t>
            </a:r>
            <a:r>
              <a:rPr lang="en-US" altLang="zh-CN" dirty="0"/>
              <a:t>1&lt;=</a:t>
            </a:r>
            <a:r>
              <a:rPr lang="en-US" altLang="zh-CN" dirty="0" err="1"/>
              <a:t>wij</a:t>
            </a:r>
            <a:r>
              <a:rPr lang="en-US" altLang="zh-CN" dirty="0"/>
              <a:t>=</a:t>
            </a:r>
            <a:r>
              <a:rPr lang="en-US" altLang="zh-CN" dirty="0" err="1"/>
              <a:t>wji</a:t>
            </a:r>
            <a:r>
              <a:rPr lang="en-US" altLang="zh-CN" dirty="0"/>
              <a:t>&lt;=100000</a:t>
            </a:r>
            <a:endParaRPr lang="zh-CN" altLang="en-US" dirty="0"/>
          </a:p>
        </p:txBody>
      </p:sp>
    </p:spTree>
    <p:extLst>
      <p:ext uri="{BB962C8B-B14F-4D97-AF65-F5344CB8AC3E}">
        <p14:creationId xmlns:p14="http://schemas.microsoft.com/office/powerpoint/2010/main" val="409587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CD342-A3E5-4808-AA2B-C45BB903378A}"/>
              </a:ext>
            </a:extLst>
          </p:cNvPr>
          <p:cNvSpPr>
            <a:spLocks noGrp="1"/>
          </p:cNvSpPr>
          <p:nvPr>
            <p:ph type="title"/>
          </p:nvPr>
        </p:nvSpPr>
        <p:spPr/>
        <p:txBody>
          <a:bodyPr/>
          <a:lstStyle/>
          <a:p>
            <a:r>
              <a:rPr lang="en-US" altLang="zh-CN" dirty="0"/>
              <a:t>BZOJ 1601</a:t>
            </a:r>
            <a:endParaRPr lang="zh-CN" altLang="en-US" dirty="0"/>
          </a:p>
        </p:txBody>
      </p:sp>
      <p:sp>
        <p:nvSpPr>
          <p:cNvPr id="3" name="内容占位符 2">
            <a:extLst>
              <a:ext uri="{FF2B5EF4-FFF2-40B4-BE49-F238E27FC236}">
                <a16:creationId xmlns:a16="http://schemas.microsoft.com/office/drawing/2014/main" id="{8B9401A6-7D36-4EA5-B162-F9608923AE28}"/>
              </a:ext>
            </a:extLst>
          </p:cNvPr>
          <p:cNvSpPr>
            <a:spLocks noGrp="1"/>
          </p:cNvSpPr>
          <p:nvPr>
            <p:ph idx="1"/>
          </p:nvPr>
        </p:nvSpPr>
        <p:spPr/>
        <p:txBody>
          <a:bodyPr/>
          <a:lstStyle/>
          <a:p>
            <a:r>
              <a:rPr lang="zh-CN" altLang="en-US" dirty="0"/>
              <a:t>额外添加一个点</a:t>
            </a:r>
            <a:r>
              <a:rPr lang="en-US" altLang="zh-CN" dirty="0"/>
              <a:t>s</a:t>
            </a:r>
            <a:r>
              <a:rPr lang="zh-CN" altLang="en-US" dirty="0"/>
              <a:t>，</a:t>
            </a:r>
            <a:r>
              <a:rPr lang="en-US" altLang="zh-CN" dirty="0"/>
              <a:t>s</a:t>
            </a:r>
            <a:r>
              <a:rPr lang="zh-CN" altLang="en-US" dirty="0"/>
              <a:t>向所有点连边，边权是</a:t>
            </a:r>
            <a:r>
              <a:rPr lang="en-US" altLang="zh-CN" dirty="0"/>
              <a:t>ai</a:t>
            </a:r>
          </a:p>
          <a:p>
            <a:r>
              <a:rPr lang="zh-CN" altLang="en-US" dirty="0"/>
              <a:t>求最小生成树</a:t>
            </a:r>
          </a:p>
        </p:txBody>
      </p:sp>
    </p:spTree>
    <p:extLst>
      <p:ext uri="{BB962C8B-B14F-4D97-AF65-F5344CB8AC3E}">
        <p14:creationId xmlns:p14="http://schemas.microsoft.com/office/powerpoint/2010/main" val="3262467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E0C50E-4C72-4926-AECB-50617AC3182D}"/>
              </a:ext>
            </a:extLst>
          </p:cNvPr>
          <p:cNvSpPr>
            <a:spLocks noGrp="1"/>
          </p:cNvSpPr>
          <p:nvPr>
            <p:ph type="title"/>
          </p:nvPr>
        </p:nvSpPr>
        <p:spPr/>
        <p:txBody>
          <a:bodyPr/>
          <a:lstStyle/>
          <a:p>
            <a:r>
              <a:rPr lang="en-US" altLang="zh-CN" dirty="0"/>
              <a:t>BZOJ 3714</a:t>
            </a:r>
            <a:endParaRPr lang="zh-CN" altLang="en-US" dirty="0"/>
          </a:p>
        </p:txBody>
      </p:sp>
      <p:sp>
        <p:nvSpPr>
          <p:cNvPr id="3" name="内容占位符 2">
            <a:extLst>
              <a:ext uri="{FF2B5EF4-FFF2-40B4-BE49-F238E27FC236}">
                <a16:creationId xmlns:a16="http://schemas.microsoft.com/office/drawing/2014/main" id="{432E5499-3831-4072-B130-C0D24AE0A019}"/>
              </a:ext>
            </a:extLst>
          </p:cNvPr>
          <p:cNvSpPr>
            <a:spLocks noGrp="1"/>
          </p:cNvSpPr>
          <p:nvPr>
            <p:ph idx="1"/>
          </p:nvPr>
        </p:nvSpPr>
        <p:spPr/>
        <p:txBody>
          <a:bodyPr>
            <a:normAutofit/>
          </a:bodyPr>
          <a:lstStyle/>
          <a:p>
            <a:r>
              <a:rPr lang="zh-CN" altLang="en-US" dirty="0"/>
              <a:t>魔术师的桌子上有</a:t>
            </a:r>
            <a:r>
              <a:rPr lang="en-US" altLang="zh-CN" dirty="0"/>
              <a:t>n</a:t>
            </a:r>
            <a:r>
              <a:rPr lang="zh-CN" altLang="en-US" dirty="0"/>
              <a:t>个杯子排成一行，编号为</a:t>
            </a:r>
            <a:r>
              <a:rPr lang="en-US" altLang="zh-CN" dirty="0"/>
              <a:t>1,2,…,n</a:t>
            </a:r>
            <a:r>
              <a:rPr lang="zh-CN" altLang="en-US" dirty="0"/>
              <a:t>，其中某些杯子底下藏有一个小球，如果你准确地猜出是哪些杯子，你就可以获得奖品。</a:t>
            </a:r>
            <a:endParaRPr lang="en-US" altLang="zh-CN" dirty="0"/>
          </a:p>
          <a:p>
            <a:r>
              <a:rPr lang="zh-CN" altLang="en-US" dirty="0"/>
              <a:t>花费</a:t>
            </a:r>
            <a:r>
              <a:rPr lang="en-US" altLang="zh-CN" dirty="0" err="1"/>
              <a:t>c_ij</a:t>
            </a:r>
            <a:r>
              <a:rPr lang="zh-CN" altLang="en-US" dirty="0"/>
              <a:t>元，魔术师就会告诉你杯子</a:t>
            </a:r>
            <a:r>
              <a:rPr lang="en-US" altLang="zh-CN" dirty="0"/>
              <a:t>i,i+1,…,j</a:t>
            </a:r>
            <a:r>
              <a:rPr lang="zh-CN" altLang="en-US" dirty="0"/>
              <a:t>底下藏有球的总数的奇偶性。采取最优的询问策略，你至少需要花费多少元，才能保证猜出哪些杯子底下藏着球？</a:t>
            </a:r>
            <a:endParaRPr lang="en-US" altLang="zh-CN" dirty="0"/>
          </a:p>
          <a:p>
            <a:r>
              <a:rPr lang="en-US" altLang="zh-CN" dirty="0"/>
              <a:t>1&lt;=n&lt;=2000</a:t>
            </a:r>
            <a:endParaRPr lang="zh-CN" altLang="en-US" dirty="0"/>
          </a:p>
        </p:txBody>
      </p:sp>
    </p:spTree>
    <p:extLst>
      <p:ext uri="{BB962C8B-B14F-4D97-AF65-F5344CB8AC3E}">
        <p14:creationId xmlns:p14="http://schemas.microsoft.com/office/powerpoint/2010/main" val="66603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5695C1-192B-48B5-9463-BCEED2E79EDC}"/>
              </a:ext>
            </a:extLst>
          </p:cNvPr>
          <p:cNvSpPr>
            <a:spLocks noGrp="1"/>
          </p:cNvSpPr>
          <p:nvPr>
            <p:ph type="title"/>
          </p:nvPr>
        </p:nvSpPr>
        <p:spPr/>
        <p:txBody>
          <a:bodyPr/>
          <a:lstStyle/>
          <a:p>
            <a:r>
              <a:rPr lang="zh-CN" altLang="en-US" dirty="0"/>
              <a:t>算法</a:t>
            </a:r>
          </a:p>
        </p:txBody>
      </p:sp>
      <p:sp>
        <p:nvSpPr>
          <p:cNvPr id="3" name="内容占位符 2">
            <a:extLst>
              <a:ext uri="{FF2B5EF4-FFF2-40B4-BE49-F238E27FC236}">
                <a16:creationId xmlns:a16="http://schemas.microsoft.com/office/drawing/2014/main" id="{BD9CCDAE-5065-46E5-81CE-35362F3EF220}"/>
              </a:ext>
            </a:extLst>
          </p:cNvPr>
          <p:cNvSpPr>
            <a:spLocks noGrp="1"/>
          </p:cNvSpPr>
          <p:nvPr>
            <p:ph idx="1"/>
          </p:nvPr>
        </p:nvSpPr>
        <p:spPr/>
        <p:txBody>
          <a:bodyPr/>
          <a:lstStyle/>
          <a:p>
            <a:r>
              <a:rPr lang="en-US" altLang="zh-CN" dirty="0"/>
              <a:t>prim</a:t>
            </a:r>
          </a:p>
          <a:p>
            <a:r>
              <a:rPr lang="en-US" altLang="zh-CN" dirty="0" err="1"/>
              <a:t>kruskal</a:t>
            </a:r>
            <a:endParaRPr lang="en-US" altLang="zh-CN" dirty="0"/>
          </a:p>
          <a:p>
            <a:r>
              <a:rPr lang="en-US" altLang="zh-CN" dirty="0" err="1"/>
              <a:t>boruvka</a:t>
            </a:r>
            <a:endParaRPr lang="zh-CN" altLang="en-US" dirty="0"/>
          </a:p>
        </p:txBody>
      </p:sp>
    </p:spTree>
    <p:extLst>
      <p:ext uri="{BB962C8B-B14F-4D97-AF65-F5344CB8AC3E}">
        <p14:creationId xmlns:p14="http://schemas.microsoft.com/office/powerpoint/2010/main" val="1229709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F23AA-2FCD-4DC2-96CA-37B2F696B9BA}"/>
              </a:ext>
            </a:extLst>
          </p:cNvPr>
          <p:cNvSpPr>
            <a:spLocks noGrp="1"/>
          </p:cNvSpPr>
          <p:nvPr>
            <p:ph type="title"/>
          </p:nvPr>
        </p:nvSpPr>
        <p:spPr/>
        <p:txBody>
          <a:bodyPr/>
          <a:lstStyle/>
          <a:p>
            <a:r>
              <a:rPr lang="en-US" altLang="zh-CN" dirty="0"/>
              <a:t>BZOJ 3714</a:t>
            </a:r>
            <a:endParaRPr lang="zh-CN" altLang="en-US" dirty="0"/>
          </a:p>
        </p:txBody>
      </p:sp>
      <p:sp>
        <p:nvSpPr>
          <p:cNvPr id="3" name="内容占位符 2">
            <a:extLst>
              <a:ext uri="{FF2B5EF4-FFF2-40B4-BE49-F238E27FC236}">
                <a16:creationId xmlns:a16="http://schemas.microsoft.com/office/drawing/2014/main" id="{8266E7D6-9291-47BD-A941-DAE577144098}"/>
              </a:ext>
            </a:extLst>
          </p:cNvPr>
          <p:cNvSpPr>
            <a:spLocks noGrp="1"/>
          </p:cNvSpPr>
          <p:nvPr>
            <p:ph idx="1"/>
          </p:nvPr>
        </p:nvSpPr>
        <p:spPr/>
        <p:txBody>
          <a:bodyPr/>
          <a:lstStyle/>
          <a:p>
            <a:r>
              <a:rPr lang="zh-CN" altLang="en-US" dirty="0"/>
              <a:t>用</a:t>
            </a:r>
            <a:r>
              <a:rPr lang="en-US" altLang="zh-CN" dirty="0"/>
              <a:t>sum[</a:t>
            </a:r>
            <a:r>
              <a:rPr lang="en-US" altLang="zh-CN" dirty="0" err="1"/>
              <a:t>i</a:t>
            </a:r>
            <a:r>
              <a:rPr lang="en-US" altLang="zh-CN" dirty="0"/>
              <a:t>]</a:t>
            </a:r>
            <a:r>
              <a:rPr lang="zh-CN" altLang="en-US" dirty="0"/>
              <a:t>表示前</a:t>
            </a:r>
            <a:r>
              <a:rPr lang="en-US" altLang="zh-CN" dirty="0" err="1"/>
              <a:t>i</a:t>
            </a:r>
            <a:r>
              <a:rPr lang="zh-CN" altLang="en-US" dirty="0"/>
              <a:t>个杯里球的总数</a:t>
            </a:r>
            <a:endParaRPr lang="en-US" altLang="zh-CN" dirty="0"/>
          </a:p>
          <a:p>
            <a:r>
              <a:rPr lang="zh-CN" altLang="en-US" dirty="0"/>
              <a:t>知道一个</a:t>
            </a:r>
            <a:r>
              <a:rPr lang="en-US" altLang="zh-CN" dirty="0"/>
              <a:t>c[</a:t>
            </a:r>
            <a:r>
              <a:rPr lang="en-US" altLang="zh-CN" dirty="0" err="1"/>
              <a:t>i</a:t>
            </a:r>
            <a:r>
              <a:rPr lang="en-US" altLang="zh-CN" dirty="0"/>
              <a:t>][j]</a:t>
            </a:r>
            <a:r>
              <a:rPr lang="zh-CN" altLang="en-US" dirty="0"/>
              <a:t>，等于知道了</a:t>
            </a:r>
            <a:r>
              <a:rPr lang="en-US" altLang="zh-CN" dirty="0"/>
              <a:t>sum[j]</a:t>
            </a:r>
            <a:r>
              <a:rPr lang="zh-CN" altLang="en-US" dirty="0"/>
              <a:t>和</a:t>
            </a:r>
            <a:r>
              <a:rPr lang="en-US" altLang="zh-CN" dirty="0"/>
              <a:t>sum[i-1]</a:t>
            </a:r>
            <a:r>
              <a:rPr lang="zh-CN" altLang="en-US" dirty="0"/>
              <a:t>的差的奇偶性。</a:t>
            </a:r>
            <a:endParaRPr lang="en-US" altLang="zh-CN" dirty="0"/>
          </a:p>
          <a:p>
            <a:r>
              <a:rPr lang="zh-CN" altLang="en-US" dirty="0"/>
              <a:t>而</a:t>
            </a:r>
            <a:r>
              <a:rPr lang="en-US" altLang="zh-CN" dirty="0"/>
              <a:t>sum[0]</a:t>
            </a:r>
            <a:r>
              <a:rPr lang="zh-CN" altLang="en-US" dirty="0"/>
              <a:t>的奇偶性是知道的，所以只需要知道所有</a:t>
            </a:r>
            <a:r>
              <a:rPr lang="en-US" altLang="zh-CN" dirty="0"/>
              <a:t>sum[</a:t>
            </a:r>
            <a:r>
              <a:rPr lang="en-US" altLang="zh-CN" dirty="0" err="1"/>
              <a:t>i</a:t>
            </a:r>
            <a:r>
              <a:rPr lang="en-US" altLang="zh-CN" dirty="0"/>
              <a:t>]</a:t>
            </a:r>
            <a:r>
              <a:rPr lang="zh-CN" altLang="en-US" dirty="0"/>
              <a:t>与</a:t>
            </a:r>
            <a:r>
              <a:rPr lang="en-US" altLang="zh-CN" dirty="0"/>
              <a:t>sum[0]</a:t>
            </a:r>
            <a:r>
              <a:rPr lang="zh-CN" altLang="en-US" dirty="0"/>
              <a:t>的差的奇偶性，就可以推出每个杯子是否有球。</a:t>
            </a:r>
          </a:p>
        </p:txBody>
      </p:sp>
    </p:spTree>
    <p:extLst>
      <p:ext uri="{BB962C8B-B14F-4D97-AF65-F5344CB8AC3E}">
        <p14:creationId xmlns:p14="http://schemas.microsoft.com/office/powerpoint/2010/main" val="3110989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F23AA-2FCD-4DC2-96CA-37B2F696B9BA}"/>
              </a:ext>
            </a:extLst>
          </p:cNvPr>
          <p:cNvSpPr>
            <a:spLocks noGrp="1"/>
          </p:cNvSpPr>
          <p:nvPr>
            <p:ph type="title"/>
          </p:nvPr>
        </p:nvSpPr>
        <p:spPr/>
        <p:txBody>
          <a:bodyPr/>
          <a:lstStyle/>
          <a:p>
            <a:r>
              <a:rPr lang="en-US" altLang="zh-CN" dirty="0"/>
              <a:t>BZOJ 3714</a:t>
            </a:r>
            <a:endParaRPr lang="zh-CN" altLang="en-US" dirty="0"/>
          </a:p>
        </p:txBody>
      </p:sp>
      <p:sp>
        <p:nvSpPr>
          <p:cNvPr id="3" name="内容占位符 2">
            <a:extLst>
              <a:ext uri="{FF2B5EF4-FFF2-40B4-BE49-F238E27FC236}">
                <a16:creationId xmlns:a16="http://schemas.microsoft.com/office/drawing/2014/main" id="{8266E7D6-9291-47BD-A941-DAE577144098}"/>
              </a:ext>
            </a:extLst>
          </p:cNvPr>
          <p:cNvSpPr>
            <a:spLocks noGrp="1"/>
          </p:cNvSpPr>
          <p:nvPr>
            <p:ph idx="1"/>
          </p:nvPr>
        </p:nvSpPr>
        <p:spPr/>
        <p:txBody>
          <a:bodyPr/>
          <a:lstStyle/>
          <a:p>
            <a:r>
              <a:rPr lang="zh-CN" altLang="en-US" dirty="0"/>
              <a:t>用</a:t>
            </a:r>
            <a:r>
              <a:rPr lang="en-US" altLang="zh-CN" dirty="0"/>
              <a:t>sum[</a:t>
            </a:r>
            <a:r>
              <a:rPr lang="en-US" altLang="zh-CN" dirty="0" err="1"/>
              <a:t>i</a:t>
            </a:r>
            <a:r>
              <a:rPr lang="en-US" altLang="zh-CN" dirty="0"/>
              <a:t>]</a:t>
            </a:r>
            <a:r>
              <a:rPr lang="zh-CN" altLang="en-US" dirty="0"/>
              <a:t>表示前</a:t>
            </a:r>
            <a:r>
              <a:rPr lang="en-US" altLang="zh-CN" dirty="0" err="1"/>
              <a:t>i</a:t>
            </a:r>
            <a:r>
              <a:rPr lang="zh-CN" altLang="en-US" dirty="0"/>
              <a:t>个杯里球的总数</a:t>
            </a:r>
            <a:endParaRPr lang="en-US" altLang="zh-CN" dirty="0"/>
          </a:p>
          <a:p>
            <a:r>
              <a:rPr lang="zh-CN" altLang="en-US" dirty="0"/>
              <a:t>知道一个</a:t>
            </a:r>
            <a:r>
              <a:rPr lang="en-US" altLang="zh-CN" dirty="0"/>
              <a:t>c[</a:t>
            </a:r>
            <a:r>
              <a:rPr lang="en-US" altLang="zh-CN" dirty="0" err="1"/>
              <a:t>i</a:t>
            </a:r>
            <a:r>
              <a:rPr lang="en-US" altLang="zh-CN" dirty="0"/>
              <a:t>][j]</a:t>
            </a:r>
            <a:r>
              <a:rPr lang="zh-CN" altLang="en-US" dirty="0"/>
              <a:t>，等于知道了</a:t>
            </a:r>
            <a:r>
              <a:rPr lang="en-US" altLang="zh-CN" dirty="0"/>
              <a:t>sum[j]</a:t>
            </a:r>
            <a:r>
              <a:rPr lang="zh-CN" altLang="en-US" dirty="0"/>
              <a:t>和</a:t>
            </a:r>
            <a:r>
              <a:rPr lang="en-US" altLang="zh-CN" dirty="0"/>
              <a:t>sum[i-1]</a:t>
            </a:r>
            <a:r>
              <a:rPr lang="zh-CN" altLang="en-US" dirty="0"/>
              <a:t>的差的奇偶性。</a:t>
            </a:r>
            <a:endParaRPr lang="en-US" altLang="zh-CN" dirty="0"/>
          </a:p>
          <a:p>
            <a:r>
              <a:rPr lang="zh-CN" altLang="en-US" dirty="0"/>
              <a:t>而</a:t>
            </a:r>
            <a:r>
              <a:rPr lang="en-US" altLang="zh-CN" dirty="0"/>
              <a:t>sum[0]</a:t>
            </a:r>
            <a:r>
              <a:rPr lang="zh-CN" altLang="en-US" dirty="0"/>
              <a:t>的奇偶性是知道的，所以只需要知道所有</a:t>
            </a:r>
            <a:r>
              <a:rPr lang="en-US" altLang="zh-CN" dirty="0"/>
              <a:t>sum[</a:t>
            </a:r>
            <a:r>
              <a:rPr lang="en-US" altLang="zh-CN" dirty="0" err="1"/>
              <a:t>i</a:t>
            </a:r>
            <a:r>
              <a:rPr lang="en-US" altLang="zh-CN" dirty="0"/>
              <a:t>]</a:t>
            </a:r>
            <a:r>
              <a:rPr lang="zh-CN" altLang="en-US" dirty="0"/>
              <a:t>与</a:t>
            </a:r>
            <a:r>
              <a:rPr lang="en-US" altLang="zh-CN" dirty="0"/>
              <a:t>sum[0]</a:t>
            </a:r>
            <a:r>
              <a:rPr lang="zh-CN" altLang="en-US" dirty="0"/>
              <a:t>的差的奇偶性，就可以推出每个杯子是否有球。</a:t>
            </a:r>
            <a:endParaRPr lang="en-US" altLang="zh-CN" dirty="0"/>
          </a:p>
          <a:p>
            <a:r>
              <a:rPr lang="zh-CN" altLang="en-US" dirty="0"/>
              <a:t>知道了</a:t>
            </a:r>
            <a:r>
              <a:rPr lang="en-US" altLang="zh-CN" dirty="0"/>
              <a:t>sum[j]</a:t>
            </a:r>
            <a:r>
              <a:rPr lang="zh-CN" altLang="en-US" dirty="0"/>
              <a:t>和</a:t>
            </a:r>
            <a:r>
              <a:rPr lang="en-US" altLang="zh-CN" dirty="0"/>
              <a:t>sum[i-1]</a:t>
            </a:r>
            <a:r>
              <a:rPr lang="zh-CN" altLang="en-US" dirty="0"/>
              <a:t>的差的奇偶性，相当于</a:t>
            </a:r>
            <a:r>
              <a:rPr lang="en-US" altLang="zh-CN" dirty="0"/>
              <a:t>i-1</a:t>
            </a:r>
            <a:r>
              <a:rPr lang="zh-CN" altLang="en-US" dirty="0"/>
              <a:t>和</a:t>
            </a:r>
            <a:r>
              <a:rPr lang="en-US" altLang="zh-CN" dirty="0"/>
              <a:t>j</a:t>
            </a:r>
            <a:r>
              <a:rPr lang="zh-CN" altLang="en-US" dirty="0"/>
              <a:t>连通</a:t>
            </a:r>
            <a:endParaRPr lang="en-US" altLang="zh-CN" dirty="0"/>
          </a:p>
          <a:p>
            <a:r>
              <a:rPr lang="zh-CN" altLang="en-US" dirty="0"/>
              <a:t>知道所有</a:t>
            </a:r>
            <a:r>
              <a:rPr lang="en-US" altLang="zh-CN" dirty="0"/>
              <a:t>sum[</a:t>
            </a:r>
            <a:r>
              <a:rPr lang="en-US" altLang="zh-CN" dirty="0" err="1"/>
              <a:t>i</a:t>
            </a:r>
            <a:r>
              <a:rPr lang="en-US" altLang="zh-CN" dirty="0"/>
              <a:t>]</a:t>
            </a:r>
            <a:r>
              <a:rPr lang="zh-CN" altLang="en-US" dirty="0"/>
              <a:t>与</a:t>
            </a:r>
            <a:r>
              <a:rPr lang="en-US" altLang="zh-CN" dirty="0"/>
              <a:t>sum[0]</a:t>
            </a:r>
            <a:r>
              <a:rPr lang="zh-CN" altLang="en-US" dirty="0"/>
              <a:t>的差的奇偶性，相当于</a:t>
            </a:r>
            <a:r>
              <a:rPr lang="en-US" altLang="zh-CN" dirty="0"/>
              <a:t>0</a:t>
            </a:r>
            <a:r>
              <a:rPr lang="zh-CN" altLang="en-US" dirty="0"/>
              <a:t>和所有点连通</a:t>
            </a:r>
          </a:p>
        </p:txBody>
      </p:sp>
    </p:spTree>
    <p:extLst>
      <p:ext uri="{BB962C8B-B14F-4D97-AF65-F5344CB8AC3E}">
        <p14:creationId xmlns:p14="http://schemas.microsoft.com/office/powerpoint/2010/main" val="4069846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F23AA-2FCD-4DC2-96CA-37B2F696B9BA}"/>
              </a:ext>
            </a:extLst>
          </p:cNvPr>
          <p:cNvSpPr>
            <a:spLocks noGrp="1"/>
          </p:cNvSpPr>
          <p:nvPr>
            <p:ph type="title"/>
          </p:nvPr>
        </p:nvSpPr>
        <p:spPr/>
        <p:txBody>
          <a:bodyPr/>
          <a:lstStyle/>
          <a:p>
            <a:r>
              <a:rPr lang="en-US" altLang="zh-CN" dirty="0"/>
              <a:t>BZOJ 3714</a:t>
            </a:r>
            <a:endParaRPr lang="zh-CN" altLang="en-US" dirty="0"/>
          </a:p>
        </p:txBody>
      </p:sp>
      <p:sp>
        <p:nvSpPr>
          <p:cNvPr id="3" name="内容占位符 2">
            <a:extLst>
              <a:ext uri="{FF2B5EF4-FFF2-40B4-BE49-F238E27FC236}">
                <a16:creationId xmlns:a16="http://schemas.microsoft.com/office/drawing/2014/main" id="{8266E7D6-9291-47BD-A941-DAE577144098}"/>
              </a:ext>
            </a:extLst>
          </p:cNvPr>
          <p:cNvSpPr>
            <a:spLocks noGrp="1"/>
          </p:cNvSpPr>
          <p:nvPr>
            <p:ph idx="1"/>
          </p:nvPr>
        </p:nvSpPr>
        <p:spPr/>
        <p:txBody>
          <a:bodyPr/>
          <a:lstStyle/>
          <a:p>
            <a:r>
              <a:rPr lang="zh-CN" altLang="en-US" dirty="0"/>
              <a:t>用</a:t>
            </a:r>
            <a:r>
              <a:rPr lang="en-US" altLang="zh-CN" dirty="0"/>
              <a:t>sum[</a:t>
            </a:r>
            <a:r>
              <a:rPr lang="en-US" altLang="zh-CN" dirty="0" err="1"/>
              <a:t>i</a:t>
            </a:r>
            <a:r>
              <a:rPr lang="en-US" altLang="zh-CN" dirty="0"/>
              <a:t>]</a:t>
            </a:r>
            <a:r>
              <a:rPr lang="zh-CN" altLang="en-US" dirty="0"/>
              <a:t>表示前</a:t>
            </a:r>
            <a:r>
              <a:rPr lang="en-US" altLang="zh-CN" dirty="0" err="1"/>
              <a:t>i</a:t>
            </a:r>
            <a:r>
              <a:rPr lang="zh-CN" altLang="en-US" dirty="0"/>
              <a:t>个杯里球的总数</a:t>
            </a:r>
            <a:endParaRPr lang="en-US" altLang="zh-CN" dirty="0"/>
          </a:p>
          <a:p>
            <a:r>
              <a:rPr lang="zh-CN" altLang="en-US" dirty="0"/>
              <a:t>知道一个</a:t>
            </a:r>
            <a:r>
              <a:rPr lang="en-US" altLang="zh-CN" dirty="0"/>
              <a:t>c[</a:t>
            </a:r>
            <a:r>
              <a:rPr lang="en-US" altLang="zh-CN" dirty="0" err="1"/>
              <a:t>i</a:t>
            </a:r>
            <a:r>
              <a:rPr lang="en-US" altLang="zh-CN" dirty="0"/>
              <a:t>][j]</a:t>
            </a:r>
            <a:r>
              <a:rPr lang="zh-CN" altLang="en-US" dirty="0"/>
              <a:t>，等于知道了</a:t>
            </a:r>
            <a:r>
              <a:rPr lang="en-US" altLang="zh-CN" dirty="0"/>
              <a:t>sum[j]</a:t>
            </a:r>
            <a:r>
              <a:rPr lang="zh-CN" altLang="en-US" dirty="0"/>
              <a:t>和</a:t>
            </a:r>
            <a:r>
              <a:rPr lang="en-US" altLang="zh-CN" dirty="0"/>
              <a:t>sum[i-1]</a:t>
            </a:r>
            <a:r>
              <a:rPr lang="zh-CN" altLang="en-US" dirty="0"/>
              <a:t>的差的奇偶性。</a:t>
            </a:r>
            <a:endParaRPr lang="en-US" altLang="zh-CN" dirty="0"/>
          </a:p>
          <a:p>
            <a:r>
              <a:rPr lang="zh-CN" altLang="en-US" dirty="0"/>
              <a:t>而</a:t>
            </a:r>
            <a:r>
              <a:rPr lang="en-US" altLang="zh-CN" dirty="0"/>
              <a:t>sum[0]</a:t>
            </a:r>
            <a:r>
              <a:rPr lang="zh-CN" altLang="en-US" dirty="0"/>
              <a:t>的奇偶性是知道的，所以只需要知道所有</a:t>
            </a:r>
            <a:r>
              <a:rPr lang="en-US" altLang="zh-CN" dirty="0"/>
              <a:t>sum[</a:t>
            </a:r>
            <a:r>
              <a:rPr lang="en-US" altLang="zh-CN" dirty="0" err="1"/>
              <a:t>i</a:t>
            </a:r>
            <a:r>
              <a:rPr lang="en-US" altLang="zh-CN" dirty="0"/>
              <a:t>]</a:t>
            </a:r>
            <a:r>
              <a:rPr lang="zh-CN" altLang="en-US" dirty="0"/>
              <a:t>与</a:t>
            </a:r>
            <a:r>
              <a:rPr lang="en-US" altLang="zh-CN" dirty="0"/>
              <a:t>sum[0]</a:t>
            </a:r>
            <a:r>
              <a:rPr lang="zh-CN" altLang="en-US" dirty="0"/>
              <a:t>的差的奇偶性，就可以推出每个杯子是否有球。</a:t>
            </a:r>
            <a:endParaRPr lang="en-US" altLang="zh-CN" dirty="0"/>
          </a:p>
          <a:p>
            <a:r>
              <a:rPr lang="zh-CN" altLang="en-US" dirty="0"/>
              <a:t>知道了</a:t>
            </a:r>
            <a:r>
              <a:rPr lang="en-US" altLang="zh-CN" dirty="0"/>
              <a:t>sum[j]</a:t>
            </a:r>
            <a:r>
              <a:rPr lang="zh-CN" altLang="en-US" dirty="0"/>
              <a:t>和</a:t>
            </a:r>
            <a:r>
              <a:rPr lang="en-US" altLang="zh-CN" dirty="0"/>
              <a:t>sum[i-1]</a:t>
            </a:r>
            <a:r>
              <a:rPr lang="zh-CN" altLang="en-US" dirty="0"/>
              <a:t>的差的奇偶性，相当于</a:t>
            </a:r>
            <a:r>
              <a:rPr lang="en-US" altLang="zh-CN" dirty="0"/>
              <a:t>i-1</a:t>
            </a:r>
            <a:r>
              <a:rPr lang="zh-CN" altLang="en-US" dirty="0"/>
              <a:t>和</a:t>
            </a:r>
            <a:r>
              <a:rPr lang="en-US" altLang="zh-CN" dirty="0"/>
              <a:t>j</a:t>
            </a:r>
            <a:r>
              <a:rPr lang="zh-CN" altLang="en-US" dirty="0"/>
              <a:t>连通</a:t>
            </a:r>
            <a:endParaRPr lang="en-US" altLang="zh-CN" dirty="0"/>
          </a:p>
          <a:p>
            <a:r>
              <a:rPr lang="zh-CN" altLang="en-US" dirty="0"/>
              <a:t>知道所有</a:t>
            </a:r>
            <a:r>
              <a:rPr lang="en-US" altLang="zh-CN" dirty="0"/>
              <a:t>sum[</a:t>
            </a:r>
            <a:r>
              <a:rPr lang="en-US" altLang="zh-CN" dirty="0" err="1"/>
              <a:t>i</a:t>
            </a:r>
            <a:r>
              <a:rPr lang="en-US" altLang="zh-CN" dirty="0"/>
              <a:t>]</a:t>
            </a:r>
            <a:r>
              <a:rPr lang="zh-CN" altLang="en-US" dirty="0"/>
              <a:t>与</a:t>
            </a:r>
            <a:r>
              <a:rPr lang="en-US" altLang="zh-CN" dirty="0"/>
              <a:t>sum[0]</a:t>
            </a:r>
            <a:r>
              <a:rPr lang="zh-CN" altLang="en-US" dirty="0"/>
              <a:t>的差的奇偶性，相当于</a:t>
            </a:r>
            <a:r>
              <a:rPr lang="en-US" altLang="zh-CN" dirty="0"/>
              <a:t>0</a:t>
            </a:r>
            <a:r>
              <a:rPr lang="zh-CN" altLang="en-US" dirty="0"/>
              <a:t>和所有点连通</a:t>
            </a:r>
            <a:endParaRPr lang="en-US" altLang="zh-CN" dirty="0"/>
          </a:p>
          <a:p>
            <a:r>
              <a:rPr lang="zh-CN" altLang="en-US" dirty="0"/>
              <a:t>最小生成树，对于每一个</a:t>
            </a:r>
            <a:r>
              <a:rPr lang="en-US" altLang="zh-CN" dirty="0"/>
              <a:t>c[</a:t>
            </a:r>
            <a:r>
              <a:rPr lang="en-US" altLang="zh-CN" dirty="0" err="1"/>
              <a:t>i</a:t>
            </a:r>
            <a:r>
              <a:rPr lang="en-US" altLang="zh-CN" dirty="0"/>
              <a:t>][j]</a:t>
            </a:r>
            <a:r>
              <a:rPr lang="zh-CN" altLang="en-US" dirty="0"/>
              <a:t>，在</a:t>
            </a:r>
            <a:r>
              <a:rPr lang="en-US" altLang="zh-CN" dirty="0"/>
              <a:t>i-1</a:t>
            </a:r>
            <a:r>
              <a:rPr lang="zh-CN" altLang="en-US" dirty="0"/>
              <a:t>和</a:t>
            </a:r>
            <a:r>
              <a:rPr lang="en-US" altLang="zh-CN" dirty="0"/>
              <a:t>j</a:t>
            </a:r>
            <a:r>
              <a:rPr lang="zh-CN" altLang="en-US" dirty="0"/>
              <a:t>之间连一条权值为</a:t>
            </a:r>
            <a:r>
              <a:rPr lang="en-US" altLang="zh-CN" dirty="0"/>
              <a:t>c[</a:t>
            </a:r>
            <a:r>
              <a:rPr lang="en-US" altLang="zh-CN" dirty="0" err="1"/>
              <a:t>i</a:t>
            </a:r>
            <a:r>
              <a:rPr lang="en-US" altLang="zh-CN" dirty="0"/>
              <a:t>][j]</a:t>
            </a:r>
            <a:r>
              <a:rPr lang="zh-CN" altLang="en-US" dirty="0"/>
              <a:t>的边。最后在所得的图中求最小生成树，结果即为答案。</a:t>
            </a:r>
            <a:endParaRPr lang="en-US" altLang="zh-CN" dirty="0"/>
          </a:p>
          <a:p>
            <a:endParaRPr lang="zh-CN" altLang="en-US" dirty="0"/>
          </a:p>
        </p:txBody>
      </p:sp>
    </p:spTree>
    <p:extLst>
      <p:ext uri="{BB962C8B-B14F-4D97-AF65-F5344CB8AC3E}">
        <p14:creationId xmlns:p14="http://schemas.microsoft.com/office/powerpoint/2010/main" val="1309406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95C6A-4755-4C69-9E25-5B5B1EED5D7A}"/>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261D34E7-640A-4EC9-A41E-7CE66A047591}"/>
              </a:ext>
            </a:extLst>
          </p:cNvPr>
          <p:cNvSpPr>
            <a:spLocks noGrp="1"/>
          </p:cNvSpPr>
          <p:nvPr>
            <p:ph idx="1"/>
          </p:nvPr>
        </p:nvSpPr>
        <p:spPr/>
        <p:txBody>
          <a:bodyPr/>
          <a:lstStyle/>
          <a:p>
            <a:r>
              <a:rPr lang="zh-CN" altLang="en-US" dirty="0"/>
              <a:t>以上是两个建图比较巧妙的题目</a:t>
            </a:r>
          </a:p>
        </p:txBody>
      </p:sp>
    </p:spTree>
    <p:extLst>
      <p:ext uri="{BB962C8B-B14F-4D97-AF65-F5344CB8AC3E}">
        <p14:creationId xmlns:p14="http://schemas.microsoft.com/office/powerpoint/2010/main" val="85091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A2F24-43E3-4F71-B8CD-66776EA89AF2}"/>
              </a:ext>
            </a:extLst>
          </p:cNvPr>
          <p:cNvSpPr>
            <a:spLocks noGrp="1"/>
          </p:cNvSpPr>
          <p:nvPr>
            <p:ph type="title"/>
          </p:nvPr>
        </p:nvSpPr>
        <p:spPr/>
        <p:txBody>
          <a:bodyPr/>
          <a:lstStyle/>
          <a:p>
            <a:r>
              <a:rPr lang="zh-CN" altLang="en-US" dirty="0"/>
              <a:t>学校</a:t>
            </a:r>
            <a:r>
              <a:rPr lang="en-US" altLang="zh-CN" dirty="0"/>
              <a:t>OJ</a:t>
            </a:r>
            <a:r>
              <a:rPr lang="zh-CN" altLang="en-US" dirty="0"/>
              <a:t> </a:t>
            </a:r>
            <a:r>
              <a:rPr lang="en-US" altLang="zh-CN" dirty="0"/>
              <a:t>8362</a:t>
            </a:r>
            <a:endParaRPr lang="zh-CN" altLang="en-US" dirty="0"/>
          </a:p>
        </p:txBody>
      </p:sp>
      <p:sp>
        <p:nvSpPr>
          <p:cNvPr id="3" name="内容占位符 2">
            <a:extLst>
              <a:ext uri="{FF2B5EF4-FFF2-40B4-BE49-F238E27FC236}">
                <a16:creationId xmlns:a16="http://schemas.microsoft.com/office/drawing/2014/main" id="{519FD6D2-B0CE-4DA0-87E4-3A8512ED4A4A}"/>
              </a:ext>
            </a:extLst>
          </p:cNvPr>
          <p:cNvSpPr>
            <a:spLocks noGrp="1"/>
          </p:cNvSpPr>
          <p:nvPr>
            <p:ph idx="1"/>
          </p:nvPr>
        </p:nvSpPr>
        <p:spPr/>
        <p:txBody>
          <a:bodyPr/>
          <a:lstStyle/>
          <a:p>
            <a:r>
              <a:rPr lang="zh-CN" altLang="en-US" dirty="0"/>
              <a:t>求最小差值生成树</a:t>
            </a:r>
            <a:endParaRPr lang="en-US" altLang="zh-CN" dirty="0"/>
          </a:p>
          <a:p>
            <a:r>
              <a:rPr lang="en-US" altLang="zh-CN" dirty="0"/>
              <a:t>2 ≤ n ≤ 100</a:t>
            </a:r>
          </a:p>
        </p:txBody>
      </p:sp>
    </p:spTree>
    <p:extLst>
      <p:ext uri="{BB962C8B-B14F-4D97-AF65-F5344CB8AC3E}">
        <p14:creationId xmlns:p14="http://schemas.microsoft.com/office/powerpoint/2010/main" val="1958041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55F34-CAAE-4B6A-A341-AF8EB992320E}"/>
              </a:ext>
            </a:extLst>
          </p:cNvPr>
          <p:cNvSpPr>
            <a:spLocks noGrp="1"/>
          </p:cNvSpPr>
          <p:nvPr>
            <p:ph type="title"/>
          </p:nvPr>
        </p:nvSpPr>
        <p:spPr/>
        <p:txBody>
          <a:bodyPr/>
          <a:lstStyle/>
          <a:p>
            <a:r>
              <a:rPr lang="en-US" altLang="zh-CN" dirty="0"/>
              <a:t>8362</a:t>
            </a:r>
            <a:endParaRPr lang="zh-CN" altLang="en-US" dirty="0"/>
          </a:p>
        </p:txBody>
      </p:sp>
      <p:sp>
        <p:nvSpPr>
          <p:cNvPr id="3" name="内容占位符 2">
            <a:extLst>
              <a:ext uri="{FF2B5EF4-FFF2-40B4-BE49-F238E27FC236}">
                <a16:creationId xmlns:a16="http://schemas.microsoft.com/office/drawing/2014/main" id="{DEC3E352-D406-4CD8-BEC5-9705C0AE4064}"/>
              </a:ext>
            </a:extLst>
          </p:cNvPr>
          <p:cNvSpPr>
            <a:spLocks noGrp="1"/>
          </p:cNvSpPr>
          <p:nvPr>
            <p:ph idx="1"/>
          </p:nvPr>
        </p:nvSpPr>
        <p:spPr/>
        <p:txBody>
          <a:bodyPr/>
          <a:lstStyle/>
          <a:p>
            <a:r>
              <a:rPr lang="zh-CN" altLang="en-US" dirty="0"/>
              <a:t>用</a:t>
            </a:r>
            <a:r>
              <a:rPr lang="en-US" altLang="zh-CN" dirty="0" err="1"/>
              <a:t>kruskal</a:t>
            </a:r>
            <a:r>
              <a:rPr lang="zh-CN" altLang="en-US" dirty="0"/>
              <a:t>算法，把边按权值排序</a:t>
            </a:r>
            <a:endParaRPr lang="en-US" altLang="zh-CN" dirty="0"/>
          </a:p>
          <a:p>
            <a:r>
              <a:rPr lang="zh-CN" altLang="en-US" dirty="0"/>
              <a:t>枚举最小边（第</a:t>
            </a:r>
            <a:r>
              <a:rPr lang="en-US" altLang="zh-CN" dirty="0" err="1"/>
              <a:t>i</a:t>
            </a:r>
            <a:r>
              <a:rPr lang="zh-CN" altLang="en-US" dirty="0"/>
              <a:t>次从第</a:t>
            </a:r>
            <a:r>
              <a:rPr lang="en-US" altLang="zh-CN" dirty="0" err="1"/>
              <a:t>i</a:t>
            </a:r>
            <a:r>
              <a:rPr lang="zh-CN" altLang="en-US" dirty="0"/>
              <a:t>条边开始）做最小生成树</a:t>
            </a:r>
            <a:endParaRPr lang="en-US" altLang="zh-CN" dirty="0"/>
          </a:p>
          <a:p>
            <a:r>
              <a:rPr lang="zh-CN" altLang="en-US" dirty="0"/>
              <a:t>所有生成树中差值最小的就是答案</a:t>
            </a:r>
            <a:endParaRPr lang="en-US" altLang="zh-CN" dirty="0"/>
          </a:p>
          <a:p>
            <a:r>
              <a:rPr lang="zh-CN" altLang="en-US" dirty="0"/>
              <a:t>时间复杂度</a:t>
            </a:r>
            <a:r>
              <a:rPr lang="en-US" altLang="zh-CN" dirty="0"/>
              <a:t>O(m^2)</a:t>
            </a:r>
          </a:p>
        </p:txBody>
      </p:sp>
    </p:spTree>
    <p:extLst>
      <p:ext uri="{BB962C8B-B14F-4D97-AF65-F5344CB8AC3E}">
        <p14:creationId xmlns:p14="http://schemas.microsoft.com/office/powerpoint/2010/main" val="2823640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C59B1-806C-4D37-BE54-142FB2E93845}"/>
              </a:ext>
            </a:extLst>
          </p:cNvPr>
          <p:cNvSpPr>
            <a:spLocks noGrp="1"/>
          </p:cNvSpPr>
          <p:nvPr>
            <p:ph type="title"/>
          </p:nvPr>
        </p:nvSpPr>
        <p:spPr/>
        <p:txBody>
          <a:bodyPr/>
          <a:lstStyle/>
          <a:p>
            <a:r>
              <a:rPr lang="en-US" altLang="zh-CN" dirty="0" err="1"/>
              <a:t>UVAlive</a:t>
            </a:r>
            <a:r>
              <a:rPr lang="en-US" altLang="zh-CN" dirty="0"/>
              <a:t> 6837</a:t>
            </a:r>
            <a:endParaRPr lang="zh-CN" altLang="en-US" dirty="0"/>
          </a:p>
        </p:txBody>
      </p:sp>
      <p:sp>
        <p:nvSpPr>
          <p:cNvPr id="3" name="内容占位符 2">
            <a:extLst>
              <a:ext uri="{FF2B5EF4-FFF2-40B4-BE49-F238E27FC236}">
                <a16:creationId xmlns:a16="http://schemas.microsoft.com/office/drawing/2014/main" id="{085D82F4-CCAB-4711-948A-AE9BF775D66C}"/>
              </a:ext>
            </a:extLst>
          </p:cNvPr>
          <p:cNvSpPr>
            <a:spLocks noGrp="1"/>
          </p:cNvSpPr>
          <p:nvPr>
            <p:ph idx="1"/>
          </p:nvPr>
        </p:nvSpPr>
        <p:spPr/>
        <p:txBody>
          <a:bodyPr/>
          <a:lstStyle/>
          <a:p>
            <a:r>
              <a:rPr lang="zh-CN" altLang="en-US" dirty="0"/>
              <a:t>给定一个</a:t>
            </a:r>
            <a:r>
              <a:rPr lang="en-US" altLang="zh-CN" dirty="0"/>
              <a:t>N</a:t>
            </a:r>
            <a:r>
              <a:rPr lang="zh-CN" altLang="en-US" dirty="0"/>
              <a:t>个点，</a:t>
            </a:r>
            <a:r>
              <a:rPr lang="en-US" altLang="zh-CN" dirty="0"/>
              <a:t>M</a:t>
            </a:r>
            <a:r>
              <a:rPr lang="zh-CN" altLang="en-US" dirty="0"/>
              <a:t>条边的简单连通无向图。</a:t>
            </a:r>
          </a:p>
          <a:p>
            <a:r>
              <a:rPr lang="zh-CN" altLang="en-US" dirty="0"/>
              <a:t>对于一个无向图来说，它的最小生成树可能不是唯一的。</a:t>
            </a:r>
          </a:p>
          <a:p>
            <a:r>
              <a:rPr lang="zh-CN" altLang="en-US" dirty="0"/>
              <a:t>问在它的所有的最小生成树中共有的边是哪几条，输出边数和权值和。</a:t>
            </a:r>
          </a:p>
          <a:p>
            <a:r>
              <a:rPr lang="en-US" altLang="zh-CN" dirty="0"/>
              <a:t>3&lt;=N&lt;=500, N-1&lt;=M&lt;=min(50000, N(N-1)/2)</a:t>
            </a:r>
            <a:endParaRPr lang="zh-CN" altLang="en-US" dirty="0"/>
          </a:p>
        </p:txBody>
      </p:sp>
    </p:spTree>
    <p:extLst>
      <p:ext uri="{BB962C8B-B14F-4D97-AF65-F5344CB8AC3E}">
        <p14:creationId xmlns:p14="http://schemas.microsoft.com/office/powerpoint/2010/main" val="801403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4DA4F-A3DF-43A7-B486-9012A333A7F7}"/>
              </a:ext>
            </a:extLst>
          </p:cNvPr>
          <p:cNvSpPr>
            <a:spLocks noGrp="1"/>
          </p:cNvSpPr>
          <p:nvPr>
            <p:ph type="title"/>
          </p:nvPr>
        </p:nvSpPr>
        <p:spPr/>
        <p:txBody>
          <a:bodyPr/>
          <a:lstStyle/>
          <a:p>
            <a:r>
              <a:rPr lang="en-US" altLang="zh-CN" dirty="0" err="1"/>
              <a:t>UVAlive</a:t>
            </a:r>
            <a:r>
              <a:rPr lang="en-US" altLang="zh-CN" dirty="0"/>
              <a:t> 6837</a:t>
            </a:r>
            <a:endParaRPr lang="zh-CN" altLang="en-US" dirty="0"/>
          </a:p>
        </p:txBody>
      </p:sp>
      <p:sp>
        <p:nvSpPr>
          <p:cNvPr id="3" name="内容占位符 2">
            <a:extLst>
              <a:ext uri="{FF2B5EF4-FFF2-40B4-BE49-F238E27FC236}">
                <a16:creationId xmlns:a16="http://schemas.microsoft.com/office/drawing/2014/main" id="{41D819A3-14B8-4FC9-B470-F1BC095C4965}"/>
              </a:ext>
            </a:extLst>
          </p:cNvPr>
          <p:cNvSpPr>
            <a:spLocks noGrp="1"/>
          </p:cNvSpPr>
          <p:nvPr>
            <p:ph idx="1"/>
          </p:nvPr>
        </p:nvSpPr>
        <p:spPr/>
        <p:txBody>
          <a:bodyPr/>
          <a:lstStyle/>
          <a:p>
            <a:r>
              <a:rPr lang="zh-CN" altLang="en-US" dirty="0"/>
              <a:t>首先跑一遍</a:t>
            </a:r>
            <a:r>
              <a:rPr lang="en-US" altLang="zh-CN" dirty="0" err="1"/>
              <a:t>kruskal</a:t>
            </a:r>
            <a:r>
              <a:rPr lang="zh-CN" altLang="en-US" dirty="0"/>
              <a:t>，得到最小生成树的权值。</a:t>
            </a:r>
          </a:p>
          <a:p>
            <a:r>
              <a:rPr lang="zh-CN" altLang="en-US" dirty="0"/>
              <a:t>之后尝试删去最小生成树中的边</a:t>
            </a:r>
          </a:p>
        </p:txBody>
      </p:sp>
    </p:spTree>
    <p:extLst>
      <p:ext uri="{BB962C8B-B14F-4D97-AF65-F5344CB8AC3E}">
        <p14:creationId xmlns:p14="http://schemas.microsoft.com/office/powerpoint/2010/main" val="1078218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4DA4F-A3DF-43A7-B486-9012A333A7F7}"/>
              </a:ext>
            </a:extLst>
          </p:cNvPr>
          <p:cNvSpPr>
            <a:spLocks noGrp="1"/>
          </p:cNvSpPr>
          <p:nvPr>
            <p:ph type="title"/>
          </p:nvPr>
        </p:nvSpPr>
        <p:spPr/>
        <p:txBody>
          <a:bodyPr/>
          <a:lstStyle/>
          <a:p>
            <a:r>
              <a:rPr lang="en-US" altLang="zh-CN" dirty="0" err="1"/>
              <a:t>UVAlive</a:t>
            </a:r>
            <a:r>
              <a:rPr lang="en-US" altLang="zh-CN" dirty="0"/>
              <a:t> 6837</a:t>
            </a:r>
            <a:endParaRPr lang="zh-CN" altLang="en-US" dirty="0"/>
          </a:p>
        </p:txBody>
      </p:sp>
      <p:sp>
        <p:nvSpPr>
          <p:cNvPr id="3" name="内容占位符 2">
            <a:extLst>
              <a:ext uri="{FF2B5EF4-FFF2-40B4-BE49-F238E27FC236}">
                <a16:creationId xmlns:a16="http://schemas.microsoft.com/office/drawing/2014/main" id="{41D819A3-14B8-4FC9-B470-F1BC095C4965}"/>
              </a:ext>
            </a:extLst>
          </p:cNvPr>
          <p:cNvSpPr>
            <a:spLocks noGrp="1"/>
          </p:cNvSpPr>
          <p:nvPr>
            <p:ph idx="1"/>
          </p:nvPr>
        </p:nvSpPr>
        <p:spPr/>
        <p:txBody>
          <a:bodyPr/>
          <a:lstStyle/>
          <a:p>
            <a:r>
              <a:rPr lang="zh-CN" altLang="en-US" dirty="0"/>
              <a:t>首先跑一遍</a:t>
            </a:r>
            <a:r>
              <a:rPr lang="en-US" altLang="zh-CN" dirty="0" err="1"/>
              <a:t>kruskal</a:t>
            </a:r>
            <a:r>
              <a:rPr lang="zh-CN" altLang="en-US" dirty="0"/>
              <a:t>，得到最小生成树的权值。</a:t>
            </a:r>
          </a:p>
          <a:p>
            <a:r>
              <a:rPr lang="zh-CN" altLang="en-US" dirty="0"/>
              <a:t>之后尝试删去最小生成树中的边</a:t>
            </a:r>
            <a:endParaRPr lang="en-US" altLang="zh-CN" dirty="0"/>
          </a:p>
          <a:p>
            <a:r>
              <a:rPr lang="zh-CN" altLang="en-US" dirty="0"/>
              <a:t>如果某一条边被删去后，最小生成树的值变大，那么说明这条边是在所有的最小生成树中都不可或缺的，那么就把这条边加入到答案中。</a:t>
            </a:r>
            <a:endParaRPr lang="en-US" altLang="zh-CN" dirty="0"/>
          </a:p>
          <a:p>
            <a:r>
              <a:rPr lang="zh-CN" altLang="en-US" dirty="0"/>
              <a:t>时间复杂度</a:t>
            </a:r>
            <a:r>
              <a:rPr lang="en-US" altLang="zh-CN" dirty="0"/>
              <a:t>O(NM)</a:t>
            </a:r>
            <a:endParaRPr lang="zh-CN" altLang="en-US" dirty="0"/>
          </a:p>
        </p:txBody>
      </p:sp>
    </p:spTree>
    <p:extLst>
      <p:ext uri="{BB962C8B-B14F-4D97-AF65-F5344CB8AC3E}">
        <p14:creationId xmlns:p14="http://schemas.microsoft.com/office/powerpoint/2010/main" val="4255321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724CE-41D8-479F-94E5-3864D36C2C76}"/>
              </a:ext>
            </a:extLst>
          </p:cNvPr>
          <p:cNvSpPr>
            <a:spLocks noGrp="1"/>
          </p:cNvSpPr>
          <p:nvPr>
            <p:ph type="title"/>
          </p:nvPr>
        </p:nvSpPr>
        <p:spPr/>
        <p:txBody>
          <a:bodyPr/>
          <a:lstStyle/>
          <a:p>
            <a:r>
              <a:rPr lang="en-US" altLang="zh-CN" dirty="0"/>
              <a:t>BZOJ 3754</a:t>
            </a:r>
            <a:endParaRPr lang="zh-CN" altLang="en-US" dirty="0"/>
          </a:p>
        </p:txBody>
      </p:sp>
      <p:sp>
        <p:nvSpPr>
          <p:cNvPr id="3" name="内容占位符 2">
            <a:extLst>
              <a:ext uri="{FF2B5EF4-FFF2-40B4-BE49-F238E27FC236}">
                <a16:creationId xmlns:a16="http://schemas.microsoft.com/office/drawing/2014/main" id="{7D1B6D50-9825-402B-8618-D6698DC4E9DD}"/>
              </a:ext>
            </a:extLst>
          </p:cNvPr>
          <p:cNvSpPr>
            <a:spLocks noGrp="1"/>
          </p:cNvSpPr>
          <p:nvPr>
            <p:ph idx="1"/>
          </p:nvPr>
        </p:nvSpPr>
        <p:spPr/>
        <p:txBody>
          <a:bodyPr/>
          <a:lstStyle/>
          <a:p>
            <a:r>
              <a:rPr lang="zh-CN" altLang="en-US" dirty="0"/>
              <a:t>求最小方差生成树</a:t>
            </a:r>
            <a:endParaRPr lang="en-US" altLang="zh-CN" dirty="0"/>
          </a:p>
          <a:p>
            <a:r>
              <a:rPr lang="pl-PL" altLang="zh-CN" dirty="0"/>
              <a:t>1&lt;=N&lt;=50,N-1&lt;=M&lt;=1000,0&lt;=W&lt;=50</a:t>
            </a:r>
            <a:endParaRPr lang="en-US" altLang="zh-CN" dirty="0"/>
          </a:p>
          <a:p>
            <a:r>
              <a:rPr lang="zh-CN" altLang="en-US" dirty="0"/>
              <a:t>方差的计算公式：</a:t>
            </a:r>
            <a:r>
              <a:rPr lang="el-GR" altLang="zh-CN" dirty="0"/>
              <a:t>Σ</a:t>
            </a:r>
            <a:r>
              <a:rPr lang="en-US" altLang="zh-CN" dirty="0"/>
              <a:t>(xi-x’)^2</a:t>
            </a:r>
            <a:r>
              <a:rPr lang="zh-CN" altLang="en-US" dirty="0"/>
              <a:t>，</a:t>
            </a:r>
            <a:r>
              <a:rPr lang="en-US" altLang="zh-CN" dirty="0"/>
              <a:t>x’</a:t>
            </a:r>
            <a:r>
              <a:rPr lang="zh-CN" altLang="en-US" dirty="0"/>
              <a:t>是</a:t>
            </a:r>
            <a:r>
              <a:rPr lang="en-US" altLang="zh-CN" dirty="0"/>
              <a:t>x1,…,</a:t>
            </a:r>
            <a:r>
              <a:rPr lang="en-US" altLang="zh-CN" dirty="0" err="1"/>
              <a:t>xn</a:t>
            </a:r>
            <a:r>
              <a:rPr lang="zh-CN" altLang="en-US" dirty="0"/>
              <a:t>的平均值</a:t>
            </a:r>
            <a:endParaRPr lang="en-US" altLang="zh-CN" dirty="0"/>
          </a:p>
        </p:txBody>
      </p:sp>
    </p:spTree>
    <p:extLst>
      <p:ext uri="{BB962C8B-B14F-4D97-AF65-F5344CB8AC3E}">
        <p14:creationId xmlns:p14="http://schemas.microsoft.com/office/powerpoint/2010/main" val="497899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9DBE7-591D-4895-B8A4-D7BC246A81A2}"/>
              </a:ext>
            </a:extLst>
          </p:cNvPr>
          <p:cNvSpPr>
            <a:spLocks noGrp="1"/>
          </p:cNvSpPr>
          <p:nvPr>
            <p:ph type="title"/>
          </p:nvPr>
        </p:nvSpPr>
        <p:spPr/>
        <p:txBody>
          <a:bodyPr/>
          <a:lstStyle/>
          <a:p>
            <a:r>
              <a:rPr lang="en-US" altLang="zh-CN" dirty="0"/>
              <a:t>prim</a:t>
            </a:r>
            <a:endParaRPr lang="zh-CN" altLang="en-US" dirty="0"/>
          </a:p>
        </p:txBody>
      </p:sp>
      <p:sp>
        <p:nvSpPr>
          <p:cNvPr id="3" name="内容占位符 2">
            <a:extLst>
              <a:ext uri="{FF2B5EF4-FFF2-40B4-BE49-F238E27FC236}">
                <a16:creationId xmlns:a16="http://schemas.microsoft.com/office/drawing/2014/main" id="{9CD79D63-32F7-41AB-8919-6DA514AF450D}"/>
              </a:ext>
            </a:extLst>
          </p:cNvPr>
          <p:cNvSpPr>
            <a:spLocks noGrp="1"/>
          </p:cNvSpPr>
          <p:nvPr>
            <p:ph idx="1"/>
          </p:nvPr>
        </p:nvSpPr>
        <p:spPr/>
        <p:txBody>
          <a:bodyPr/>
          <a:lstStyle/>
          <a:p>
            <a:r>
              <a:rPr lang="zh-CN" altLang="en-US" dirty="0"/>
              <a:t>和</a:t>
            </a:r>
            <a:r>
              <a:rPr lang="en-US" altLang="zh-CN" dirty="0" err="1"/>
              <a:t>dijkstra</a:t>
            </a:r>
            <a:r>
              <a:rPr lang="zh-CN" altLang="en-US" dirty="0"/>
              <a:t>算法类似，</a:t>
            </a:r>
            <a:r>
              <a:rPr lang="en-US" altLang="zh-CN" dirty="0" err="1"/>
              <a:t>dijkstra</a:t>
            </a:r>
            <a:r>
              <a:rPr lang="zh-CN" altLang="en-US" dirty="0"/>
              <a:t>算法维护的</a:t>
            </a:r>
            <a:r>
              <a:rPr lang="en-US" altLang="zh-CN" dirty="0"/>
              <a:t>dis</a:t>
            </a:r>
            <a:r>
              <a:rPr lang="zh-CN" altLang="en-US" dirty="0"/>
              <a:t>数组是求的集合外的点到源点的最短距离</a:t>
            </a:r>
            <a:endParaRPr lang="en-US" altLang="zh-CN" dirty="0"/>
          </a:p>
          <a:p>
            <a:r>
              <a:rPr lang="en-US" altLang="zh-CN" dirty="0"/>
              <a:t>prim</a:t>
            </a:r>
            <a:r>
              <a:rPr lang="zh-CN" altLang="en-US" dirty="0"/>
              <a:t>算法维护的</a:t>
            </a:r>
            <a:r>
              <a:rPr lang="en-US" altLang="zh-CN" dirty="0"/>
              <a:t>dis</a:t>
            </a:r>
            <a:r>
              <a:rPr lang="zh-CN" altLang="en-US" dirty="0"/>
              <a:t>数组是求的集合外的点到集合的最短距离</a:t>
            </a:r>
            <a:endParaRPr lang="en-US" altLang="zh-CN" dirty="0"/>
          </a:p>
          <a:p>
            <a:pPr marL="0" indent="0">
              <a:buNone/>
            </a:pPr>
            <a:r>
              <a:rPr lang="zh-CN" altLang="en-US" dirty="0"/>
              <a:t>（点到集合的距离是点到集合内的点的最小距离）</a:t>
            </a:r>
          </a:p>
        </p:txBody>
      </p:sp>
    </p:spTree>
    <p:extLst>
      <p:ext uri="{BB962C8B-B14F-4D97-AF65-F5344CB8AC3E}">
        <p14:creationId xmlns:p14="http://schemas.microsoft.com/office/powerpoint/2010/main" val="2188581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262FFE-1AEA-43A9-9890-5BB61D372BF1}"/>
              </a:ext>
            </a:extLst>
          </p:cNvPr>
          <p:cNvSpPr>
            <a:spLocks noGrp="1"/>
          </p:cNvSpPr>
          <p:nvPr>
            <p:ph type="title"/>
          </p:nvPr>
        </p:nvSpPr>
        <p:spPr/>
        <p:txBody>
          <a:bodyPr/>
          <a:lstStyle/>
          <a:p>
            <a:r>
              <a:rPr lang="en-US" altLang="zh-CN" dirty="0"/>
              <a:t>BZOJ 3754</a:t>
            </a:r>
            <a:endParaRPr lang="zh-CN" altLang="en-US" dirty="0"/>
          </a:p>
        </p:txBody>
      </p:sp>
      <p:sp>
        <p:nvSpPr>
          <p:cNvPr id="3" name="内容占位符 2">
            <a:extLst>
              <a:ext uri="{FF2B5EF4-FFF2-40B4-BE49-F238E27FC236}">
                <a16:creationId xmlns:a16="http://schemas.microsoft.com/office/drawing/2014/main" id="{87EC07C1-0906-4231-9A7C-0D624B9AA708}"/>
              </a:ext>
            </a:extLst>
          </p:cNvPr>
          <p:cNvSpPr>
            <a:spLocks noGrp="1"/>
          </p:cNvSpPr>
          <p:nvPr>
            <p:ph idx="1"/>
          </p:nvPr>
        </p:nvSpPr>
        <p:spPr/>
        <p:txBody>
          <a:bodyPr/>
          <a:lstStyle/>
          <a:p>
            <a:r>
              <a:rPr lang="zh-CN" altLang="en-US" dirty="0"/>
              <a:t>枚举</a:t>
            </a:r>
            <a:r>
              <a:rPr lang="en-US" altLang="zh-CN" dirty="0"/>
              <a:t>s=</a:t>
            </a:r>
            <a:r>
              <a:rPr lang="zh-CN" altLang="en-US" dirty="0"/>
              <a:t>平均值</a:t>
            </a:r>
            <a:r>
              <a:rPr lang="en-US" altLang="zh-CN" dirty="0"/>
              <a:t>*(n-1)</a:t>
            </a:r>
            <a:r>
              <a:rPr lang="zh-CN" altLang="en-US" dirty="0"/>
              <a:t>，这是一个整数，且</a:t>
            </a:r>
            <a:r>
              <a:rPr lang="en-US" altLang="zh-CN" dirty="0"/>
              <a:t>&lt;2500</a:t>
            </a:r>
            <a:endParaRPr lang="zh-CN" altLang="en-US" dirty="0"/>
          </a:p>
        </p:txBody>
      </p:sp>
    </p:spTree>
    <p:extLst>
      <p:ext uri="{BB962C8B-B14F-4D97-AF65-F5344CB8AC3E}">
        <p14:creationId xmlns:p14="http://schemas.microsoft.com/office/powerpoint/2010/main" val="4172035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262FFE-1AEA-43A9-9890-5BB61D372BF1}"/>
              </a:ext>
            </a:extLst>
          </p:cNvPr>
          <p:cNvSpPr>
            <a:spLocks noGrp="1"/>
          </p:cNvSpPr>
          <p:nvPr>
            <p:ph type="title"/>
          </p:nvPr>
        </p:nvSpPr>
        <p:spPr/>
        <p:txBody>
          <a:bodyPr/>
          <a:lstStyle/>
          <a:p>
            <a:r>
              <a:rPr lang="en-US" altLang="zh-CN" dirty="0"/>
              <a:t>BZOJ 3754</a:t>
            </a:r>
            <a:endParaRPr lang="zh-CN" altLang="en-US" dirty="0"/>
          </a:p>
        </p:txBody>
      </p:sp>
      <p:sp>
        <p:nvSpPr>
          <p:cNvPr id="3" name="内容占位符 2">
            <a:extLst>
              <a:ext uri="{FF2B5EF4-FFF2-40B4-BE49-F238E27FC236}">
                <a16:creationId xmlns:a16="http://schemas.microsoft.com/office/drawing/2014/main" id="{87EC07C1-0906-4231-9A7C-0D624B9AA708}"/>
              </a:ext>
            </a:extLst>
          </p:cNvPr>
          <p:cNvSpPr>
            <a:spLocks noGrp="1"/>
          </p:cNvSpPr>
          <p:nvPr>
            <p:ph idx="1"/>
          </p:nvPr>
        </p:nvSpPr>
        <p:spPr/>
        <p:txBody>
          <a:bodyPr/>
          <a:lstStyle/>
          <a:p>
            <a:r>
              <a:rPr lang="zh-CN" altLang="en-US" dirty="0"/>
              <a:t>枚举</a:t>
            </a:r>
            <a:r>
              <a:rPr lang="en-US" altLang="zh-CN" dirty="0"/>
              <a:t>s=</a:t>
            </a:r>
            <a:r>
              <a:rPr lang="zh-CN" altLang="en-US" dirty="0"/>
              <a:t>平均值</a:t>
            </a:r>
            <a:r>
              <a:rPr lang="en-US" altLang="zh-CN" dirty="0"/>
              <a:t>*(n-1)</a:t>
            </a:r>
            <a:r>
              <a:rPr lang="zh-CN" altLang="en-US" dirty="0"/>
              <a:t>，这是一个整数，且</a:t>
            </a:r>
            <a:r>
              <a:rPr lang="en-US" altLang="zh-CN" dirty="0"/>
              <a:t>&lt;2500</a:t>
            </a:r>
          </a:p>
          <a:p>
            <a:r>
              <a:rPr lang="en-US" altLang="zh-CN" dirty="0"/>
              <a:t>x’=s/(n-1)</a:t>
            </a:r>
            <a:r>
              <a:rPr lang="zh-CN" altLang="en-US" dirty="0"/>
              <a:t>，然后按照</a:t>
            </a:r>
            <a:r>
              <a:rPr lang="en-US" altLang="zh-CN" dirty="0"/>
              <a:t>(xi-x’)^2</a:t>
            </a:r>
            <a:r>
              <a:rPr lang="zh-CN" altLang="en-US" dirty="0"/>
              <a:t>的大小对边进行排序求出最小生成树</a:t>
            </a:r>
            <a:endParaRPr lang="en-US" altLang="zh-CN" dirty="0"/>
          </a:p>
          <a:p>
            <a:r>
              <a:rPr lang="zh-CN" altLang="en-US" dirty="0"/>
              <a:t>求出最小生成树后检验</a:t>
            </a:r>
            <a:r>
              <a:rPr lang="en-US" altLang="zh-CN" dirty="0"/>
              <a:t>x’</a:t>
            </a:r>
            <a:r>
              <a:rPr lang="zh-CN" altLang="en-US" dirty="0"/>
              <a:t>是否是均值即可，若是则更新答案</a:t>
            </a:r>
          </a:p>
        </p:txBody>
      </p:sp>
    </p:spTree>
    <p:extLst>
      <p:ext uri="{BB962C8B-B14F-4D97-AF65-F5344CB8AC3E}">
        <p14:creationId xmlns:p14="http://schemas.microsoft.com/office/powerpoint/2010/main" val="1913115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7846B-48E7-47FF-8140-C5094982556F}"/>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5E25A084-6EA7-4FBE-88E5-B747C9882754}"/>
              </a:ext>
            </a:extLst>
          </p:cNvPr>
          <p:cNvSpPr>
            <a:spLocks noGrp="1"/>
          </p:cNvSpPr>
          <p:nvPr>
            <p:ph idx="1"/>
          </p:nvPr>
        </p:nvSpPr>
        <p:spPr/>
        <p:txBody>
          <a:bodyPr/>
          <a:lstStyle/>
          <a:p>
            <a:r>
              <a:rPr lang="zh-CN" altLang="en-US" dirty="0"/>
              <a:t>以上三题是用比较暴力的方式求解生成树问题的变式</a:t>
            </a:r>
            <a:endParaRPr lang="en-US" altLang="zh-CN" dirty="0"/>
          </a:p>
          <a:p>
            <a:r>
              <a:rPr lang="zh-CN" altLang="en-US" dirty="0"/>
              <a:t>特点在于数据范围较小</a:t>
            </a:r>
            <a:endParaRPr lang="en-US" altLang="zh-CN" dirty="0"/>
          </a:p>
          <a:p>
            <a:r>
              <a:rPr lang="zh-CN" altLang="en-US" dirty="0"/>
              <a:t>注意枚举什么东西（树边，所有边，权值等等）</a:t>
            </a:r>
          </a:p>
        </p:txBody>
      </p:sp>
    </p:spTree>
    <p:extLst>
      <p:ext uri="{BB962C8B-B14F-4D97-AF65-F5344CB8AC3E}">
        <p14:creationId xmlns:p14="http://schemas.microsoft.com/office/powerpoint/2010/main" val="2400907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2896F-4499-48B7-BE80-6A8EA0048852}"/>
              </a:ext>
            </a:extLst>
          </p:cNvPr>
          <p:cNvSpPr>
            <a:spLocks noGrp="1"/>
          </p:cNvSpPr>
          <p:nvPr>
            <p:ph type="title"/>
          </p:nvPr>
        </p:nvSpPr>
        <p:spPr/>
        <p:txBody>
          <a:bodyPr/>
          <a:lstStyle/>
          <a:p>
            <a:r>
              <a:rPr lang="zh-CN" altLang="en-US" dirty="0"/>
              <a:t>次小生成树</a:t>
            </a:r>
          </a:p>
        </p:txBody>
      </p:sp>
      <p:sp>
        <p:nvSpPr>
          <p:cNvPr id="3" name="内容占位符 2">
            <a:extLst>
              <a:ext uri="{FF2B5EF4-FFF2-40B4-BE49-F238E27FC236}">
                <a16:creationId xmlns:a16="http://schemas.microsoft.com/office/drawing/2014/main" id="{DECB6AE3-6F42-4A78-AB62-60369E982FBA}"/>
              </a:ext>
            </a:extLst>
          </p:cNvPr>
          <p:cNvSpPr>
            <a:spLocks noGrp="1"/>
          </p:cNvSpPr>
          <p:nvPr>
            <p:ph idx="1"/>
          </p:nvPr>
        </p:nvSpPr>
        <p:spPr/>
        <p:txBody>
          <a:bodyPr/>
          <a:lstStyle/>
          <a:p>
            <a:r>
              <a:rPr lang="zh-CN" altLang="en-US" dirty="0"/>
              <a:t>求一个图的次小生成树</a:t>
            </a:r>
          </a:p>
        </p:txBody>
      </p:sp>
    </p:spTree>
    <p:extLst>
      <p:ext uri="{BB962C8B-B14F-4D97-AF65-F5344CB8AC3E}">
        <p14:creationId xmlns:p14="http://schemas.microsoft.com/office/powerpoint/2010/main" val="3859438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08E9A-CF96-461E-BCFB-111432D04E44}"/>
              </a:ext>
            </a:extLst>
          </p:cNvPr>
          <p:cNvSpPr>
            <a:spLocks noGrp="1"/>
          </p:cNvSpPr>
          <p:nvPr>
            <p:ph type="title"/>
          </p:nvPr>
        </p:nvSpPr>
        <p:spPr/>
        <p:txBody>
          <a:bodyPr/>
          <a:lstStyle/>
          <a:p>
            <a:r>
              <a:rPr lang="zh-CN" altLang="en-US" dirty="0"/>
              <a:t>次小生成树</a:t>
            </a:r>
          </a:p>
        </p:txBody>
      </p:sp>
      <p:sp>
        <p:nvSpPr>
          <p:cNvPr id="3" name="内容占位符 2">
            <a:extLst>
              <a:ext uri="{FF2B5EF4-FFF2-40B4-BE49-F238E27FC236}">
                <a16:creationId xmlns:a16="http://schemas.microsoft.com/office/drawing/2014/main" id="{55F1CC18-0C50-4E21-BCBA-EA55912270D2}"/>
              </a:ext>
            </a:extLst>
          </p:cNvPr>
          <p:cNvSpPr>
            <a:spLocks noGrp="1"/>
          </p:cNvSpPr>
          <p:nvPr>
            <p:ph idx="1"/>
          </p:nvPr>
        </p:nvSpPr>
        <p:spPr/>
        <p:txBody>
          <a:bodyPr/>
          <a:lstStyle/>
          <a:p>
            <a:r>
              <a:rPr lang="zh-CN" altLang="en-US" dirty="0"/>
              <a:t>暴力：先求出最小生成树，然后枚举里面一条边删去，再求最小生成树，时间复杂度</a:t>
            </a:r>
            <a:r>
              <a:rPr lang="en-US" altLang="zh-CN" dirty="0"/>
              <a:t>O(nm)</a:t>
            </a:r>
          </a:p>
          <a:p>
            <a:endParaRPr lang="zh-CN" altLang="en-US" dirty="0"/>
          </a:p>
        </p:txBody>
      </p:sp>
    </p:spTree>
    <p:extLst>
      <p:ext uri="{BB962C8B-B14F-4D97-AF65-F5344CB8AC3E}">
        <p14:creationId xmlns:p14="http://schemas.microsoft.com/office/powerpoint/2010/main" val="3808991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08E9A-CF96-461E-BCFB-111432D04E44}"/>
              </a:ext>
            </a:extLst>
          </p:cNvPr>
          <p:cNvSpPr>
            <a:spLocks noGrp="1"/>
          </p:cNvSpPr>
          <p:nvPr>
            <p:ph type="title"/>
          </p:nvPr>
        </p:nvSpPr>
        <p:spPr/>
        <p:txBody>
          <a:bodyPr/>
          <a:lstStyle/>
          <a:p>
            <a:r>
              <a:rPr lang="zh-CN" altLang="en-US" dirty="0"/>
              <a:t>次小生成树</a:t>
            </a:r>
          </a:p>
        </p:txBody>
      </p:sp>
      <p:sp>
        <p:nvSpPr>
          <p:cNvPr id="3" name="内容占位符 2">
            <a:extLst>
              <a:ext uri="{FF2B5EF4-FFF2-40B4-BE49-F238E27FC236}">
                <a16:creationId xmlns:a16="http://schemas.microsoft.com/office/drawing/2014/main" id="{55F1CC18-0C50-4E21-BCBA-EA55912270D2}"/>
              </a:ext>
            </a:extLst>
          </p:cNvPr>
          <p:cNvSpPr>
            <a:spLocks noGrp="1"/>
          </p:cNvSpPr>
          <p:nvPr>
            <p:ph idx="1"/>
          </p:nvPr>
        </p:nvSpPr>
        <p:spPr/>
        <p:txBody>
          <a:bodyPr/>
          <a:lstStyle/>
          <a:p>
            <a:r>
              <a:rPr lang="zh-CN" altLang="en-US" dirty="0"/>
              <a:t>往生成树上加一条边就形成一个环，假设是</a:t>
            </a:r>
            <a:r>
              <a:rPr lang="en-US" altLang="zh-CN" dirty="0"/>
              <a:t>(</a:t>
            </a:r>
            <a:r>
              <a:rPr lang="en-US" altLang="zh-CN" dirty="0" err="1"/>
              <a:t>u,v</a:t>
            </a:r>
            <a:r>
              <a:rPr lang="en-US" altLang="zh-CN" dirty="0"/>
              <a:t>)</a:t>
            </a:r>
            <a:r>
              <a:rPr lang="zh-CN" altLang="en-US" dirty="0"/>
              <a:t>加边，那么就形成</a:t>
            </a:r>
            <a:r>
              <a:rPr lang="en-US" altLang="zh-CN" dirty="0"/>
              <a:t>(u,…,</a:t>
            </a:r>
            <a:r>
              <a:rPr lang="en-US" altLang="zh-CN" dirty="0" err="1"/>
              <a:t>lca</a:t>
            </a:r>
            <a:r>
              <a:rPr lang="en-US" altLang="zh-CN" dirty="0"/>
              <a:t>(</a:t>
            </a:r>
            <a:r>
              <a:rPr lang="en-US" altLang="zh-CN" dirty="0" err="1"/>
              <a:t>u,v</a:t>
            </a:r>
            <a:r>
              <a:rPr lang="en-US" altLang="zh-CN" dirty="0"/>
              <a:t>),…,</a:t>
            </a:r>
            <a:r>
              <a:rPr lang="en-US" altLang="zh-CN" dirty="0" err="1"/>
              <a:t>v,u</a:t>
            </a:r>
            <a:r>
              <a:rPr lang="en-US" altLang="zh-CN" dirty="0"/>
              <a:t>)</a:t>
            </a:r>
            <a:r>
              <a:rPr lang="zh-CN" altLang="en-US" dirty="0"/>
              <a:t>这个环</a:t>
            </a:r>
            <a:endParaRPr lang="en-US" altLang="zh-CN" dirty="0"/>
          </a:p>
          <a:p>
            <a:endParaRPr lang="zh-CN" altLang="en-US" dirty="0"/>
          </a:p>
        </p:txBody>
      </p:sp>
    </p:spTree>
    <p:extLst>
      <p:ext uri="{BB962C8B-B14F-4D97-AF65-F5344CB8AC3E}">
        <p14:creationId xmlns:p14="http://schemas.microsoft.com/office/powerpoint/2010/main" val="265181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08E9A-CF96-461E-BCFB-111432D04E44}"/>
              </a:ext>
            </a:extLst>
          </p:cNvPr>
          <p:cNvSpPr>
            <a:spLocks noGrp="1"/>
          </p:cNvSpPr>
          <p:nvPr>
            <p:ph type="title"/>
          </p:nvPr>
        </p:nvSpPr>
        <p:spPr/>
        <p:txBody>
          <a:bodyPr/>
          <a:lstStyle/>
          <a:p>
            <a:r>
              <a:rPr lang="zh-CN" altLang="en-US" dirty="0"/>
              <a:t>次小生成树</a:t>
            </a:r>
          </a:p>
        </p:txBody>
      </p:sp>
      <p:sp>
        <p:nvSpPr>
          <p:cNvPr id="3" name="内容占位符 2">
            <a:extLst>
              <a:ext uri="{FF2B5EF4-FFF2-40B4-BE49-F238E27FC236}">
                <a16:creationId xmlns:a16="http://schemas.microsoft.com/office/drawing/2014/main" id="{55F1CC18-0C50-4E21-BCBA-EA55912270D2}"/>
              </a:ext>
            </a:extLst>
          </p:cNvPr>
          <p:cNvSpPr>
            <a:spLocks noGrp="1"/>
          </p:cNvSpPr>
          <p:nvPr>
            <p:ph idx="1"/>
          </p:nvPr>
        </p:nvSpPr>
        <p:spPr/>
        <p:txBody>
          <a:bodyPr/>
          <a:lstStyle/>
          <a:p>
            <a:r>
              <a:rPr lang="zh-CN" altLang="en-US" dirty="0"/>
              <a:t>往生成树上加一条边就形成一个环，假设是</a:t>
            </a:r>
            <a:r>
              <a:rPr lang="en-US" altLang="zh-CN" dirty="0"/>
              <a:t>(</a:t>
            </a:r>
            <a:r>
              <a:rPr lang="en-US" altLang="zh-CN" dirty="0" err="1"/>
              <a:t>u,v</a:t>
            </a:r>
            <a:r>
              <a:rPr lang="en-US" altLang="zh-CN" dirty="0"/>
              <a:t>)</a:t>
            </a:r>
            <a:r>
              <a:rPr lang="zh-CN" altLang="en-US" dirty="0"/>
              <a:t>加边，那么就形成</a:t>
            </a:r>
            <a:r>
              <a:rPr lang="en-US" altLang="zh-CN" dirty="0"/>
              <a:t>(u,…,</a:t>
            </a:r>
            <a:r>
              <a:rPr lang="en-US" altLang="zh-CN" dirty="0" err="1"/>
              <a:t>lca</a:t>
            </a:r>
            <a:r>
              <a:rPr lang="en-US" altLang="zh-CN" dirty="0"/>
              <a:t>(</a:t>
            </a:r>
            <a:r>
              <a:rPr lang="en-US" altLang="zh-CN" dirty="0" err="1"/>
              <a:t>u,v</a:t>
            </a:r>
            <a:r>
              <a:rPr lang="en-US" altLang="zh-CN" dirty="0"/>
              <a:t>),…,</a:t>
            </a:r>
            <a:r>
              <a:rPr lang="en-US" altLang="zh-CN" dirty="0" err="1"/>
              <a:t>v,u</a:t>
            </a:r>
            <a:r>
              <a:rPr lang="en-US" altLang="zh-CN" dirty="0"/>
              <a:t>)</a:t>
            </a:r>
            <a:r>
              <a:rPr lang="zh-CN" altLang="en-US" dirty="0"/>
              <a:t>这个环</a:t>
            </a:r>
            <a:endParaRPr lang="en-US" altLang="zh-CN" dirty="0"/>
          </a:p>
          <a:p>
            <a:r>
              <a:rPr lang="zh-CN" altLang="en-US" dirty="0"/>
              <a:t>在加</a:t>
            </a:r>
            <a:r>
              <a:rPr lang="en-US" altLang="zh-CN" dirty="0"/>
              <a:t>(</a:t>
            </a:r>
            <a:r>
              <a:rPr lang="en-US" altLang="zh-CN" dirty="0" err="1"/>
              <a:t>u,v</a:t>
            </a:r>
            <a:r>
              <a:rPr lang="en-US" altLang="zh-CN" dirty="0"/>
              <a:t>)</a:t>
            </a:r>
            <a:r>
              <a:rPr lang="zh-CN" altLang="en-US" dirty="0"/>
              <a:t>这条边之前先查询树上从</a:t>
            </a:r>
            <a:r>
              <a:rPr lang="en-US" altLang="zh-CN" dirty="0"/>
              <a:t>u</a:t>
            </a:r>
            <a:r>
              <a:rPr lang="zh-CN" altLang="en-US" dirty="0"/>
              <a:t>到</a:t>
            </a:r>
            <a:r>
              <a:rPr lang="en-US" altLang="zh-CN" dirty="0"/>
              <a:t>v</a:t>
            </a:r>
            <a:r>
              <a:rPr lang="zh-CN" altLang="en-US" dirty="0"/>
              <a:t>的路径的最大边（可以提前维护）</a:t>
            </a:r>
            <a:endParaRPr lang="en-US" altLang="zh-CN" dirty="0"/>
          </a:p>
          <a:p>
            <a:r>
              <a:rPr lang="zh-CN" altLang="en-US" dirty="0"/>
              <a:t>用</a:t>
            </a:r>
            <a:r>
              <a:rPr lang="en-US" altLang="zh-CN" dirty="0"/>
              <a:t>(</a:t>
            </a:r>
            <a:r>
              <a:rPr lang="en-US" altLang="zh-CN" dirty="0" err="1"/>
              <a:t>u,v</a:t>
            </a:r>
            <a:r>
              <a:rPr lang="en-US" altLang="zh-CN" dirty="0"/>
              <a:t>)</a:t>
            </a:r>
            <a:r>
              <a:rPr lang="zh-CN" altLang="en-US" dirty="0"/>
              <a:t>这条边替换最大边</a:t>
            </a:r>
            <a:endParaRPr lang="en-US" altLang="zh-CN" dirty="0"/>
          </a:p>
          <a:p>
            <a:endParaRPr lang="zh-CN" altLang="en-US" dirty="0"/>
          </a:p>
        </p:txBody>
      </p:sp>
    </p:spTree>
    <p:extLst>
      <p:ext uri="{BB962C8B-B14F-4D97-AF65-F5344CB8AC3E}">
        <p14:creationId xmlns:p14="http://schemas.microsoft.com/office/powerpoint/2010/main" val="667754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08E9A-CF96-461E-BCFB-111432D04E44}"/>
              </a:ext>
            </a:extLst>
          </p:cNvPr>
          <p:cNvSpPr>
            <a:spLocks noGrp="1"/>
          </p:cNvSpPr>
          <p:nvPr>
            <p:ph type="title"/>
          </p:nvPr>
        </p:nvSpPr>
        <p:spPr/>
        <p:txBody>
          <a:bodyPr/>
          <a:lstStyle/>
          <a:p>
            <a:r>
              <a:rPr lang="zh-CN" altLang="en-US" dirty="0"/>
              <a:t>次小生成树</a:t>
            </a:r>
          </a:p>
        </p:txBody>
      </p:sp>
      <p:sp>
        <p:nvSpPr>
          <p:cNvPr id="3" name="内容占位符 2">
            <a:extLst>
              <a:ext uri="{FF2B5EF4-FFF2-40B4-BE49-F238E27FC236}">
                <a16:creationId xmlns:a16="http://schemas.microsoft.com/office/drawing/2014/main" id="{55F1CC18-0C50-4E21-BCBA-EA55912270D2}"/>
              </a:ext>
            </a:extLst>
          </p:cNvPr>
          <p:cNvSpPr>
            <a:spLocks noGrp="1"/>
          </p:cNvSpPr>
          <p:nvPr>
            <p:ph idx="1"/>
          </p:nvPr>
        </p:nvSpPr>
        <p:spPr/>
        <p:txBody>
          <a:bodyPr/>
          <a:lstStyle/>
          <a:p>
            <a:r>
              <a:rPr lang="zh-CN" altLang="en-US" dirty="0"/>
              <a:t>往生成树上加一条边就形成一个环，假设是</a:t>
            </a:r>
            <a:r>
              <a:rPr lang="en-US" altLang="zh-CN" dirty="0"/>
              <a:t>(</a:t>
            </a:r>
            <a:r>
              <a:rPr lang="en-US" altLang="zh-CN" dirty="0" err="1"/>
              <a:t>u,v</a:t>
            </a:r>
            <a:r>
              <a:rPr lang="en-US" altLang="zh-CN" dirty="0"/>
              <a:t>)</a:t>
            </a:r>
            <a:r>
              <a:rPr lang="zh-CN" altLang="en-US" dirty="0"/>
              <a:t>加边，那么就形成</a:t>
            </a:r>
            <a:r>
              <a:rPr lang="en-US" altLang="zh-CN" dirty="0"/>
              <a:t>(u,…,</a:t>
            </a:r>
            <a:r>
              <a:rPr lang="en-US" altLang="zh-CN" dirty="0" err="1"/>
              <a:t>lca</a:t>
            </a:r>
            <a:r>
              <a:rPr lang="en-US" altLang="zh-CN" dirty="0"/>
              <a:t>(</a:t>
            </a:r>
            <a:r>
              <a:rPr lang="en-US" altLang="zh-CN" dirty="0" err="1"/>
              <a:t>u,v</a:t>
            </a:r>
            <a:r>
              <a:rPr lang="en-US" altLang="zh-CN" dirty="0"/>
              <a:t>),…,</a:t>
            </a:r>
            <a:r>
              <a:rPr lang="en-US" altLang="zh-CN" dirty="0" err="1"/>
              <a:t>v,u</a:t>
            </a:r>
            <a:r>
              <a:rPr lang="en-US" altLang="zh-CN" dirty="0"/>
              <a:t>)</a:t>
            </a:r>
            <a:r>
              <a:rPr lang="zh-CN" altLang="en-US" dirty="0"/>
              <a:t>这个环</a:t>
            </a:r>
            <a:endParaRPr lang="en-US" altLang="zh-CN" dirty="0"/>
          </a:p>
          <a:p>
            <a:r>
              <a:rPr lang="zh-CN" altLang="en-US" dirty="0"/>
              <a:t>在加</a:t>
            </a:r>
            <a:r>
              <a:rPr lang="en-US" altLang="zh-CN" dirty="0"/>
              <a:t>(</a:t>
            </a:r>
            <a:r>
              <a:rPr lang="en-US" altLang="zh-CN" dirty="0" err="1"/>
              <a:t>u,v</a:t>
            </a:r>
            <a:r>
              <a:rPr lang="en-US" altLang="zh-CN" dirty="0"/>
              <a:t>)</a:t>
            </a:r>
            <a:r>
              <a:rPr lang="zh-CN" altLang="en-US" dirty="0"/>
              <a:t>这条边之前先查询树上从</a:t>
            </a:r>
            <a:r>
              <a:rPr lang="en-US" altLang="zh-CN" dirty="0"/>
              <a:t>u</a:t>
            </a:r>
            <a:r>
              <a:rPr lang="zh-CN" altLang="en-US" dirty="0"/>
              <a:t>到</a:t>
            </a:r>
            <a:r>
              <a:rPr lang="en-US" altLang="zh-CN" dirty="0"/>
              <a:t>v</a:t>
            </a:r>
            <a:r>
              <a:rPr lang="zh-CN" altLang="en-US" dirty="0"/>
              <a:t>的路径的最大边（可以提前维护）</a:t>
            </a:r>
            <a:endParaRPr lang="en-US" altLang="zh-CN" dirty="0"/>
          </a:p>
          <a:p>
            <a:r>
              <a:rPr lang="zh-CN" altLang="en-US" dirty="0"/>
              <a:t>用</a:t>
            </a:r>
            <a:r>
              <a:rPr lang="en-US" altLang="zh-CN" dirty="0"/>
              <a:t>(</a:t>
            </a:r>
            <a:r>
              <a:rPr lang="en-US" altLang="zh-CN" dirty="0" err="1"/>
              <a:t>u,v</a:t>
            </a:r>
            <a:r>
              <a:rPr lang="en-US" altLang="zh-CN" dirty="0"/>
              <a:t>)</a:t>
            </a:r>
            <a:r>
              <a:rPr lang="zh-CN" altLang="en-US" dirty="0"/>
              <a:t>这条边替换最大边</a:t>
            </a:r>
            <a:endParaRPr lang="en-US" altLang="zh-CN" dirty="0"/>
          </a:p>
          <a:p>
            <a:r>
              <a:rPr lang="zh-CN" altLang="en-US" dirty="0"/>
              <a:t>枚举所有不在最小生成树中的边去替换，找一个最小的</a:t>
            </a:r>
            <a:endParaRPr lang="en-US" altLang="zh-CN" dirty="0"/>
          </a:p>
          <a:p>
            <a:r>
              <a:rPr lang="zh-CN" altLang="en-US" dirty="0"/>
              <a:t>时间复杂度</a:t>
            </a:r>
            <a:r>
              <a:rPr lang="en-US" altLang="zh-CN" dirty="0"/>
              <a:t>O(n^2)</a:t>
            </a:r>
          </a:p>
          <a:p>
            <a:endParaRPr lang="en-US" altLang="zh-CN" dirty="0"/>
          </a:p>
          <a:p>
            <a:endParaRPr lang="zh-CN" altLang="en-US" dirty="0"/>
          </a:p>
        </p:txBody>
      </p:sp>
    </p:spTree>
    <p:extLst>
      <p:ext uri="{BB962C8B-B14F-4D97-AF65-F5344CB8AC3E}">
        <p14:creationId xmlns:p14="http://schemas.microsoft.com/office/powerpoint/2010/main" val="2428345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08E9A-CF96-461E-BCFB-111432D04E44}"/>
              </a:ext>
            </a:extLst>
          </p:cNvPr>
          <p:cNvSpPr>
            <a:spLocks noGrp="1"/>
          </p:cNvSpPr>
          <p:nvPr>
            <p:ph type="title"/>
          </p:nvPr>
        </p:nvSpPr>
        <p:spPr/>
        <p:txBody>
          <a:bodyPr/>
          <a:lstStyle/>
          <a:p>
            <a:r>
              <a:rPr lang="zh-CN" altLang="en-US" dirty="0"/>
              <a:t>次小生成树</a:t>
            </a:r>
          </a:p>
        </p:txBody>
      </p:sp>
      <p:sp>
        <p:nvSpPr>
          <p:cNvPr id="3" name="内容占位符 2">
            <a:extLst>
              <a:ext uri="{FF2B5EF4-FFF2-40B4-BE49-F238E27FC236}">
                <a16:creationId xmlns:a16="http://schemas.microsoft.com/office/drawing/2014/main" id="{55F1CC18-0C50-4E21-BCBA-EA55912270D2}"/>
              </a:ext>
            </a:extLst>
          </p:cNvPr>
          <p:cNvSpPr>
            <a:spLocks noGrp="1"/>
          </p:cNvSpPr>
          <p:nvPr>
            <p:ph idx="1"/>
          </p:nvPr>
        </p:nvSpPr>
        <p:spPr/>
        <p:txBody>
          <a:bodyPr/>
          <a:lstStyle/>
          <a:p>
            <a:r>
              <a:rPr lang="zh-CN" altLang="en-US" dirty="0"/>
              <a:t>往生成树上加一条边就形成一个环，假设是</a:t>
            </a:r>
            <a:r>
              <a:rPr lang="en-US" altLang="zh-CN" dirty="0"/>
              <a:t>(</a:t>
            </a:r>
            <a:r>
              <a:rPr lang="en-US" altLang="zh-CN" dirty="0" err="1"/>
              <a:t>u,v</a:t>
            </a:r>
            <a:r>
              <a:rPr lang="en-US" altLang="zh-CN" dirty="0"/>
              <a:t>)</a:t>
            </a:r>
            <a:r>
              <a:rPr lang="zh-CN" altLang="en-US" dirty="0"/>
              <a:t>加边，那么就形成</a:t>
            </a:r>
            <a:r>
              <a:rPr lang="en-US" altLang="zh-CN" dirty="0"/>
              <a:t>(u,…,</a:t>
            </a:r>
            <a:r>
              <a:rPr lang="en-US" altLang="zh-CN" dirty="0" err="1"/>
              <a:t>lca</a:t>
            </a:r>
            <a:r>
              <a:rPr lang="en-US" altLang="zh-CN" dirty="0"/>
              <a:t>(</a:t>
            </a:r>
            <a:r>
              <a:rPr lang="en-US" altLang="zh-CN" dirty="0" err="1"/>
              <a:t>u,v</a:t>
            </a:r>
            <a:r>
              <a:rPr lang="en-US" altLang="zh-CN" dirty="0"/>
              <a:t>),…,</a:t>
            </a:r>
            <a:r>
              <a:rPr lang="en-US" altLang="zh-CN" dirty="0" err="1"/>
              <a:t>v,u</a:t>
            </a:r>
            <a:r>
              <a:rPr lang="en-US" altLang="zh-CN" dirty="0"/>
              <a:t>)</a:t>
            </a:r>
            <a:r>
              <a:rPr lang="zh-CN" altLang="en-US" dirty="0"/>
              <a:t>这个环</a:t>
            </a:r>
            <a:endParaRPr lang="en-US" altLang="zh-CN" dirty="0"/>
          </a:p>
          <a:p>
            <a:r>
              <a:rPr lang="zh-CN" altLang="en-US" dirty="0"/>
              <a:t>在加</a:t>
            </a:r>
            <a:r>
              <a:rPr lang="en-US" altLang="zh-CN" dirty="0"/>
              <a:t>(</a:t>
            </a:r>
            <a:r>
              <a:rPr lang="en-US" altLang="zh-CN" dirty="0" err="1"/>
              <a:t>u,v</a:t>
            </a:r>
            <a:r>
              <a:rPr lang="en-US" altLang="zh-CN" dirty="0"/>
              <a:t>)</a:t>
            </a:r>
            <a:r>
              <a:rPr lang="zh-CN" altLang="en-US" dirty="0"/>
              <a:t>这条边之前先查询树上从</a:t>
            </a:r>
            <a:r>
              <a:rPr lang="en-US" altLang="zh-CN" dirty="0"/>
              <a:t>u</a:t>
            </a:r>
            <a:r>
              <a:rPr lang="zh-CN" altLang="en-US" dirty="0"/>
              <a:t>到</a:t>
            </a:r>
            <a:r>
              <a:rPr lang="en-US" altLang="zh-CN" dirty="0"/>
              <a:t>v</a:t>
            </a:r>
            <a:r>
              <a:rPr lang="zh-CN" altLang="en-US" dirty="0"/>
              <a:t>的路径的最大边（可以提前维护）</a:t>
            </a:r>
            <a:endParaRPr lang="en-US" altLang="zh-CN" dirty="0"/>
          </a:p>
          <a:p>
            <a:r>
              <a:rPr lang="zh-CN" altLang="en-US" dirty="0"/>
              <a:t>用</a:t>
            </a:r>
            <a:r>
              <a:rPr lang="en-US" altLang="zh-CN" dirty="0"/>
              <a:t>(</a:t>
            </a:r>
            <a:r>
              <a:rPr lang="en-US" altLang="zh-CN" dirty="0" err="1"/>
              <a:t>u,v</a:t>
            </a:r>
            <a:r>
              <a:rPr lang="en-US" altLang="zh-CN" dirty="0"/>
              <a:t>)</a:t>
            </a:r>
            <a:r>
              <a:rPr lang="zh-CN" altLang="en-US" dirty="0"/>
              <a:t>这条边替换最大边</a:t>
            </a:r>
            <a:endParaRPr lang="en-US" altLang="zh-CN" dirty="0"/>
          </a:p>
          <a:p>
            <a:r>
              <a:rPr lang="zh-CN" altLang="en-US" dirty="0"/>
              <a:t>用倍增</a:t>
            </a:r>
            <a:r>
              <a:rPr lang="en-US" altLang="zh-CN" dirty="0"/>
              <a:t>/</a:t>
            </a:r>
            <a:r>
              <a:rPr lang="zh-CN" altLang="en-US" dirty="0"/>
              <a:t>树剖优化查询，一个</a:t>
            </a:r>
            <a:r>
              <a:rPr lang="en-US" altLang="zh-CN" dirty="0"/>
              <a:t>log</a:t>
            </a:r>
            <a:r>
              <a:rPr lang="zh-CN" altLang="en-US" dirty="0"/>
              <a:t>或者两个</a:t>
            </a:r>
            <a:r>
              <a:rPr lang="en-US" altLang="zh-CN" dirty="0"/>
              <a:t>log</a:t>
            </a:r>
          </a:p>
          <a:p>
            <a:r>
              <a:rPr lang="zh-CN" altLang="en-US" dirty="0"/>
              <a:t>如果是严格次小生成树，除了维护最大边以外再维护一个严格次大边</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94454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9D81C-576A-48B1-BF33-63FAF86741F0}"/>
              </a:ext>
            </a:extLst>
          </p:cNvPr>
          <p:cNvSpPr>
            <a:spLocks noGrp="1"/>
          </p:cNvSpPr>
          <p:nvPr>
            <p:ph type="title"/>
          </p:nvPr>
        </p:nvSpPr>
        <p:spPr/>
        <p:txBody>
          <a:bodyPr/>
          <a:lstStyle/>
          <a:p>
            <a:r>
              <a:rPr lang="zh-CN" altLang="en-US" dirty="0"/>
              <a:t>学校</a:t>
            </a:r>
            <a:r>
              <a:rPr lang="en-US" altLang="zh-CN" dirty="0"/>
              <a:t>OJ</a:t>
            </a:r>
            <a:r>
              <a:rPr lang="zh-CN" altLang="en-US" dirty="0"/>
              <a:t> </a:t>
            </a:r>
            <a:r>
              <a:rPr lang="en-US" altLang="zh-CN" dirty="0"/>
              <a:t>9032</a:t>
            </a:r>
            <a:endParaRPr lang="zh-CN" altLang="en-US" dirty="0"/>
          </a:p>
        </p:txBody>
      </p:sp>
      <p:sp>
        <p:nvSpPr>
          <p:cNvPr id="3" name="内容占位符 2">
            <a:extLst>
              <a:ext uri="{FF2B5EF4-FFF2-40B4-BE49-F238E27FC236}">
                <a16:creationId xmlns:a16="http://schemas.microsoft.com/office/drawing/2014/main" id="{F1DC610C-0F54-4452-A801-11762675FEB2}"/>
              </a:ext>
            </a:extLst>
          </p:cNvPr>
          <p:cNvSpPr>
            <a:spLocks noGrp="1"/>
          </p:cNvSpPr>
          <p:nvPr>
            <p:ph idx="1"/>
          </p:nvPr>
        </p:nvSpPr>
        <p:spPr/>
        <p:txBody>
          <a:bodyPr/>
          <a:lstStyle/>
          <a:p>
            <a:r>
              <a:rPr lang="zh-CN" altLang="en-US" dirty="0"/>
              <a:t>在一个初始化为空的无向图中，不断加入新边。如果当前图连通，就求出当前图最小生成树的总权值；否则，输出</a:t>
            </a:r>
            <a:r>
              <a:rPr lang="en-US" altLang="zh-CN" dirty="0"/>
              <a:t>-1</a:t>
            </a:r>
            <a:r>
              <a:rPr lang="zh-CN" altLang="en-US" dirty="0"/>
              <a:t>。</a:t>
            </a:r>
            <a:endParaRPr lang="en-US" altLang="zh-CN" dirty="0"/>
          </a:p>
          <a:p>
            <a:r>
              <a:rPr lang="en-US" altLang="zh-CN" dirty="0"/>
              <a:t>1&lt;=N&lt;=200</a:t>
            </a:r>
            <a:r>
              <a:rPr lang="zh-CN" altLang="en-US" dirty="0"/>
              <a:t>，</a:t>
            </a:r>
            <a:r>
              <a:rPr lang="en-US" altLang="zh-CN" dirty="0"/>
              <a:t>1&lt;=M&lt;=6000</a:t>
            </a:r>
            <a:endParaRPr lang="zh-CN" altLang="en-US" dirty="0"/>
          </a:p>
        </p:txBody>
      </p:sp>
    </p:spTree>
    <p:extLst>
      <p:ext uri="{BB962C8B-B14F-4D97-AF65-F5344CB8AC3E}">
        <p14:creationId xmlns:p14="http://schemas.microsoft.com/office/powerpoint/2010/main" val="96763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643A2D0-7CA0-4DF5-AD4F-9D608696AF57}"/>
              </a:ext>
            </a:extLst>
          </p:cNvPr>
          <p:cNvPicPr>
            <a:picLocks noChangeAspect="1"/>
          </p:cNvPicPr>
          <p:nvPr/>
        </p:nvPicPr>
        <p:blipFill>
          <a:blip r:embed="rId2"/>
          <a:stretch>
            <a:fillRect/>
          </a:stretch>
        </p:blipFill>
        <p:spPr>
          <a:xfrm>
            <a:off x="4518940" y="0"/>
            <a:ext cx="8015960" cy="6858000"/>
          </a:xfrm>
          <a:prstGeom prst="rect">
            <a:avLst/>
          </a:prstGeom>
        </p:spPr>
      </p:pic>
      <p:sp>
        <p:nvSpPr>
          <p:cNvPr id="2" name="标题 1">
            <a:extLst>
              <a:ext uri="{FF2B5EF4-FFF2-40B4-BE49-F238E27FC236}">
                <a16:creationId xmlns:a16="http://schemas.microsoft.com/office/drawing/2014/main" id="{DD19DBE7-591D-4895-B8A4-D7BC246A81A2}"/>
              </a:ext>
            </a:extLst>
          </p:cNvPr>
          <p:cNvSpPr>
            <a:spLocks noGrp="1"/>
          </p:cNvSpPr>
          <p:nvPr>
            <p:ph type="title"/>
          </p:nvPr>
        </p:nvSpPr>
        <p:spPr/>
        <p:txBody>
          <a:bodyPr/>
          <a:lstStyle/>
          <a:p>
            <a:r>
              <a:rPr lang="en-US" altLang="zh-CN" dirty="0"/>
              <a:t>prim</a:t>
            </a:r>
            <a:endParaRPr lang="zh-CN" altLang="en-US" dirty="0"/>
          </a:p>
        </p:txBody>
      </p:sp>
      <p:sp>
        <p:nvSpPr>
          <p:cNvPr id="3" name="内容占位符 2">
            <a:extLst>
              <a:ext uri="{FF2B5EF4-FFF2-40B4-BE49-F238E27FC236}">
                <a16:creationId xmlns:a16="http://schemas.microsoft.com/office/drawing/2014/main" id="{9CD79D63-32F7-41AB-8919-6DA514AF450D}"/>
              </a:ext>
            </a:extLst>
          </p:cNvPr>
          <p:cNvSpPr>
            <a:spLocks noGrp="1"/>
          </p:cNvSpPr>
          <p:nvPr>
            <p:ph idx="1"/>
          </p:nvPr>
        </p:nvSpPr>
        <p:spPr/>
        <p:txBody>
          <a:bodyPr/>
          <a:lstStyle/>
          <a:p>
            <a:r>
              <a:rPr lang="zh-CN" altLang="en-US" dirty="0"/>
              <a:t>时间复杂度</a:t>
            </a:r>
            <a:endParaRPr lang="en-US" altLang="zh-CN" dirty="0"/>
          </a:p>
          <a:p>
            <a:pPr lvl="1"/>
            <a:r>
              <a:rPr lang="zh-CN" altLang="en-US" dirty="0"/>
              <a:t>暴力：</a:t>
            </a:r>
            <a:r>
              <a:rPr lang="en-US" altLang="zh-CN" dirty="0"/>
              <a:t>O(V^2+E)</a:t>
            </a:r>
          </a:p>
          <a:p>
            <a:pPr lvl="1"/>
            <a:r>
              <a:rPr lang="zh-CN" altLang="en-US" dirty="0"/>
              <a:t>堆优化：</a:t>
            </a:r>
            <a:r>
              <a:rPr lang="en-US" altLang="zh-CN" dirty="0"/>
              <a:t>O((V+E)</a:t>
            </a:r>
            <a:r>
              <a:rPr lang="en-US" altLang="zh-CN" dirty="0" err="1"/>
              <a:t>logV</a:t>
            </a:r>
            <a:r>
              <a:rPr lang="en-US" altLang="zh-CN" dirty="0"/>
              <a:t>)</a:t>
            </a:r>
          </a:p>
          <a:p>
            <a:pPr lvl="1"/>
            <a:r>
              <a:rPr lang="en-US" altLang="zh-CN" dirty="0"/>
              <a:t>fib</a:t>
            </a:r>
            <a:r>
              <a:rPr lang="zh-CN" altLang="en-US" dirty="0"/>
              <a:t>堆：</a:t>
            </a:r>
            <a:r>
              <a:rPr lang="en-US" altLang="zh-CN" dirty="0"/>
              <a:t>O(</a:t>
            </a:r>
            <a:r>
              <a:rPr lang="en-US" altLang="zh-CN" dirty="0" err="1"/>
              <a:t>VlogV+E</a:t>
            </a:r>
            <a:r>
              <a:rPr lang="en-US" altLang="zh-CN" dirty="0"/>
              <a:t>)</a:t>
            </a:r>
          </a:p>
          <a:p>
            <a:r>
              <a:rPr lang="zh-CN" altLang="en-US" dirty="0"/>
              <a:t>适用于稠密图</a:t>
            </a:r>
            <a:endParaRPr lang="en-US" altLang="zh-CN" dirty="0"/>
          </a:p>
          <a:p>
            <a:endParaRPr lang="en-US" altLang="zh-CN" dirty="0"/>
          </a:p>
        </p:txBody>
      </p:sp>
    </p:spTree>
    <p:extLst>
      <p:ext uri="{BB962C8B-B14F-4D97-AF65-F5344CB8AC3E}">
        <p14:creationId xmlns:p14="http://schemas.microsoft.com/office/powerpoint/2010/main" val="1478501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D3EE5-D33D-4AEC-84C4-AA5FF8AF55BE}"/>
              </a:ext>
            </a:extLst>
          </p:cNvPr>
          <p:cNvSpPr>
            <a:spLocks noGrp="1"/>
          </p:cNvSpPr>
          <p:nvPr>
            <p:ph type="title"/>
          </p:nvPr>
        </p:nvSpPr>
        <p:spPr/>
        <p:txBody>
          <a:bodyPr/>
          <a:lstStyle/>
          <a:p>
            <a:r>
              <a:rPr lang="en-US" altLang="zh-CN" dirty="0"/>
              <a:t>9032</a:t>
            </a:r>
            <a:endParaRPr lang="zh-CN" altLang="en-US" dirty="0"/>
          </a:p>
        </p:txBody>
      </p:sp>
      <p:sp>
        <p:nvSpPr>
          <p:cNvPr id="3" name="内容占位符 2">
            <a:extLst>
              <a:ext uri="{FF2B5EF4-FFF2-40B4-BE49-F238E27FC236}">
                <a16:creationId xmlns:a16="http://schemas.microsoft.com/office/drawing/2014/main" id="{BCAC81A3-7E18-491E-A4C6-963B23B6A126}"/>
              </a:ext>
            </a:extLst>
          </p:cNvPr>
          <p:cNvSpPr>
            <a:spLocks noGrp="1"/>
          </p:cNvSpPr>
          <p:nvPr>
            <p:ph idx="1"/>
          </p:nvPr>
        </p:nvSpPr>
        <p:spPr/>
        <p:txBody>
          <a:bodyPr/>
          <a:lstStyle/>
          <a:p>
            <a:r>
              <a:rPr lang="zh-CN" altLang="en-US" dirty="0"/>
              <a:t>如果加边不形成环，就直接加上去</a:t>
            </a:r>
            <a:endParaRPr lang="en-US" altLang="zh-CN" dirty="0"/>
          </a:p>
        </p:txBody>
      </p:sp>
    </p:spTree>
    <p:extLst>
      <p:ext uri="{BB962C8B-B14F-4D97-AF65-F5344CB8AC3E}">
        <p14:creationId xmlns:p14="http://schemas.microsoft.com/office/powerpoint/2010/main" val="2563526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D3EE5-D33D-4AEC-84C4-AA5FF8AF55BE}"/>
              </a:ext>
            </a:extLst>
          </p:cNvPr>
          <p:cNvSpPr>
            <a:spLocks noGrp="1"/>
          </p:cNvSpPr>
          <p:nvPr>
            <p:ph type="title"/>
          </p:nvPr>
        </p:nvSpPr>
        <p:spPr/>
        <p:txBody>
          <a:bodyPr/>
          <a:lstStyle/>
          <a:p>
            <a:r>
              <a:rPr lang="en-US" altLang="zh-CN" dirty="0"/>
              <a:t>9032</a:t>
            </a:r>
            <a:endParaRPr lang="zh-CN" altLang="en-US" dirty="0"/>
          </a:p>
        </p:txBody>
      </p:sp>
      <p:sp>
        <p:nvSpPr>
          <p:cNvPr id="3" name="内容占位符 2">
            <a:extLst>
              <a:ext uri="{FF2B5EF4-FFF2-40B4-BE49-F238E27FC236}">
                <a16:creationId xmlns:a16="http://schemas.microsoft.com/office/drawing/2014/main" id="{BCAC81A3-7E18-491E-A4C6-963B23B6A126}"/>
              </a:ext>
            </a:extLst>
          </p:cNvPr>
          <p:cNvSpPr>
            <a:spLocks noGrp="1"/>
          </p:cNvSpPr>
          <p:nvPr>
            <p:ph idx="1"/>
          </p:nvPr>
        </p:nvSpPr>
        <p:spPr/>
        <p:txBody>
          <a:bodyPr/>
          <a:lstStyle/>
          <a:p>
            <a:r>
              <a:rPr lang="zh-CN" altLang="en-US" dirty="0"/>
              <a:t>如果加边不形成环，就直接加上去</a:t>
            </a:r>
            <a:endParaRPr lang="en-US" altLang="zh-CN" dirty="0"/>
          </a:p>
          <a:p>
            <a:r>
              <a:rPr lang="zh-CN" altLang="en-US" dirty="0"/>
              <a:t>如果形成环，就删去环上最大的边</a:t>
            </a:r>
            <a:endParaRPr lang="en-US" altLang="zh-CN" dirty="0"/>
          </a:p>
          <a:p>
            <a:r>
              <a:rPr lang="zh-CN" altLang="en-US" dirty="0"/>
              <a:t>这样动态的维护一棵最小生成树</a:t>
            </a:r>
            <a:endParaRPr lang="en-US" altLang="zh-CN" dirty="0"/>
          </a:p>
          <a:p>
            <a:r>
              <a:rPr lang="zh-CN" altLang="en-US" dirty="0"/>
              <a:t>暴力查找环上最大的边，删</a:t>
            </a:r>
            <a:r>
              <a:rPr lang="en-US" altLang="zh-CN" dirty="0"/>
              <a:t>/</a:t>
            </a:r>
            <a:r>
              <a:rPr lang="zh-CN" altLang="en-US" dirty="0"/>
              <a:t>加边，时间复杂度</a:t>
            </a:r>
            <a:r>
              <a:rPr lang="en-US" altLang="zh-CN" dirty="0"/>
              <a:t>O(NM)(O(N^3))</a:t>
            </a:r>
          </a:p>
        </p:txBody>
      </p:sp>
    </p:spTree>
    <p:extLst>
      <p:ext uri="{BB962C8B-B14F-4D97-AF65-F5344CB8AC3E}">
        <p14:creationId xmlns:p14="http://schemas.microsoft.com/office/powerpoint/2010/main" val="770865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D3EE5-D33D-4AEC-84C4-AA5FF8AF55BE}"/>
              </a:ext>
            </a:extLst>
          </p:cNvPr>
          <p:cNvSpPr>
            <a:spLocks noGrp="1"/>
          </p:cNvSpPr>
          <p:nvPr>
            <p:ph type="title"/>
          </p:nvPr>
        </p:nvSpPr>
        <p:spPr/>
        <p:txBody>
          <a:bodyPr/>
          <a:lstStyle/>
          <a:p>
            <a:r>
              <a:rPr lang="en-US" altLang="zh-CN" dirty="0"/>
              <a:t>9032</a:t>
            </a:r>
            <a:endParaRPr lang="zh-CN" altLang="en-US" dirty="0"/>
          </a:p>
        </p:txBody>
      </p:sp>
      <p:sp>
        <p:nvSpPr>
          <p:cNvPr id="3" name="内容占位符 2">
            <a:extLst>
              <a:ext uri="{FF2B5EF4-FFF2-40B4-BE49-F238E27FC236}">
                <a16:creationId xmlns:a16="http://schemas.microsoft.com/office/drawing/2014/main" id="{BCAC81A3-7E18-491E-A4C6-963B23B6A126}"/>
              </a:ext>
            </a:extLst>
          </p:cNvPr>
          <p:cNvSpPr>
            <a:spLocks noGrp="1"/>
          </p:cNvSpPr>
          <p:nvPr>
            <p:ph idx="1"/>
          </p:nvPr>
        </p:nvSpPr>
        <p:spPr/>
        <p:txBody>
          <a:bodyPr/>
          <a:lstStyle/>
          <a:p>
            <a:r>
              <a:rPr lang="zh-CN" altLang="en-US" dirty="0"/>
              <a:t>如果加边不形成环，就直接加上去</a:t>
            </a:r>
            <a:endParaRPr lang="en-US" altLang="zh-CN" dirty="0"/>
          </a:p>
          <a:p>
            <a:r>
              <a:rPr lang="zh-CN" altLang="en-US" dirty="0"/>
              <a:t>如果形成环，就删去环上最大的边</a:t>
            </a:r>
            <a:endParaRPr lang="en-US" altLang="zh-CN" dirty="0"/>
          </a:p>
          <a:p>
            <a:r>
              <a:rPr lang="zh-CN" altLang="en-US" dirty="0"/>
              <a:t>这样动态的维护一棵最小生成树</a:t>
            </a:r>
            <a:endParaRPr lang="en-US" altLang="zh-CN" dirty="0"/>
          </a:p>
          <a:p>
            <a:r>
              <a:rPr lang="zh-CN" altLang="en-US" dirty="0"/>
              <a:t>暴力查找环上最大的边，删</a:t>
            </a:r>
            <a:r>
              <a:rPr lang="en-US" altLang="zh-CN" dirty="0"/>
              <a:t>/</a:t>
            </a:r>
            <a:r>
              <a:rPr lang="zh-CN" altLang="en-US" dirty="0"/>
              <a:t>加边，时间复杂度</a:t>
            </a:r>
            <a:r>
              <a:rPr lang="en-US" altLang="zh-CN" dirty="0"/>
              <a:t>O(NM)(O(N^3))</a:t>
            </a:r>
          </a:p>
          <a:p>
            <a:r>
              <a:rPr lang="zh-CN" altLang="en-US" dirty="0"/>
              <a:t>最小差值生成树也可以这样优化</a:t>
            </a:r>
            <a:endParaRPr lang="en-US" altLang="zh-CN" dirty="0"/>
          </a:p>
          <a:p>
            <a:r>
              <a:rPr lang="zh-CN" altLang="en-US" dirty="0"/>
              <a:t>用</a:t>
            </a:r>
            <a:r>
              <a:rPr lang="en-US" altLang="zh-CN" dirty="0" err="1"/>
              <a:t>lct</a:t>
            </a:r>
            <a:r>
              <a:rPr lang="zh-CN" altLang="en-US" dirty="0"/>
              <a:t>可以做到</a:t>
            </a:r>
            <a:r>
              <a:rPr lang="en-US" altLang="zh-CN" dirty="0"/>
              <a:t>O(</a:t>
            </a:r>
            <a:r>
              <a:rPr lang="en-US" altLang="zh-CN" dirty="0" err="1"/>
              <a:t>mlogn</a:t>
            </a:r>
            <a:r>
              <a:rPr lang="en-US" altLang="zh-CN" dirty="0"/>
              <a:t>)</a:t>
            </a:r>
          </a:p>
        </p:txBody>
      </p:sp>
    </p:spTree>
    <p:extLst>
      <p:ext uri="{BB962C8B-B14F-4D97-AF65-F5344CB8AC3E}">
        <p14:creationId xmlns:p14="http://schemas.microsoft.com/office/powerpoint/2010/main" val="4021741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3A98B-9496-4638-9126-F7066B5DA1F7}"/>
              </a:ext>
            </a:extLst>
          </p:cNvPr>
          <p:cNvSpPr>
            <a:spLocks noGrp="1"/>
          </p:cNvSpPr>
          <p:nvPr>
            <p:ph type="title"/>
          </p:nvPr>
        </p:nvSpPr>
        <p:spPr/>
        <p:txBody>
          <a:bodyPr/>
          <a:lstStyle/>
          <a:p>
            <a:r>
              <a:rPr lang="en-US" altLang="zh-CN" dirty="0"/>
              <a:t>BZOJ 1016</a:t>
            </a:r>
            <a:endParaRPr lang="zh-CN" altLang="en-US" dirty="0"/>
          </a:p>
        </p:txBody>
      </p:sp>
      <p:sp>
        <p:nvSpPr>
          <p:cNvPr id="3" name="内容占位符 2">
            <a:extLst>
              <a:ext uri="{FF2B5EF4-FFF2-40B4-BE49-F238E27FC236}">
                <a16:creationId xmlns:a16="http://schemas.microsoft.com/office/drawing/2014/main" id="{9253BD8F-5C96-4C3D-B685-CCE7A212EDF8}"/>
              </a:ext>
            </a:extLst>
          </p:cNvPr>
          <p:cNvSpPr>
            <a:spLocks noGrp="1"/>
          </p:cNvSpPr>
          <p:nvPr>
            <p:ph idx="1"/>
          </p:nvPr>
        </p:nvSpPr>
        <p:spPr/>
        <p:txBody>
          <a:bodyPr/>
          <a:lstStyle/>
          <a:p>
            <a:r>
              <a:rPr lang="zh-CN" altLang="en-US" dirty="0"/>
              <a:t>求一个图中最小生成树的个数</a:t>
            </a:r>
            <a:endParaRPr lang="en-US" altLang="zh-CN" dirty="0"/>
          </a:p>
          <a:p>
            <a:r>
              <a:rPr lang="pt-BR" altLang="zh-CN" dirty="0"/>
              <a:t>1&lt;=n&lt;=100; 1&lt;=m&lt;=1000</a:t>
            </a:r>
            <a:r>
              <a:rPr lang="en-US" altLang="zh-CN" dirty="0"/>
              <a:t>;</a:t>
            </a:r>
            <a:r>
              <a:rPr lang="zh-CN" altLang="en-US" dirty="0"/>
              <a:t>具有相同权值的边不会超过</a:t>
            </a:r>
            <a:r>
              <a:rPr lang="en-US" altLang="zh-CN" dirty="0"/>
              <a:t>10</a:t>
            </a:r>
            <a:r>
              <a:rPr lang="zh-CN" altLang="en-US" dirty="0"/>
              <a:t>条</a:t>
            </a:r>
          </a:p>
        </p:txBody>
      </p:sp>
    </p:spTree>
    <p:extLst>
      <p:ext uri="{BB962C8B-B14F-4D97-AF65-F5344CB8AC3E}">
        <p14:creationId xmlns:p14="http://schemas.microsoft.com/office/powerpoint/2010/main" val="728895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D3538-F529-4512-90CF-3C8E11F09E3A}"/>
              </a:ext>
            </a:extLst>
          </p:cNvPr>
          <p:cNvSpPr>
            <a:spLocks noGrp="1"/>
          </p:cNvSpPr>
          <p:nvPr>
            <p:ph type="title"/>
          </p:nvPr>
        </p:nvSpPr>
        <p:spPr/>
        <p:txBody>
          <a:bodyPr/>
          <a:lstStyle/>
          <a:p>
            <a:r>
              <a:rPr lang="en-US" altLang="zh-CN" dirty="0"/>
              <a:t>BZOJ 1016</a:t>
            </a:r>
            <a:endParaRPr lang="zh-CN" altLang="en-US" dirty="0"/>
          </a:p>
        </p:txBody>
      </p:sp>
      <p:sp>
        <p:nvSpPr>
          <p:cNvPr id="3" name="内容占位符 2">
            <a:extLst>
              <a:ext uri="{FF2B5EF4-FFF2-40B4-BE49-F238E27FC236}">
                <a16:creationId xmlns:a16="http://schemas.microsoft.com/office/drawing/2014/main" id="{7F2E4F2D-2D6D-49FA-9E09-1C318F052ACA}"/>
              </a:ext>
            </a:extLst>
          </p:cNvPr>
          <p:cNvSpPr>
            <a:spLocks noGrp="1"/>
          </p:cNvSpPr>
          <p:nvPr>
            <p:ph idx="1"/>
          </p:nvPr>
        </p:nvSpPr>
        <p:spPr/>
        <p:txBody>
          <a:bodyPr/>
          <a:lstStyle/>
          <a:p>
            <a:r>
              <a:rPr lang="zh-CN" altLang="en-US" dirty="0"/>
              <a:t>若</a:t>
            </a:r>
            <a:r>
              <a:rPr lang="en-US" altLang="zh-CN" dirty="0"/>
              <a:t>T1,T2</a:t>
            </a:r>
            <a:r>
              <a:rPr lang="zh-CN" altLang="en-US" dirty="0"/>
              <a:t>都是最小生成树，则</a:t>
            </a:r>
            <a:r>
              <a:rPr lang="en-US" altLang="zh-CN" dirty="0"/>
              <a:t>T1,T2</a:t>
            </a:r>
            <a:r>
              <a:rPr lang="zh-CN" altLang="en-US" dirty="0"/>
              <a:t>的各边权是相同的</a:t>
            </a:r>
            <a:endParaRPr lang="en-US" altLang="zh-CN" dirty="0"/>
          </a:p>
          <a:p>
            <a:r>
              <a:rPr lang="zh-CN" altLang="en-US" dirty="0"/>
              <a:t>在选边时统计每种不同权值的边各用了多少条</a:t>
            </a:r>
          </a:p>
        </p:txBody>
      </p:sp>
    </p:spTree>
    <p:extLst>
      <p:ext uri="{BB962C8B-B14F-4D97-AF65-F5344CB8AC3E}">
        <p14:creationId xmlns:p14="http://schemas.microsoft.com/office/powerpoint/2010/main" val="3712832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D3538-F529-4512-90CF-3C8E11F09E3A}"/>
              </a:ext>
            </a:extLst>
          </p:cNvPr>
          <p:cNvSpPr>
            <a:spLocks noGrp="1"/>
          </p:cNvSpPr>
          <p:nvPr>
            <p:ph type="title"/>
          </p:nvPr>
        </p:nvSpPr>
        <p:spPr/>
        <p:txBody>
          <a:bodyPr/>
          <a:lstStyle/>
          <a:p>
            <a:r>
              <a:rPr lang="en-US" altLang="zh-CN" dirty="0"/>
              <a:t>BZOJ 1016</a:t>
            </a:r>
            <a:endParaRPr lang="zh-CN" altLang="en-US" dirty="0"/>
          </a:p>
        </p:txBody>
      </p:sp>
      <p:sp>
        <p:nvSpPr>
          <p:cNvPr id="3" name="内容占位符 2">
            <a:extLst>
              <a:ext uri="{FF2B5EF4-FFF2-40B4-BE49-F238E27FC236}">
                <a16:creationId xmlns:a16="http://schemas.microsoft.com/office/drawing/2014/main" id="{7F2E4F2D-2D6D-49FA-9E09-1C318F052ACA}"/>
              </a:ext>
            </a:extLst>
          </p:cNvPr>
          <p:cNvSpPr>
            <a:spLocks noGrp="1"/>
          </p:cNvSpPr>
          <p:nvPr>
            <p:ph idx="1"/>
          </p:nvPr>
        </p:nvSpPr>
        <p:spPr/>
        <p:txBody>
          <a:bodyPr/>
          <a:lstStyle/>
          <a:p>
            <a:r>
              <a:rPr lang="zh-CN" altLang="en-US" dirty="0"/>
              <a:t>若</a:t>
            </a:r>
            <a:r>
              <a:rPr lang="en-US" altLang="zh-CN" dirty="0"/>
              <a:t>T1,T2</a:t>
            </a:r>
            <a:r>
              <a:rPr lang="zh-CN" altLang="en-US" dirty="0"/>
              <a:t>都是最小生成树，则</a:t>
            </a:r>
            <a:r>
              <a:rPr lang="en-US" altLang="zh-CN" dirty="0"/>
              <a:t>T1,T2</a:t>
            </a:r>
            <a:r>
              <a:rPr lang="zh-CN" altLang="en-US" dirty="0"/>
              <a:t>的各边权是相同的</a:t>
            </a:r>
            <a:endParaRPr lang="en-US" altLang="zh-CN" dirty="0"/>
          </a:p>
          <a:p>
            <a:r>
              <a:rPr lang="zh-CN" altLang="en-US" dirty="0"/>
              <a:t>在选边时统计每种不同权值的边各用了多少条</a:t>
            </a:r>
            <a:endParaRPr lang="en-US" altLang="zh-CN" dirty="0"/>
          </a:p>
          <a:p>
            <a:r>
              <a:rPr lang="zh-CN" altLang="en-US" dirty="0"/>
              <a:t>然后爆搜求出在所有该权值的边中选这么多条能达到目的的方案有多少种</a:t>
            </a:r>
          </a:p>
        </p:txBody>
      </p:sp>
    </p:spTree>
    <p:extLst>
      <p:ext uri="{BB962C8B-B14F-4D97-AF65-F5344CB8AC3E}">
        <p14:creationId xmlns:p14="http://schemas.microsoft.com/office/powerpoint/2010/main" val="1858315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D3538-F529-4512-90CF-3C8E11F09E3A}"/>
              </a:ext>
            </a:extLst>
          </p:cNvPr>
          <p:cNvSpPr>
            <a:spLocks noGrp="1"/>
          </p:cNvSpPr>
          <p:nvPr>
            <p:ph type="title"/>
          </p:nvPr>
        </p:nvSpPr>
        <p:spPr/>
        <p:txBody>
          <a:bodyPr/>
          <a:lstStyle/>
          <a:p>
            <a:r>
              <a:rPr lang="en-US" altLang="zh-CN" dirty="0"/>
              <a:t>BZOJ 1016</a:t>
            </a:r>
            <a:endParaRPr lang="zh-CN" altLang="en-US" dirty="0"/>
          </a:p>
        </p:txBody>
      </p:sp>
      <p:sp>
        <p:nvSpPr>
          <p:cNvPr id="3" name="内容占位符 2">
            <a:extLst>
              <a:ext uri="{FF2B5EF4-FFF2-40B4-BE49-F238E27FC236}">
                <a16:creationId xmlns:a16="http://schemas.microsoft.com/office/drawing/2014/main" id="{7F2E4F2D-2D6D-49FA-9E09-1C318F052ACA}"/>
              </a:ext>
            </a:extLst>
          </p:cNvPr>
          <p:cNvSpPr>
            <a:spLocks noGrp="1"/>
          </p:cNvSpPr>
          <p:nvPr>
            <p:ph idx="1"/>
          </p:nvPr>
        </p:nvSpPr>
        <p:spPr/>
        <p:txBody>
          <a:bodyPr/>
          <a:lstStyle/>
          <a:p>
            <a:r>
              <a:rPr lang="zh-CN" altLang="en-US" dirty="0"/>
              <a:t>若</a:t>
            </a:r>
            <a:r>
              <a:rPr lang="en-US" altLang="zh-CN" dirty="0"/>
              <a:t>T1,T2</a:t>
            </a:r>
            <a:r>
              <a:rPr lang="zh-CN" altLang="en-US" dirty="0"/>
              <a:t>都是最小生成树，则</a:t>
            </a:r>
            <a:r>
              <a:rPr lang="en-US" altLang="zh-CN" dirty="0"/>
              <a:t>T1,T2</a:t>
            </a:r>
            <a:r>
              <a:rPr lang="zh-CN" altLang="en-US" dirty="0"/>
              <a:t>的各边权是相同的</a:t>
            </a:r>
            <a:endParaRPr lang="en-US" altLang="zh-CN" dirty="0"/>
          </a:p>
          <a:p>
            <a:r>
              <a:rPr lang="zh-CN" altLang="en-US" dirty="0"/>
              <a:t>在选边时统计每种不同权值的边各用了多少条</a:t>
            </a:r>
            <a:endParaRPr lang="en-US" altLang="zh-CN" dirty="0"/>
          </a:p>
          <a:p>
            <a:r>
              <a:rPr lang="zh-CN" altLang="en-US" dirty="0"/>
              <a:t>然后爆搜求出在所有该权值的边中选这么多条能达到目的的方案有多少种</a:t>
            </a:r>
            <a:endParaRPr lang="en-US" altLang="zh-CN" dirty="0"/>
          </a:p>
          <a:p>
            <a:r>
              <a:rPr lang="zh-CN" altLang="en-US" dirty="0"/>
              <a:t>最后乘法原理乘起来即可</a:t>
            </a:r>
            <a:endParaRPr lang="en-US" altLang="zh-CN" dirty="0"/>
          </a:p>
          <a:p>
            <a:r>
              <a:rPr lang="zh-CN" altLang="en-US" dirty="0"/>
              <a:t>也可以用矩阵树定理</a:t>
            </a:r>
          </a:p>
        </p:txBody>
      </p:sp>
    </p:spTree>
    <p:extLst>
      <p:ext uri="{BB962C8B-B14F-4D97-AF65-F5344CB8AC3E}">
        <p14:creationId xmlns:p14="http://schemas.microsoft.com/office/powerpoint/2010/main" val="474716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F30D2-6586-4877-A48C-5540E0A7E6B8}"/>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BF7EB19D-D020-402F-880A-731A37664226}"/>
              </a:ext>
            </a:extLst>
          </p:cNvPr>
          <p:cNvSpPr>
            <a:spLocks noGrp="1"/>
          </p:cNvSpPr>
          <p:nvPr>
            <p:ph idx="1"/>
          </p:nvPr>
        </p:nvSpPr>
        <p:spPr/>
        <p:txBody>
          <a:bodyPr/>
          <a:lstStyle/>
          <a:p>
            <a:r>
              <a:rPr lang="zh-CN" altLang="en-US" dirty="0"/>
              <a:t>以上三个题跟生成树的性质有关</a:t>
            </a:r>
          </a:p>
        </p:txBody>
      </p:sp>
    </p:spTree>
    <p:extLst>
      <p:ext uri="{BB962C8B-B14F-4D97-AF65-F5344CB8AC3E}">
        <p14:creationId xmlns:p14="http://schemas.microsoft.com/office/powerpoint/2010/main" val="839973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5388D-33AC-485A-96B3-1814141B75B8}"/>
              </a:ext>
            </a:extLst>
          </p:cNvPr>
          <p:cNvSpPr>
            <a:spLocks noGrp="1"/>
          </p:cNvSpPr>
          <p:nvPr>
            <p:ph type="title"/>
          </p:nvPr>
        </p:nvSpPr>
        <p:spPr/>
        <p:txBody>
          <a:bodyPr/>
          <a:lstStyle/>
          <a:p>
            <a:r>
              <a:rPr lang="zh-CN" altLang="en-US" dirty="0"/>
              <a:t>学校</a:t>
            </a:r>
            <a:r>
              <a:rPr lang="en-US" altLang="zh-CN" dirty="0"/>
              <a:t>OJ 9138</a:t>
            </a:r>
            <a:endParaRPr lang="zh-CN" altLang="en-US" dirty="0"/>
          </a:p>
        </p:txBody>
      </p:sp>
      <p:sp>
        <p:nvSpPr>
          <p:cNvPr id="3" name="内容占位符 2">
            <a:extLst>
              <a:ext uri="{FF2B5EF4-FFF2-40B4-BE49-F238E27FC236}">
                <a16:creationId xmlns:a16="http://schemas.microsoft.com/office/drawing/2014/main" id="{4402CBC9-64FA-4168-97EE-666B689C7679}"/>
              </a:ext>
            </a:extLst>
          </p:cNvPr>
          <p:cNvSpPr>
            <a:spLocks noGrp="1"/>
          </p:cNvSpPr>
          <p:nvPr>
            <p:ph idx="1"/>
          </p:nvPr>
        </p:nvSpPr>
        <p:spPr/>
        <p:txBody>
          <a:bodyPr/>
          <a:lstStyle/>
          <a:p>
            <a:r>
              <a:rPr lang="zh-CN" altLang="en-US" dirty="0"/>
              <a:t>给一个无向带权连通图，每条边是黑色或白色。恰好有</a:t>
            </a:r>
            <a:r>
              <a:rPr lang="en-US" altLang="zh-CN" dirty="0"/>
              <a:t>k</a:t>
            </a:r>
            <a:r>
              <a:rPr lang="zh-CN" altLang="en-US" dirty="0"/>
              <a:t>条白色边的生成树有很多，求出权值最小的一个。题目保证有解。</a:t>
            </a:r>
            <a:endParaRPr lang="en-US" altLang="zh-CN" dirty="0"/>
          </a:p>
          <a:p>
            <a:r>
              <a:rPr lang="en-US" altLang="zh-CN" dirty="0"/>
              <a:t>V&lt;=50000,E&lt;=100000</a:t>
            </a:r>
            <a:endParaRPr lang="zh-CN" altLang="en-US" dirty="0"/>
          </a:p>
        </p:txBody>
      </p:sp>
    </p:spTree>
    <p:extLst>
      <p:ext uri="{BB962C8B-B14F-4D97-AF65-F5344CB8AC3E}">
        <p14:creationId xmlns:p14="http://schemas.microsoft.com/office/powerpoint/2010/main" val="632335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4A30F-3082-4AFF-96E8-5F621714A908}"/>
              </a:ext>
            </a:extLst>
          </p:cNvPr>
          <p:cNvSpPr>
            <a:spLocks noGrp="1"/>
          </p:cNvSpPr>
          <p:nvPr>
            <p:ph type="title"/>
          </p:nvPr>
        </p:nvSpPr>
        <p:spPr/>
        <p:txBody>
          <a:bodyPr/>
          <a:lstStyle/>
          <a:p>
            <a:r>
              <a:rPr lang="en-US" altLang="zh-CN" dirty="0"/>
              <a:t>9138</a:t>
            </a:r>
            <a:endParaRPr lang="zh-CN" altLang="en-US" dirty="0"/>
          </a:p>
        </p:txBody>
      </p:sp>
      <p:sp>
        <p:nvSpPr>
          <p:cNvPr id="3" name="内容占位符 2">
            <a:extLst>
              <a:ext uri="{FF2B5EF4-FFF2-40B4-BE49-F238E27FC236}">
                <a16:creationId xmlns:a16="http://schemas.microsoft.com/office/drawing/2014/main" id="{95EE2244-A78F-4EA9-A08A-F7DFDB3E801B}"/>
              </a:ext>
            </a:extLst>
          </p:cNvPr>
          <p:cNvSpPr>
            <a:spLocks noGrp="1"/>
          </p:cNvSpPr>
          <p:nvPr>
            <p:ph idx="1"/>
          </p:nvPr>
        </p:nvSpPr>
        <p:spPr/>
        <p:txBody>
          <a:bodyPr/>
          <a:lstStyle/>
          <a:p>
            <a:r>
              <a:rPr lang="en-US" altLang="zh-CN" dirty="0" err="1"/>
              <a:t>wqs</a:t>
            </a:r>
            <a:r>
              <a:rPr lang="zh-CN" altLang="en-US" dirty="0"/>
              <a:t>二分，往所有白边上都加一个权值</a:t>
            </a:r>
            <a:r>
              <a:rPr lang="en-US" altLang="zh-CN" dirty="0"/>
              <a:t>w</a:t>
            </a:r>
          </a:p>
        </p:txBody>
      </p:sp>
    </p:spTree>
    <p:extLst>
      <p:ext uri="{BB962C8B-B14F-4D97-AF65-F5344CB8AC3E}">
        <p14:creationId xmlns:p14="http://schemas.microsoft.com/office/powerpoint/2010/main" val="76287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9DBE7-591D-4895-B8A4-D7BC246A81A2}"/>
              </a:ext>
            </a:extLst>
          </p:cNvPr>
          <p:cNvSpPr>
            <a:spLocks noGrp="1"/>
          </p:cNvSpPr>
          <p:nvPr>
            <p:ph type="title"/>
          </p:nvPr>
        </p:nvSpPr>
        <p:spPr/>
        <p:txBody>
          <a:bodyPr/>
          <a:lstStyle/>
          <a:p>
            <a:r>
              <a:rPr lang="en-US" altLang="zh-CN" dirty="0"/>
              <a:t>prim</a:t>
            </a:r>
            <a:endParaRPr lang="zh-CN" altLang="en-US" dirty="0"/>
          </a:p>
        </p:txBody>
      </p:sp>
      <p:pic>
        <p:nvPicPr>
          <p:cNvPr id="6" name="图片 5">
            <a:extLst>
              <a:ext uri="{FF2B5EF4-FFF2-40B4-BE49-F238E27FC236}">
                <a16:creationId xmlns:a16="http://schemas.microsoft.com/office/drawing/2014/main" id="{574B92FE-48FD-4FA5-B854-D3B607DF6EDF}"/>
              </a:ext>
            </a:extLst>
          </p:cNvPr>
          <p:cNvPicPr>
            <a:picLocks noChangeAspect="1"/>
          </p:cNvPicPr>
          <p:nvPr/>
        </p:nvPicPr>
        <p:blipFill>
          <a:blip r:embed="rId2"/>
          <a:stretch>
            <a:fillRect/>
          </a:stretch>
        </p:blipFill>
        <p:spPr>
          <a:xfrm>
            <a:off x="2084564" y="675412"/>
            <a:ext cx="10107436" cy="6182588"/>
          </a:xfrm>
          <a:prstGeom prst="rect">
            <a:avLst/>
          </a:prstGeom>
        </p:spPr>
      </p:pic>
      <p:sp>
        <p:nvSpPr>
          <p:cNvPr id="8" name="内容占位符 7">
            <a:extLst>
              <a:ext uri="{FF2B5EF4-FFF2-40B4-BE49-F238E27FC236}">
                <a16:creationId xmlns:a16="http://schemas.microsoft.com/office/drawing/2014/main" id="{B90DA26A-33EB-45FF-858D-EBEAB9CD797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237512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4A30F-3082-4AFF-96E8-5F621714A908}"/>
              </a:ext>
            </a:extLst>
          </p:cNvPr>
          <p:cNvSpPr>
            <a:spLocks noGrp="1"/>
          </p:cNvSpPr>
          <p:nvPr>
            <p:ph type="title"/>
          </p:nvPr>
        </p:nvSpPr>
        <p:spPr/>
        <p:txBody>
          <a:bodyPr/>
          <a:lstStyle/>
          <a:p>
            <a:r>
              <a:rPr lang="en-US" altLang="zh-CN" dirty="0"/>
              <a:t>9138</a:t>
            </a:r>
            <a:endParaRPr lang="zh-CN" altLang="en-US" dirty="0"/>
          </a:p>
        </p:txBody>
      </p:sp>
      <p:sp>
        <p:nvSpPr>
          <p:cNvPr id="3" name="内容占位符 2">
            <a:extLst>
              <a:ext uri="{FF2B5EF4-FFF2-40B4-BE49-F238E27FC236}">
                <a16:creationId xmlns:a16="http://schemas.microsoft.com/office/drawing/2014/main" id="{95EE2244-A78F-4EA9-A08A-F7DFDB3E801B}"/>
              </a:ext>
            </a:extLst>
          </p:cNvPr>
          <p:cNvSpPr>
            <a:spLocks noGrp="1"/>
          </p:cNvSpPr>
          <p:nvPr>
            <p:ph idx="1"/>
          </p:nvPr>
        </p:nvSpPr>
        <p:spPr/>
        <p:txBody>
          <a:bodyPr/>
          <a:lstStyle/>
          <a:p>
            <a:r>
              <a:rPr lang="en-US" altLang="zh-CN" dirty="0" err="1"/>
              <a:t>wqs</a:t>
            </a:r>
            <a:r>
              <a:rPr lang="zh-CN" altLang="en-US" dirty="0"/>
              <a:t>二分，往所有白边上都加一个权值</a:t>
            </a:r>
            <a:r>
              <a:rPr lang="en-US" altLang="zh-CN" dirty="0"/>
              <a:t>w</a:t>
            </a:r>
          </a:p>
          <a:p>
            <a:r>
              <a:rPr lang="zh-CN" altLang="en-US" dirty="0"/>
              <a:t>加的值越大，白边被选中的数量就越少，所以是可以二分的，通过调整参数来保证生成树中恰好有</a:t>
            </a:r>
            <a:r>
              <a:rPr lang="en-US" altLang="zh-CN" dirty="0"/>
              <a:t>k</a:t>
            </a:r>
            <a:r>
              <a:rPr lang="zh-CN" altLang="en-US" dirty="0"/>
              <a:t>条白边</a:t>
            </a:r>
            <a:endParaRPr lang="en-US" altLang="zh-CN" dirty="0"/>
          </a:p>
        </p:txBody>
      </p:sp>
    </p:spTree>
    <p:extLst>
      <p:ext uri="{BB962C8B-B14F-4D97-AF65-F5344CB8AC3E}">
        <p14:creationId xmlns:p14="http://schemas.microsoft.com/office/powerpoint/2010/main" val="3319920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4A30F-3082-4AFF-96E8-5F621714A908}"/>
              </a:ext>
            </a:extLst>
          </p:cNvPr>
          <p:cNvSpPr>
            <a:spLocks noGrp="1"/>
          </p:cNvSpPr>
          <p:nvPr>
            <p:ph type="title"/>
          </p:nvPr>
        </p:nvSpPr>
        <p:spPr/>
        <p:txBody>
          <a:bodyPr/>
          <a:lstStyle/>
          <a:p>
            <a:r>
              <a:rPr lang="en-US" altLang="zh-CN" dirty="0"/>
              <a:t>9138</a:t>
            </a:r>
            <a:endParaRPr lang="zh-CN" altLang="en-US" dirty="0"/>
          </a:p>
        </p:txBody>
      </p:sp>
      <p:sp>
        <p:nvSpPr>
          <p:cNvPr id="3" name="内容占位符 2">
            <a:extLst>
              <a:ext uri="{FF2B5EF4-FFF2-40B4-BE49-F238E27FC236}">
                <a16:creationId xmlns:a16="http://schemas.microsoft.com/office/drawing/2014/main" id="{95EE2244-A78F-4EA9-A08A-F7DFDB3E801B}"/>
              </a:ext>
            </a:extLst>
          </p:cNvPr>
          <p:cNvSpPr>
            <a:spLocks noGrp="1"/>
          </p:cNvSpPr>
          <p:nvPr>
            <p:ph idx="1"/>
          </p:nvPr>
        </p:nvSpPr>
        <p:spPr/>
        <p:txBody>
          <a:bodyPr/>
          <a:lstStyle/>
          <a:p>
            <a:r>
              <a:rPr lang="en-US" altLang="zh-CN" dirty="0" err="1"/>
              <a:t>wqs</a:t>
            </a:r>
            <a:r>
              <a:rPr lang="zh-CN" altLang="en-US" dirty="0"/>
              <a:t>二分，往所有白边上都加一个权值</a:t>
            </a:r>
            <a:r>
              <a:rPr lang="en-US" altLang="zh-CN" dirty="0"/>
              <a:t>w</a:t>
            </a:r>
          </a:p>
          <a:p>
            <a:r>
              <a:rPr lang="zh-CN" altLang="en-US" dirty="0"/>
              <a:t>加的值越大，白边被选中的数量就越少，所以是可以二分的，通过调整参数来保证生成树中恰好有</a:t>
            </a:r>
            <a:r>
              <a:rPr lang="en-US" altLang="zh-CN" dirty="0"/>
              <a:t>k</a:t>
            </a:r>
            <a:r>
              <a:rPr lang="zh-CN" altLang="en-US" dirty="0"/>
              <a:t>条白边</a:t>
            </a:r>
            <a:endParaRPr lang="en-US" altLang="zh-CN" dirty="0"/>
          </a:p>
          <a:p>
            <a:r>
              <a:rPr lang="zh-CN" altLang="en-US" dirty="0"/>
              <a:t>实现的时候需要注意，可能白边和黑边权值一样，</a:t>
            </a:r>
            <a:r>
              <a:rPr lang="en-US" altLang="zh-CN" dirty="0" err="1"/>
              <a:t>kruskal</a:t>
            </a:r>
            <a:r>
              <a:rPr lang="zh-CN" altLang="en-US" dirty="0"/>
              <a:t>选择了多于</a:t>
            </a:r>
            <a:r>
              <a:rPr lang="en-US" altLang="zh-CN" dirty="0"/>
              <a:t>k</a:t>
            </a:r>
            <a:r>
              <a:rPr lang="zh-CN" altLang="en-US" dirty="0"/>
              <a:t>条的白边，也要更新答案，因为多余的白边可以和黑边交换（题目保证有解）。如果这里没有更新，可能调整参数后选择了少于</a:t>
            </a:r>
            <a:r>
              <a:rPr lang="en-US" altLang="zh-CN" dirty="0"/>
              <a:t>k</a:t>
            </a:r>
            <a:r>
              <a:rPr lang="zh-CN" altLang="en-US" dirty="0"/>
              <a:t>条的白边，就失去了更新答案的机会。</a:t>
            </a:r>
            <a:endParaRPr lang="en-US" altLang="zh-CN" dirty="0"/>
          </a:p>
        </p:txBody>
      </p:sp>
    </p:spTree>
    <p:extLst>
      <p:ext uri="{BB962C8B-B14F-4D97-AF65-F5344CB8AC3E}">
        <p14:creationId xmlns:p14="http://schemas.microsoft.com/office/powerpoint/2010/main" val="4004894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2CB0E-8848-418F-89AE-833FF4C34D92}"/>
              </a:ext>
            </a:extLst>
          </p:cNvPr>
          <p:cNvSpPr>
            <a:spLocks noGrp="1"/>
          </p:cNvSpPr>
          <p:nvPr>
            <p:ph type="title"/>
          </p:nvPr>
        </p:nvSpPr>
        <p:spPr/>
        <p:txBody>
          <a:bodyPr/>
          <a:lstStyle/>
          <a:p>
            <a:r>
              <a:rPr lang="en-US" altLang="zh-CN" dirty="0" err="1"/>
              <a:t>poj</a:t>
            </a:r>
            <a:r>
              <a:rPr lang="en-US" altLang="zh-CN" dirty="0"/>
              <a:t> 2728</a:t>
            </a:r>
            <a:endParaRPr lang="zh-CN" altLang="en-US" dirty="0"/>
          </a:p>
        </p:txBody>
      </p:sp>
      <p:sp>
        <p:nvSpPr>
          <p:cNvPr id="3" name="内容占位符 2">
            <a:extLst>
              <a:ext uri="{FF2B5EF4-FFF2-40B4-BE49-F238E27FC236}">
                <a16:creationId xmlns:a16="http://schemas.microsoft.com/office/drawing/2014/main" id="{3101D1F1-AFAD-4F0C-B102-ACC5AAB1CCD9}"/>
              </a:ext>
            </a:extLst>
          </p:cNvPr>
          <p:cNvSpPr>
            <a:spLocks noGrp="1"/>
          </p:cNvSpPr>
          <p:nvPr>
            <p:ph idx="1"/>
          </p:nvPr>
        </p:nvSpPr>
        <p:spPr/>
        <p:txBody>
          <a:bodyPr/>
          <a:lstStyle/>
          <a:p>
            <a:r>
              <a:rPr lang="zh-CN" altLang="en-US" dirty="0"/>
              <a:t>带权图</a:t>
            </a:r>
            <a:r>
              <a:rPr lang="en-US" altLang="zh-CN" dirty="0"/>
              <a:t>G, </a:t>
            </a:r>
            <a:r>
              <a:rPr lang="zh-CN" altLang="en-US" dirty="0"/>
              <a:t>图中每条边</a:t>
            </a:r>
            <a:r>
              <a:rPr lang="en-US" altLang="zh-CN" dirty="0"/>
              <a:t>e[</a:t>
            </a:r>
            <a:r>
              <a:rPr lang="en-US" altLang="zh-CN" dirty="0" err="1"/>
              <a:t>i</a:t>
            </a:r>
            <a:r>
              <a:rPr lang="en-US" altLang="zh-CN" dirty="0"/>
              <a:t>]</a:t>
            </a:r>
            <a:r>
              <a:rPr lang="zh-CN" altLang="en-US" dirty="0"/>
              <a:t>都有两个正权值</a:t>
            </a:r>
            <a:r>
              <a:rPr lang="en-US" altLang="zh-CN" dirty="0" err="1"/>
              <a:t>benifit</a:t>
            </a:r>
            <a:r>
              <a:rPr lang="en-US" altLang="zh-CN" dirty="0"/>
              <a:t>[</a:t>
            </a:r>
            <a:r>
              <a:rPr lang="en-US" altLang="zh-CN" dirty="0" err="1"/>
              <a:t>i</a:t>
            </a:r>
            <a:r>
              <a:rPr lang="en-US" altLang="zh-CN" dirty="0"/>
              <a:t>]</a:t>
            </a:r>
            <a:r>
              <a:rPr lang="zh-CN" altLang="en-US" dirty="0"/>
              <a:t>和</a:t>
            </a:r>
            <a:r>
              <a:rPr lang="en-US" altLang="zh-CN" dirty="0"/>
              <a:t>cost[</a:t>
            </a:r>
            <a:r>
              <a:rPr lang="en-US" altLang="zh-CN" dirty="0" err="1"/>
              <a:t>i</a:t>
            </a:r>
            <a:r>
              <a:rPr lang="en-US" altLang="zh-CN" dirty="0"/>
              <a:t>]</a:t>
            </a:r>
          </a:p>
          <a:p>
            <a:r>
              <a:rPr lang="zh-CN" altLang="en-US" dirty="0"/>
              <a:t>要求的是一棵生成树</a:t>
            </a:r>
            <a:r>
              <a:rPr lang="en-US" altLang="zh-CN" dirty="0"/>
              <a:t>T, </a:t>
            </a:r>
            <a:r>
              <a:rPr lang="zh-CN" altLang="en-US" dirty="0"/>
              <a:t>使得 ∑</a:t>
            </a:r>
            <a:r>
              <a:rPr lang="en-US" altLang="zh-CN" dirty="0"/>
              <a:t>(</a:t>
            </a:r>
            <a:r>
              <a:rPr lang="en-US" altLang="zh-CN" dirty="0" err="1"/>
              <a:t>benifit</a:t>
            </a:r>
            <a:r>
              <a:rPr lang="en-US" altLang="zh-CN" dirty="0"/>
              <a:t>[</a:t>
            </a:r>
            <a:r>
              <a:rPr lang="en-US" altLang="zh-CN" dirty="0" err="1"/>
              <a:t>i</a:t>
            </a:r>
            <a:r>
              <a:rPr lang="en-US" altLang="zh-CN" dirty="0"/>
              <a:t>]) / ∑(cost[</a:t>
            </a:r>
            <a:r>
              <a:rPr lang="en-US" altLang="zh-CN" dirty="0" err="1"/>
              <a:t>i</a:t>
            </a:r>
            <a:r>
              <a:rPr lang="en-US" altLang="zh-CN" dirty="0"/>
              <a:t>]), </a:t>
            </a:r>
            <a:r>
              <a:rPr lang="en-US" altLang="zh-CN" dirty="0" err="1"/>
              <a:t>i∈T</a:t>
            </a:r>
            <a:r>
              <a:rPr lang="en-US" altLang="zh-CN" dirty="0"/>
              <a:t> </a:t>
            </a:r>
            <a:r>
              <a:rPr lang="zh-CN" altLang="en-US" dirty="0"/>
              <a:t>最大</a:t>
            </a:r>
            <a:endParaRPr lang="en-US" altLang="zh-CN" dirty="0"/>
          </a:p>
          <a:p>
            <a:r>
              <a:rPr lang="en-US" altLang="zh-CN" dirty="0"/>
              <a:t>2 &lt;= N &lt;= 1000</a:t>
            </a:r>
            <a:r>
              <a:rPr lang="zh-CN" altLang="en-US" dirty="0"/>
              <a:t>，完全图</a:t>
            </a:r>
          </a:p>
        </p:txBody>
      </p:sp>
    </p:spTree>
    <p:extLst>
      <p:ext uri="{BB962C8B-B14F-4D97-AF65-F5344CB8AC3E}">
        <p14:creationId xmlns:p14="http://schemas.microsoft.com/office/powerpoint/2010/main" val="27660650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07BD3-A35A-49D9-AC71-E032E6F1625B}"/>
              </a:ext>
            </a:extLst>
          </p:cNvPr>
          <p:cNvSpPr>
            <a:spLocks noGrp="1"/>
          </p:cNvSpPr>
          <p:nvPr>
            <p:ph type="title"/>
          </p:nvPr>
        </p:nvSpPr>
        <p:spPr/>
        <p:txBody>
          <a:bodyPr/>
          <a:lstStyle/>
          <a:p>
            <a:r>
              <a:rPr lang="en-US" altLang="zh-CN" dirty="0" err="1"/>
              <a:t>poj</a:t>
            </a:r>
            <a:r>
              <a:rPr lang="en-US" altLang="zh-CN" dirty="0"/>
              <a:t> 2728</a:t>
            </a:r>
            <a:endParaRPr lang="zh-CN" altLang="en-US" dirty="0"/>
          </a:p>
        </p:txBody>
      </p:sp>
      <p:sp>
        <p:nvSpPr>
          <p:cNvPr id="3" name="内容占位符 2">
            <a:extLst>
              <a:ext uri="{FF2B5EF4-FFF2-40B4-BE49-F238E27FC236}">
                <a16:creationId xmlns:a16="http://schemas.microsoft.com/office/drawing/2014/main" id="{D00FAE65-29DA-4897-A23C-A18FA3F2A3D4}"/>
              </a:ext>
            </a:extLst>
          </p:cNvPr>
          <p:cNvSpPr>
            <a:spLocks noGrp="1"/>
          </p:cNvSpPr>
          <p:nvPr>
            <p:ph idx="1"/>
          </p:nvPr>
        </p:nvSpPr>
        <p:spPr/>
        <p:txBody>
          <a:bodyPr/>
          <a:lstStyle/>
          <a:p>
            <a:r>
              <a:rPr lang="zh-CN" altLang="en-US" dirty="0"/>
              <a:t>这是分数规划问题</a:t>
            </a:r>
            <a:endParaRPr lang="en-US" altLang="zh-CN" dirty="0"/>
          </a:p>
          <a:p>
            <a:r>
              <a:rPr lang="zh-CN" altLang="en-US" dirty="0"/>
              <a:t>设</a:t>
            </a:r>
            <a:r>
              <a:rPr lang="en-US" altLang="zh-CN" dirty="0"/>
              <a:t>x[</a:t>
            </a:r>
            <a:r>
              <a:rPr lang="en-US" altLang="zh-CN" dirty="0" err="1"/>
              <a:t>i</a:t>
            </a:r>
            <a:r>
              <a:rPr lang="en-US" altLang="zh-CN" dirty="0"/>
              <a:t>]</a:t>
            </a:r>
            <a:r>
              <a:rPr lang="zh-CN" altLang="en-US" dirty="0"/>
              <a:t>等于</a:t>
            </a:r>
            <a:r>
              <a:rPr lang="en-US" altLang="zh-CN" dirty="0"/>
              <a:t>1</a:t>
            </a:r>
            <a:r>
              <a:rPr lang="zh-CN" altLang="en-US" dirty="0"/>
              <a:t>或</a:t>
            </a:r>
            <a:r>
              <a:rPr lang="en-US" altLang="zh-CN" dirty="0"/>
              <a:t>0, </a:t>
            </a:r>
            <a:r>
              <a:rPr lang="zh-CN" altLang="en-US" dirty="0"/>
              <a:t>表示边</a:t>
            </a:r>
            <a:r>
              <a:rPr lang="en-US" altLang="zh-CN" dirty="0"/>
              <a:t>e[</a:t>
            </a:r>
            <a:r>
              <a:rPr lang="en-US" altLang="zh-CN" dirty="0" err="1"/>
              <a:t>i</a:t>
            </a:r>
            <a:r>
              <a:rPr lang="en-US" altLang="zh-CN" dirty="0"/>
              <a:t>]</a:t>
            </a:r>
            <a:r>
              <a:rPr lang="zh-CN" altLang="en-US" dirty="0"/>
              <a:t>是否属于生成树</a:t>
            </a:r>
            <a:r>
              <a:rPr lang="en-US" altLang="zh-CN" dirty="0"/>
              <a:t>.</a:t>
            </a:r>
          </a:p>
          <a:p>
            <a:r>
              <a:rPr lang="zh-CN" altLang="en-US" dirty="0"/>
              <a:t>则所求的比率 </a:t>
            </a:r>
            <a:r>
              <a:rPr lang="en-US" altLang="zh-CN" dirty="0"/>
              <a:t>r=∑(</a:t>
            </a:r>
            <a:r>
              <a:rPr lang="en-US" altLang="zh-CN" dirty="0" err="1"/>
              <a:t>benifit</a:t>
            </a:r>
            <a:r>
              <a:rPr lang="en-US" altLang="zh-CN" dirty="0"/>
              <a:t>[</a:t>
            </a:r>
            <a:r>
              <a:rPr lang="en-US" altLang="zh-CN" dirty="0" err="1"/>
              <a:t>i</a:t>
            </a:r>
            <a:r>
              <a:rPr lang="en-US" altLang="zh-CN" dirty="0"/>
              <a:t>] * x[</a:t>
            </a:r>
            <a:r>
              <a:rPr lang="en-US" altLang="zh-CN" dirty="0" err="1"/>
              <a:t>i</a:t>
            </a:r>
            <a:r>
              <a:rPr lang="en-US" altLang="zh-CN" dirty="0"/>
              <a:t>]) /∑(cost[</a:t>
            </a:r>
            <a:r>
              <a:rPr lang="en-US" altLang="zh-CN" dirty="0" err="1"/>
              <a:t>i</a:t>
            </a:r>
            <a:r>
              <a:rPr lang="en-US" altLang="zh-CN" dirty="0"/>
              <a:t>] * x[</a:t>
            </a:r>
            <a:r>
              <a:rPr lang="en-US" altLang="zh-CN" dirty="0" err="1"/>
              <a:t>i</a:t>
            </a:r>
            <a:r>
              <a:rPr lang="en-US" altLang="zh-CN" dirty="0"/>
              <a:t>]), 0≤i&lt;m</a:t>
            </a:r>
          </a:p>
        </p:txBody>
      </p:sp>
    </p:spTree>
    <p:extLst>
      <p:ext uri="{BB962C8B-B14F-4D97-AF65-F5344CB8AC3E}">
        <p14:creationId xmlns:p14="http://schemas.microsoft.com/office/powerpoint/2010/main" val="1625848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07BD3-A35A-49D9-AC71-E032E6F1625B}"/>
              </a:ext>
            </a:extLst>
          </p:cNvPr>
          <p:cNvSpPr>
            <a:spLocks noGrp="1"/>
          </p:cNvSpPr>
          <p:nvPr>
            <p:ph type="title"/>
          </p:nvPr>
        </p:nvSpPr>
        <p:spPr/>
        <p:txBody>
          <a:bodyPr/>
          <a:lstStyle/>
          <a:p>
            <a:r>
              <a:rPr lang="en-US" altLang="zh-CN" dirty="0" err="1"/>
              <a:t>poj</a:t>
            </a:r>
            <a:r>
              <a:rPr lang="en-US" altLang="zh-CN" dirty="0"/>
              <a:t> 2728</a:t>
            </a:r>
            <a:endParaRPr lang="zh-CN" altLang="en-US" dirty="0"/>
          </a:p>
        </p:txBody>
      </p:sp>
      <p:sp>
        <p:nvSpPr>
          <p:cNvPr id="3" name="内容占位符 2">
            <a:extLst>
              <a:ext uri="{FF2B5EF4-FFF2-40B4-BE49-F238E27FC236}">
                <a16:creationId xmlns:a16="http://schemas.microsoft.com/office/drawing/2014/main" id="{D00FAE65-29DA-4897-A23C-A18FA3F2A3D4}"/>
              </a:ext>
            </a:extLst>
          </p:cNvPr>
          <p:cNvSpPr>
            <a:spLocks noGrp="1"/>
          </p:cNvSpPr>
          <p:nvPr>
            <p:ph idx="1"/>
          </p:nvPr>
        </p:nvSpPr>
        <p:spPr/>
        <p:txBody>
          <a:bodyPr/>
          <a:lstStyle/>
          <a:p>
            <a:r>
              <a:rPr lang="zh-CN" altLang="en-US" dirty="0"/>
              <a:t>这是分数规划问题</a:t>
            </a:r>
            <a:endParaRPr lang="en-US" altLang="zh-CN" dirty="0"/>
          </a:p>
          <a:p>
            <a:r>
              <a:rPr lang="zh-CN" altLang="en-US" dirty="0"/>
              <a:t>设</a:t>
            </a:r>
            <a:r>
              <a:rPr lang="en-US" altLang="zh-CN" dirty="0"/>
              <a:t>x[</a:t>
            </a:r>
            <a:r>
              <a:rPr lang="en-US" altLang="zh-CN" dirty="0" err="1"/>
              <a:t>i</a:t>
            </a:r>
            <a:r>
              <a:rPr lang="en-US" altLang="zh-CN" dirty="0"/>
              <a:t>]</a:t>
            </a:r>
            <a:r>
              <a:rPr lang="zh-CN" altLang="en-US" dirty="0"/>
              <a:t>等于</a:t>
            </a:r>
            <a:r>
              <a:rPr lang="en-US" altLang="zh-CN" dirty="0"/>
              <a:t>1</a:t>
            </a:r>
            <a:r>
              <a:rPr lang="zh-CN" altLang="en-US" dirty="0"/>
              <a:t>或</a:t>
            </a:r>
            <a:r>
              <a:rPr lang="en-US" altLang="zh-CN" dirty="0"/>
              <a:t>0, </a:t>
            </a:r>
            <a:r>
              <a:rPr lang="zh-CN" altLang="en-US" dirty="0"/>
              <a:t>表示边</a:t>
            </a:r>
            <a:r>
              <a:rPr lang="en-US" altLang="zh-CN" dirty="0"/>
              <a:t>e[</a:t>
            </a:r>
            <a:r>
              <a:rPr lang="en-US" altLang="zh-CN" dirty="0" err="1"/>
              <a:t>i</a:t>
            </a:r>
            <a:r>
              <a:rPr lang="en-US" altLang="zh-CN" dirty="0"/>
              <a:t>]</a:t>
            </a:r>
            <a:r>
              <a:rPr lang="zh-CN" altLang="en-US" dirty="0"/>
              <a:t>是否属于生成树</a:t>
            </a:r>
            <a:r>
              <a:rPr lang="en-US" altLang="zh-CN" dirty="0"/>
              <a:t>.</a:t>
            </a:r>
          </a:p>
          <a:p>
            <a:r>
              <a:rPr lang="zh-CN" altLang="en-US" dirty="0"/>
              <a:t>则所求的比率 </a:t>
            </a:r>
            <a:r>
              <a:rPr lang="en-US" altLang="zh-CN" dirty="0"/>
              <a:t>r=∑(</a:t>
            </a:r>
            <a:r>
              <a:rPr lang="en-US" altLang="zh-CN" dirty="0" err="1"/>
              <a:t>benifit</a:t>
            </a:r>
            <a:r>
              <a:rPr lang="en-US" altLang="zh-CN" dirty="0"/>
              <a:t>[</a:t>
            </a:r>
            <a:r>
              <a:rPr lang="en-US" altLang="zh-CN" dirty="0" err="1"/>
              <a:t>i</a:t>
            </a:r>
            <a:r>
              <a:rPr lang="en-US" altLang="zh-CN" dirty="0"/>
              <a:t>] * x[</a:t>
            </a:r>
            <a:r>
              <a:rPr lang="en-US" altLang="zh-CN" dirty="0" err="1"/>
              <a:t>i</a:t>
            </a:r>
            <a:r>
              <a:rPr lang="en-US" altLang="zh-CN" dirty="0"/>
              <a:t>]) /∑(cost[</a:t>
            </a:r>
            <a:r>
              <a:rPr lang="en-US" altLang="zh-CN" dirty="0" err="1"/>
              <a:t>i</a:t>
            </a:r>
            <a:r>
              <a:rPr lang="en-US" altLang="zh-CN" dirty="0"/>
              <a:t>] * x[</a:t>
            </a:r>
            <a:r>
              <a:rPr lang="en-US" altLang="zh-CN" dirty="0" err="1"/>
              <a:t>i</a:t>
            </a:r>
            <a:r>
              <a:rPr lang="en-US" altLang="zh-CN" dirty="0"/>
              <a:t>]), 0≤i&lt;m</a:t>
            </a:r>
          </a:p>
          <a:p>
            <a:r>
              <a:rPr lang="zh-CN" altLang="en-US" dirty="0"/>
              <a:t>设存在一组</a:t>
            </a:r>
            <a:r>
              <a:rPr lang="en-US" altLang="zh-CN" dirty="0"/>
              <a:t>x[</a:t>
            </a:r>
            <a:r>
              <a:rPr lang="en-US" altLang="zh-CN" dirty="0" err="1"/>
              <a:t>i</a:t>
            </a:r>
            <a:r>
              <a:rPr lang="en-US" altLang="zh-CN" dirty="0"/>
              <a:t>]</a:t>
            </a:r>
            <a:r>
              <a:rPr lang="zh-CN" altLang="en-US" dirty="0"/>
              <a:t>，使得</a:t>
            </a:r>
            <a:r>
              <a:rPr lang="en-US" altLang="zh-CN" dirty="0"/>
              <a:t>r</a:t>
            </a:r>
            <a:r>
              <a:rPr lang="zh-CN" altLang="en-US" dirty="0"/>
              <a:t>取到最大值</a:t>
            </a:r>
            <a:r>
              <a:rPr lang="en-US" altLang="zh-CN" dirty="0" err="1"/>
              <a:t>rmax</a:t>
            </a:r>
            <a:endParaRPr lang="en-US" altLang="zh-CN" dirty="0"/>
          </a:p>
          <a:p>
            <a:r>
              <a:rPr lang="zh-CN" altLang="en-US" dirty="0"/>
              <a:t>设</a:t>
            </a:r>
            <a:r>
              <a:rPr lang="en-US" altLang="zh-CN" dirty="0"/>
              <a:t>z(l)=</a:t>
            </a:r>
            <a:r>
              <a:rPr lang="nn-NO" altLang="zh-CN" dirty="0"/>
              <a:t>∑(benifit[i] * x[i]) - l * ∑(cost[i] * x[i]) = ∑(d[i] * x[i])</a:t>
            </a:r>
          </a:p>
          <a:p>
            <a:r>
              <a:rPr lang="en-US" altLang="zh-CN" dirty="0"/>
              <a:t>z</a:t>
            </a:r>
            <a:r>
              <a:rPr lang="nn-NO" altLang="zh-CN" dirty="0"/>
              <a:t>(l)</a:t>
            </a:r>
            <a:r>
              <a:rPr lang="zh-CN" altLang="en-US" dirty="0"/>
              <a:t>是以</a:t>
            </a:r>
            <a:r>
              <a:rPr lang="en-US" altLang="zh-CN" dirty="0"/>
              <a:t>d</a:t>
            </a:r>
            <a:r>
              <a:rPr lang="nn-NO" altLang="zh-CN" dirty="0"/>
              <a:t>[i]</a:t>
            </a:r>
            <a:r>
              <a:rPr lang="zh-CN" altLang="en-US" dirty="0"/>
              <a:t>为边权求出的最小生成树的大小</a:t>
            </a:r>
            <a:endParaRPr lang="en-US" altLang="zh-CN" dirty="0"/>
          </a:p>
          <a:p>
            <a:r>
              <a:rPr lang="zh-CN" altLang="en-US" dirty="0"/>
              <a:t>则</a:t>
            </a:r>
            <a:r>
              <a:rPr lang="en-US" altLang="zh-CN" dirty="0"/>
              <a:t>z</a:t>
            </a:r>
            <a:r>
              <a:rPr lang="nn-NO" altLang="zh-CN" dirty="0"/>
              <a:t>(rmax)=0</a:t>
            </a:r>
          </a:p>
        </p:txBody>
      </p:sp>
    </p:spTree>
    <p:extLst>
      <p:ext uri="{BB962C8B-B14F-4D97-AF65-F5344CB8AC3E}">
        <p14:creationId xmlns:p14="http://schemas.microsoft.com/office/powerpoint/2010/main" val="2866088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83391-9BA4-4328-AEF9-9A90EAEB2EC7}"/>
              </a:ext>
            </a:extLst>
          </p:cNvPr>
          <p:cNvSpPr>
            <a:spLocks noGrp="1"/>
          </p:cNvSpPr>
          <p:nvPr>
            <p:ph type="title"/>
          </p:nvPr>
        </p:nvSpPr>
        <p:spPr/>
        <p:txBody>
          <a:bodyPr/>
          <a:lstStyle/>
          <a:p>
            <a:r>
              <a:rPr lang="en-US" altLang="zh-CN" dirty="0" err="1"/>
              <a:t>poj</a:t>
            </a:r>
            <a:r>
              <a:rPr lang="en-US" altLang="zh-CN" dirty="0"/>
              <a:t> 2728</a:t>
            </a:r>
            <a:endParaRPr lang="zh-CN" altLang="en-US" dirty="0"/>
          </a:p>
        </p:txBody>
      </p:sp>
      <p:sp>
        <p:nvSpPr>
          <p:cNvPr id="3" name="内容占位符 2">
            <a:extLst>
              <a:ext uri="{FF2B5EF4-FFF2-40B4-BE49-F238E27FC236}">
                <a16:creationId xmlns:a16="http://schemas.microsoft.com/office/drawing/2014/main" id="{132BE38D-F63D-46C1-8F84-5DFABCA337C4}"/>
              </a:ext>
            </a:extLst>
          </p:cNvPr>
          <p:cNvSpPr>
            <a:spLocks noGrp="1"/>
          </p:cNvSpPr>
          <p:nvPr>
            <p:ph idx="1"/>
          </p:nvPr>
        </p:nvSpPr>
        <p:spPr/>
        <p:txBody>
          <a:bodyPr/>
          <a:lstStyle/>
          <a:p>
            <a:r>
              <a:rPr lang="en-US" altLang="zh-CN" dirty="0"/>
              <a:t>z(l)</a:t>
            </a:r>
            <a:r>
              <a:rPr lang="zh-CN" altLang="en-US" dirty="0"/>
              <a:t>是</a:t>
            </a:r>
            <a:r>
              <a:rPr lang="en-US" altLang="zh-CN" dirty="0"/>
              <a:t>l</a:t>
            </a:r>
            <a:r>
              <a:rPr lang="zh-CN" altLang="en-US" dirty="0"/>
              <a:t>的函数，但是注意</a:t>
            </a:r>
            <a:r>
              <a:rPr lang="en-US" altLang="zh-CN" dirty="0"/>
              <a:t>l</a:t>
            </a:r>
            <a:r>
              <a:rPr lang="zh-CN" altLang="en-US" dirty="0"/>
              <a:t>的变化会导致</a:t>
            </a:r>
            <a:r>
              <a:rPr lang="en-US" altLang="zh-CN" dirty="0"/>
              <a:t>x[</a:t>
            </a:r>
            <a:r>
              <a:rPr lang="en-US" altLang="zh-CN" dirty="0" err="1"/>
              <a:t>i</a:t>
            </a:r>
            <a:r>
              <a:rPr lang="en-US" altLang="zh-CN" dirty="0"/>
              <a:t>]</a:t>
            </a:r>
            <a:r>
              <a:rPr lang="zh-CN" altLang="en-US" dirty="0"/>
              <a:t>（生成树）的变化</a:t>
            </a:r>
            <a:endParaRPr lang="en-US" altLang="zh-CN" dirty="0"/>
          </a:p>
          <a:p>
            <a:r>
              <a:rPr lang="zh-CN" altLang="en-US" dirty="0"/>
              <a:t>所以准确来说，</a:t>
            </a:r>
            <a:r>
              <a:rPr lang="en-US" altLang="zh-CN" dirty="0"/>
              <a:t>z(l)</a:t>
            </a:r>
            <a:r>
              <a:rPr lang="zh-CN" altLang="en-US" dirty="0"/>
              <a:t>是</a:t>
            </a:r>
            <a:r>
              <a:rPr lang="en-US" altLang="zh-CN" dirty="0"/>
              <a:t>l</a:t>
            </a:r>
            <a:r>
              <a:rPr lang="zh-CN" altLang="en-US" dirty="0"/>
              <a:t>的函数，</a:t>
            </a:r>
            <a:r>
              <a:rPr lang="en-US" altLang="zh-CN" dirty="0"/>
              <a:t>x[</a:t>
            </a:r>
            <a:r>
              <a:rPr lang="en-US" altLang="zh-CN" dirty="0" err="1"/>
              <a:t>i</a:t>
            </a:r>
            <a:r>
              <a:rPr lang="en-US" altLang="zh-CN" dirty="0"/>
              <a:t>]</a:t>
            </a:r>
            <a:r>
              <a:rPr lang="zh-CN" altLang="en-US" dirty="0"/>
              <a:t>也是</a:t>
            </a:r>
            <a:r>
              <a:rPr lang="en-US" altLang="zh-CN" dirty="0"/>
              <a:t>l</a:t>
            </a:r>
            <a:r>
              <a:rPr lang="zh-CN" altLang="en-US" dirty="0"/>
              <a:t>的函数</a:t>
            </a:r>
            <a:endParaRPr lang="en-US" altLang="zh-CN" dirty="0"/>
          </a:p>
          <a:p>
            <a:pPr marL="0" indent="0">
              <a:buNone/>
            </a:pPr>
            <a:endParaRPr lang="en-US" altLang="zh-CN" dirty="0"/>
          </a:p>
        </p:txBody>
      </p:sp>
    </p:spTree>
    <p:extLst>
      <p:ext uri="{BB962C8B-B14F-4D97-AF65-F5344CB8AC3E}">
        <p14:creationId xmlns:p14="http://schemas.microsoft.com/office/powerpoint/2010/main" val="3469602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83391-9BA4-4328-AEF9-9A90EAEB2EC7}"/>
              </a:ext>
            </a:extLst>
          </p:cNvPr>
          <p:cNvSpPr>
            <a:spLocks noGrp="1"/>
          </p:cNvSpPr>
          <p:nvPr>
            <p:ph type="title"/>
          </p:nvPr>
        </p:nvSpPr>
        <p:spPr/>
        <p:txBody>
          <a:bodyPr/>
          <a:lstStyle/>
          <a:p>
            <a:r>
              <a:rPr lang="en-US" altLang="zh-CN" dirty="0" err="1"/>
              <a:t>poj</a:t>
            </a:r>
            <a:r>
              <a:rPr lang="en-US" altLang="zh-CN" dirty="0"/>
              <a:t> 2728</a:t>
            </a:r>
            <a:endParaRPr lang="zh-CN" altLang="en-US" dirty="0"/>
          </a:p>
        </p:txBody>
      </p:sp>
      <p:sp>
        <p:nvSpPr>
          <p:cNvPr id="3" name="内容占位符 2">
            <a:extLst>
              <a:ext uri="{FF2B5EF4-FFF2-40B4-BE49-F238E27FC236}">
                <a16:creationId xmlns:a16="http://schemas.microsoft.com/office/drawing/2014/main" id="{132BE38D-F63D-46C1-8F84-5DFABCA337C4}"/>
              </a:ext>
            </a:extLst>
          </p:cNvPr>
          <p:cNvSpPr>
            <a:spLocks noGrp="1"/>
          </p:cNvSpPr>
          <p:nvPr>
            <p:ph idx="1"/>
          </p:nvPr>
        </p:nvSpPr>
        <p:spPr/>
        <p:txBody>
          <a:bodyPr/>
          <a:lstStyle/>
          <a:p>
            <a:r>
              <a:rPr lang="en-US" altLang="zh-CN" dirty="0"/>
              <a:t>z(l)</a:t>
            </a:r>
            <a:r>
              <a:rPr lang="zh-CN" altLang="en-US" dirty="0"/>
              <a:t>是</a:t>
            </a:r>
            <a:r>
              <a:rPr lang="en-US" altLang="zh-CN" dirty="0"/>
              <a:t>l</a:t>
            </a:r>
            <a:r>
              <a:rPr lang="zh-CN" altLang="en-US" dirty="0"/>
              <a:t>的函数，但是注意</a:t>
            </a:r>
            <a:r>
              <a:rPr lang="en-US" altLang="zh-CN" dirty="0"/>
              <a:t>l</a:t>
            </a:r>
            <a:r>
              <a:rPr lang="zh-CN" altLang="en-US" dirty="0"/>
              <a:t>的变化会导致</a:t>
            </a:r>
            <a:r>
              <a:rPr lang="en-US" altLang="zh-CN" dirty="0"/>
              <a:t>x[</a:t>
            </a:r>
            <a:r>
              <a:rPr lang="en-US" altLang="zh-CN" dirty="0" err="1"/>
              <a:t>i</a:t>
            </a:r>
            <a:r>
              <a:rPr lang="en-US" altLang="zh-CN" dirty="0"/>
              <a:t>]</a:t>
            </a:r>
            <a:r>
              <a:rPr lang="zh-CN" altLang="en-US" dirty="0"/>
              <a:t>（生成树）的变化</a:t>
            </a:r>
            <a:endParaRPr lang="en-US" altLang="zh-CN" dirty="0"/>
          </a:p>
          <a:p>
            <a:r>
              <a:rPr lang="zh-CN" altLang="en-US" dirty="0"/>
              <a:t>所以准确来说，</a:t>
            </a:r>
            <a:r>
              <a:rPr lang="en-US" altLang="zh-CN" dirty="0"/>
              <a:t>z(l)</a:t>
            </a:r>
            <a:r>
              <a:rPr lang="zh-CN" altLang="en-US" dirty="0"/>
              <a:t>是</a:t>
            </a:r>
            <a:r>
              <a:rPr lang="en-US" altLang="zh-CN" dirty="0"/>
              <a:t>l</a:t>
            </a:r>
            <a:r>
              <a:rPr lang="zh-CN" altLang="en-US" dirty="0"/>
              <a:t>的函数，</a:t>
            </a:r>
            <a:r>
              <a:rPr lang="en-US" altLang="zh-CN" dirty="0"/>
              <a:t>x[</a:t>
            </a:r>
            <a:r>
              <a:rPr lang="en-US" altLang="zh-CN" dirty="0" err="1"/>
              <a:t>i</a:t>
            </a:r>
            <a:r>
              <a:rPr lang="en-US" altLang="zh-CN" dirty="0"/>
              <a:t>]</a:t>
            </a:r>
            <a:r>
              <a:rPr lang="zh-CN" altLang="en-US" dirty="0"/>
              <a:t>也是</a:t>
            </a:r>
            <a:r>
              <a:rPr lang="en-US" altLang="zh-CN" dirty="0"/>
              <a:t>l</a:t>
            </a:r>
            <a:r>
              <a:rPr lang="zh-CN" altLang="en-US" dirty="0"/>
              <a:t>的函数</a:t>
            </a:r>
            <a:endParaRPr lang="en-US" altLang="zh-CN" dirty="0"/>
          </a:p>
          <a:p>
            <a:r>
              <a:rPr lang="zh-CN" altLang="en-US" dirty="0"/>
              <a:t>设</a:t>
            </a:r>
            <a:r>
              <a:rPr lang="en-US" altLang="zh-CN" dirty="0"/>
              <a:t>l&gt;l’</a:t>
            </a:r>
            <a:r>
              <a:rPr lang="zh-CN" altLang="en-US" dirty="0"/>
              <a:t>，则</a:t>
            </a:r>
            <a:r>
              <a:rPr lang="en-US" altLang="zh-CN" dirty="0"/>
              <a:t>z(l)=</a:t>
            </a:r>
            <a:r>
              <a:rPr lang="nn-NO" altLang="zh-CN" dirty="0"/>
              <a:t>∑(benifit[i] * x[i]) - l * ∑(cost[i] * x[i]) </a:t>
            </a:r>
            <a:r>
              <a:rPr lang="en-US" altLang="zh-CN" dirty="0"/>
              <a:t>&lt;</a:t>
            </a:r>
            <a:r>
              <a:rPr lang="nn-NO" altLang="zh-CN" dirty="0"/>
              <a:t> </a:t>
            </a:r>
          </a:p>
          <a:p>
            <a:pPr marL="0" indent="0">
              <a:buNone/>
            </a:pPr>
            <a:r>
              <a:rPr lang="nn-NO" altLang="zh-CN" dirty="0"/>
              <a:t>  ∑(benifit[i] * x[i]) – l</a:t>
            </a:r>
            <a:r>
              <a:rPr lang="en-US" altLang="zh-CN" dirty="0"/>
              <a:t>’</a:t>
            </a:r>
            <a:r>
              <a:rPr lang="nn-NO" altLang="zh-CN" dirty="0"/>
              <a:t> * ∑(cost[i] * x[i]) &lt;= </a:t>
            </a:r>
          </a:p>
          <a:p>
            <a:pPr marL="0" indent="0">
              <a:buNone/>
            </a:pPr>
            <a:r>
              <a:rPr lang="nn-NO" altLang="zh-CN" dirty="0"/>
              <a:t>  ∑(benifit[i] * x’[i]) – l</a:t>
            </a:r>
            <a:r>
              <a:rPr lang="en-US" altLang="zh-CN" dirty="0"/>
              <a:t>’</a:t>
            </a:r>
            <a:r>
              <a:rPr lang="nn-NO" altLang="zh-CN" dirty="0"/>
              <a:t> * ∑(cost[i] * x’[i]) =z(l’)</a:t>
            </a:r>
          </a:p>
          <a:p>
            <a:r>
              <a:rPr lang="zh-CN" altLang="en-US" dirty="0"/>
              <a:t>这就证明了</a:t>
            </a:r>
            <a:r>
              <a:rPr lang="en-US" altLang="zh-CN" dirty="0"/>
              <a:t>z(l)</a:t>
            </a:r>
            <a:r>
              <a:rPr lang="zh-CN" altLang="en-US" dirty="0"/>
              <a:t>单调递减，于是可以用二分求出</a:t>
            </a:r>
            <a:r>
              <a:rPr lang="en-US" altLang="zh-CN" dirty="0" err="1"/>
              <a:t>rmax</a:t>
            </a:r>
            <a:endParaRPr lang="en-US" altLang="zh-CN" dirty="0"/>
          </a:p>
          <a:p>
            <a:endParaRPr lang="en-US" altLang="zh-CN" dirty="0"/>
          </a:p>
          <a:p>
            <a:pPr marL="0" indent="0">
              <a:buNone/>
            </a:pPr>
            <a:endParaRPr lang="en-US" altLang="zh-CN" dirty="0"/>
          </a:p>
        </p:txBody>
      </p:sp>
    </p:spTree>
    <p:extLst>
      <p:ext uri="{BB962C8B-B14F-4D97-AF65-F5344CB8AC3E}">
        <p14:creationId xmlns:p14="http://schemas.microsoft.com/office/powerpoint/2010/main" val="9115699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8CA04-17BC-4437-AD19-D48ED572A666}"/>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7D106C44-4E87-4E71-939B-1D4796D1C78F}"/>
              </a:ext>
            </a:extLst>
          </p:cNvPr>
          <p:cNvSpPr>
            <a:spLocks noGrp="1"/>
          </p:cNvSpPr>
          <p:nvPr>
            <p:ph idx="1"/>
          </p:nvPr>
        </p:nvSpPr>
        <p:spPr/>
        <p:txBody>
          <a:bodyPr/>
          <a:lstStyle/>
          <a:p>
            <a:r>
              <a:rPr lang="zh-CN" altLang="en-US" dirty="0"/>
              <a:t>以上两题是二分在生成树问题中的应用</a:t>
            </a:r>
          </a:p>
        </p:txBody>
      </p:sp>
    </p:spTree>
    <p:extLst>
      <p:ext uri="{BB962C8B-B14F-4D97-AF65-F5344CB8AC3E}">
        <p14:creationId xmlns:p14="http://schemas.microsoft.com/office/powerpoint/2010/main" val="3743221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DEB04-3947-41CC-AEF4-B960FDDAC62B}"/>
              </a:ext>
            </a:extLst>
          </p:cNvPr>
          <p:cNvSpPr>
            <a:spLocks noGrp="1"/>
          </p:cNvSpPr>
          <p:nvPr>
            <p:ph type="title"/>
          </p:nvPr>
        </p:nvSpPr>
        <p:spPr/>
        <p:txBody>
          <a:bodyPr/>
          <a:lstStyle/>
          <a:p>
            <a:r>
              <a:rPr lang="en-US" altLang="zh-CN" dirty="0" err="1"/>
              <a:t>kurskal</a:t>
            </a:r>
            <a:endParaRPr lang="zh-CN" altLang="en-US" dirty="0"/>
          </a:p>
        </p:txBody>
      </p:sp>
      <p:sp>
        <p:nvSpPr>
          <p:cNvPr id="3" name="内容占位符 2">
            <a:extLst>
              <a:ext uri="{FF2B5EF4-FFF2-40B4-BE49-F238E27FC236}">
                <a16:creationId xmlns:a16="http://schemas.microsoft.com/office/drawing/2014/main" id="{108FA84A-08A6-48F5-B6AD-CF589B53BBE3}"/>
              </a:ext>
            </a:extLst>
          </p:cNvPr>
          <p:cNvSpPr>
            <a:spLocks noGrp="1"/>
          </p:cNvSpPr>
          <p:nvPr>
            <p:ph idx="1"/>
          </p:nvPr>
        </p:nvSpPr>
        <p:spPr/>
        <p:txBody>
          <a:bodyPr/>
          <a:lstStyle/>
          <a:p>
            <a:r>
              <a:rPr lang="zh-CN" altLang="en-US" dirty="0"/>
              <a:t>把边按照权值从小到大排序，然后一条一条往图里添加，若添加进去会形成环则跳过，直至形成一棵生成树</a:t>
            </a:r>
            <a:endParaRPr lang="en-US" altLang="zh-CN" dirty="0"/>
          </a:p>
          <a:p>
            <a:r>
              <a:rPr lang="zh-CN" altLang="en-US" dirty="0"/>
              <a:t>用并查集维护</a:t>
            </a:r>
            <a:endParaRPr lang="en-US" altLang="zh-CN" dirty="0"/>
          </a:p>
          <a:p>
            <a:r>
              <a:rPr lang="zh-CN" altLang="en-US" dirty="0"/>
              <a:t>时间复杂度</a:t>
            </a:r>
            <a:r>
              <a:rPr lang="en-US" altLang="zh-CN" dirty="0"/>
              <a:t>O(</a:t>
            </a:r>
            <a:r>
              <a:rPr lang="en-US" altLang="zh-CN" dirty="0" err="1"/>
              <a:t>ElogE</a:t>
            </a:r>
            <a:r>
              <a:rPr lang="en-US" altLang="zh-CN" dirty="0"/>
              <a:t>)</a:t>
            </a:r>
            <a:r>
              <a:rPr lang="zh-CN" altLang="en-US" dirty="0"/>
              <a:t>，适用于稀疏图</a:t>
            </a:r>
            <a:endParaRPr lang="en-US" altLang="zh-CN" dirty="0"/>
          </a:p>
          <a:p>
            <a:r>
              <a:rPr lang="zh-CN" altLang="en-US" dirty="0"/>
              <a:t>复杂度瓶颈在于排序</a:t>
            </a:r>
            <a:endParaRPr lang="en-US" altLang="zh-CN" dirty="0"/>
          </a:p>
        </p:txBody>
      </p:sp>
    </p:spTree>
    <p:extLst>
      <p:ext uri="{BB962C8B-B14F-4D97-AF65-F5344CB8AC3E}">
        <p14:creationId xmlns:p14="http://schemas.microsoft.com/office/powerpoint/2010/main" val="275788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BB814-2E3D-45A0-A63E-941466399718}"/>
              </a:ext>
            </a:extLst>
          </p:cNvPr>
          <p:cNvSpPr>
            <a:spLocks noGrp="1"/>
          </p:cNvSpPr>
          <p:nvPr>
            <p:ph type="title"/>
          </p:nvPr>
        </p:nvSpPr>
        <p:spPr/>
        <p:txBody>
          <a:bodyPr/>
          <a:lstStyle/>
          <a:p>
            <a:r>
              <a:rPr lang="zh-CN" altLang="en-US" dirty="0"/>
              <a:t>拟阵</a:t>
            </a:r>
          </a:p>
        </p:txBody>
      </p:sp>
      <p:sp>
        <p:nvSpPr>
          <p:cNvPr id="3" name="内容占位符 2">
            <a:extLst>
              <a:ext uri="{FF2B5EF4-FFF2-40B4-BE49-F238E27FC236}">
                <a16:creationId xmlns:a16="http://schemas.microsoft.com/office/drawing/2014/main" id="{84B2DDF3-43AA-4F2B-808A-A3A3E8D3A81E}"/>
              </a:ext>
            </a:extLst>
          </p:cNvPr>
          <p:cNvSpPr>
            <a:spLocks noGrp="1"/>
          </p:cNvSpPr>
          <p:nvPr>
            <p:ph idx="1"/>
          </p:nvPr>
        </p:nvSpPr>
        <p:spPr/>
        <p:txBody>
          <a:bodyPr/>
          <a:lstStyle/>
          <a:p>
            <a:r>
              <a:rPr lang="en-US" altLang="zh-CN" dirty="0" err="1"/>
              <a:t>kruskal</a:t>
            </a:r>
            <a:r>
              <a:rPr lang="zh-CN" altLang="en-US" dirty="0"/>
              <a:t>贪心成立的条件是生成树问题满足拟阵</a:t>
            </a:r>
            <a:endParaRPr lang="en-US" altLang="zh-CN" dirty="0"/>
          </a:p>
          <a:p>
            <a:r>
              <a:rPr lang="zh-CN" altLang="en-US" dirty="0"/>
              <a:t>拟阵贪心的性质：</a:t>
            </a:r>
            <a:endParaRPr lang="en-US" altLang="zh-CN" dirty="0"/>
          </a:p>
          <a:p>
            <a:r>
              <a:rPr lang="zh-CN" altLang="en-US" dirty="0"/>
              <a:t>不管以什么顺序把物品（边）添加进选择的集合，都是可行的，区别在于权值不优</a:t>
            </a:r>
            <a:endParaRPr lang="en-US" altLang="zh-CN" dirty="0"/>
          </a:p>
          <a:p>
            <a:r>
              <a:rPr lang="zh-CN" altLang="en-US" dirty="0"/>
              <a:t>必选某些边的最小生成树</a:t>
            </a:r>
            <a:endParaRPr lang="en-US" altLang="zh-CN" dirty="0"/>
          </a:p>
          <a:p>
            <a:r>
              <a:rPr lang="zh-CN" altLang="en-US" dirty="0"/>
              <a:t>选择的集合的大小是固定的（在生成树中为</a:t>
            </a:r>
            <a:r>
              <a:rPr lang="en-US" altLang="zh-CN" dirty="0"/>
              <a:t>n-1</a:t>
            </a:r>
            <a:r>
              <a:rPr lang="zh-CN" altLang="en-US" dirty="0"/>
              <a:t>）</a:t>
            </a:r>
          </a:p>
        </p:txBody>
      </p:sp>
    </p:spTree>
    <p:extLst>
      <p:ext uri="{BB962C8B-B14F-4D97-AF65-F5344CB8AC3E}">
        <p14:creationId xmlns:p14="http://schemas.microsoft.com/office/powerpoint/2010/main" val="93009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27BE1-ADD1-4AD6-AD0C-5792632A2878}"/>
              </a:ext>
            </a:extLst>
          </p:cNvPr>
          <p:cNvSpPr>
            <a:spLocks noGrp="1"/>
          </p:cNvSpPr>
          <p:nvPr>
            <p:ph type="title"/>
          </p:nvPr>
        </p:nvSpPr>
        <p:spPr/>
        <p:txBody>
          <a:bodyPr/>
          <a:lstStyle/>
          <a:p>
            <a:r>
              <a:rPr lang="zh-CN" altLang="en-US" dirty="0"/>
              <a:t>（最小）生成树的性质</a:t>
            </a:r>
          </a:p>
        </p:txBody>
      </p:sp>
      <p:sp>
        <p:nvSpPr>
          <p:cNvPr id="3" name="内容占位符 2">
            <a:extLst>
              <a:ext uri="{FF2B5EF4-FFF2-40B4-BE49-F238E27FC236}">
                <a16:creationId xmlns:a16="http://schemas.microsoft.com/office/drawing/2014/main" id="{73F5714F-207C-430A-8482-E788324A1F5B}"/>
              </a:ext>
            </a:extLst>
          </p:cNvPr>
          <p:cNvSpPr>
            <a:spLocks noGrp="1"/>
          </p:cNvSpPr>
          <p:nvPr>
            <p:ph idx="1"/>
          </p:nvPr>
        </p:nvSpPr>
        <p:spPr/>
        <p:txBody>
          <a:bodyPr/>
          <a:lstStyle/>
          <a:p>
            <a:r>
              <a:rPr lang="en-US" altLang="zh-CN" dirty="0"/>
              <a:t>n-1</a:t>
            </a:r>
            <a:r>
              <a:rPr lang="zh-CN" altLang="en-US" dirty="0"/>
              <a:t>条边</a:t>
            </a:r>
            <a:endParaRPr lang="en-US" altLang="zh-CN" dirty="0"/>
          </a:p>
          <a:p>
            <a:r>
              <a:rPr lang="zh-CN" altLang="en-US" dirty="0"/>
              <a:t>若</a:t>
            </a:r>
            <a:r>
              <a:rPr lang="en-US" altLang="zh-CN" dirty="0"/>
              <a:t>T1,T2</a:t>
            </a:r>
            <a:r>
              <a:rPr lang="zh-CN" altLang="en-US" dirty="0"/>
              <a:t>都是最小生成树，则</a:t>
            </a:r>
            <a:r>
              <a:rPr lang="en-US" altLang="zh-CN" dirty="0"/>
              <a:t>T1,T2</a:t>
            </a:r>
            <a:r>
              <a:rPr lang="zh-CN" altLang="en-US" dirty="0"/>
              <a:t>的各边权是相同的（可能连接的边不同），换句话说，若边权各不相同，则最小生成树唯一（实际上也是拟阵贪心的性质）</a:t>
            </a:r>
            <a:endParaRPr lang="en-US" altLang="zh-CN" dirty="0"/>
          </a:p>
          <a:p>
            <a:r>
              <a:rPr lang="zh-CN" altLang="en-US" dirty="0"/>
              <a:t>往生成树上加一条边就形成一个环，假设是</a:t>
            </a:r>
            <a:r>
              <a:rPr lang="en-US" altLang="zh-CN" dirty="0"/>
              <a:t>(</a:t>
            </a:r>
            <a:r>
              <a:rPr lang="en-US" altLang="zh-CN" dirty="0" err="1"/>
              <a:t>u,v</a:t>
            </a:r>
            <a:r>
              <a:rPr lang="en-US" altLang="zh-CN" dirty="0"/>
              <a:t>)</a:t>
            </a:r>
            <a:r>
              <a:rPr lang="zh-CN" altLang="en-US" dirty="0"/>
              <a:t>加边，那么就形成</a:t>
            </a:r>
            <a:r>
              <a:rPr lang="en-US" altLang="zh-CN" dirty="0"/>
              <a:t>(u,…,</a:t>
            </a:r>
            <a:r>
              <a:rPr lang="en-US" altLang="zh-CN" dirty="0" err="1"/>
              <a:t>lca</a:t>
            </a:r>
            <a:r>
              <a:rPr lang="en-US" altLang="zh-CN" dirty="0"/>
              <a:t>(</a:t>
            </a:r>
            <a:r>
              <a:rPr lang="en-US" altLang="zh-CN" dirty="0" err="1"/>
              <a:t>u,v</a:t>
            </a:r>
            <a:r>
              <a:rPr lang="en-US" altLang="zh-CN" dirty="0"/>
              <a:t>),…,</a:t>
            </a:r>
            <a:r>
              <a:rPr lang="en-US" altLang="zh-CN" dirty="0" err="1"/>
              <a:t>v,u</a:t>
            </a:r>
            <a:r>
              <a:rPr lang="en-US" altLang="zh-CN" dirty="0"/>
              <a:t>)</a:t>
            </a:r>
            <a:r>
              <a:rPr lang="zh-CN" altLang="en-US" dirty="0"/>
              <a:t>这个环</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10829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2F2F2-19AF-49F0-B3D7-67C49D6E52F8}"/>
              </a:ext>
            </a:extLst>
          </p:cNvPr>
          <p:cNvSpPr>
            <a:spLocks noGrp="1"/>
          </p:cNvSpPr>
          <p:nvPr>
            <p:ph type="title"/>
          </p:nvPr>
        </p:nvSpPr>
        <p:spPr/>
        <p:txBody>
          <a:bodyPr/>
          <a:lstStyle/>
          <a:p>
            <a:r>
              <a:rPr lang="en-US" altLang="zh-CN" dirty="0" err="1"/>
              <a:t>boruvka</a:t>
            </a:r>
            <a:endParaRPr lang="zh-CN" altLang="en-US" dirty="0"/>
          </a:p>
        </p:txBody>
      </p:sp>
      <p:sp>
        <p:nvSpPr>
          <p:cNvPr id="3" name="内容占位符 2">
            <a:extLst>
              <a:ext uri="{FF2B5EF4-FFF2-40B4-BE49-F238E27FC236}">
                <a16:creationId xmlns:a16="http://schemas.microsoft.com/office/drawing/2014/main" id="{C7584A12-C468-4BB5-8D30-4A5E808093B8}"/>
              </a:ext>
            </a:extLst>
          </p:cNvPr>
          <p:cNvSpPr>
            <a:spLocks noGrp="1"/>
          </p:cNvSpPr>
          <p:nvPr>
            <p:ph idx="1"/>
          </p:nvPr>
        </p:nvSpPr>
        <p:spPr/>
        <p:txBody>
          <a:bodyPr/>
          <a:lstStyle/>
          <a:p>
            <a:r>
              <a:rPr lang="zh-CN" altLang="en-US" dirty="0"/>
              <a:t>定义</a:t>
            </a:r>
            <a:r>
              <a:rPr lang="en-US" altLang="zh-CN" dirty="0"/>
              <a:t>E’</a:t>
            </a:r>
            <a:r>
              <a:rPr lang="zh-CN" altLang="en-US" dirty="0"/>
              <a:t>为我们当前找到的最小生成森林的边。</a:t>
            </a:r>
            <a:endParaRPr lang="en-US" altLang="zh-CN" dirty="0"/>
          </a:p>
          <a:p>
            <a:r>
              <a:rPr lang="zh-CN" altLang="en-US" dirty="0"/>
              <a:t>在算法执行过程中，我们逐步向</a:t>
            </a:r>
            <a:r>
              <a:rPr lang="en-US" altLang="zh-CN" dirty="0"/>
              <a:t>E’</a:t>
            </a:r>
            <a:r>
              <a:rPr lang="zh-CN" altLang="en-US" dirty="0"/>
              <a:t>加边，定义</a:t>
            </a:r>
            <a:r>
              <a:rPr lang="zh-CN" altLang="en-US" b="1" dirty="0"/>
              <a:t>连通块</a:t>
            </a:r>
            <a:r>
              <a:rPr lang="zh-CN" altLang="en-US" dirty="0"/>
              <a:t>表示一个点集</a:t>
            </a:r>
            <a:r>
              <a:rPr lang="en-US" altLang="zh-CN" dirty="0"/>
              <a:t>V’ /in V</a:t>
            </a:r>
            <a:r>
              <a:rPr lang="zh-CN" altLang="en-US" dirty="0"/>
              <a:t>，且这个点集中的任意两个点</a:t>
            </a:r>
            <a:r>
              <a:rPr lang="en-US" altLang="zh-CN" dirty="0" err="1"/>
              <a:t>u,v</a:t>
            </a:r>
            <a:r>
              <a:rPr lang="zh-CN" altLang="en-US" dirty="0"/>
              <a:t>， 在</a:t>
            </a:r>
            <a:r>
              <a:rPr lang="en-US" altLang="zh-CN" dirty="0"/>
              <a:t>E’</a:t>
            </a:r>
            <a:r>
              <a:rPr lang="zh-CN" altLang="en-US" dirty="0"/>
              <a:t>中的边构成的子图上是连通的（互相可达）。</a:t>
            </a:r>
            <a:endParaRPr lang="en-US" altLang="zh-CN" dirty="0"/>
          </a:p>
          <a:p>
            <a:r>
              <a:rPr lang="zh-CN" altLang="en-US" dirty="0"/>
              <a:t>定义一个连通块的</a:t>
            </a:r>
            <a:r>
              <a:rPr lang="zh-CN" altLang="en-US" b="1" dirty="0"/>
              <a:t>最小边</a:t>
            </a:r>
            <a:r>
              <a:rPr lang="zh-CN" altLang="en-US" dirty="0"/>
              <a:t>为它连向其它连通块的边中权值最小的那一条。</a:t>
            </a:r>
          </a:p>
        </p:txBody>
      </p:sp>
    </p:spTree>
    <p:extLst>
      <p:ext uri="{BB962C8B-B14F-4D97-AF65-F5344CB8AC3E}">
        <p14:creationId xmlns:p14="http://schemas.microsoft.com/office/powerpoint/2010/main" val="5498420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3598</Words>
  <Application>Microsoft Office PowerPoint</Application>
  <PresentationFormat>宽屏</PresentationFormat>
  <Paragraphs>232</Paragraphs>
  <Slides>57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57</vt:i4>
      </vt:variant>
    </vt:vector>
  </HeadingPairs>
  <TitlesOfParts>
    <vt:vector size="62" baseType="lpstr">
      <vt:lpstr>等线</vt:lpstr>
      <vt:lpstr>等线 Light</vt:lpstr>
      <vt:lpstr>Arial</vt:lpstr>
      <vt:lpstr>Fira Sans</vt:lpstr>
      <vt:lpstr>Office 主题​​</vt:lpstr>
      <vt:lpstr>最小生成树</vt:lpstr>
      <vt:lpstr>算法</vt:lpstr>
      <vt:lpstr>prim</vt:lpstr>
      <vt:lpstr>prim</vt:lpstr>
      <vt:lpstr>prim</vt:lpstr>
      <vt:lpstr>kurskal</vt:lpstr>
      <vt:lpstr>拟阵</vt:lpstr>
      <vt:lpstr>（最小）生成树的性质</vt:lpstr>
      <vt:lpstr>boruvka</vt:lpstr>
      <vt:lpstr>boruvka</vt:lpstr>
      <vt:lpstr>boruvka</vt:lpstr>
      <vt:lpstr>boruvka</vt:lpstr>
      <vt:lpstr>boruvka</vt:lpstr>
      <vt:lpstr>boruvka</vt:lpstr>
      <vt:lpstr>boruvka</vt:lpstr>
      <vt:lpstr>练习题</vt:lpstr>
      <vt:lpstr>BZOJ 1601</vt:lpstr>
      <vt:lpstr>BZOJ 1601</vt:lpstr>
      <vt:lpstr>BZOJ 3714</vt:lpstr>
      <vt:lpstr>BZOJ 3714</vt:lpstr>
      <vt:lpstr>BZOJ 3714</vt:lpstr>
      <vt:lpstr>BZOJ 3714</vt:lpstr>
      <vt:lpstr>总结</vt:lpstr>
      <vt:lpstr>学校OJ 8362</vt:lpstr>
      <vt:lpstr>8362</vt:lpstr>
      <vt:lpstr>UVAlive 6837</vt:lpstr>
      <vt:lpstr>UVAlive 6837</vt:lpstr>
      <vt:lpstr>UVAlive 6837</vt:lpstr>
      <vt:lpstr>BZOJ 3754</vt:lpstr>
      <vt:lpstr>BZOJ 3754</vt:lpstr>
      <vt:lpstr>BZOJ 3754</vt:lpstr>
      <vt:lpstr>总结</vt:lpstr>
      <vt:lpstr>次小生成树</vt:lpstr>
      <vt:lpstr>次小生成树</vt:lpstr>
      <vt:lpstr>次小生成树</vt:lpstr>
      <vt:lpstr>次小生成树</vt:lpstr>
      <vt:lpstr>次小生成树</vt:lpstr>
      <vt:lpstr>次小生成树</vt:lpstr>
      <vt:lpstr>学校OJ 9032</vt:lpstr>
      <vt:lpstr>9032</vt:lpstr>
      <vt:lpstr>9032</vt:lpstr>
      <vt:lpstr>9032</vt:lpstr>
      <vt:lpstr>BZOJ 1016</vt:lpstr>
      <vt:lpstr>BZOJ 1016</vt:lpstr>
      <vt:lpstr>BZOJ 1016</vt:lpstr>
      <vt:lpstr>BZOJ 1016</vt:lpstr>
      <vt:lpstr>总结</vt:lpstr>
      <vt:lpstr>学校OJ 9138</vt:lpstr>
      <vt:lpstr>9138</vt:lpstr>
      <vt:lpstr>9138</vt:lpstr>
      <vt:lpstr>9138</vt:lpstr>
      <vt:lpstr>poj 2728</vt:lpstr>
      <vt:lpstr>poj 2728</vt:lpstr>
      <vt:lpstr>poj 2728</vt:lpstr>
      <vt:lpstr>poj 2728</vt:lpstr>
      <vt:lpstr>poj 2728</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最小生成树</dc:title>
  <dc:creator>Lingyun You</dc:creator>
  <cp:lastModifiedBy>You Lingyun</cp:lastModifiedBy>
  <cp:revision>27</cp:revision>
  <dcterms:created xsi:type="dcterms:W3CDTF">2019-01-24T13:39:38Z</dcterms:created>
  <dcterms:modified xsi:type="dcterms:W3CDTF">2021-10-02T06:30:22Z</dcterms:modified>
</cp:coreProperties>
</file>