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9" r:id="rId5"/>
    <p:sldId id="258" r:id="rId6"/>
    <p:sldId id="260" r:id="rId7"/>
    <p:sldId id="263" r:id="rId8"/>
    <p:sldId id="264" r:id="rId9"/>
    <p:sldId id="330" r:id="rId10"/>
    <p:sldId id="331" r:id="rId11"/>
    <p:sldId id="332" r:id="rId12"/>
    <p:sldId id="261" r:id="rId13"/>
    <p:sldId id="367" r:id="rId14"/>
    <p:sldId id="265" r:id="rId15"/>
    <p:sldId id="262" r:id="rId16"/>
    <p:sldId id="266" r:id="rId17"/>
    <p:sldId id="333" r:id="rId18"/>
    <p:sldId id="334" r:id="rId19"/>
    <p:sldId id="369" r:id="rId20"/>
    <p:sldId id="268" r:id="rId21"/>
    <p:sldId id="267" r:id="rId22"/>
    <p:sldId id="269" r:id="rId23"/>
    <p:sldId id="270" r:id="rId24"/>
    <p:sldId id="271" r:id="rId25"/>
    <p:sldId id="272" r:id="rId26"/>
    <p:sldId id="278" r:id="rId27"/>
    <p:sldId id="279" r:id="rId28"/>
    <p:sldId id="335" r:id="rId29"/>
    <p:sldId id="336" r:id="rId30"/>
    <p:sldId id="337" r:id="rId31"/>
    <p:sldId id="338" r:id="rId32"/>
    <p:sldId id="273" r:id="rId33"/>
    <p:sldId id="274" r:id="rId34"/>
    <p:sldId id="275" r:id="rId35"/>
    <p:sldId id="276" r:id="rId36"/>
    <p:sldId id="277" r:id="rId37"/>
    <p:sldId id="281" r:id="rId38"/>
    <p:sldId id="339" r:id="rId39"/>
    <p:sldId id="340"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8" r:id="rId56"/>
    <p:sldId id="359" r:id="rId57"/>
    <p:sldId id="360" r:id="rId58"/>
    <p:sldId id="361" r:id="rId59"/>
    <p:sldId id="357" r:id="rId60"/>
    <p:sldId id="362" r:id="rId61"/>
    <p:sldId id="363" r:id="rId62"/>
    <p:sldId id="364" r:id="rId63"/>
    <p:sldId id="365" r:id="rId64"/>
    <p:sldId id="370" r:id="rId65"/>
    <p:sldId id="371" r:id="rId66"/>
    <p:sldId id="372" r:id="rId67"/>
    <p:sldId id="373" r:id="rId68"/>
    <p:sldId id="374" r:id="rId69"/>
    <p:sldId id="375" r:id="rId70"/>
    <p:sldId id="376" r:id="rId71"/>
    <p:sldId id="377" r:id="rId72"/>
    <p:sldId id="378" r:id="rId73"/>
    <p:sldId id="379" r:id="rId74"/>
    <p:sldId id="380" r:id="rId75"/>
    <p:sldId id="381" r:id="rId76"/>
    <p:sldId id="382" r:id="rId77"/>
    <p:sldId id="383" r:id="rId78"/>
    <p:sldId id="384" r:id="rId79"/>
    <p:sldId id="366" r:id="rId80"/>
    <p:sldId id="368" r:id="rId81"/>
    <p:sldId id="385" r:id="rId82"/>
    <p:sldId id="386" r:id="rId83"/>
    <p:sldId id="387"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2" autoAdjust="0"/>
    <p:restoredTop sz="94660"/>
  </p:normalViewPr>
  <p:slideViewPr>
    <p:cSldViewPr snapToGrid="0">
      <p:cViewPr>
        <p:scale>
          <a:sx n="110" d="100"/>
          <a:sy n="110" d="100"/>
        </p:scale>
        <p:origin x="9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BDE8A-FDC4-4559-A407-8E0475FF92D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CD037A-0DEB-4D12-963E-3B68A4CD66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FED737-CD92-408D-B23E-B1BE0F31BD85}"/>
              </a:ext>
            </a:extLst>
          </p:cNvPr>
          <p:cNvSpPr>
            <a:spLocks noGrp="1"/>
          </p:cNvSpPr>
          <p:nvPr>
            <p:ph type="dt" sz="half" idx="10"/>
          </p:nvPr>
        </p:nvSpPr>
        <p:spPr/>
        <p:txBody>
          <a:bodyPr/>
          <a:lstStyle/>
          <a:p>
            <a:fld id="{98BADF6E-A819-4E99-9237-82D5465F1F0F}"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851CEC13-2013-47A9-9B8F-4A6F653E7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A21604-D351-4AC8-8C9A-7B288CF85F10}"/>
              </a:ext>
            </a:extLst>
          </p:cNvPr>
          <p:cNvSpPr>
            <a:spLocks noGrp="1"/>
          </p:cNvSpPr>
          <p:nvPr>
            <p:ph type="sldNum" sz="quarter" idx="12"/>
          </p:nvPr>
        </p:nvSpPr>
        <p:spPr/>
        <p:txBody>
          <a:body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420385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10F79-D54A-4683-8D8B-B60102B69D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338354-A557-4653-9B6B-067C2A7766C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A7B7988-5224-4630-8279-A4D6AA56F226}"/>
              </a:ext>
            </a:extLst>
          </p:cNvPr>
          <p:cNvSpPr>
            <a:spLocks noGrp="1"/>
          </p:cNvSpPr>
          <p:nvPr>
            <p:ph type="dt" sz="half" idx="10"/>
          </p:nvPr>
        </p:nvSpPr>
        <p:spPr/>
        <p:txBody>
          <a:bodyPr/>
          <a:lstStyle/>
          <a:p>
            <a:fld id="{98BADF6E-A819-4E99-9237-82D5465F1F0F}"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186DEFC9-C5C3-4A0F-93B4-0E2E068736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7EEDFE-4FF9-4777-8891-9F1648970187}"/>
              </a:ext>
            </a:extLst>
          </p:cNvPr>
          <p:cNvSpPr>
            <a:spLocks noGrp="1"/>
          </p:cNvSpPr>
          <p:nvPr>
            <p:ph type="sldNum" sz="quarter" idx="12"/>
          </p:nvPr>
        </p:nvSpPr>
        <p:spPr/>
        <p:txBody>
          <a:body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186048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070EB7-FA80-4FFC-9E75-97587AE5F4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45046C-BB2B-4E5A-A2B4-D785A64A6F2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203053-9799-4B5E-86BD-D95958477FDE}"/>
              </a:ext>
            </a:extLst>
          </p:cNvPr>
          <p:cNvSpPr>
            <a:spLocks noGrp="1"/>
          </p:cNvSpPr>
          <p:nvPr>
            <p:ph type="dt" sz="half" idx="10"/>
          </p:nvPr>
        </p:nvSpPr>
        <p:spPr/>
        <p:txBody>
          <a:bodyPr/>
          <a:lstStyle/>
          <a:p>
            <a:fld id="{98BADF6E-A819-4E99-9237-82D5465F1F0F}"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27E4023B-E0CA-4D33-86FE-33EA40F98D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8A247F-FE60-42D1-88AE-924379ED4EA6}"/>
              </a:ext>
            </a:extLst>
          </p:cNvPr>
          <p:cNvSpPr>
            <a:spLocks noGrp="1"/>
          </p:cNvSpPr>
          <p:nvPr>
            <p:ph type="sldNum" sz="quarter" idx="12"/>
          </p:nvPr>
        </p:nvSpPr>
        <p:spPr/>
        <p:txBody>
          <a:body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122597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3E5F-1357-4D04-874F-DDFA8797F1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40099B-AEB1-4D8E-9356-DB27606F7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5AAECC-A421-4187-8548-E9D7ED5D5B30}"/>
              </a:ext>
            </a:extLst>
          </p:cNvPr>
          <p:cNvSpPr>
            <a:spLocks noGrp="1"/>
          </p:cNvSpPr>
          <p:nvPr>
            <p:ph type="dt" sz="half" idx="10"/>
          </p:nvPr>
        </p:nvSpPr>
        <p:spPr/>
        <p:txBody>
          <a:bodyPr/>
          <a:lstStyle/>
          <a:p>
            <a:fld id="{B63A132A-BA9C-4776-9864-65D900C67822}"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B4B4F782-2798-4157-8B7A-A206DF6130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543A07-D1EA-46B2-8B11-A2E7D1DFDFF1}"/>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103710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A3C5B-829F-4CAA-BC51-063DC0E89A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351C4A-17C5-432F-9419-075AB1F29C5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870D4F-ADDE-4044-8643-9C6D9B6F3FA6}"/>
              </a:ext>
            </a:extLst>
          </p:cNvPr>
          <p:cNvSpPr>
            <a:spLocks noGrp="1"/>
          </p:cNvSpPr>
          <p:nvPr>
            <p:ph type="dt" sz="half" idx="10"/>
          </p:nvPr>
        </p:nvSpPr>
        <p:spPr/>
        <p:txBody>
          <a:bodyPr/>
          <a:lstStyle/>
          <a:p>
            <a:fld id="{B63A132A-BA9C-4776-9864-65D900C67822}"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426B345C-9E18-45BB-8F83-E96006FFA2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6C4004-90B8-4933-B254-CAA3C1297FFA}"/>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52315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883E0-0272-4E91-B199-DB08B593A75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ABCFB0-E5DD-40DE-BF77-602668F393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0753B18-F7E7-4D79-B035-0FDD094B556B}"/>
              </a:ext>
            </a:extLst>
          </p:cNvPr>
          <p:cNvSpPr>
            <a:spLocks noGrp="1"/>
          </p:cNvSpPr>
          <p:nvPr>
            <p:ph type="dt" sz="half" idx="10"/>
          </p:nvPr>
        </p:nvSpPr>
        <p:spPr/>
        <p:txBody>
          <a:bodyPr/>
          <a:lstStyle/>
          <a:p>
            <a:fld id="{B63A132A-BA9C-4776-9864-65D900C67822}"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E7542B12-3B52-4A05-82FD-620E3CF9D3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525C22-B1B4-44B4-BE9E-63C771F37B30}"/>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3022811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B2399-9DB7-4087-A5B1-AC3B45BE0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D19847-8204-4147-8681-AA46BF005D9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28893E-11E1-498C-97EF-CA13D528403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B98493D-4B98-41AD-A0E6-73BB20849A7F}"/>
              </a:ext>
            </a:extLst>
          </p:cNvPr>
          <p:cNvSpPr>
            <a:spLocks noGrp="1"/>
          </p:cNvSpPr>
          <p:nvPr>
            <p:ph type="dt" sz="half" idx="10"/>
          </p:nvPr>
        </p:nvSpPr>
        <p:spPr/>
        <p:txBody>
          <a:bodyPr/>
          <a:lstStyle/>
          <a:p>
            <a:fld id="{B63A132A-BA9C-4776-9864-65D900C67822}" type="datetimeFigureOut">
              <a:rPr lang="zh-CN" altLang="en-US" smtClean="0"/>
              <a:t>2023/7/20</a:t>
            </a:fld>
            <a:endParaRPr lang="zh-CN" altLang="en-US"/>
          </a:p>
        </p:txBody>
      </p:sp>
      <p:sp>
        <p:nvSpPr>
          <p:cNvPr id="6" name="页脚占位符 5">
            <a:extLst>
              <a:ext uri="{FF2B5EF4-FFF2-40B4-BE49-F238E27FC236}">
                <a16:creationId xmlns:a16="http://schemas.microsoft.com/office/drawing/2014/main" id="{DB940D6A-A815-464F-891D-9830B48FE3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F8B74A-6CA1-4D88-B1DB-4583E3C4B9F7}"/>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2451201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D5950-2276-4B91-B9F8-D9CE4BACB6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60756B-62C2-4A88-BDCE-A801EACCBB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9B0D09-5D9A-4EF0-92D2-2CFC4794086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E45761-AED8-4D5F-8959-9A56B8BA1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0FCD15A-4228-4838-BF7C-D587E950969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5BF6624-881B-42B4-B064-CC50D1780108}"/>
              </a:ext>
            </a:extLst>
          </p:cNvPr>
          <p:cNvSpPr>
            <a:spLocks noGrp="1"/>
          </p:cNvSpPr>
          <p:nvPr>
            <p:ph type="dt" sz="half" idx="10"/>
          </p:nvPr>
        </p:nvSpPr>
        <p:spPr/>
        <p:txBody>
          <a:bodyPr/>
          <a:lstStyle/>
          <a:p>
            <a:fld id="{B63A132A-BA9C-4776-9864-65D900C67822}" type="datetimeFigureOut">
              <a:rPr lang="zh-CN" altLang="en-US" smtClean="0"/>
              <a:t>2023/7/20</a:t>
            </a:fld>
            <a:endParaRPr lang="zh-CN" altLang="en-US"/>
          </a:p>
        </p:txBody>
      </p:sp>
      <p:sp>
        <p:nvSpPr>
          <p:cNvPr id="8" name="页脚占位符 7">
            <a:extLst>
              <a:ext uri="{FF2B5EF4-FFF2-40B4-BE49-F238E27FC236}">
                <a16:creationId xmlns:a16="http://schemas.microsoft.com/office/drawing/2014/main" id="{BE0A49B1-CFC0-406C-9999-0C40FAF1B6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42DC3E-81B5-43BA-BF66-266238BF00AC}"/>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1594857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164BD-9885-47ED-A469-7C62A1DDCEF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1687BC-51FF-40C0-AB6C-1E62F57F9E7F}"/>
              </a:ext>
            </a:extLst>
          </p:cNvPr>
          <p:cNvSpPr>
            <a:spLocks noGrp="1"/>
          </p:cNvSpPr>
          <p:nvPr>
            <p:ph type="dt" sz="half" idx="10"/>
          </p:nvPr>
        </p:nvSpPr>
        <p:spPr/>
        <p:txBody>
          <a:bodyPr/>
          <a:lstStyle/>
          <a:p>
            <a:fld id="{B63A132A-BA9C-4776-9864-65D900C67822}" type="datetimeFigureOut">
              <a:rPr lang="zh-CN" altLang="en-US" smtClean="0"/>
              <a:t>2023/7/20</a:t>
            </a:fld>
            <a:endParaRPr lang="zh-CN" altLang="en-US"/>
          </a:p>
        </p:txBody>
      </p:sp>
      <p:sp>
        <p:nvSpPr>
          <p:cNvPr id="4" name="页脚占位符 3">
            <a:extLst>
              <a:ext uri="{FF2B5EF4-FFF2-40B4-BE49-F238E27FC236}">
                <a16:creationId xmlns:a16="http://schemas.microsoft.com/office/drawing/2014/main" id="{682660B8-9000-46E8-A346-1495C7A8FB4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B2CAFE9-4916-4790-A3C7-96EAB4C2FF0E}"/>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2845047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1300C5-CC5F-4ABF-9925-662E79AB28F5}"/>
              </a:ext>
            </a:extLst>
          </p:cNvPr>
          <p:cNvSpPr>
            <a:spLocks noGrp="1"/>
          </p:cNvSpPr>
          <p:nvPr>
            <p:ph type="dt" sz="half" idx="10"/>
          </p:nvPr>
        </p:nvSpPr>
        <p:spPr/>
        <p:txBody>
          <a:bodyPr/>
          <a:lstStyle/>
          <a:p>
            <a:fld id="{B63A132A-BA9C-4776-9864-65D900C67822}" type="datetimeFigureOut">
              <a:rPr lang="zh-CN" altLang="en-US" smtClean="0"/>
              <a:t>2023/7/20</a:t>
            </a:fld>
            <a:endParaRPr lang="zh-CN" altLang="en-US"/>
          </a:p>
        </p:txBody>
      </p:sp>
      <p:sp>
        <p:nvSpPr>
          <p:cNvPr id="3" name="页脚占位符 2">
            <a:extLst>
              <a:ext uri="{FF2B5EF4-FFF2-40B4-BE49-F238E27FC236}">
                <a16:creationId xmlns:a16="http://schemas.microsoft.com/office/drawing/2014/main" id="{21397A5C-090E-41FF-B590-B9E93572DE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BF24318-C970-465C-85CB-AF7BCC1FF648}"/>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2618153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F1B37-1835-4FC9-BC38-F622A1FA32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C31FC9-B7E2-43C4-9219-0086593BC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9780C25-2863-49D4-8857-576C76DA1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E6F721-014B-445B-B5D8-52DBB3D3C38C}"/>
              </a:ext>
            </a:extLst>
          </p:cNvPr>
          <p:cNvSpPr>
            <a:spLocks noGrp="1"/>
          </p:cNvSpPr>
          <p:nvPr>
            <p:ph type="dt" sz="half" idx="10"/>
          </p:nvPr>
        </p:nvSpPr>
        <p:spPr/>
        <p:txBody>
          <a:bodyPr/>
          <a:lstStyle/>
          <a:p>
            <a:fld id="{B63A132A-BA9C-4776-9864-65D900C67822}" type="datetimeFigureOut">
              <a:rPr lang="zh-CN" altLang="en-US" smtClean="0"/>
              <a:t>2023/7/20</a:t>
            </a:fld>
            <a:endParaRPr lang="zh-CN" altLang="en-US"/>
          </a:p>
        </p:txBody>
      </p:sp>
      <p:sp>
        <p:nvSpPr>
          <p:cNvPr id="6" name="页脚占位符 5">
            <a:extLst>
              <a:ext uri="{FF2B5EF4-FFF2-40B4-BE49-F238E27FC236}">
                <a16:creationId xmlns:a16="http://schemas.microsoft.com/office/drawing/2014/main" id="{9AC3E5FA-C5B3-483B-9B4C-CCC2135D28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1CB2A6-E772-484A-8718-FAAA90E79907}"/>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87748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5C49B-0DDA-4098-AFE4-09298C71A7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9D7D10-5ED4-4086-B89A-BBF820447CA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BB19C38-7B8D-4588-96C4-1A890EAD7A96}"/>
              </a:ext>
            </a:extLst>
          </p:cNvPr>
          <p:cNvSpPr>
            <a:spLocks noGrp="1"/>
          </p:cNvSpPr>
          <p:nvPr>
            <p:ph type="dt" sz="half" idx="10"/>
          </p:nvPr>
        </p:nvSpPr>
        <p:spPr/>
        <p:txBody>
          <a:bodyPr/>
          <a:lstStyle/>
          <a:p>
            <a:fld id="{98BADF6E-A819-4E99-9237-82D5465F1F0F}"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CE1912AE-E30F-43C3-8C40-FFE55B2B33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C6D3F7-F5D7-45D3-B138-BAFCB2555C7E}"/>
              </a:ext>
            </a:extLst>
          </p:cNvPr>
          <p:cNvSpPr>
            <a:spLocks noGrp="1"/>
          </p:cNvSpPr>
          <p:nvPr>
            <p:ph type="sldNum" sz="quarter" idx="12"/>
          </p:nvPr>
        </p:nvSpPr>
        <p:spPr/>
        <p:txBody>
          <a:body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1192171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FE9CF-33C4-450C-85C6-190764E770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A540CA-1CE7-48DD-AA58-AF0D6529C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05DA863-22BE-4BC4-955D-17C42A491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3371CC-64CB-46E3-8819-61029CFDA578}"/>
              </a:ext>
            </a:extLst>
          </p:cNvPr>
          <p:cNvSpPr>
            <a:spLocks noGrp="1"/>
          </p:cNvSpPr>
          <p:nvPr>
            <p:ph type="dt" sz="half" idx="10"/>
          </p:nvPr>
        </p:nvSpPr>
        <p:spPr/>
        <p:txBody>
          <a:bodyPr/>
          <a:lstStyle/>
          <a:p>
            <a:fld id="{B63A132A-BA9C-4776-9864-65D900C67822}" type="datetimeFigureOut">
              <a:rPr lang="zh-CN" altLang="en-US" smtClean="0"/>
              <a:t>2023/7/20</a:t>
            </a:fld>
            <a:endParaRPr lang="zh-CN" altLang="en-US"/>
          </a:p>
        </p:txBody>
      </p:sp>
      <p:sp>
        <p:nvSpPr>
          <p:cNvPr id="6" name="页脚占位符 5">
            <a:extLst>
              <a:ext uri="{FF2B5EF4-FFF2-40B4-BE49-F238E27FC236}">
                <a16:creationId xmlns:a16="http://schemas.microsoft.com/office/drawing/2014/main" id="{55529D07-763A-40DA-A947-E597045181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24A8B5-D43D-4B9B-967E-0A47CC37967D}"/>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1223061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72B9D-8379-48F5-9841-A45E77CA8D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785CEB-F9D0-4402-862E-625E180F2E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9875C8-7428-4FA3-818A-0022233CEB0F}"/>
              </a:ext>
            </a:extLst>
          </p:cNvPr>
          <p:cNvSpPr>
            <a:spLocks noGrp="1"/>
          </p:cNvSpPr>
          <p:nvPr>
            <p:ph type="dt" sz="half" idx="10"/>
          </p:nvPr>
        </p:nvSpPr>
        <p:spPr/>
        <p:txBody>
          <a:bodyPr/>
          <a:lstStyle/>
          <a:p>
            <a:fld id="{B63A132A-BA9C-4776-9864-65D900C67822}"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A5360D98-DE97-43EC-8D89-F5B40B7E58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0BD2C4-A873-450C-919B-92357F052213}"/>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31613821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9A8BD8-0F49-4D71-B13D-6052712428B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801B68-1116-4CAA-8F38-68AE9C981D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98B2DC-334A-431F-AABA-21B5A07EC0F0}"/>
              </a:ext>
            </a:extLst>
          </p:cNvPr>
          <p:cNvSpPr>
            <a:spLocks noGrp="1"/>
          </p:cNvSpPr>
          <p:nvPr>
            <p:ph type="dt" sz="half" idx="10"/>
          </p:nvPr>
        </p:nvSpPr>
        <p:spPr/>
        <p:txBody>
          <a:bodyPr/>
          <a:lstStyle/>
          <a:p>
            <a:fld id="{B63A132A-BA9C-4776-9864-65D900C67822}"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20033DF1-8D1E-4228-905B-D61EB748F0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5DC06C-6B06-4E86-87D5-60AF9F1CF39A}"/>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168544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E99EB-891A-4E97-AFCF-F2389B108BE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F54E0D-CC4E-43C4-9461-4B36F3267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4B688F2-2F75-420B-B69A-4A5F0BAC4385}"/>
              </a:ext>
            </a:extLst>
          </p:cNvPr>
          <p:cNvSpPr>
            <a:spLocks noGrp="1"/>
          </p:cNvSpPr>
          <p:nvPr>
            <p:ph type="dt" sz="half" idx="10"/>
          </p:nvPr>
        </p:nvSpPr>
        <p:spPr/>
        <p:txBody>
          <a:bodyPr/>
          <a:lstStyle/>
          <a:p>
            <a:fld id="{98BADF6E-A819-4E99-9237-82D5465F1F0F}"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F1F662BE-D471-4EB7-BE3B-E7434DB5F9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4DFC9F-C4F0-4E9F-BCFD-EF066E785B77}"/>
              </a:ext>
            </a:extLst>
          </p:cNvPr>
          <p:cNvSpPr>
            <a:spLocks noGrp="1"/>
          </p:cNvSpPr>
          <p:nvPr>
            <p:ph type="sldNum" sz="quarter" idx="12"/>
          </p:nvPr>
        </p:nvSpPr>
        <p:spPr/>
        <p:txBody>
          <a:body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327180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FB3F9-6E58-4B5F-B2D4-EFFB910606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AD85FD-F15D-48B1-B4C0-0AD8725E6F6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47BE858-EA61-4456-B080-CD1ABCC4B69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165BD93-2B25-4F20-B168-EB0947B9C5A3}"/>
              </a:ext>
            </a:extLst>
          </p:cNvPr>
          <p:cNvSpPr>
            <a:spLocks noGrp="1"/>
          </p:cNvSpPr>
          <p:nvPr>
            <p:ph type="dt" sz="half" idx="10"/>
          </p:nvPr>
        </p:nvSpPr>
        <p:spPr/>
        <p:txBody>
          <a:bodyPr/>
          <a:lstStyle/>
          <a:p>
            <a:fld id="{98BADF6E-A819-4E99-9237-82D5465F1F0F}" type="datetimeFigureOut">
              <a:rPr lang="zh-CN" altLang="en-US" smtClean="0"/>
              <a:t>2023/7/20</a:t>
            </a:fld>
            <a:endParaRPr lang="zh-CN" altLang="en-US"/>
          </a:p>
        </p:txBody>
      </p:sp>
      <p:sp>
        <p:nvSpPr>
          <p:cNvPr id="6" name="页脚占位符 5">
            <a:extLst>
              <a:ext uri="{FF2B5EF4-FFF2-40B4-BE49-F238E27FC236}">
                <a16:creationId xmlns:a16="http://schemas.microsoft.com/office/drawing/2014/main" id="{34A9F799-D636-48B6-9436-B19AC29A26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8B20EE-CE78-400C-9755-371BE53F219D}"/>
              </a:ext>
            </a:extLst>
          </p:cNvPr>
          <p:cNvSpPr>
            <a:spLocks noGrp="1"/>
          </p:cNvSpPr>
          <p:nvPr>
            <p:ph type="sldNum" sz="quarter" idx="12"/>
          </p:nvPr>
        </p:nvSpPr>
        <p:spPr/>
        <p:txBody>
          <a:body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185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919CE-417A-4361-800F-03B37F3B6A1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0C8C51-7D99-413E-B707-8B1E217F7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1726ED8-94DA-48C2-8A3E-A9097AF42B5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7786D8B-0740-4A45-98E0-8060E5575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216C3B0-3900-4763-8915-C245AB5DFC9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CBE83A5-FF31-4976-83EE-FC17E91797EF}"/>
              </a:ext>
            </a:extLst>
          </p:cNvPr>
          <p:cNvSpPr>
            <a:spLocks noGrp="1"/>
          </p:cNvSpPr>
          <p:nvPr>
            <p:ph type="dt" sz="half" idx="10"/>
          </p:nvPr>
        </p:nvSpPr>
        <p:spPr/>
        <p:txBody>
          <a:bodyPr/>
          <a:lstStyle/>
          <a:p>
            <a:fld id="{98BADF6E-A819-4E99-9237-82D5465F1F0F}" type="datetimeFigureOut">
              <a:rPr lang="zh-CN" altLang="en-US" smtClean="0"/>
              <a:t>2023/7/20</a:t>
            </a:fld>
            <a:endParaRPr lang="zh-CN" altLang="en-US"/>
          </a:p>
        </p:txBody>
      </p:sp>
      <p:sp>
        <p:nvSpPr>
          <p:cNvPr id="8" name="页脚占位符 7">
            <a:extLst>
              <a:ext uri="{FF2B5EF4-FFF2-40B4-BE49-F238E27FC236}">
                <a16:creationId xmlns:a16="http://schemas.microsoft.com/office/drawing/2014/main" id="{EF535074-54E1-4293-A9CA-CBE7FBA1BF5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BBE228F-A801-480D-9C69-91B810AD8203}"/>
              </a:ext>
            </a:extLst>
          </p:cNvPr>
          <p:cNvSpPr>
            <a:spLocks noGrp="1"/>
          </p:cNvSpPr>
          <p:nvPr>
            <p:ph type="sldNum" sz="quarter" idx="12"/>
          </p:nvPr>
        </p:nvSpPr>
        <p:spPr/>
        <p:txBody>
          <a:body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33127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7C6FE-51E5-433C-AF83-D0164FB9BE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6E1AB04-7632-42D9-BA39-5812B45DB70C}"/>
              </a:ext>
            </a:extLst>
          </p:cNvPr>
          <p:cNvSpPr>
            <a:spLocks noGrp="1"/>
          </p:cNvSpPr>
          <p:nvPr>
            <p:ph type="dt" sz="half" idx="10"/>
          </p:nvPr>
        </p:nvSpPr>
        <p:spPr/>
        <p:txBody>
          <a:bodyPr/>
          <a:lstStyle/>
          <a:p>
            <a:fld id="{98BADF6E-A819-4E99-9237-82D5465F1F0F}" type="datetimeFigureOut">
              <a:rPr lang="zh-CN" altLang="en-US" smtClean="0"/>
              <a:t>2023/7/20</a:t>
            </a:fld>
            <a:endParaRPr lang="zh-CN" altLang="en-US"/>
          </a:p>
        </p:txBody>
      </p:sp>
      <p:sp>
        <p:nvSpPr>
          <p:cNvPr id="4" name="页脚占位符 3">
            <a:extLst>
              <a:ext uri="{FF2B5EF4-FFF2-40B4-BE49-F238E27FC236}">
                <a16:creationId xmlns:a16="http://schemas.microsoft.com/office/drawing/2014/main" id="{0F12F7B0-A3E5-412E-97E9-7CC223E2295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C15BDF4-C936-4751-AB58-8D99E108A31A}"/>
              </a:ext>
            </a:extLst>
          </p:cNvPr>
          <p:cNvSpPr>
            <a:spLocks noGrp="1"/>
          </p:cNvSpPr>
          <p:nvPr>
            <p:ph type="sldNum" sz="quarter" idx="12"/>
          </p:nvPr>
        </p:nvSpPr>
        <p:spPr/>
        <p:txBody>
          <a:body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11011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12EE99-48B7-4BF5-AC29-FBEE992F90AF}"/>
              </a:ext>
            </a:extLst>
          </p:cNvPr>
          <p:cNvSpPr>
            <a:spLocks noGrp="1"/>
          </p:cNvSpPr>
          <p:nvPr>
            <p:ph type="dt" sz="half" idx="10"/>
          </p:nvPr>
        </p:nvSpPr>
        <p:spPr/>
        <p:txBody>
          <a:bodyPr/>
          <a:lstStyle/>
          <a:p>
            <a:fld id="{98BADF6E-A819-4E99-9237-82D5465F1F0F}" type="datetimeFigureOut">
              <a:rPr lang="zh-CN" altLang="en-US" smtClean="0"/>
              <a:t>2023/7/20</a:t>
            </a:fld>
            <a:endParaRPr lang="zh-CN" altLang="en-US"/>
          </a:p>
        </p:txBody>
      </p:sp>
      <p:sp>
        <p:nvSpPr>
          <p:cNvPr id="3" name="页脚占位符 2">
            <a:extLst>
              <a:ext uri="{FF2B5EF4-FFF2-40B4-BE49-F238E27FC236}">
                <a16:creationId xmlns:a16="http://schemas.microsoft.com/office/drawing/2014/main" id="{9AD53A79-DA92-4F93-9FC9-8D3F9A108A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9CDFF0F-8A6F-4A01-8F88-1220307EB0C5}"/>
              </a:ext>
            </a:extLst>
          </p:cNvPr>
          <p:cNvSpPr>
            <a:spLocks noGrp="1"/>
          </p:cNvSpPr>
          <p:nvPr>
            <p:ph type="sldNum" sz="quarter" idx="12"/>
          </p:nvPr>
        </p:nvSpPr>
        <p:spPr/>
        <p:txBody>
          <a:body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132097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C5A18-71B9-4B5E-BD39-59AA1CC5EC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DAF91E1-308C-4AFB-BAF2-0E853C0187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C578BE9-C6DF-40F8-8DEC-39B216A04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01B7C99-8697-4072-9D69-72658BAB0703}"/>
              </a:ext>
            </a:extLst>
          </p:cNvPr>
          <p:cNvSpPr>
            <a:spLocks noGrp="1"/>
          </p:cNvSpPr>
          <p:nvPr>
            <p:ph type="dt" sz="half" idx="10"/>
          </p:nvPr>
        </p:nvSpPr>
        <p:spPr/>
        <p:txBody>
          <a:bodyPr/>
          <a:lstStyle/>
          <a:p>
            <a:fld id="{98BADF6E-A819-4E99-9237-82D5465F1F0F}" type="datetimeFigureOut">
              <a:rPr lang="zh-CN" altLang="en-US" smtClean="0"/>
              <a:t>2023/7/20</a:t>
            </a:fld>
            <a:endParaRPr lang="zh-CN" altLang="en-US"/>
          </a:p>
        </p:txBody>
      </p:sp>
      <p:sp>
        <p:nvSpPr>
          <p:cNvPr id="6" name="页脚占位符 5">
            <a:extLst>
              <a:ext uri="{FF2B5EF4-FFF2-40B4-BE49-F238E27FC236}">
                <a16:creationId xmlns:a16="http://schemas.microsoft.com/office/drawing/2014/main" id="{4B2033DD-7710-4408-B371-2132A5233A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1EECFD-FDDD-47B3-A6CA-9537C3C205BA}"/>
              </a:ext>
            </a:extLst>
          </p:cNvPr>
          <p:cNvSpPr>
            <a:spLocks noGrp="1"/>
          </p:cNvSpPr>
          <p:nvPr>
            <p:ph type="sldNum" sz="quarter" idx="12"/>
          </p:nvPr>
        </p:nvSpPr>
        <p:spPr/>
        <p:txBody>
          <a:body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367064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81DA3-9F34-4C3E-9082-A26F30C0D0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A42D0C-69F0-42CA-8BD6-621F77168F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7A44D3-F569-4915-AC3D-9DF41ADC6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8723A81-7D7D-4E0E-9C94-2C547882FE0D}"/>
              </a:ext>
            </a:extLst>
          </p:cNvPr>
          <p:cNvSpPr>
            <a:spLocks noGrp="1"/>
          </p:cNvSpPr>
          <p:nvPr>
            <p:ph type="dt" sz="half" idx="10"/>
          </p:nvPr>
        </p:nvSpPr>
        <p:spPr/>
        <p:txBody>
          <a:bodyPr/>
          <a:lstStyle/>
          <a:p>
            <a:fld id="{98BADF6E-A819-4E99-9237-82D5465F1F0F}" type="datetimeFigureOut">
              <a:rPr lang="zh-CN" altLang="en-US" smtClean="0"/>
              <a:t>2023/7/20</a:t>
            </a:fld>
            <a:endParaRPr lang="zh-CN" altLang="en-US"/>
          </a:p>
        </p:txBody>
      </p:sp>
      <p:sp>
        <p:nvSpPr>
          <p:cNvPr id="6" name="页脚占位符 5">
            <a:extLst>
              <a:ext uri="{FF2B5EF4-FFF2-40B4-BE49-F238E27FC236}">
                <a16:creationId xmlns:a16="http://schemas.microsoft.com/office/drawing/2014/main" id="{2C2B815B-5916-46CF-8746-0CD08F4A5C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68E142-62F7-436D-937F-4D794404261D}"/>
              </a:ext>
            </a:extLst>
          </p:cNvPr>
          <p:cNvSpPr>
            <a:spLocks noGrp="1"/>
          </p:cNvSpPr>
          <p:nvPr>
            <p:ph type="sldNum" sz="quarter" idx="12"/>
          </p:nvPr>
        </p:nvSpPr>
        <p:spPr/>
        <p:txBody>
          <a:body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340322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DA0E3A-7041-42B9-A1CA-58F784F49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59C5519-C1A5-4B5E-A2F7-B48CEF89D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5D39FFF-A900-4AA9-B442-204A9B0D7A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ADF6E-A819-4E99-9237-82D5465F1F0F}"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B5B3F7CE-F5A3-4287-AC78-E6D50B112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C47C22-1974-42C8-83AF-0A7589494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43243-FD05-4C27-B73B-482C341BA17A}" type="slidenum">
              <a:rPr lang="zh-CN" altLang="en-US" smtClean="0"/>
              <a:t>‹#›</a:t>
            </a:fld>
            <a:endParaRPr lang="zh-CN" altLang="en-US"/>
          </a:p>
        </p:txBody>
      </p:sp>
    </p:spTree>
    <p:extLst>
      <p:ext uri="{BB962C8B-B14F-4D97-AF65-F5344CB8AC3E}">
        <p14:creationId xmlns:p14="http://schemas.microsoft.com/office/powerpoint/2010/main" val="1898180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51050C-CE89-4E44-B6D8-C9E2FB998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6F06D0-DFE1-4C08-B6A0-6DD900748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A0613B-3D07-4C89-9517-BB5F42342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A132A-BA9C-4776-9864-65D900C67822}"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394A19A7-98AE-46E2-90E6-9AD863AEF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DC7D6A-840E-4C06-9A0C-DA952542A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3703932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E4CEE-28F7-4859-A0CE-B139E585B49D}"/>
              </a:ext>
            </a:extLst>
          </p:cNvPr>
          <p:cNvSpPr>
            <a:spLocks noGrp="1"/>
          </p:cNvSpPr>
          <p:nvPr>
            <p:ph type="ctrTitle"/>
          </p:nvPr>
        </p:nvSpPr>
        <p:spPr/>
        <p:txBody>
          <a:bodyPr/>
          <a:lstStyle/>
          <a:p>
            <a:r>
              <a:rPr lang="zh-CN" altLang="en-US" dirty="0"/>
              <a:t>最短路</a:t>
            </a:r>
          </a:p>
        </p:txBody>
      </p:sp>
      <p:sp>
        <p:nvSpPr>
          <p:cNvPr id="3" name="副标题 2">
            <a:extLst>
              <a:ext uri="{FF2B5EF4-FFF2-40B4-BE49-F238E27FC236}">
                <a16:creationId xmlns:a16="http://schemas.microsoft.com/office/drawing/2014/main" id="{5C01C372-D3E7-4B9A-8A0A-3810B6CBB361}"/>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155353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负权？</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正权最长路</a:t>
            </a:r>
            <a:r>
              <a:rPr lang="en-US" altLang="zh-CN" dirty="0"/>
              <a:t>&lt;-&gt;</a:t>
            </a:r>
            <a:r>
              <a:rPr lang="zh-CN" altLang="en-US" dirty="0"/>
              <a:t>负权最短路</a:t>
            </a:r>
            <a:endParaRPr lang="en-US" altLang="zh-CN" dirty="0"/>
          </a:p>
          <a:p>
            <a:r>
              <a:rPr lang="zh-CN" altLang="en-US" dirty="0"/>
              <a:t>负权边？有另外一种方法，不会被卡，我们等下讲</a:t>
            </a:r>
            <a:endParaRPr lang="en-US" altLang="zh-CN" dirty="0"/>
          </a:p>
        </p:txBody>
      </p:sp>
    </p:spTree>
    <p:extLst>
      <p:ext uri="{BB962C8B-B14F-4D97-AF65-F5344CB8AC3E}">
        <p14:creationId xmlns:p14="http://schemas.microsoft.com/office/powerpoint/2010/main" val="424270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负权？</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负权回路？做不了。</a:t>
            </a:r>
            <a:endParaRPr lang="en-US" altLang="zh-CN" dirty="0"/>
          </a:p>
        </p:txBody>
      </p:sp>
    </p:spTree>
    <p:extLst>
      <p:ext uri="{BB962C8B-B14F-4D97-AF65-F5344CB8AC3E}">
        <p14:creationId xmlns:p14="http://schemas.microsoft.com/office/powerpoint/2010/main" val="356324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起点在多个点中任意</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一开始把这些起点都入队</a:t>
            </a:r>
            <a:endParaRPr lang="en-US" altLang="zh-CN" dirty="0"/>
          </a:p>
        </p:txBody>
      </p:sp>
    </p:spTree>
    <p:extLst>
      <p:ext uri="{BB962C8B-B14F-4D97-AF65-F5344CB8AC3E}">
        <p14:creationId xmlns:p14="http://schemas.microsoft.com/office/powerpoint/2010/main" val="367306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A3AB9-FA30-4641-B158-0F526238D8D9}"/>
              </a:ext>
            </a:extLst>
          </p:cNvPr>
          <p:cNvSpPr>
            <a:spLocks noGrp="1"/>
          </p:cNvSpPr>
          <p:nvPr>
            <p:ph type="ctrTitle"/>
          </p:nvPr>
        </p:nvSpPr>
        <p:spPr/>
        <p:txBody>
          <a:bodyPr/>
          <a:lstStyle/>
          <a:p>
            <a:r>
              <a:rPr lang="en-US" altLang="zh-CN" dirty="0"/>
              <a:t>bellman-ford</a:t>
            </a:r>
            <a:endParaRPr lang="zh-CN" altLang="en-US" dirty="0"/>
          </a:p>
        </p:txBody>
      </p:sp>
      <p:sp>
        <p:nvSpPr>
          <p:cNvPr id="3" name="副标题 2">
            <a:extLst>
              <a:ext uri="{FF2B5EF4-FFF2-40B4-BE49-F238E27FC236}">
                <a16:creationId xmlns:a16="http://schemas.microsoft.com/office/drawing/2014/main" id="{8B77AA4E-30F2-48B9-B045-BED05D0383B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3480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FE143-6592-4363-823A-E6396576055D}"/>
              </a:ext>
            </a:extLst>
          </p:cNvPr>
          <p:cNvSpPr>
            <a:spLocks noGrp="1"/>
          </p:cNvSpPr>
          <p:nvPr>
            <p:ph type="title"/>
          </p:nvPr>
        </p:nvSpPr>
        <p:spPr/>
        <p:txBody>
          <a:bodyPr/>
          <a:lstStyle/>
          <a:p>
            <a:r>
              <a:rPr lang="zh-CN" altLang="en-US" dirty="0"/>
              <a:t>思想</a:t>
            </a:r>
          </a:p>
        </p:txBody>
      </p:sp>
      <p:sp>
        <p:nvSpPr>
          <p:cNvPr id="3" name="内容占位符 2">
            <a:extLst>
              <a:ext uri="{FF2B5EF4-FFF2-40B4-BE49-F238E27FC236}">
                <a16:creationId xmlns:a16="http://schemas.microsoft.com/office/drawing/2014/main" id="{95E0D7A2-4EF6-4209-8BE7-2B0F8AEF7EFD}"/>
              </a:ext>
            </a:extLst>
          </p:cNvPr>
          <p:cNvSpPr>
            <a:spLocks noGrp="1"/>
          </p:cNvSpPr>
          <p:nvPr>
            <p:ph idx="1"/>
          </p:nvPr>
        </p:nvSpPr>
        <p:spPr/>
        <p:txBody>
          <a:bodyPr/>
          <a:lstStyle/>
          <a:p>
            <a:r>
              <a:rPr lang="zh-CN" altLang="en-US" dirty="0">
                <a:solidFill>
                  <a:srgbClr val="FF0000"/>
                </a:solidFill>
              </a:rPr>
              <a:t>含负权边，边允许重复走</a:t>
            </a:r>
            <a:endParaRPr lang="en-US" altLang="zh-CN" dirty="0">
              <a:solidFill>
                <a:srgbClr val="FF0000"/>
              </a:solidFill>
            </a:endParaRPr>
          </a:p>
          <a:p>
            <a:r>
              <a:rPr lang="en-US" altLang="zh-CN" dirty="0"/>
              <a:t>DP</a:t>
            </a:r>
            <a:r>
              <a:rPr lang="zh-CN" altLang="en-US" dirty="0"/>
              <a:t>，设</a:t>
            </a:r>
            <a:r>
              <a:rPr lang="en-US" altLang="zh-CN" dirty="0"/>
              <a:t>dis[</a:t>
            </a:r>
            <a:r>
              <a:rPr lang="en-US" altLang="zh-CN" dirty="0" err="1"/>
              <a:t>i</a:t>
            </a:r>
            <a:r>
              <a:rPr lang="en-US" altLang="zh-CN" dirty="0"/>
              <a:t>][t]</a:t>
            </a:r>
            <a:r>
              <a:rPr lang="zh-CN" altLang="en-US" dirty="0"/>
              <a:t>表示从源点</a:t>
            </a:r>
            <a:r>
              <a:rPr lang="en-US" altLang="zh-CN" dirty="0"/>
              <a:t>s</a:t>
            </a:r>
            <a:r>
              <a:rPr lang="zh-CN" altLang="en-US" dirty="0"/>
              <a:t>最多经过</a:t>
            </a:r>
            <a:r>
              <a:rPr lang="en-US" altLang="zh-CN" dirty="0" err="1"/>
              <a:t>i</a:t>
            </a:r>
            <a:r>
              <a:rPr lang="zh-CN" altLang="en-US" dirty="0"/>
              <a:t>条边到达终点</a:t>
            </a:r>
            <a:r>
              <a:rPr lang="en-US" altLang="zh-CN" dirty="0"/>
              <a:t>t</a:t>
            </a:r>
            <a:r>
              <a:rPr lang="zh-CN" altLang="en-US" dirty="0"/>
              <a:t>的最短路长度</a:t>
            </a:r>
            <a:endParaRPr lang="en-US" altLang="zh-CN" dirty="0"/>
          </a:p>
          <a:p>
            <a:r>
              <a:rPr lang="en-US" altLang="zh-CN" dirty="0"/>
              <a:t>dis[</a:t>
            </a:r>
            <a:r>
              <a:rPr lang="en-US" altLang="zh-CN" dirty="0" err="1"/>
              <a:t>i</a:t>
            </a:r>
            <a:r>
              <a:rPr lang="en-US" altLang="zh-CN" dirty="0"/>
              <a:t>][t]=min(dis[i-1][t],min(dis[i-1][v]+w(</a:t>
            </a:r>
            <a:r>
              <a:rPr lang="en-US" altLang="zh-CN" dirty="0" err="1"/>
              <a:t>v,t</a:t>
            </a:r>
            <a:r>
              <a:rPr lang="en-US" altLang="zh-CN" dirty="0"/>
              <a:t>))) </a:t>
            </a:r>
            <a:r>
              <a:rPr lang="zh-CN" altLang="en-US" dirty="0"/>
              <a:t>（用</a:t>
            </a:r>
            <a:r>
              <a:rPr lang="en-US" altLang="zh-CN" dirty="0"/>
              <a:t>v</a:t>
            </a:r>
            <a:r>
              <a:rPr lang="zh-CN" altLang="en-US" dirty="0"/>
              <a:t>松弛</a:t>
            </a:r>
            <a:r>
              <a:rPr lang="en-US" altLang="zh-CN" dirty="0"/>
              <a:t>t</a:t>
            </a:r>
            <a:r>
              <a:rPr lang="zh-CN" altLang="en-US" dirty="0"/>
              <a:t>）</a:t>
            </a:r>
            <a:endParaRPr lang="en-US" altLang="zh-CN" dirty="0"/>
          </a:p>
          <a:p>
            <a:r>
              <a:rPr lang="zh-CN" altLang="en-US" dirty="0"/>
              <a:t>复杂度</a:t>
            </a:r>
            <a:r>
              <a:rPr lang="en-US" altLang="zh-CN" dirty="0"/>
              <a:t>O(VE)</a:t>
            </a:r>
            <a:r>
              <a:rPr lang="zh-CN" altLang="en-US" dirty="0"/>
              <a:t>，实现上往往把</a:t>
            </a:r>
            <a:r>
              <a:rPr lang="en-US" altLang="zh-CN" dirty="0"/>
              <a:t>[</a:t>
            </a:r>
            <a:r>
              <a:rPr lang="en-US" altLang="zh-CN" dirty="0" err="1"/>
              <a:t>i</a:t>
            </a:r>
            <a:r>
              <a:rPr lang="en-US" altLang="zh-CN" dirty="0"/>
              <a:t>]</a:t>
            </a:r>
            <a:r>
              <a:rPr lang="zh-CN" altLang="en-US" dirty="0"/>
              <a:t>这一维省略掉，直接变成</a:t>
            </a:r>
            <a:endParaRPr lang="en-US" altLang="zh-CN" dirty="0"/>
          </a:p>
          <a:p>
            <a:r>
              <a:rPr lang="zh-CN" altLang="en-US" dirty="0"/>
              <a:t>循环</a:t>
            </a:r>
            <a:r>
              <a:rPr lang="en-US" altLang="zh-CN" dirty="0"/>
              <a:t>|V|-1</a:t>
            </a:r>
            <a:r>
              <a:rPr lang="zh-CN" altLang="en-US" dirty="0"/>
              <a:t>次</a:t>
            </a:r>
            <a:endParaRPr lang="en-US" altLang="zh-CN" dirty="0"/>
          </a:p>
          <a:p>
            <a:pPr lvl="1"/>
            <a:r>
              <a:rPr lang="zh-CN" altLang="en-US" dirty="0"/>
              <a:t>枚举每条边</a:t>
            </a:r>
            <a:r>
              <a:rPr lang="en-US" altLang="zh-CN" dirty="0"/>
              <a:t>(</a:t>
            </a:r>
            <a:r>
              <a:rPr lang="en-US" altLang="zh-CN" dirty="0" err="1"/>
              <a:t>u,v</a:t>
            </a:r>
            <a:r>
              <a:rPr lang="en-US" altLang="zh-CN" dirty="0"/>
              <a:t>)</a:t>
            </a:r>
          </a:p>
          <a:p>
            <a:pPr lvl="2"/>
            <a:r>
              <a:rPr lang="en-US" altLang="zh-CN" dirty="0"/>
              <a:t>dis[v]=min(dis[v],dis[u]+w(</a:t>
            </a:r>
            <a:r>
              <a:rPr lang="en-US" altLang="zh-CN" dirty="0" err="1"/>
              <a:t>u,v</a:t>
            </a:r>
            <a:r>
              <a:rPr lang="en-US" altLang="zh-CN" dirty="0"/>
              <a:t>))</a:t>
            </a:r>
          </a:p>
          <a:p>
            <a:r>
              <a:rPr lang="zh-CN" altLang="en-US" dirty="0"/>
              <a:t>可以发现这样写的话循环</a:t>
            </a:r>
            <a:r>
              <a:rPr lang="en-US" altLang="zh-CN" dirty="0" err="1"/>
              <a:t>i</a:t>
            </a:r>
            <a:r>
              <a:rPr lang="zh-CN" altLang="en-US" dirty="0"/>
              <a:t>次后可能</a:t>
            </a:r>
            <a:r>
              <a:rPr lang="en-US" altLang="zh-CN" dirty="0"/>
              <a:t>s</a:t>
            </a:r>
            <a:r>
              <a:rPr lang="zh-CN" altLang="en-US" dirty="0"/>
              <a:t>到</a:t>
            </a:r>
            <a:r>
              <a:rPr lang="en-US" altLang="zh-CN" dirty="0"/>
              <a:t>t</a:t>
            </a:r>
            <a:r>
              <a:rPr lang="zh-CN" altLang="en-US" dirty="0"/>
              <a:t>不止走了</a:t>
            </a:r>
            <a:r>
              <a:rPr lang="en-US" altLang="zh-CN" dirty="0" err="1"/>
              <a:t>i</a:t>
            </a:r>
            <a:r>
              <a:rPr lang="zh-CN" altLang="en-US" dirty="0"/>
              <a:t>条边，但是循环</a:t>
            </a:r>
            <a:r>
              <a:rPr lang="en-US" altLang="zh-CN" dirty="0"/>
              <a:t>|V|-1</a:t>
            </a:r>
            <a:r>
              <a:rPr lang="zh-CN" altLang="en-US" dirty="0"/>
              <a:t>次后</a:t>
            </a:r>
            <a:r>
              <a:rPr lang="en-US" altLang="zh-CN" dirty="0"/>
              <a:t>s</a:t>
            </a:r>
            <a:r>
              <a:rPr lang="zh-CN" altLang="en-US" dirty="0"/>
              <a:t>到</a:t>
            </a:r>
            <a:r>
              <a:rPr lang="en-US" altLang="zh-CN" dirty="0"/>
              <a:t>t</a:t>
            </a:r>
            <a:r>
              <a:rPr lang="zh-CN" altLang="en-US" dirty="0"/>
              <a:t>如果没有负环的话最多走</a:t>
            </a:r>
            <a:r>
              <a:rPr lang="en-US" altLang="zh-CN" dirty="0"/>
              <a:t>|V|-1</a:t>
            </a:r>
            <a:r>
              <a:rPr lang="zh-CN" altLang="en-US" dirty="0"/>
              <a:t>条边</a:t>
            </a:r>
            <a:endParaRPr lang="en-US" altLang="zh-CN" dirty="0"/>
          </a:p>
        </p:txBody>
      </p:sp>
    </p:spTree>
    <p:extLst>
      <p:ext uri="{BB962C8B-B14F-4D97-AF65-F5344CB8AC3E}">
        <p14:creationId xmlns:p14="http://schemas.microsoft.com/office/powerpoint/2010/main" val="1444611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负权？</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负权回路？</a:t>
            </a:r>
            <a:endParaRPr lang="en-US" altLang="zh-CN" dirty="0"/>
          </a:p>
          <a:p>
            <a:r>
              <a:rPr lang="zh-CN" altLang="en-US" dirty="0"/>
              <a:t>判断每条边：若能在求出的最短路的基础上继续松弛，则含负圈</a:t>
            </a:r>
            <a:endParaRPr lang="en-US" altLang="zh-CN" dirty="0"/>
          </a:p>
        </p:txBody>
      </p:sp>
    </p:spTree>
    <p:extLst>
      <p:ext uri="{BB962C8B-B14F-4D97-AF65-F5344CB8AC3E}">
        <p14:creationId xmlns:p14="http://schemas.microsoft.com/office/powerpoint/2010/main" val="265102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扩展</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设</a:t>
            </a:r>
            <a:r>
              <a:rPr lang="en-US" altLang="zh-CN" dirty="0"/>
              <a:t>dis[</a:t>
            </a:r>
            <a:r>
              <a:rPr lang="en-US" altLang="zh-CN" dirty="0" err="1"/>
              <a:t>i</a:t>
            </a:r>
            <a:r>
              <a:rPr lang="en-US" altLang="zh-CN" dirty="0"/>
              <a:t>][t]</a:t>
            </a:r>
            <a:r>
              <a:rPr lang="zh-CN" altLang="en-US" dirty="0"/>
              <a:t>表示从源点</a:t>
            </a:r>
            <a:r>
              <a:rPr lang="en-US" altLang="zh-CN" dirty="0"/>
              <a:t>s</a:t>
            </a:r>
            <a:r>
              <a:rPr lang="zh-CN" altLang="en-US" dirty="0"/>
              <a:t>刚好经过</a:t>
            </a:r>
            <a:r>
              <a:rPr lang="en-US" altLang="zh-CN" dirty="0" err="1"/>
              <a:t>i</a:t>
            </a:r>
            <a:r>
              <a:rPr lang="zh-CN" altLang="en-US" dirty="0"/>
              <a:t>条边到达终点</a:t>
            </a:r>
            <a:r>
              <a:rPr lang="en-US" altLang="zh-CN" dirty="0"/>
              <a:t>t</a:t>
            </a:r>
            <a:r>
              <a:rPr lang="zh-CN" altLang="en-US" dirty="0"/>
              <a:t>的最短路长度</a:t>
            </a:r>
            <a:endParaRPr lang="en-US" altLang="zh-CN" dirty="0"/>
          </a:p>
          <a:p>
            <a:r>
              <a:rPr lang="en-US" altLang="zh-CN" dirty="0"/>
              <a:t>dis[</a:t>
            </a:r>
            <a:r>
              <a:rPr lang="en-US" altLang="zh-CN" dirty="0" err="1"/>
              <a:t>i</a:t>
            </a:r>
            <a:r>
              <a:rPr lang="en-US" altLang="zh-CN" dirty="0"/>
              <a:t>][t]=min(dis[i-1][v]+w(</a:t>
            </a:r>
            <a:r>
              <a:rPr lang="en-US" altLang="zh-CN" dirty="0" err="1"/>
              <a:t>v,t</a:t>
            </a:r>
            <a:r>
              <a:rPr lang="en-US" altLang="zh-CN" dirty="0"/>
              <a:t>))</a:t>
            </a:r>
          </a:p>
          <a:p>
            <a:r>
              <a:rPr lang="zh-CN" altLang="en-US" dirty="0"/>
              <a:t>假设现在我们要求刚好经过</a:t>
            </a:r>
            <a:r>
              <a:rPr lang="en-US" altLang="zh-CN" dirty="0"/>
              <a:t>N</a:t>
            </a:r>
            <a:r>
              <a:rPr lang="zh-CN" altLang="en-US" dirty="0"/>
              <a:t>条边（允许重复走）的最短路长度</a:t>
            </a:r>
            <a:endParaRPr lang="en-US" altLang="zh-CN" dirty="0"/>
          </a:p>
          <a:p>
            <a:r>
              <a:rPr lang="zh-CN" altLang="en-US" dirty="0"/>
              <a:t>复杂度</a:t>
            </a:r>
            <a:r>
              <a:rPr lang="en-US" altLang="zh-CN" dirty="0"/>
              <a:t>O(N|E|)</a:t>
            </a:r>
          </a:p>
          <a:p>
            <a:r>
              <a:rPr lang="zh-CN" altLang="en-US" dirty="0"/>
              <a:t>等会讲优化</a:t>
            </a:r>
            <a:endParaRPr lang="en-US" altLang="zh-CN" dirty="0"/>
          </a:p>
        </p:txBody>
      </p:sp>
    </p:spTree>
    <p:extLst>
      <p:ext uri="{BB962C8B-B14F-4D97-AF65-F5344CB8AC3E}">
        <p14:creationId xmlns:p14="http://schemas.microsoft.com/office/powerpoint/2010/main" val="196706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扩展</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求最小环，前提是没有负环</a:t>
            </a:r>
            <a:endParaRPr lang="en-US" altLang="zh-CN" dirty="0"/>
          </a:p>
          <a:p>
            <a:r>
              <a:rPr lang="en-US" altLang="zh-CN" dirty="0" err="1"/>
              <a:t>ans</a:t>
            </a:r>
            <a:r>
              <a:rPr lang="en-US" altLang="zh-CN" dirty="0"/>
              <a:t>=min_{</a:t>
            </a:r>
            <a:r>
              <a:rPr lang="en-US" altLang="zh-CN" dirty="0" err="1"/>
              <a:t>i</a:t>
            </a:r>
            <a:r>
              <a:rPr lang="en-US" altLang="zh-CN" dirty="0"/>
              <a:t>=1}^n max_{j=0}^{n-1} (f[n][</a:t>
            </a:r>
            <a:r>
              <a:rPr lang="en-US" altLang="zh-CN" dirty="0" err="1"/>
              <a:t>i</a:t>
            </a:r>
            <a:r>
              <a:rPr lang="en-US" altLang="zh-CN" dirty="0"/>
              <a:t>]-f[j][</a:t>
            </a:r>
            <a:r>
              <a:rPr lang="en-US" altLang="zh-CN" dirty="0" err="1"/>
              <a:t>i</a:t>
            </a:r>
            <a:r>
              <a:rPr lang="en-US" altLang="zh-CN" dirty="0"/>
              <a:t>])</a:t>
            </a:r>
          </a:p>
          <a:p>
            <a:r>
              <a:rPr lang="zh-CN" altLang="en-US" dirty="0"/>
              <a:t>设</a:t>
            </a:r>
            <a:r>
              <a:rPr lang="en-US" altLang="zh-CN" dirty="0"/>
              <a:t>f[</a:t>
            </a:r>
            <a:r>
              <a:rPr lang="en-US" altLang="zh-CN" dirty="0" err="1"/>
              <a:t>i</a:t>
            </a:r>
            <a:r>
              <a:rPr lang="en-US" altLang="zh-CN" dirty="0"/>
              <a:t>][t]</a:t>
            </a:r>
            <a:r>
              <a:rPr lang="zh-CN" altLang="en-US" dirty="0"/>
              <a:t>表示从源点</a:t>
            </a:r>
            <a:r>
              <a:rPr lang="en-US" altLang="zh-CN" dirty="0"/>
              <a:t>s</a:t>
            </a:r>
            <a:r>
              <a:rPr lang="zh-CN" altLang="en-US" dirty="0"/>
              <a:t>刚好经过</a:t>
            </a:r>
            <a:r>
              <a:rPr lang="en-US" altLang="zh-CN" dirty="0" err="1"/>
              <a:t>i</a:t>
            </a:r>
            <a:r>
              <a:rPr lang="zh-CN" altLang="en-US" dirty="0"/>
              <a:t>条边到达终点</a:t>
            </a:r>
            <a:r>
              <a:rPr lang="en-US" altLang="zh-CN" dirty="0"/>
              <a:t>t</a:t>
            </a:r>
            <a:r>
              <a:rPr lang="zh-CN" altLang="en-US" dirty="0"/>
              <a:t>的最短路长度</a:t>
            </a:r>
            <a:endParaRPr lang="en-US" altLang="zh-CN" dirty="0"/>
          </a:p>
          <a:p>
            <a:r>
              <a:rPr lang="zh-CN" altLang="en-US" dirty="0"/>
              <a:t>时间复杂度</a:t>
            </a:r>
            <a:r>
              <a:rPr lang="en-US" altLang="zh-CN" dirty="0"/>
              <a:t>O(VE)</a:t>
            </a:r>
          </a:p>
          <a:p>
            <a:r>
              <a:rPr lang="zh-CN" altLang="en-US" dirty="0"/>
              <a:t>第二个</a:t>
            </a:r>
            <a:r>
              <a:rPr lang="en-US" altLang="zh-CN" dirty="0"/>
              <a:t>max</a:t>
            </a:r>
            <a:r>
              <a:rPr lang="zh-CN" altLang="en-US" dirty="0"/>
              <a:t>是保证能选到一个大小为</a:t>
            </a:r>
            <a:r>
              <a:rPr lang="en-US" altLang="zh-CN" dirty="0"/>
              <a:t>n-j</a:t>
            </a:r>
            <a:r>
              <a:rPr lang="zh-CN" altLang="en-US" dirty="0"/>
              <a:t>的环</a:t>
            </a:r>
            <a:endParaRPr lang="en-US" altLang="zh-CN" dirty="0"/>
          </a:p>
          <a:p>
            <a:r>
              <a:rPr lang="zh-CN" altLang="en-US" dirty="0"/>
              <a:t>但是这可能不是最小的，对所有的</a:t>
            </a:r>
            <a:r>
              <a:rPr lang="en-US" altLang="zh-CN" dirty="0" err="1"/>
              <a:t>i</a:t>
            </a:r>
            <a:r>
              <a:rPr lang="zh-CN" altLang="en-US" dirty="0"/>
              <a:t>取</a:t>
            </a:r>
            <a:r>
              <a:rPr lang="en-US" altLang="zh-CN" dirty="0"/>
              <a:t>min</a:t>
            </a:r>
            <a:r>
              <a:rPr lang="zh-CN" altLang="en-US" dirty="0"/>
              <a:t>就是最小的了</a:t>
            </a:r>
            <a:endParaRPr lang="en-US" altLang="zh-CN" dirty="0"/>
          </a:p>
          <a:p>
            <a:endParaRPr lang="en-US" altLang="zh-CN" dirty="0"/>
          </a:p>
        </p:txBody>
      </p:sp>
    </p:spTree>
    <p:extLst>
      <p:ext uri="{BB962C8B-B14F-4D97-AF65-F5344CB8AC3E}">
        <p14:creationId xmlns:p14="http://schemas.microsoft.com/office/powerpoint/2010/main" val="958064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扩展</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求最小环，前提是没有负环</a:t>
            </a:r>
            <a:endParaRPr lang="en-US" altLang="zh-CN" dirty="0"/>
          </a:p>
          <a:p>
            <a:r>
              <a:rPr lang="en-US" altLang="zh-CN" dirty="0" err="1"/>
              <a:t>ans</a:t>
            </a:r>
            <a:r>
              <a:rPr lang="en-US" altLang="zh-CN" dirty="0"/>
              <a:t>=min_{</a:t>
            </a:r>
            <a:r>
              <a:rPr lang="en-US" altLang="zh-CN" dirty="0" err="1"/>
              <a:t>i</a:t>
            </a:r>
            <a:r>
              <a:rPr lang="en-US" altLang="zh-CN" dirty="0"/>
              <a:t>=1}^n max_{j=0}^{n-1} (f[n][</a:t>
            </a:r>
            <a:r>
              <a:rPr lang="en-US" altLang="zh-CN" dirty="0" err="1"/>
              <a:t>i</a:t>
            </a:r>
            <a:r>
              <a:rPr lang="en-US" altLang="zh-CN" dirty="0"/>
              <a:t>]-f[j][</a:t>
            </a:r>
            <a:r>
              <a:rPr lang="en-US" altLang="zh-CN" dirty="0" err="1"/>
              <a:t>i</a:t>
            </a:r>
            <a:r>
              <a:rPr lang="en-US" altLang="zh-CN" dirty="0"/>
              <a:t>])</a:t>
            </a:r>
          </a:p>
          <a:p>
            <a:r>
              <a:rPr lang="zh-CN" altLang="en-US" dirty="0"/>
              <a:t>设</a:t>
            </a:r>
            <a:r>
              <a:rPr lang="en-US" altLang="zh-CN" dirty="0"/>
              <a:t>f[</a:t>
            </a:r>
            <a:r>
              <a:rPr lang="en-US" altLang="zh-CN" dirty="0" err="1"/>
              <a:t>i</a:t>
            </a:r>
            <a:r>
              <a:rPr lang="en-US" altLang="zh-CN" dirty="0"/>
              <a:t>][t]</a:t>
            </a:r>
            <a:r>
              <a:rPr lang="zh-CN" altLang="en-US" dirty="0"/>
              <a:t>表示从源点</a:t>
            </a:r>
            <a:r>
              <a:rPr lang="en-US" altLang="zh-CN" dirty="0"/>
              <a:t>s</a:t>
            </a:r>
            <a:r>
              <a:rPr lang="zh-CN" altLang="en-US" dirty="0"/>
              <a:t>刚好经过</a:t>
            </a:r>
            <a:r>
              <a:rPr lang="en-US" altLang="zh-CN" dirty="0" err="1"/>
              <a:t>i</a:t>
            </a:r>
            <a:r>
              <a:rPr lang="zh-CN" altLang="en-US" dirty="0"/>
              <a:t>条边到达终点</a:t>
            </a:r>
            <a:r>
              <a:rPr lang="en-US" altLang="zh-CN" dirty="0"/>
              <a:t>t</a:t>
            </a:r>
            <a:r>
              <a:rPr lang="zh-CN" altLang="en-US" dirty="0"/>
              <a:t>的最短路长度</a:t>
            </a:r>
            <a:endParaRPr lang="en-US" altLang="zh-CN" dirty="0"/>
          </a:p>
          <a:p>
            <a:r>
              <a:rPr lang="zh-CN" altLang="en-US" dirty="0"/>
              <a:t>时间复杂度</a:t>
            </a:r>
            <a:r>
              <a:rPr lang="en-US" altLang="zh-CN" dirty="0"/>
              <a:t>O(VE)</a:t>
            </a:r>
          </a:p>
          <a:p>
            <a:r>
              <a:rPr lang="zh-CN" altLang="en-US" dirty="0"/>
              <a:t>第二个</a:t>
            </a:r>
            <a:r>
              <a:rPr lang="en-US" altLang="zh-CN" dirty="0"/>
              <a:t>max</a:t>
            </a:r>
            <a:r>
              <a:rPr lang="zh-CN" altLang="en-US" dirty="0"/>
              <a:t>是保证能选到一个大小为</a:t>
            </a:r>
            <a:r>
              <a:rPr lang="en-US" altLang="zh-CN" dirty="0"/>
              <a:t>n-j</a:t>
            </a:r>
            <a:r>
              <a:rPr lang="zh-CN" altLang="en-US" dirty="0"/>
              <a:t>的环</a:t>
            </a:r>
            <a:endParaRPr lang="en-US" altLang="zh-CN" dirty="0"/>
          </a:p>
          <a:p>
            <a:r>
              <a:rPr lang="zh-CN" altLang="en-US" dirty="0"/>
              <a:t>但是这可能不是最小的，对所有的</a:t>
            </a:r>
            <a:r>
              <a:rPr lang="en-US" altLang="zh-CN" dirty="0" err="1"/>
              <a:t>i</a:t>
            </a:r>
            <a:r>
              <a:rPr lang="zh-CN" altLang="en-US" dirty="0"/>
              <a:t>取</a:t>
            </a:r>
            <a:r>
              <a:rPr lang="en-US" altLang="zh-CN" dirty="0"/>
              <a:t>min</a:t>
            </a:r>
            <a:r>
              <a:rPr lang="zh-CN" altLang="en-US" dirty="0"/>
              <a:t>就是最小的了</a:t>
            </a:r>
            <a:endParaRPr lang="en-US" altLang="zh-CN" dirty="0"/>
          </a:p>
          <a:p>
            <a:r>
              <a:rPr lang="zh-CN" altLang="en-US" dirty="0"/>
              <a:t>还可以求边带权，点不带权，平均权值最小的环</a:t>
            </a:r>
            <a:endParaRPr lang="en-US" altLang="zh-CN" dirty="0"/>
          </a:p>
          <a:p>
            <a:endParaRPr lang="en-US" altLang="zh-CN" dirty="0"/>
          </a:p>
        </p:txBody>
      </p:sp>
    </p:spTree>
    <p:extLst>
      <p:ext uri="{BB962C8B-B14F-4D97-AF65-F5344CB8AC3E}">
        <p14:creationId xmlns:p14="http://schemas.microsoft.com/office/powerpoint/2010/main" val="1873099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DE577-0A82-4539-837B-96CA92D50FF3}"/>
              </a:ext>
            </a:extLst>
          </p:cNvPr>
          <p:cNvSpPr>
            <a:spLocks noGrp="1"/>
          </p:cNvSpPr>
          <p:nvPr>
            <p:ph type="ctrTitle"/>
          </p:nvPr>
        </p:nvSpPr>
        <p:spPr/>
        <p:txBody>
          <a:bodyPr/>
          <a:lstStyle/>
          <a:p>
            <a:r>
              <a:rPr lang="en-US" altLang="zh-CN" dirty="0" err="1"/>
              <a:t>spfa</a:t>
            </a:r>
            <a:endParaRPr lang="zh-CN" altLang="en-US" dirty="0"/>
          </a:p>
        </p:txBody>
      </p:sp>
      <p:sp>
        <p:nvSpPr>
          <p:cNvPr id="3" name="副标题 2">
            <a:extLst>
              <a:ext uri="{FF2B5EF4-FFF2-40B4-BE49-F238E27FC236}">
                <a16:creationId xmlns:a16="http://schemas.microsoft.com/office/drawing/2014/main" id="{3B19FA99-DE82-45FC-AB37-9D88B112F80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2592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2FB72-4EFD-4C67-B00F-CA9896287BC3}"/>
              </a:ext>
            </a:extLst>
          </p:cNvPr>
          <p:cNvSpPr>
            <a:spLocks noGrp="1"/>
          </p:cNvSpPr>
          <p:nvPr>
            <p:ph type="title"/>
          </p:nvPr>
        </p:nvSpPr>
        <p:spPr/>
        <p:txBody>
          <a:bodyPr/>
          <a:lstStyle/>
          <a:p>
            <a:r>
              <a:rPr lang="zh-CN" altLang="en-US" dirty="0"/>
              <a:t>算法</a:t>
            </a:r>
          </a:p>
        </p:txBody>
      </p:sp>
      <p:sp>
        <p:nvSpPr>
          <p:cNvPr id="3" name="内容占位符 2">
            <a:extLst>
              <a:ext uri="{FF2B5EF4-FFF2-40B4-BE49-F238E27FC236}">
                <a16:creationId xmlns:a16="http://schemas.microsoft.com/office/drawing/2014/main" id="{B4F6B38C-0205-41E2-8D98-CF69CEF1FDDA}"/>
              </a:ext>
            </a:extLst>
          </p:cNvPr>
          <p:cNvSpPr>
            <a:spLocks noGrp="1"/>
          </p:cNvSpPr>
          <p:nvPr>
            <p:ph idx="1"/>
          </p:nvPr>
        </p:nvSpPr>
        <p:spPr/>
        <p:txBody>
          <a:bodyPr/>
          <a:lstStyle/>
          <a:p>
            <a:r>
              <a:rPr lang="zh-CN" altLang="en-US" dirty="0"/>
              <a:t>单源点：</a:t>
            </a:r>
            <a:r>
              <a:rPr lang="en-US" altLang="zh-CN" dirty="0" err="1"/>
              <a:t>dijkstra</a:t>
            </a:r>
            <a:r>
              <a:rPr lang="zh-CN" altLang="en-US" dirty="0"/>
              <a:t>，</a:t>
            </a:r>
            <a:r>
              <a:rPr lang="en-US" altLang="zh-CN" dirty="0"/>
              <a:t>bellman-ford</a:t>
            </a:r>
            <a:r>
              <a:rPr lang="zh-CN" altLang="en-US" dirty="0"/>
              <a:t>，</a:t>
            </a:r>
            <a:r>
              <a:rPr lang="en-US" altLang="zh-CN" dirty="0" err="1"/>
              <a:t>spfa</a:t>
            </a:r>
            <a:endParaRPr lang="en-US" altLang="zh-CN" dirty="0"/>
          </a:p>
          <a:p>
            <a:r>
              <a:rPr lang="zh-CN" altLang="en-US" dirty="0"/>
              <a:t>多源点：</a:t>
            </a:r>
            <a:r>
              <a:rPr lang="en-US" altLang="zh-CN" dirty="0" err="1"/>
              <a:t>floyd</a:t>
            </a:r>
            <a:endParaRPr lang="en-US" altLang="zh-CN" dirty="0"/>
          </a:p>
        </p:txBody>
      </p:sp>
    </p:spTree>
    <p:extLst>
      <p:ext uri="{BB962C8B-B14F-4D97-AF65-F5344CB8AC3E}">
        <p14:creationId xmlns:p14="http://schemas.microsoft.com/office/powerpoint/2010/main" val="1064465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4C2E1-503C-40F3-ADE8-62B93D67E575}"/>
              </a:ext>
            </a:extLst>
          </p:cNvPr>
          <p:cNvSpPr>
            <a:spLocks noGrp="1"/>
          </p:cNvSpPr>
          <p:nvPr>
            <p:ph type="title"/>
          </p:nvPr>
        </p:nvSpPr>
        <p:spPr/>
        <p:txBody>
          <a:bodyPr/>
          <a:lstStyle/>
          <a:p>
            <a:r>
              <a:rPr lang="zh-CN" altLang="en-US" dirty="0"/>
              <a:t>算法流程</a:t>
            </a:r>
          </a:p>
        </p:txBody>
      </p:sp>
      <p:sp>
        <p:nvSpPr>
          <p:cNvPr id="3" name="内容占位符 2">
            <a:extLst>
              <a:ext uri="{FF2B5EF4-FFF2-40B4-BE49-F238E27FC236}">
                <a16:creationId xmlns:a16="http://schemas.microsoft.com/office/drawing/2014/main" id="{8BDC5D44-62C3-4638-8A0F-4DE2F00B0C05}"/>
              </a:ext>
            </a:extLst>
          </p:cNvPr>
          <p:cNvSpPr>
            <a:spLocks noGrp="1"/>
          </p:cNvSpPr>
          <p:nvPr>
            <p:ph idx="1"/>
          </p:nvPr>
        </p:nvSpPr>
        <p:spPr/>
        <p:txBody>
          <a:bodyPr/>
          <a:lstStyle/>
          <a:p>
            <a:r>
              <a:rPr lang="zh-CN" altLang="en-US" dirty="0">
                <a:solidFill>
                  <a:srgbClr val="FF0000"/>
                </a:solidFill>
              </a:rPr>
              <a:t>含负权边</a:t>
            </a:r>
            <a:endParaRPr lang="en-US" altLang="zh-CN" dirty="0"/>
          </a:p>
          <a:p>
            <a:r>
              <a:rPr lang="zh-CN" altLang="en-US" dirty="0"/>
              <a:t>一开始将源点</a:t>
            </a:r>
            <a:r>
              <a:rPr lang="en-US" altLang="zh-CN" dirty="0"/>
              <a:t>s</a:t>
            </a:r>
            <a:r>
              <a:rPr lang="zh-CN" altLang="en-US" dirty="0"/>
              <a:t>入队</a:t>
            </a:r>
            <a:endParaRPr lang="en-US" altLang="zh-CN" dirty="0"/>
          </a:p>
          <a:p>
            <a:r>
              <a:rPr lang="zh-CN" altLang="en-US" dirty="0"/>
              <a:t>每次从队头取出一个点</a:t>
            </a:r>
            <a:r>
              <a:rPr lang="en-US" altLang="zh-CN" dirty="0"/>
              <a:t>u</a:t>
            </a:r>
            <a:r>
              <a:rPr lang="zh-CN" altLang="en-US" dirty="0"/>
              <a:t>，用</a:t>
            </a:r>
            <a:r>
              <a:rPr lang="en-US" altLang="zh-CN" dirty="0"/>
              <a:t>u</a:t>
            </a:r>
            <a:r>
              <a:rPr lang="zh-CN" altLang="en-US" dirty="0"/>
              <a:t>松弛</a:t>
            </a:r>
            <a:r>
              <a:rPr lang="en-US" altLang="zh-CN" dirty="0"/>
              <a:t>u</a:t>
            </a:r>
            <a:r>
              <a:rPr lang="zh-CN" altLang="en-US" dirty="0"/>
              <a:t>的所有邻接点</a:t>
            </a:r>
            <a:r>
              <a:rPr lang="en-US" altLang="zh-CN" dirty="0"/>
              <a:t>v</a:t>
            </a:r>
            <a:r>
              <a:rPr lang="zh-CN" altLang="en-US" dirty="0"/>
              <a:t>，若</a:t>
            </a:r>
            <a:r>
              <a:rPr lang="en-US" altLang="zh-CN" dirty="0"/>
              <a:t>v</a:t>
            </a:r>
            <a:r>
              <a:rPr lang="zh-CN" altLang="en-US" dirty="0"/>
              <a:t>能松弛且</a:t>
            </a:r>
            <a:r>
              <a:rPr lang="en-US" altLang="zh-CN" dirty="0"/>
              <a:t>v</a:t>
            </a:r>
            <a:r>
              <a:rPr lang="zh-CN" altLang="en-US" dirty="0"/>
              <a:t>不在队中，就把</a:t>
            </a:r>
            <a:r>
              <a:rPr lang="en-US" altLang="zh-CN" dirty="0"/>
              <a:t>v</a:t>
            </a:r>
            <a:r>
              <a:rPr lang="zh-CN" altLang="en-US" dirty="0"/>
              <a:t>入队。</a:t>
            </a:r>
            <a:endParaRPr lang="en-US" altLang="zh-CN" dirty="0"/>
          </a:p>
          <a:p>
            <a:r>
              <a:rPr lang="zh-CN" altLang="en-US" dirty="0"/>
              <a:t>期望复杂度</a:t>
            </a:r>
            <a:r>
              <a:rPr lang="en-US" altLang="zh-CN" dirty="0"/>
              <a:t>O(E)</a:t>
            </a:r>
            <a:r>
              <a:rPr lang="zh-CN" altLang="en-US" dirty="0"/>
              <a:t>，最坏</a:t>
            </a:r>
            <a:r>
              <a:rPr lang="en-US" altLang="zh-CN" dirty="0"/>
              <a:t>O(VE)</a:t>
            </a:r>
            <a:endParaRPr lang="zh-CN" altLang="en-US" dirty="0"/>
          </a:p>
          <a:p>
            <a:endParaRPr lang="zh-CN" altLang="en-US" dirty="0"/>
          </a:p>
        </p:txBody>
      </p:sp>
    </p:spTree>
    <p:extLst>
      <p:ext uri="{BB962C8B-B14F-4D97-AF65-F5344CB8AC3E}">
        <p14:creationId xmlns:p14="http://schemas.microsoft.com/office/powerpoint/2010/main" val="2212668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9F4DF-AA8F-49B6-B0ED-A66F697CB349}"/>
              </a:ext>
            </a:extLst>
          </p:cNvPr>
          <p:cNvSpPr>
            <a:spLocks noGrp="1"/>
          </p:cNvSpPr>
          <p:nvPr>
            <p:ph type="title"/>
          </p:nvPr>
        </p:nvSpPr>
        <p:spPr/>
        <p:txBody>
          <a:bodyPr/>
          <a:lstStyle/>
          <a:p>
            <a:r>
              <a:rPr lang="zh-CN" altLang="en-US" dirty="0"/>
              <a:t>负权？</a:t>
            </a:r>
          </a:p>
        </p:txBody>
      </p:sp>
      <p:sp>
        <p:nvSpPr>
          <p:cNvPr id="3" name="内容占位符 2">
            <a:extLst>
              <a:ext uri="{FF2B5EF4-FFF2-40B4-BE49-F238E27FC236}">
                <a16:creationId xmlns:a16="http://schemas.microsoft.com/office/drawing/2014/main" id="{D897AC6D-E372-43FB-B532-693E6024E7A2}"/>
              </a:ext>
            </a:extLst>
          </p:cNvPr>
          <p:cNvSpPr>
            <a:spLocks noGrp="1"/>
          </p:cNvSpPr>
          <p:nvPr>
            <p:ph idx="1"/>
          </p:nvPr>
        </p:nvSpPr>
        <p:spPr/>
        <p:txBody>
          <a:bodyPr/>
          <a:lstStyle/>
          <a:p>
            <a:r>
              <a:rPr lang="zh-CN" altLang="en-US" dirty="0"/>
              <a:t>负权回路？</a:t>
            </a:r>
            <a:endParaRPr lang="en-US" altLang="zh-CN" dirty="0"/>
          </a:p>
          <a:p>
            <a:r>
              <a:rPr lang="zh-CN" altLang="en-US" dirty="0"/>
              <a:t>入队次数</a:t>
            </a:r>
            <a:r>
              <a:rPr lang="en-US" altLang="zh-CN" dirty="0"/>
              <a:t>&gt;=V</a:t>
            </a:r>
            <a:endParaRPr lang="zh-CN" altLang="en-US" dirty="0"/>
          </a:p>
        </p:txBody>
      </p:sp>
    </p:spTree>
    <p:extLst>
      <p:ext uri="{BB962C8B-B14F-4D97-AF65-F5344CB8AC3E}">
        <p14:creationId xmlns:p14="http://schemas.microsoft.com/office/powerpoint/2010/main" val="316860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56947-366B-4C65-9969-B53FDE78D967}"/>
              </a:ext>
            </a:extLst>
          </p:cNvPr>
          <p:cNvSpPr>
            <a:spLocks noGrp="1"/>
          </p:cNvSpPr>
          <p:nvPr>
            <p:ph type="title"/>
          </p:nvPr>
        </p:nvSpPr>
        <p:spPr/>
        <p:txBody>
          <a:bodyPr/>
          <a:lstStyle/>
          <a:p>
            <a:r>
              <a:rPr lang="zh-CN" altLang="en-US" dirty="0"/>
              <a:t>卡</a:t>
            </a:r>
            <a:r>
              <a:rPr lang="en-US" altLang="zh-CN" dirty="0" err="1"/>
              <a:t>spfa</a:t>
            </a:r>
            <a:endParaRPr lang="zh-CN" altLang="en-US" dirty="0"/>
          </a:p>
        </p:txBody>
      </p:sp>
      <p:sp>
        <p:nvSpPr>
          <p:cNvPr id="3" name="内容占位符 2">
            <a:extLst>
              <a:ext uri="{FF2B5EF4-FFF2-40B4-BE49-F238E27FC236}">
                <a16:creationId xmlns:a16="http://schemas.microsoft.com/office/drawing/2014/main" id="{122A6061-08A3-4FCB-887D-0B8583AAF7DD}"/>
              </a:ext>
            </a:extLst>
          </p:cNvPr>
          <p:cNvSpPr>
            <a:spLocks noGrp="1"/>
          </p:cNvSpPr>
          <p:nvPr>
            <p:ph idx="1"/>
          </p:nvPr>
        </p:nvSpPr>
        <p:spPr/>
        <p:txBody>
          <a:bodyPr/>
          <a:lstStyle/>
          <a:p>
            <a:r>
              <a:rPr lang="zh-CN" altLang="en-US" dirty="0"/>
              <a:t>搜索“卡</a:t>
            </a:r>
            <a:r>
              <a:rPr lang="en-US" altLang="zh-CN" dirty="0" err="1"/>
              <a:t>spfa</a:t>
            </a:r>
            <a:r>
              <a:rPr lang="zh-CN" altLang="en-US" dirty="0"/>
              <a:t>”，主要是让每个点都多次入队</a:t>
            </a:r>
            <a:endParaRPr lang="en-US" altLang="zh-CN" dirty="0"/>
          </a:p>
          <a:p>
            <a:r>
              <a:rPr lang="zh-CN" altLang="en-US" dirty="0"/>
              <a:t>网格图可以卡到</a:t>
            </a:r>
            <a:r>
              <a:rPr lang="en-US" altLang="zh-CN" dirty="0"/>
              <a:t>O(VE)</a:t>
            </a:r>
            <a:r>
              <a:rPr lang="zh-CN" altLang="en-US" dirty="0"/>
              <a:t>，也就是</a:t>
            </a:r>
            <a:r>
              <a:rPr lang="en-US" altLang="zh-CN" dirty="0"/>
              <a:t>bellman-ford</a:t>
            </a:r>
            <a:r>
              <a:rPr lang="zh-CN" altLang="en-US" dirty="0"/>
              <a:t>的复杂度</a:t>
            </a:r>
            <a:endParaRPr lang="en-US" altLang="zh-CN" dirty="0"/>
          </a:p>
        </p:txBody>
      </p:sp>
    </p:spTree>
    <p:extLst>
      <p:ext uri="{BB962C8B-B14F-4D97-AF65-F5344CB8AC3E}">
        <p14:creationId xmlns:p14="http://schemas.microsoft.com/office/powerpoint/2010/main" val="1541095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0B99F-6371-4454-9129-4B9402208848}"/>
              </a:ext>
            </a:extLst>
          </p:cNvPr>
          <p:cNvSpPr>
            <a:spLocks noGrp="1"/>
          </p:cNvSpPr>
          <p:nvPr>
            <p:ph type="title"/>
          </p:nvPr>
        </p:nvSpPr>
        <p:spPr/>
        <p:txBody>
          <a:bodyPr/>
          <a:lstStyle/>
          <a:p>
            <a:r>
              <a:rPr lang="zh-CN" altLang="en-US" dirty="0"/>
              <a:t>单源点最短路算法的联系</a:t>
            </a:r>
          </a:p>
        </p:txBody>
      </p:sp>
      <p:sp>
        <p:nvSpPr>
          <p:cNvPr id="3" name="内容占位符 2">
            <a:extLst>
              <a:ext uri="{FF2B5EF4-FFF2-40B4-BE49-F238E27FC236}">
                <a16:creationId xmlns:a16="http://schemas.microsoft.com/office/drawing/2014/main" id="{CD05ED6C-C26A-49F9-9E4A-0038B4C75C46}"/>
              </a:ext>
            </a:extLst>
          </p:cNvPr>
          <p:cNvSpPr>
            <a:spLocks noGrp="1"/>
          </p:cNvSpPr>
          <p:nvPr>
            <p:ph idx="1"/>
          </p:nvPr>
        </p:nvSpPr>
        <p:spPr/>
        <p:txBody>
          <a:bodyPr/>
          <a:lstStyle/>
          <a:p>
            <a:r>
              <a:rPr lang="en-US" altLang="zh-CN" dirty="0" err="1"/>
              <a:t>spfa</a:t>
            </a:r>
            <a:r>
              <a:rPr lang="zh-CN" altLang="en-US" dirty="0"/>
              <a:t>是</a:t>
            </a:r>
            <a:r>
              <a:rPr lang="en-US" altLang="zh-CN" dirty="0"/>
              <a:t>bellman-ford</a:t>
            </a:r>
            <a:r>
              <a:rPr lang="zh-CN" altLang="en-US" dirty="0"/>
              <a:t>的改进</a:t>
            </a:r>
            <a:endParaRPr lang="en-US" altLang="zh-CN" dirty="0"/>
          </a:p>
          <a:p>
            <a:r>
              <a:rPr lang="zh-CN" altLang="en-US" dirty="0"/>
              <a:t>能做负权边的</a:t>
            </a:r>
            <a:r>
              <a:rPr lang="en-US" altLang="zh-CN" dirty="0" err="1"/>
              <a:t>dijkstra</a:t>
            </a:r>
            <a:r>
              <a:rPr lang="zh-CN" altLang="en-US" dirty="0"/>
              <a:t>是规定队列顺序的</a:t>
            </a:r>
            <a:r>
              <a:rPr lang="en-US" altLang="zh-CN" dirty="0" err="1"/>
              <a:t>spfa</a:t>
            </a:r>
            <a:endParaRPr lang="zh-CN" altLang="en-US" dirty="0"/>
          </a:p>
          <a:p>
            <a:r>
              <a:rPr lang="zh-CN" altLang="en-US" dirty="0"/>
              <a:t>维护有序多一个</a:t>
            </a:r>
            <a:r>
              <a:rPr lang="en-US" altLang="zh-CN" dirty="0" err="1"/>
              <a:t>logV</a:t>
            </a:r>
            <a:r>
              <a:rPr lang="zh-CN" altLang="en-US" dirty="0"/>
              <a:t>，因此复杂度是</a:t>
            </a:r>
            <a:r>
              <a:rPr lang="en-US" altLang="zh-CN" dirty="0"/>
              <a:t>O(</a:t>
            </a:r>
            <a:r>
              <a:rPr lang="en-US" altLang="zh-CN" dirty="0" err="1"/>
              <a:t>ElogV</a:t>
            </a:r>
            <a:r>
              <a:rPr lang="en-US" altLang="zh-CN" dirty="0"/>
              <a:t>)</a:t>
            </a:r>
          </a:p>
          <a:p>
            <a:r>
              <a:rPr lang="zh-CN" altLang="en-US" dirty="0"/>
              <a:t>由于有序性（贪心），</a:t>
            </a:r>
            <a:r>
              <a:rPr lang="zh-CN" altLang="en-US" dirty="0">
                <a:solidFill>
                  <a:srgbClr val="FF0000"/>
                </a:solidFill>
              </a:rPr>
              <a:t>非负权图</a:t>
            </a:r>
            <a:r>
              <a:rPr lang="zh-CN" altLang="en-US" dirty="0"/>
              <a:t>不会被卡入队次数，但是</a:t>
            </a:r>
            <a:r>
              <a:rPr lang="zh-CN" altLang="en-US" dirty="0">
                <a:solidFill>
                  <a:srgbClr val="FF0000"/>
                </a:solidFill>
              </a:rPr>
              <a:t>负权图</a:t>
            </a:r>
            <a:r>
              <a:rPr lang="zh-CN" altLang="en-US" dirty="0"/>
              <a:t>会被卡到</a:t>
            </a:r>
            <a:r>
              <a:rPr lang="zh-CN" altLang="en-US" dirty="0">
                <a:solidFill>
                  <a:srgbClr val="FF0000"/>
                </a:solidFill>
              </a:rPr>
              <a:t>指数</a:t>
            </a:r>
            <a:endParaRPr lang="zh-CN" altLang="en-US" dirty="0"/>
          </a:p>
        </p:txBody>
      </p:sp>
    </p:spTree>
    <p:extLst>
      <p:ext uri="{BB962C8B-B14F-4D97-AF65-F5344CB8AC3E}">
        <p14:creationId xmlns:p14="http://schemas.microsoft.com/office/powerpoint/2010/main" val="799966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A9BE2-4FE2-431A-957B-7DFF68142405}"/>
              </a:ext>
            </a:extLst>
          </p:cNvPr>
          <p:cNvSpPr>
            <a:spLocks noGrp="1"/>
          </p:cNvSpPr>
          <p:nvPr>
            <p:ph type="ctrTitle"/>
          </p:nvPr>
        </p:nvSpPr>
        <p:spPr/>
        <p:txBody>
          <a:bodyPr/>
          <a:lstStyle/>
          <a:p>
            <a:r>
              <a:rPr lang="en-US" altLang="zh-CN" dirty="0" err="1"/>
              <a:t>floyd</a:t>
            </a:r>
            <a:endParaRPr lang="zh-CN" altLang="en-US" dirty="0"/>
          </a:p>
        </p:txBody>
      </p:sp>
      <p:sp>
        <p:nvSpPr>
          <p:cNvPr id="3" name="副标题 2">
            <a:extLst>
              <a:ext uri="{FF2B5EF4-FFF2-40B4-BE49-F238E27FC236}">
                <a16:creationId xmlns:a16="http://schemas.microsoft.com/office/drawing/2014/main" id="{D0AA1F48-54FF-4BF6-B508-875C5608C41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32743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9410-0ADC-43F3-BBB4-128C64D8CF49}"/>
              </a:ext>
            </a:extLst>
          </p:cNvPr>
          <p:cNvSpPr>
            <a:spLocks noGrp="1"/>
          </p:cNvSpPr>
          <p:nvPr>
            <p:ph type="title"/>
          </p:nvPr>
        </p:nvSpPr>
        <p:spPr/>
        <p:txBody>
          <a:bodyPr/>
          <a:lstStyle/>
          <a:p>
            <a:r>
              <a:rPr lang="zh-CN" altLang="en-US" dirty="0"/>
              <a:t>思想</a:t>
            </a:r>
          </a:p>
        </p:txBody>
      </p:sp>
      <p:sp>
        <p:nvSpPr>
          <p:cNvPr id="3" name="内容占位符 2">
            <a:extLst>
              <a:ext uri="{FF2B5EF4-FFF2-40B4-BE49-F238E27FC236}">
                <a16:creationId xmlns:a16="http://schemas.microsoft.com/office/drawing/2014/main" id="{E3428FB8-DC13-489C-871E-910D60F77BA9}"/>
              </a:ext>
            </a:extLst>
          </p:cNvPr>
          <p:cNvSpPr>
            <a:spLocks noGrp="1"/>
          </p:cNvSpPr>
          <p:nvPr>
            <p:ph idx="1"/>
          </p:nvPr>
        </p:nvSpPr>
        <p:spPr/>
        <p:txBody>
          <a:bodyPr/>
          <a:lstStyle/>
          <a:p>
            <a:r>
              <a:rPr lang="zh-CN" altLang="en-US" dirty="0">
                <a:solidFill>
                  <a:srgbClr val="FF0000"/>
                </a:solidFill>
              </a:rPr>
              <a:t>含负权边</a:t>
            </a:r>
            <a:r>
              <a:rPr lang="zh-CN" altLang="en-US" dirty="0"/>
              <a:t>，求任意两点之间的最短路程</a:t>
            </a:r>
            <a:endParaRPr lang="en-US" altLang="zh-CN" dirty="0"/>
          </a:p>
          <a:p>
            <a:r>
              <a:rPr lang="en-US" altLang="zh-CN" dirty="0"/>
              <a:t>DP</a:t>
            </a:r>
          </a:p>
          <a:p>
            <a:r>
              <a:rPr lang="zh-CN" altLang="en-US" dirty="0"/>
              <a:t>只允许经过</a:t>
            </a:r>
            <a:r>
              <a:rPr lang="en-US" altLang="zh-CN" dirty="0"/>
              <a:t>1</a:t>
            </a:r>
            <a:r>
              <a:rPr lang="zh-CN" altLang="en-US" dirty="0"/>
              <a:t>号顶点，求任意两点之间的最短路程</a:t>
            </a:r>
            <a:endParaRPr lang="en-US" altLang="zh-CN" dirty="0"/>
          </a:p>
          <a:p>
            <a:r>
              <a:rPr lang="zh-CN" altLang="en-US" dirty="0"/>
              <a:t>只允许经过</a:t>
            </a:r>
            <a:r>
              <a:rPr lang="en-US" altLang="zh-CN" dirty="0"/>
              <a:t>1,2</a:t>
            </a:r>
            <a:r>
              <a:rPr lang="zh-CN" altLang="en-US" dirty="0"/>
              <a:t>两个顶点，求任意两点之间的最短路程</a:t>
            </a:r>
            <a:endParaRPr lang="en-US" altLang="zh-CN" dirty="0"/>
          </a:p>
          <a:p>
            <a:r>
              <a:rPr lang="en-US" altLang="zh-CN" dirty="0"/>
              <a:t>……</a:t>
            </a:r>
          </a:p>
          <a:p>
            <a:r>
              <a:rPr lang="zh-CN" altLang="en-US" dirty="0"/>
              <a:t>只允许经过前</a:t>
            </a:r>
            <a:r>
              <a:rPr lang="en-US" altLang="zh-CN" dirty="0"/>
              <a:t>k</a:t>
            </a:r>
            <a:r>
              <a:rPr lang="zh-CN" altLang="en-US" dirty="0"/>
              <a:t>个顶点，求任意两点之间的最短路程</a:t>
            </a:r>
            <a:endParaRPr lang="en-US" altLang="zh-CN" dirty="0"/>
          </a:p>
          <a:p>
            <a:endParaRPr lang="zh-CN" altLang="en-US" dirty="0"/>
          </a:p>
        </p:txBody>
      </p:sp>
    </p:spTree>
    <p:extLst>
      <p:ext uri="{BB962C8B-B14F-4D97-AF65-F5344CB8AC3E}">
        <p14:creationId xmlns:p14="http://schemas.microsoft.com/office/powerpoint/2010/main" val="1629050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负权？</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负权回路？</a:t>
            </a:r>
            <a:endParaRPr lang="en-US" altLang="zh-CN" dirty="0"/>
          </a:p>
          <a:p>
            <a:r>
              <a:rPr lang="zh-CN" altLang="en-US" dirty="0"/>
              <a:t>判断</a:t>
            </a:r>
            <a:r>
              <a:rPr lang="en-US" altLang="zh-CN" dirty="0"/>
              <a:t>dis(</a:t>
            </a:r>
            <a:r>
              <a:rPr lang="en-US" altLang="zh-CN" dirty="0" err="1"/>
              <a:t>i,i</a:t>
            </a:r>
            <a:r>
              <a:rPr lang="en-US" altLang="zh-CN" dirty="0"/>
              <a:t>)</a:t>
            </a:r>
            <a:r>
              <a:rPr lang="zh-CN" altLang="en-US" dirty="0"/>
              <a:t>是否小于</a:t>
            </a:r>
            <a:r>
              <a:rPr lang="en-US" altLang="zh-CN" dirty="0"/>
              <a:t>0</a:t>
            </a:r>
          </a:p>
          <a:p>
            <a:r>
              <a:rPr lang="zh-CN" altLang="en-US" dirty="0">
                <a:solidFill>
                  <a:srgbClr val="FF0000"/>
                </a:solidFill>
              </a:rPr>
              <a:t>注意</a:t>
            </a:r>
            <a:r>
              <a:rPr lang="zh-CN" altLang="en-US" dirty="0"/>
              <a:t>：</a:t>
            </a:r>
            <a:r>
              <a:rPr lang="en-US" altLang="zh-CN" dirty="0"/>
              <a:t>bellman-ford</a:t>
            </a:r>
            <a:r>
              <a:rPr lang="zh-CN" altLang="en-US" dirty="0"/>
              <a:t>和</a:t>
            </a:r>
            <a:r>
              <a:rPr lang="en-US" altLang="zh-CN" dirty="0" err="1"/>
              <a:t>spfa</a:t>
            </a:r>
            <a:r>
              <a:rPr lang="zh-CN" altLang="en-US" dirty="0"/>
              <a:t>是判断从源点</a:t>
            </a:r>
            <a:r>
              <a:rPr lang="en-US" altLang="zh-CN" dirty="0"/>
              <a:t>s</a:t>
            </a:r>
            <a:r>
              <a:rPr lang="zh-CN" altLang="en-US" dirty="0"/>
              <a:t>出发，能否走进负圈，</a:t>
            </a:r>
            <a:r>
              <a:rPr lang="en-US" altLang="zh-CN" dirty="0" err="1"/>
              <a:t>floyd</a:t>
            </a:r>
            <a:r>
              <a:rPr lang="zh-CN" altLang="en-US" dirty="0"/>
              <a:t>是判断图中有无负圈。</a:t>
            </a:r>
            <a:endParaRPr lang="en-US" altLang="zh-CN" dirty="0"/>
          </a:p>
        </p:txBody>
      </p:sp>
    </p:spTree>
    <p:extLst>
      <p:ext uri="{BB962C8B-B14F-4D97-AF65-F5344CB8AC3E}">
        <p14:creationId xmlns:p14="http://schemas.microsoft.com/office/powerpoint/2010/main" val="1205692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扩展</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最小环</a:t>
            </a:r>
            <a:endParaRPr lang="en-US" altLang="zh-CN" dirty="0"/>
          </a:p>
          <a:p>
            <a:r>
              <a:rPr lang="en-US" altLang="zh-CN" dirty="0" err="1"/>
              <a:t>min_i</a:t>
            </a:r>
            <a:r>
              <a:rPr lang="en-US" altLang="zh-CN" dirty="0"/>
              <a:t> dis(</a:t>
            </a:r>
            <a:r>
              <a:rPr lang="en-US" altLang="zh-CN" dirty="0" err="1"/>
              <a:t>i,i</a:t>
            </a:r>
            <a:r>
              <a:rPr lang="en-US" altLang="zh-CN" dirty="0"/>
              <a:t>)</a:t>
            </a:r>
          </a:p>
          <a:p>
            <a:r>
              <a:rPr lang="zh-CN" altLang="en-US" dirty="0"/>
              <a:t>复杂度</a:t>
            </a:r>
            <a:r>
              <a:rPr lang="en-US" altLang="zh-CN" dirty="0"/>
              <a:t>O(V^3)</a:t>
            </a:r>
            <a:r>
              <a:rPr lang="zh-CN" altLang="en-US" dirty="0"/>
              <a:t>，没有</a:t>
            </a:r>
            <a:r>
              <a:rPr lang="en-US" altLang="zh-CN" dirty="0"/>
              <a:t>bellman ford</a:t>
            </a:r>
            <a:r>
              <a:rPr lang="zh-CN" altLang="en-US" dirty="0"/>
              <a:t>好</a:t>
            </a:r>
            <a:endParaRPr lang="en-US" altLang="zh-CN" dirty="0"/>
          </a:p>
        </p:txBody>
      </p:sp>
    </p:spTree>
    <p:extLst>
      <p:ext uri="{BB962C8B-B14F-4D97-AF65-F5344CB8AC3E}">
        <p14:creationId xmlns:p14="http://schemas.microsoft.com/office/powerpoint/2010/main" val="117546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扩展</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假设现在我们要求刚好经过</a:t>
            </a:r>
            <a:r>
              <a:rPr lang="en-US" altLang="zh-CN" dirty="0"/>
              <a:t>N</a:t>
            </a:r>
            <a:r>
              <a:rPr lang="zh-CN" altLang="en-US" dirty="0"/>
              <a:t>条边（允许重复走）的最短路长度</a:t>
            </a:r>
            <a:endParaRPr lang="en-US" altLang="zh-CN" dirty="0"/>
          </a:p>
          <a:p>
            <a:r>
              <a:rPr lang="zh-CN" altLang="en-US" dirty="0"/>
              <a:t>设</a:t>
            </a:r>
            <a:r>
              <a:rPr lang="en-US" altLang="zh-CN" dirty="0"/>
              <a:t>f[</a:t>
            </a:r>
            <a:r>
              <a:rPr lang="en-US" altLang="zh-CN" dirty="0" err="1"/>
              <a:t>i</a:t>
            </a:r>
            <a:r>
              <a:rPr lang="en-US" altLang="zh-CN" dirty="0"/>
              <a:t>][j][k]</a:t>
            </a:r>
            <a:r>
              <a:rPr lang="zh-CN" altLang="en-US" dirty="0"/>
              <a:t>表示走</a:t>
            </a:r>
            <a:r>
              <a:rPr lang="en-US" altLang="zh-CN" dirty="0" err="1"/>
              <a:t>i</a:t>
            </a:r>
            <a:r>
              <a:rPr lang="zh-CN" altLang="en-US" dirty="0"/>
              <a:t>条边，从</a:t>
            </a:r>
            <a:r>
              <a:rPr lang="en-US" altLang="zh-CN" dirty="0"/>
              <a:t>j</a:t>
            </a:r>
            <a:r>
              <a:rPr lang="zh-CN" altLang="en-US" dirty="0"/>
              <a:t>到</a:t>
            </a:r>
            <a:r>
              <a:rPr lang="en-US" altLang="zh-CN" dirty="0"/>
              <a:t>k</a:t>
            </a:r>
            <a:r>
              <a:rPr lang="zh-CN" altLang="en-US" dirty="0"/>
              <a:t>的最短路</a:t>
            </a:r>
            <a:endParaRPr lang="en-US" altLang="zh-CN" dirty="0"/>
          </a:p>
          <a:p>
            <a:r>
              <a:rPr lang="en-US" altLang="zh-CN" dirty="0"/>
              <a:t>f[</a:t>
            </a:r>
            <a:r>
              <a:rPr lang="en-US" altLang="zh-CN" dirty="0" err="1"/>
              <a:t>a+b</a:t>
            </a:r>
            <a:r>
              <a:rPr lang="en-US" altLang="zh-CN" dirty="0"/>
              <a:t>][j][k]=min_{t}(f[a][j][t]+f[b][t][k])</a:t>
            </a:r>
          </a:p>
          <a:p>
            <a:r>
              <a:rPr lang="zh-CN" altLang="en-US" dirty="0"/>
              <a:t>然后可以倍增</a:t>
            </a:r>
            <a:endParaRPr lang="en-US" altLang="zh-CN" dirty="0"/>
          </a:p>
          <a:p>
            <a:r>
              <a:rPr lang="zh-CN" altLang="en-US" dirty="0"/>
              <a:t>就像快速幂一样，</a:t>
            </a:r>
            <a:r>
              <a:rPr lang="en-US" altLang="zh-CN" dirty="0"/>
              <a:t>f^2[j][k]=min_{t}(f[j][t]+f[t][k])</a:t>
            </a:r>
          </a:p>
          <a:p>
            <a:r>
              <a:rPr lang="zh-CN" altLang="en-US" dirty="0"/>
              <a:t>这个东西用类似于</a:t>
            </a:r>
            <a:r>
              <a:rPr lang="en-US" altLang="zh-CN" dirty="0" err="1"/>
              <a:t>floyd</a:t>
            </a:r>
            <a:r>
              <a:rPr lang="zh-CN" altLang="en-US" dirty="0"/>
              <a:t>的方法可以</a:t>
            </a:r>
            <a:r>
              <a:rPr lang="en-US" altLang="zh-CN" dirty="0" err="1"/>
              <a:t>dp</a:t>
            </a:r>
            <a:endParaRPr lang="en-US" altLang="zh-CN" dirty="0"/>
          </a:p>
          <a:p>
            <a:r>
              <a:rPr lang="zh-CN" altLang="en-US" dirty="0"/>
              <a:t>注意</a:t>
            </a:r>
            <a:r>
              <a:rPr lang="en-US" altLang="zh-CN" dirty="0" err="1"/>
              <a:t>floyd</a:t>
            </a:r>
            <a:r>
              <a:rPr lang="zh-CN" altLang="en-US" dirty="0"/>
              <a:t>是在原数组上更新，这个类似于</a:t>
            </a:r>
            <a:r>
              <a:rPr lang="en-US" altLang="zh-CN" dirty="0" err="1"/>
              <a:t>floyd</a:t>
            </a:r>
            <a:r>
              <a:rPr lang="zh-CN" altLang="en-US" dirty="0"/>
              <a:t>的</a:t>
            </a:r>
            <a:r>
              <a:rPr lang="en-US" altLang="zh-CN" dirty="0" err="1"/>
              <a:t>dp</a:t>
            </a:r>
            <a:r>
              <a:rPr lang="zh-CN" altLang="en-US" dirty="0"/>
              <a:t>是另外开个数组更新，复杂度</a:t>
            </a:r>
            <a:r>
              <a:rPr lang="en-US" altLang="zh-CN" dirty="0"/>
              <a:t>O(|V|^3logN)</a:t>
            </a:r>
          </a:p>
        </p:txBody>
      </p:sp>
    </p:spTree>
    <p:extLst>
      <p:ext uri="{BB962C8B-B14F-4D97-AF65-F5344CB8AC3E}">
        <p14:creationId xmlns:p14="http://schemas.microsoft.com/office/powerpoint/2010/main" val="1798821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扩展</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en-US" altLang="zh-CN" dirty="0" err="1"/>
              <a:t>floyd</a:t>
            </a:r>
            <a:r>
              <a:rPr lang="zh-CN" altLang="en-US" dirty="0"/>
              <a:t>的复杂度是</a:t>
            </a:r>
            <a:r>
              <a:rPr lang="en-US" altLang="zh-CN" dirty="0"/>
              <a:t>O(|V|^3)</a:t>
            </a:r>
            <a:r>
              <a:rPr lang="zh-CN" altLang="en-US" dirty="0"/>
              <a:t>，而堆优化</a:t>
            </a:r>
            <a:r>
              <a:rPr lang="en-US" altLang="zh-CN" dirty="0" err="1"/>
              <a:t>dijkstra</a:t>
            </a:r>
            <a:r>
              <a:rPr lang="zh-CN" altLang="en-US" dirty="0"/>
              <a:t>的复杂度是</a:t>
            </a:r>
            <a:r>
              <a:rPr lang="en-US" altLang="zh-CN" dirty="0"/>
              <a:t>O(|</a:t>
            </a:r>
            <a:r>
              <a:rPr lang="en-US" altLang="zh-CN" dirty="0" err="1"/>
              <a:t>E|log|V</a:t>
            </a:r>
            <a:r>
              <a:rPr lang="en-US" altLang="zh-CN" dirty="0"/>
              <a:t>|)</a:t>
            </a:r>
          </a:p>
          <a:p>
            <a:r>
              <a:rPr lang="zh-CN" altLang="en-US" dirty="0"/>
              <a:t>所以不难想到，如果我们枚举起点做堆优化</a:t>
            </a:r>
            <a:r>
              <a:rPr lang="en-US" altLang="zh-CN" dirty="0" err="1"/>
              <a:t>dijkstra</a:t>
            </a:r>
            <a:r>
              <a:rPr lang="zh-CN" altLang="en-US" dirty="0"/>
              <a:t>，复杂度是</a:t>
            </a:r>
            <a:r>
              <a:rPr lang="en-US" altLang="zh-CN" dirty="0"/>
              <a:t>O(|V||</a:t>
            </a:r>
            <a:r>
              <a:rPr lang="en-US" altLang="zh-CN" dirty="0" err="1"/>
              <a:t>E|log|V</a:t>
            </a:r>
            <a:r>
              <a:rPr lang="en-US" altLang="zh-CN" dirty="0"/>
              <a:t>|)</a:t>
            </a:r>
            <a:r>
              <a:rPr lang="zh-CN" altLang="en-US" dirty="0"/>
              <a:t>，在某些情况下优于</a:t>
            </a:r>
            <a:r>
              <a:rPr lang="en-US" altLang="zh-CN" dirty="0" err="1"/>
              <a:t>floyd</a:t>
            </a:r>
            <a:endParaRPr lang="en-US" altLang="zh-CN" dirty="0"/>
          </a:p>
          <a:p>
            <a:r>
              <a:rPr lang="zh-CN" altLang="en-US" dirty="0"/>
              <a:t>但是问题是</a:t>
            </a:r>
            <a:r>
              <a:rPr lang="en-US" altLang="zh-CN" dirty="0" err="1"/>
              <a:t>dijkstra</a:t>
            </a:r>
            <a:r>
              <a:rPr lang="zh-CN" altLang="en-US" dirty="0"/>
              <a:t>不支持负权边</a:t>
            </a:r>
            <a:endParaRPr lang="en-US" altLang="zh-CN" dirty="0"/>
          </a:p>
          <a:p>
            <a:r>
              <a:rPr lang="zh-CN" altLang="en-US" dirty="0"/>
              <a:t>下面讲一种方法，势能最短路（当然还是不支持负环）</a:t>
            </a:r>
            <a:endParaRPr lang="en-US" altLang="zh-CN" dirty="0"/>
          </a:p>
        </p:txBody>
      </p:sp>
    </p:spTree>
    <p:extLst>
      <p:ext uri="{BB962C8B-B14F-4D97-AF65-F5344CB8AC3E}">
        <p14:creationId xmlns:p14="http://schemas.microsoft.com/office/powerpoint/2010/main" val="274790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2E40B-092D-422C-8451-05B7E69B8AE5}"/>
              </a:ext>
            </a:extLst>
          </p:cNvPr>
          <p:cNvSpPr>
            <a:spLocks noGrp="1"/>
          </p:cNvSpPr>
          <p:nvPr>
            <p:ph type="ctrTitle"/>
          </p:nvPr>
        </p:nvSpPr>
        <p:spPr/>
        <p:txBody>
          <a:bodyPr/>
          <a:lstStyle/>
          <a:p>
            <a:r>
              <a:rPr lang="en-US" altLang="zh-CN" dirty="0" err="1"/>
              <a:t>dijkstra</a:t>
            </a:r>
            <a:endParaRPr lang="zh-CN" altLang="en-US" dirty="0"/>
          </a:p>
        </p:txBody>
      </p:sp>
      <p:sp>
        <p:nvSpPr>
          <p:cNvPr id="3" name="副标题 2">
            <a:extLst>
              <a:ext uri="{FF2B5EF4-FFF2-40B4-BE49-F238E27FC236}">
                <a16:creationId xmlns:a16="http://schemas.microsoft.com/office/drawing/2014/main" id="{4951B92E-B3FB-42EA-A153-91EC2A2549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68451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扩展</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normAutofit lnSpcReduction="10000"/>
          </a:bodyPr>
          <a:lstStyle/>
          <a:p>
            <a:r>
              <a:rPr lang="zh-CN" altLang="en-US" dirty="0"/>
              <a:t>给图新增加一个点</a:t>
            </a:r>
            <a:r>
              <a:rPr lang="en-US" altLang="zh-CN" dirty="0"/>
              <a:t>0</a:t>
            </a:r>
            <a:r>
              <a:rPr lang="zh-CN" altLang="en-US" dirty="0"/>
              <a:t>，然后从</a:t>
            </a:r>
            <a:r>
              <a:rPr lang="en-US" altLang="zh-CN" dirty="0"/>
              <a:t>0</a:t>
            </a:r>
            <a:r>
              <a:rPr lang="zh-CN" altLang="en-US" dirty="0"/>
              <a:t>向其他的点都连一条边权为</a:t>
            </a:r>
            <a:r>
              <a:rPr lang="en-US" altLang="zh-CN" dirty="0"/>
              <a:t>0</a:t>
            </a:r>
            <a:r>
              <a:rPr lang="zh-CN" altLang="en-US" dirty="0"/>
              <a:t>的边</a:t>
            </a:r>
            <a:endParaRPr lang="en-US" altLang="zh-CN" dirty="0"/>
          </a:p>
          <a:p>
            <a:r>
              <a:rPr lang="zh-CN" altLang="en-US" dirty="0"/>
              <a:t>然后以</a:t>
            </a:r>
            <a:r>
              <a:rPr lang="en-US" altLang="zh-CN" dirty="0"/>
              <a:t>0</a:t>
            </a:r>
            <a:r>
              <a:rPr lang="zh-CN" altLang="en-US" dirty="0"/>
              <a:t>为起点，用</a:t>
            </a:r>
            <a:r>
              <a:rPr lang="en-US" altLang="zh-CN" dirty="0"/>
              <a:t>bellman ford</a:t>
            </a:r>
            <a:r>
              <a:rPr lang="zh-CN" altLang="en-US" dirty="0"/>
              <a:t>求到其他所有点的最短路</a:t>
            </a:r>
            <a:r>
              <a:rPr lang="en-US" altLang="zh-CN" dirty="0"/>
              <a:t>h[u]</a:t>
            </a:r>
          </a:p>
          <a:p>
            <a:r>
              <a:rPr lang="zh-CN" altLang="en-US" dirty="0"/>
              <a:t>如果有负环的话那么这一步就检测出来了</a:t>
            </a:r>
            <a:endParaRPr lang="en-US" altLang="zh-CN" dirty="0"/>
          </a:p>
          <a:p>
            <a:r>
              <a:rPr lang="zh-CN" altLang="en-US" dirty="0"/>
              <a:t>然后因为没有负环，所以最短路数组</a:t>
            </a:r>
            <a:r>
              <a:rPr lang="en-US" altLang="zh-CN" dirty="0"/>
              <a:t>h</a:t>
            </a:r>
            <a:r>
              <a:rPr lang="zh-CN" altLang="en-US" dirty="0"/>
              <a:t>已经不能再松弛了，即对于所有的边</a:t>
            </a:r>
            <a:r>
              <a:rPr lang="en-US" altLang="zh-CN" dirty="0"/>
              <a:t>u-&gt;v</a:t>
            </a:r>
            <a:r>
              <a:rPr lang="zh-CN" altLang="en-US" dirty="0"/>
              <a:t>，</a:t>
            </a:r>
            <a:r>
              <a:rPr lang="en-US" altLang="zh-CN" dirty="0"/>
              <a:t>h[u]+w(</a:t>
            </a:r>
            <a:r>
              <a:rPr lang="en-US" altLang="zh-CN" dirty="0" err="1"/>
              <a:t>u,v</a:t>
            </a:r>
            <a:r>
              <a:rPr lang="en-US" altLang="zh-CN" dirty="0"/>
              <a:t>)&gt;=h[v]</a:t>
            </a:r>
            <a:r>
              <a:rPr lang="zh-CN" altLang="en-US" dirty="0"/>
              <a:t>，所以</a:t>
            </a:r>
            <a:r>
              <a:rPr lang="en-US" altLang="zh-CN" dirty="0"/>
              <a:t>w(</a:t>
            </a:r>
            <a:r>
              <a:rPr lang="en-US" altLang="zh-CN" dirty="0" err="1"/>
              <a:t>u,v</a:t>
            </a:r>
            <a:r>
              <a:rPr lang="en-US" altLang="zh-CN" dirty="0"/>
              <a:t>)+h[u]-h[v]&gt;=0</a:t>
            </a:r>
          </a:p>
          <a:p>
            <a:r>
              <a:rPr lang="zh-CN" altLang="en-US" dirty="0"/>
              <a:t>所以把所有的边权都修改成</a:t>
            </a:r>
            <a:r>
              <a:rPr lang="en-US" altLang="zh-CN" dirty="0"/>
              <a:t>w(</a:t>
            </a:r>
            <a:r>
              <a:rPr lang="en-US" altLang="zh-CN" dirty="0" err="1"/>
              <a:t>u,v</a:t>
            </a:r>
            <a:r>
              <a:rPr lang="en-US" altLang="zh-CN" dirty="0"/>
              <a:t>)+h[u]-h[v]</a:t>
            </a:r>
            <a:r>
              <a:rPr lang="zh-CN" altLang="en-US" dirty="0"/>
              <a:t>，就没有负权边了</a:t>
            </a:r>
            <a:endParaRPr lang="en-US" altLang="zh-CN" dirty="0"/>
          </a:p>
          <a:p>
            <a:r>
              <a:rPr lang="zh-CN" altLang="en-US" dirty="0"/>
              <a:t>接下来就可以</a:t>
            </a:r>
            <a:r>
              <a:rPr lang="en-US" altLang="zh-CN" dirty="0" err="1"/>
              <a:t>dijkstra</a:t>
            </a:r>
            <a:r>
              <a:rPr lang="zh-CN" altLang="en-US" dirty="0"/>
              <a:t>了，求出来的答案是</a:t>
            </a:r>
            <a:endParaRPr lang="en-US" altLang="zh-CN" dirty="0"/>
          </a:p>
          <a:p>
            <a:r>
              <a:rPr lang="en-US" altLang="zh-CN" dirty="0"/>
              <a:t>w(s,p1)+h[s]-h[p1]+w(p1,p2)+h[p1]-h[p2]+…+w(</a:t>
            </a:r>
            <a:r>
              <a:rPr lang="en-US" altLang="zh-CN" dirty="0" err="1"/>
              <a:t>pk,t</a:t>
            </a:r>
            <a:r>
              <a:rPr lang="en-US" altLang="zh-CN" dirty="0"/>
              <a:t>)+h[pk]-h[t]</a:t>
            </a:r>
          </a:p>
          <a:p>
            <a:r>
              <a:rPr lang="en-US" altLang="zh-CN" dirty="0"/>
              <a:t>=</a:t>
            </a:r>
            <a:r>
              <a:rPr lang="en-US" altLang="zh-CN" dirty="0" err="1"/>
              <a:t>ans+h</a:t>
            </a:r>
            <a:r>
              <a:rPr lang="en-US" altLang="zh-CN" dirty="0"/>
              <a:t>[s]-h[t]</a:t>
            </a:r>
            <a:r>
              <a:rPr lang="zh-CN" altLang="en-US" dirty="0"/>
              <a:t>，所以不难求出</a:t>
            </a:r>
            <a:r>
              <a:rPr lang="en-US" altLang="zh-CN" dirty="0" err="1"/>
              <a:t>ans</a:t>
            </a:r>
            <a:endParaRPr lang="en-US" altLang="zh-CN" dirty="0"/>
          </a:p>
        </p:txBody>
      </p:sp>
    </p:spTree>
    <p:extLst>
      <p:ext uri="{BB962C8B-B14F-4D97-AF65-F5344CB8AC3E}">
        <p14:creationId xmlns:p14="http://schemas.microsoft.com/office/powerpoint/2010/main" val="3523970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84226-3D60-41E8-BFFD-FCB826B744D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DCC95EF-D3A9-417D-8B27-33F8569C8556}"/>
              </a:ext>
            </a:extLst>
          </p:cNvPr>
          <p:cNvSpPr>
            <a:spLocks noGrp="1"/>
          </p:cNvSpPr>
          <p:nvPr>
            <p:ph idx="1"/>
          </p:nvPr>
        </p:nvSpPr>
        <p:spPr/>
        <p:txBody>
          <a:bodyPr/>
          <a:lstStyle/>
          <a:p>
            <a:r>
              <a:rPr lang="zh-CN" altLang="en-US" dirty="0"/>
              <a:t>判负圈</a:t>
            </a:r>
            <a:r>
              <a:rPr lang="en-US" altLang="zh-CN" dirty="0"/>
              <a:t>/</a:t>
            </a:r>
            <a:r>
              <a:rPr lang="zh-CN" altLang="en-US" dirty="0"/>
              <a:t>负权：</a:t>
            </a:r>
          </a:p>
        </p:txBody>
      </p:sp>
    </p:spTree>
    <p:extLst>
      <p:ext uri="{BB962C8B-B14F-4D97-AF65-F5344CB8AC3E}">
        <p14:creationId xmlns:p14="http://schemas.microsoft.com/office/powerpoint/2010/main" val="3891492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84226-3D60-41E8-BFFD-FCB826B744D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DCC95EF-D3A9-417D-8B27-33F8569C8556}"/>
              </a:ext>
            </a:extLst>
          </p:cNvPr>
          <p:cNvSpPr>
            <a:spLocks noGrp="1"/>
          </p:cNvSpPr>
          <p:nvPr>
            <p:ph idx="1"/>
          </p:nvPr>
        </p:nvSpPr>
        <p:spPr/>
        <p:txBody>
          <a:bodyPr/>
          <a:lstStyle/>
          <a:p>
            <a:r>
              <a:rPr lang="zh-CN" altLang="en-US" dirty="0"/>
              <a:t>判负圈</a:t>
            </a:r>
            <a:r>
              <a:rPr lang="en-US" altLang="zh-CN" dirty="0"/>
              <a:t>/</a:t>
            </a:r>
            <a:r>
              <a:rPr lang="zh-CN" altLang="en-US" dirty="0"/>
              <a:t>负权：用</a:t>
            </a:r>
            <a:r>
              <a:rPr lang="en-US" altLang="zh-CN" dirty="0"/>
              <a:t>bellman-ford/</a:t>
            </a:r>
            <a:r>
              <a:rPr lang="en-US" altLang="zh-CN" dirty="0" err="1"/>
              <a:t>spfa</a:t>
            </a:r>
            <a:r>
              <a:rPr lang="en-US" altLang="zh-CN" dirty="0"/>
              <a:t>/</a:t>
            </a:r>
            <a:r>
              <a:rPr lang="en-US" altLang="zh-CN" dirty="0" err="1"/>
              <a:t>floyd</a:t>
            </a:r>
            <a:endParaRPr lang="en-US" altLang="zh-CN" dirty="0"/>
          </a:p>
          <a:p>
            <a:r>
              <a:rPr lang="zh-CN" altLang="en-US" dirty="0"/>
              <a:t>非负权：</a:t>
            </a:r>
          </a:p>
        </p:txBody>
      </p:sp>
    </p:spTree>
    <p:extLst>
      <p:ext uri="{BB962C8B-B14F-4D97-AF65-F5344CB8AC3E}">
        <p14:creationId xmlns:p14="http://schemas.microsoft.com/office/powerpoint/2010/main" val="1802706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84226-3D60-41E8-BFFD-FCB826B744D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DCC95EF-D3A9-417D-8B27-33F8569C8556}"/>
              </a:ext>
            </a:extLst>
          </p:cNvPr>
          <p:cNvSpPr>
            <a:spLocks noGrp="1"/>
          </p:cNvSpPr>
          <p:nvPr>
            <p:ph idx="1"/>
          </p:nvPr>
        </p:nvSpPr>
        <p:spPr/>
        <p:txBody>
          <a:bodyPr/>
          <a:lstStyle/>
          <a:p>
            <a:r>
              <a:rPr lang="zh-CN" altLang="en-US" dirty="0"/>
              <a:t>判负圈</a:t>
            </a:r>
            <a:r>
              <a:rPr lang="en-US" altLang="zh-CN" dirty="0"/>
              <a:t>/</a:t>
            </a:r>
            <a:r>
              <a:rPr lang="zh-CN" altLang="en-US" dirty="0"/>
              <a:t>负权：用</a:t>
            </a:r>
            <a:r>
              <a:rPr lang="en-US" altLang="zh-CN" dirty="0"/>
              <a:t>bellman-ford/</a:t>
            </a:r>
            <a:r>
              <a:rPr lang="en-US" altLang="zh-CN" dirty="0" err="1"/>
              <a:t>spfa</a:t>
            </a:r>
            <a:r>
              <a:rPr lang="en-US" altLang="zh-CN" dirty="0"/>
              <a:t>/</a:t>
            </a:r>
            <a:r>
              <a:rPr lang="en-US" altLang="zh-CN" dirty="0" err="1"/>
              <a:t>floyd</a:t>
            </a:r>
            <a:endParaRPr lang="en-US" altLang="zh-CN" dirty="0"/>
          </a:p>
          <a:p>
            <a:r>
              <a:rPr lang="zh-CN" altLang="en-US" dirty="0"/>
              <a:t>非负权：用</a:t>
            </a:r>
            <a:r>
              <a:rPr lang="en-US" altLang="zh-CN" dirty="0" err="1"/>
              <a:t>dijkstra</a:t>
            </a:r>
            <a:endParaRPr lang="en-US" altLang="zh-CN" dirty="0"/>
          </a:p>
          <a:p>
            <a:r>
              <a:rPr lang="zh-CN" altLang="en-US" dirty="0"/>
              <a:t>判负圈</a:t>
            </a:r>
            <a:r>
              <a:rPr lang="en-US" altLang="zh-CN" dirty="0"/>
              <a:t>/</a:t>
            </a:r>
            <a:r>
              <a:rPr lang="zh-CN" altLang="en-US" dirty="0"/>
              <a:t>负权</a:t>
            </a:r>
            <a:r>
              <a:rPr lang="en-US" altLang="zh-CN" dirty="0"/>
              <a:t>+</a:t>
            </a:r>
            <a:r>
              <a:rPr lang="zh-CN" altLang="en-US" dirty="0"/>
              <a:t>卡</a:t>
            </a:r>
            <a:r>
              <a:rPr lang="en-US" altLang="zh-CN" dirty="0" err="1"/>
              <a:t>spfa</a:t>
            </a:r>
            <a:r>
              <a:rPr lang="zh-CN" altLang="en-US" dirty="0"/>
              <a:t>：</a:t>
            </a:r>
          </a:p>
        </p:txBody>
      </p:sp>
    </p:spTree>
    <p:extLst>
      <p:ext uri="{BB962C8B-B14F-4D97-AF65-F5344CB8AC3E}">
        <p14:creationId xmlns:p14="http://schemas.microsoft.com/office/powerpoint/2010/main" val="3839751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84226-3D60-41E8-BFFD-FCB826B744D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DCC95EF-D3A9-417D-8B27-33F8569C8556}"/>
              </a:ext>
            </a:extLst>
          </p:cNvPr>
          <p:cNvSpPr>
            <a:spLocks noGrp="1"/>
          </p:cNvSpPr>
          <p:nvPr>
            <p:ph idx="1"/>
          </p:nvPr>
        </p:nvSpPr>
        <p:spPr/>
        <p:txBody>
          <a:bodyPr/>
          <a:lstStyle/>
          <a:p>
            <a:r>
              <a:rPr lang="zh-CN" altLang="en-US" dirty="0"/>
              <a:t>判负圈</a:t>
            </a:r>
            <a:r>
              <a:rPr lang="en-US" altLang="zh-CN" dirty="0"/>
              <a:t>/</a:t>
            </a:r>
            <a:r>
              <a:rPr lang="zh-CN" altLang="en-US" dirty="0"/>
              <a:t>负权：用</a:t>
            </a:r>
            <a:r>
              <a:rPr lang="en-US" altLang="zh-CN" dirty="0"/>
              <a:t>bellman-ford/</a:t>
            </a:r>
            <a:r>
              <a:rPr lang="en-US" altLang="zh-CN" dirty="0" err="1"/>
              <a:t>spfa</a:t>
            </a:r>
            <a:r>
              <a:rPr lang="en-US" altLang="zh-CN" dirty="0"/>
              <a:t>/</a:t>
            </a:r>
            <a:r>
              <a:rPr lang="en-US" altLang="zh-CN" dirty="0" err="1"/>
              <a:t>floyd</a:t>
            </a:r>
            <a:endParaRPr lang="en-US" altLang="zh-CN" dirty="0"/>
          </a:p>
          <a:p>
            <a:r>
              <a:rPr lang="zh-CN" altLang="en-US" dirty="0"/>
              <a:t>非负权：用</a:t>
            </a:r>
            <a:r>
              <a:rPr lang="en-US" altLang="zh-CN" dirty="0" err="1"/>
              <a:t>dijkstra</a:t>
            </a:r>
            <a:endParaRPr lang="en-US" altLang="zh-CN" dirty="0"/>
          </a:p>
          <a:p>
            <a:r>
              <a:rPr lang="zh-CN" altLang="en-US" dirty="0"/>
              <a:t>判负圈</a:t>
            </a:r>
            <a:r>
              <a:rPr lang="en-US" altLang="zh-CN" dirty="0"/>
              <a:t>/</a:t>
            </a:r>
            <a:r>
              <a:rPr lang="zh-CN" altLang="en-US" dirty="0"/>
              <a:t>负权</a:t>
            </a:r>
            <a:r>
              <a:rPr lang="en-US" altLang="zh-CN" dirty="0"/>
              <a:t>+</a:t>
            </a:r>
            <a:r>
              <a:rPr lang="zh-CN" altLang="en-US" dirty="0"/>
              <a:t>卡</a:t>
            </a:r>
            <a:r>
              <a:rPr lang="en-US" altLang="zh-CN" dirty="0" err="1"/>
              <a:t>spfa</a:t>
            </a:r>
            <a:r>
              <a:rPr lang="zh-CN" altLang="en-US" dirty="0"/>
              <a:t>：随机化</a:t>
            </a:r>
            <a:r>
              <a:rPr lang="en-US" altLang="zh-CN" dirty="0" err="1"/>
              <a:t>spfa</a:t>
            </a:r>
            <a:endParaRPr lang="en-US" altLang="zh-CN" dirty="0"/>
          </a:p>
          <a:p>
            <a:r>
              <a:rPr lang="zh-CN" altLang="en-US" dirty="0"/>
              <a:t>非负权</a:t>
            </a:r>
            <a:r>
              <a:rPr lang="en-US" altLang="zh-CN" dirty="0"/>
              <a:t>+</a:t>
            </a:r>
            <a:r>
              <a:rPr lang="zh-CN" altLang="en-US" dirty="0"/>
              <a:t>图太大：</a:t>
            </a:r>
          </a:p>
        </p:txBody>
      </p:sp>
    </p:spTree>
    <p:extLst>
      <p:ext uri="{BB962C8B-B14F-4D97-AF65-F5344CB8AC3E}">
        <p14:creationId xmlns:p14="http://schemas.microsoft.com/office/powerpoint/2010/main" val="277567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84226-3D60-41E8-BFFD-FCB826B744D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DCC95EF-D3A9-417D-8B27-33F8569C8556}"/>
              </a:ext>
            </a:extLst>
          </p:cNvPr>
          <p:cNvSpPr>
            <a:spLocks noGrp="1"/>
          </p:cNvSpPr>
          <p:nvPr>
            <p:ph idx="1"/>
          </p:nvPr>
        </p:nvSpPr>
        <p:spPr/>
        <p:txBody>
          <a:bodyPr/>
          <a:lstStyle/>
          <a:p>
            <a:r>
              <a:rPr lang="zh-CN" altLang="en-US" dirty="0"/>
              <a:t>判负圈</a:t>
            </a:r>
            <a:r>
              <a:rPr lang="en-US" altLang="zh-CN" dirty="0"/>
              <a:t>/</a:t>
            </a:r>
            <a:r>
              <a:rPr lang="zh-CN" altLang="en-US" dirty="0"/>
              <a:t>负权：用</a:t>
            </a:r>
            <a:r>
              <a:rPr lang="en-US" altLang="zh-CN" dirty="0"/>
              <a:t>bellman-ford/</a:t>
            </a:r>
            <a:r>
              <a:rPr lang="en-US" altLang="zh-CN" dirty="0" err="1"/>
              <a:t>spfa</a:t>
            </a:r>
            <a:r>
              <a:rPr lang="en-US" altLang="zh-CN" dirty="0"/>
              <a:t>/</a:t>
            </a:r>
            <a:r>
              <a:rPr lang="en-US" altLang="zh-CN" dirty="0" err="1"/>
              <a:t>floyd</a:t>
            </a:r>
            <a:endParaRPr lang="en-US" altLang="zh-CN" dirty="0"/>
          </a:p>
          <a:p>
            <a:r>
              <a:rPr lang="zh-CN" altLang="en-US" dirty="0"/>
              <a:t>非负权：用</a:t>
            </a:r>
            <a:r>
              <a:rPr lang="en-US" altLang="zh-CN" dirty="0" err="1"/>
              <a:t>dijkstra</a:t>
            </a:r>
            <a:endParaRPr lang="en-US" altLang="zh-CN" dirty="0"/>
          </a:p>
          <a:p>
            <a:r>
              <a:rPr lang="zh-CN" altLang="en-US" dirty="0"/>
              <a:t>判负圈</a:t>
            </a:r>
            <a:r>
              <a:rPr lang="en-US" altLang="zh-CN" dirty="0"/>
              <a:t>/</a:t>
            </a:r>
            <a:r>
              <a:rPr lang="zh-CN" altLang="en-US" dirty="0"/>
              <a:t>负权</a:t>
            </a:r>
            <a:r>
              <a:rPr lang="en-US" altLang="zh-CN" dirty="0"/>
              <a:t>+</a:t>
            </a:r>
            <a:r>
              <a:rPr lang="zh-CN" altLang="en-US" dirty="0"/>
              <a:t>卡</a:t>
            </a:r>
            <a:r>
              <a:rPr lang="en-US" altLang="zh-CN" dirty="0" err="1"/>
              <a:t>spfa</a:t>
            </a:r>
            <a:r>
              <a:rPr lang="zh-CN" altLang="en-US" dirty="0"/>
              <a:t>：随机化</a:t>
            </a:r>
            <a:r>
              <a:rPr lang="en-US" altLang="zh-CN" dirty="0" err="1"/>
              <a:t>spfa</a:t>
            </a:r>
            <a:endParaRPr lang="en-US" altLang="zh-CN" dirty="0"/>
          </a:p>
          <a:p>
            <a:r>
              <a:rPr lang="zh-CN" altLang="en-US" dirty="0"/>
              <a:t>非负权</a:t>
            </a:r>
            <a:r>
              <a:rPr lang="en-US" altLang="zh-CN" dirty="0"/>
              <a:t>+</a:t>
            </a:r>
            <a:r>
              <a:rPr lang="zh-CN" altLang="en-US" dirty="0"/>
              <a:t>图太大：</a:t>
            </a:r>
            <a:r>
              <a:rPr lang="en-US" altLang="zh-CN" dirty="0" err="1"/>
              <a:t>spfa</a:t>
            </a:r>
            <a:r>
              <a:rPr lang="zh-CN" altLang="en-US" dirty="0"/>
              <a:t>，或者随机化</a:t>
            </a:r>
            <a:r>
              <a:rPr lang="en-US" altLang="zh-CN" dirty="0" err="1"/>
              <a:t>spfa</a:t>
            </a:r>
            <a:endParaRPr lang="en-US" altLang="zh-CN" dirty="0"/>
          </a:p>
          <a:p>
            <a:pPr marL="0" indent="0">
              <a:buNone/>
            </a:pPr>
            <a:r>
              <a:rPr lang="zh-CN" altLang="en-US" dirty="0"/>
              <a:t>（对顶堆</a:t>
            </a:r>
            <a:r>
              <a:rPr lang="en-US" altLang="zh-CN" dirty="0"/>
              <a:t>/</a:t>
            </a:r>
            <a:r>
              <a:rPr lang="zh-CN" altLang="en-US" dirty="0"/>
              <a:t>斐波那契堆优化</a:t>
            </a:r>
            <a:r>
              <a:rPr lang="en-US" altLang="zh-CN" dirty="0" err="1"/>
              <a:t>dijkstra</a:t>
            </a:r>
            <a:r>
              <a:rPr lang="zh-CN" altLang="en-US" dirty="0"/>
              <a:t>）</a:t>
            </a:r>
            <a:endParaRPr lang="en-US" altLang="zh-CN" dirty="0"/>
          </a:p>
          <a:p>
            <a:r>
              <a:rPr lang="zh-CN" altLang="en-US" dirty="0"/>
              <a:t>边权为</a:t>
            </a:r>
            <a:r>
              <a:rPr lang="en-US" altLang="zh-CN" dirty="0"/>
              <a:t>1</a:t>
            </a:r>
            <a:r>
              <a:rPr lang="zh-CN" altLang="en-US" dirty="0"/>
              <a:t>：</a:t>
            </a: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2918547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84226-3D60-41E8-BFFD-FCB826B744D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DCC95EF-D3A9-417D-8B27-33F8569C8556}"/>
              </a:ext>
            </a:extLst>
          </p:cNvPr>
          <p:cNvSpPr>
            <a:spLocks noGrp="1"/>
          </p:cNvSpPr>
          <p:nvPr>
            <p:ph idx="1"/>
          </p:nvPr>
        </p:nvSpPr>
        <p:spPr/>
        <p:txBody>
          <a:bodyPr/>
          <a:lstStyle/>
          <a:p>
            <a:r>
              <a:rPr lang="zh-CN" altLang="en-US" dirty="0"/>
              <a:t>判负圈</a:t>
            </a:r>
            <a:r>
              <a:rPr lang="en-US" altLang="zh-CN" dirty="0"/>
              <a:t>/</a:t>
            </a:r>
            <a:r>
              <a:rPr lang="zh-CN" altLang="en-US" dirty="0"/>
              <a:t>负权：用</a:t>
            </a:r>
            <a:r>
              <a:rPr lang="en-US" altLang="zh-CN" dirty="0"/>
              <a:t>bellman-ford/</a:t>
            </a:r>
            <a:r>
              <a:rPr lang="en-US" altLang="zh-CN" dirty="0" err="1"/>
              <a:t>spfa</a:t>
            </a:r>
            <a:r>
              <a:rPr lang="en-US" altLang="zh-CN" dirty="0"/>
              <a:t>/</a:t>
            </a:r>
            <a:r>
              <a:rPr lang="en-US" altLang="zh-CN" dirty="0" err="1"/>
              <a:t>floyd</a:t>
            </a:r>
            <a:endParaRPr lang="en-US" altLang="zh-CN" dirty="0"/>
          </a:p>
          <a:p>
            <a:r>
              <a:rPr lang="zh-CN" altLang="en-US" dirty="0"/>
              <a:t>非负权：用</a:t>
            </a:r>
            <a:r>
              <a:rPr lang="en-US" altLang="zh-CN" dirty="0" err="1"/>
              <a:t>dijkstra</a:t>
            </a:r>
            <a:endParaRPr lang="en-US" altLang="zh-CN" dirty="0"/>
          </a:p>
          <a:p>
            <a:r>
              <a:rPr lang="zh-CN" altLang="en-US" dirty="0"/>
              <a:t>判负圈</a:t>
            </a:r>
            <a:r>
              <a:rPr lang="en-US" altLang="zh-CN" dirty="0"/>
              <a:t>/</a:t>
            </a:r>
            <a:r>
              <a:rPr lang="zh-CN" altLang="en-US" dirty="0"/>
              <a:t>负权</a:t>
            </a:r>
            <a:r>
              <a:rPr lang="en-US" altLang="zh-CN" dirty="0"/>
              <a:t>+</a:t>
            </a:r>
            <a:r>
              <a:rPr lang="zh-CN" altLang="en-US" dirty="0"/>
              <a:t>卡</a:t>
            </a:r>
            <a:r>
              <a:rPr lang="en-US" altLang="zh-CN" dirty="0" err="1"/>
              <a:t>spfa</a:t>
            </a:r>
            <a:r>
              <a:rPr lang="zh-CN" altLang="en-US" dirty="0"/>
              <a:t>：随机化</a:t>
            </a:r>
            <a:r>
              <a:rPr lang="en-US" altLang="zh-CN" dirty="0" err="1"/>
              <a:t>spfa</a:t>
            </a:r>
            <a:endParaRPr lang="en-US" altLang="zh-CN" dirty="0"/>
          </a:p>
          <a:p>
            <a:r>
              <a:rPr lang="zh-CN" altLang="en-US" dirty="0"/>
              <a:t>非负权</a:t>
            </a:r>
            <a:r>
              <a:rPr lang="en-US" altLang="zh-CN" dirty="0"/>
              <a:t>+</a:t>
            </a:r>
            <a:r>
              <a:rPr lang="zh-CN" altLang="en-US" dirty="0"/>
              <a:t>图太大：</a:t>
            </a:r>
            <a:r>
              <a:rPr lang="en-US" altLang="zh-CN" dirty="0" err="1"/>
              <a:t>spfa</a:t>
            </a:r>
            <a:r>
              <a:rPr lang="zh-CN" altLang="en-US" dirty="0"/>
              <a:t>，或者随机化</a:t>
            </a:r>
            <a:r>
              <a:rPr lang="en-US" altLang="zh-CN" dirty="0" err="1"/>
              <a:t>spfa</a:t>
            </a:r>
            <a:endParaRPr lang="en-US" altLang="zh-CN" dirty="0"/>
          </a:p>
          <a:p>
            <a:pPr marL="0" indent="0">
              <a:buNone/>
            </a:pPr>
            <a:r>
              <a:rPr lang="zh-CN" altLang="en-US" dirty="0"/>
              <a:t>（对顶堆</a:t>
            </a:r>
            <a:r>
              <a:rPr lang="en-US" altLang="zh-CN" dirty="0"/>
              <a:t>/</a:t>
            </a:r>
            <a:r>
              <a:rPr lang="zh-CN" altLang="en-US" dirty="0"/>
              <a:t>斐波那契堆优化</a:t>
            </a:r>
            <a:r>
              <a:rPr lang="en-US" altLang="zh-CN" dirty="0" err="1"/>
              <a:t>dijkstra</a:t>
            </a:r>
            <a:r>
              <a:rPr lang="zh-CN" altLang="en-US" dirty="0"/>
              <a:t>）</a:t>
            </a:r>
            <a:endParaRPr lang="en-US" altLang="zh-CN" dirty="0"/>
          </a:p>
          <a:p>
            <a:r>
              <a:rPr lang="zh-CN" altLang="en-US" dirty="0"/>
              <a:t>边权为</a:t>
            </a:r>
            <a:r>
              <a:rPr lang="en-US" altLang="zh-CN" dirty="0"/>
              <a:t>1</a:t>
            </a:r>
            <a:r>
              <a:rPr lang="zh-CN" altLang="en-US" dirty="0"/>
              <a:t>：</a:t>
            </a:r>
            <a:r>
              <a:rPr lang="en-US" altLang="zh-CN" dirty="0" err="1"/>
              <a:t>bfs</a:t>
            </a: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4085169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84226-3D60-41E8-BFFD-FCB826B744D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DCC95EF-D3A9-417D-8B27-33F8569C8556}"/>
              </a:ext>
            </a:extLst>
          </p:cNvPr>
          <p:cNvSpPr>
            <a:spLocks noGrp="1"/>
          </p:cNvSpPr>
          <p:nvPr>
            <p:ph idx="1"/>
          </p:nvPr>
        </p:nvSpPr>
        <p:spPr/>
        <p:txBody>
          <a:bodyPr/>
          <a:lstStyle/>
          <a:p>
            <a:r>
              <a:rPr lang="zh-CN" altLang="en-US" dirty="0"/>
              <a:t>判负圈</a:t>
            </a:r>
            <a:r>
              <a:rPr lang="en-US" altLang="zh-CN" dirty="0"/>
              <a:t>/</a:t>
            </a:r>
            <a:r>
              <a:rPr lang="zh-CN" altLang="en-US" dirty="0"/>
              <a:t>负权：用</a:t>
            </a:r>
            <a:r>
              <a:rPr lang="en-US" altLang="zh-CN" dirty="0"/>
              <a:t>bellman-ford/</a:t>
            </a:r>
            <a:r>
              <a:rPr lang="en-US" altLang="zh-CN" dirty="0" err="1"/>
              <a:t>spfa</a:t>
            </a:r>
            <a:r>
              <a:rPr lang="en-US" altLang="zh-CN" dirty="0"/>
              <a:t>/</a:t>
            </a:r>
            <a:r>
              <a:rPr lang="en-US" altLang="zh-CN" dirty="0" err="1"/>
              <a:t>floyd</a:t>
            </a:r>
            <a:endParaRPr lang="en-US" altLang="zh-CN" dirty="0"/>
          </a:p>
          <a:p>
            <a:r>
              <a:rPr lang="zh-CN" altLang="en-US" dirty="0"/>
              <a:t>非负权：用</a:t>
            </a:r>
            <a:r>
              <a:rPr lang="en-US" altLang="zh-CN" dirty="0" err="1"/>
              <a:t>dijkstra</a:t>
            </a:r>
            <a:endParaRPr lang="en-US" altLang="zh-CN" dirty="0"/>
          </a:p>
          <a:p>
            <a:r>
              <a:rPr lang="zh-CN" altLang="en-US" dirty="0"/>
              <a:t>判负圈</a:t>
            </a:r>
            <a:r>
              <a:rPr lang="en-US" altLang="zh-CN" dirty="0"/>
              <a:t>/</a:t>
            </a:r>
            <a:r>
              <a:rPr lang="zh-CN" altLang="en-US" dirty="0"/>
              <a:t>负权</a:t>
            </a:r>
            <a:r>
              <a:rPr lang="en-US" altLang="zh-CN" dirty="0"/>
              <a:t>+</a:t>
            </a:r>
            <a:r>
              <a:rPr lang="zh-CN" altLang="en-US" dirty="0"/>
              <a:t>卡</a:t>
            </a:r>
            <a:r>
              <a:rPr lang="en-US" altLang="zh-CN" dirty="0" err="1"/>
              <a:t>spfa</a:t>
            </a:r>
            <a:r>
              <a:rPr lang="zh-CN" altLang="en-US" dirty="0"/>
              <a:t>：随机化</a:t>
            </a:r>
            <a:r>
              <a:rPr lang="en-US" altLang="zh-CN" dirty="0" err="1"/>
              <a:t>spfa</a:t>
            </a:r>
            <a:endParaRPr lang="en-US" altLang="zh-CN" dirty="0"/>
          </a:p>
          <a:p>
            <a:r>
              <a:rPr lang="zh-CN" altLang="en-US" dirty="0"/>
              <a:t>非负权</a:t>
            </a:r>
            <a:r>
              <a:rPr lang="en-US" altLang="zh-CN" dirty="0"/>
              <a:t>+</a:t>
            </a:r>
            <a:r>
              <a:rPr lang="zh-CN" altLang="en-US" dirty="0"/>
              <a:t>图太大：</a:t>
            </a:r>
            <a:r>
              <a:rPr lang="en-US" altLang="zh-CN" dirty="0" err="1"/>
              <a:t>spfa</a:t>
            </a:r>
            <a:r>
              <a:rPr lang="zh-CN" altLang="en-US" dirty="0"/>
              <a:t>，或者随机化</a:t>
            </a:r>
            <a:r>
              <a:rPr lang="en-US" altLang="zh-CN" dirty="0" err="1"/>
              <a:t>spfa</a:t>
            </a:r>
            <a:endParaRPr lang="en-US" altLang="zh-CN" dirty="0"/>
          </a:p>
          <a:p>
            <a:pPr marL="0" indent="0">
              <a:buNone/>
            </a:pPr>
            <a:r>
              <a:rPr lang="zh-CN" altLang="en-US" dirty="0"/>
              <a:t>（对顶堆</a:t>
            </a:r>
            <a:r>
              <a:rPr lang="en-US" altLang="zh-CN" dirty="0"/>
              <a:t>/</a:t>
            </a:r>
            <a:r>
              <a:rPr lang="zh-CN" altLang="en-US" dirty="0"/>
              <a:t>斐波那契堆优化</a:t>
            </a:r>
            <a:r>
              <a:rPr lang="en-US" altLang="zh-CN" dirty="0" err="1"/>
              <a:t>dijkstra</a:t>
            </a:r>
            <a:r>
              <a:rPr lang="zh-CN" altLang="en-US" dirty="0"/>
              <a:t>）</a:t>
            </a:r>
            <a:endParaRPr lang="en-US" altLang="zh-CN" dirty="0"/>
          </a:p>
          <a:p>
            <a:r>
              <a:rPr lang="zh-CN" altLang="en-US" dirty="0"/>
              <a:t>边权为</a:t>
            </a:r>
            <a:r>
              <a:rPr lang="en-US" altLang="zh-CN" dirty="0"/>
              <a:t>1</a:t>
            </a:r>
            <a:r>
              <a:rPr lang="zh-CN" altLang="en-US" dirty="0"/>
              <a:t>：</a:t>
            </a:r>
            <a:r>
              <a:rPr lang="en-US" altLang="zh-CN" dirty="0" err="1"/>
              <a:t>bfs</a:t>
            </a:r>
            <a:endParaRPr lang="en-US" altLang="zh-CN" dirty="0"/>
          </a:p>
          <a:p>
            <a:r>
              <a:rPr lang="zh-CN" altLang="en-US" dirty="0"/>
              <a:t>边权为</a:t>
            </a:r>
            <a:r>
              <a:rPr lang="en-US" altLang="zh-CN" dirty="0"/>
              <a:t>0/1</a:t>
            </a:r>
            <a:r>
              <a:rPr lang="zh-CN" altLang="en-US" dirty="0"/>
              <a:t>：</a:t>
            </a:r>
            <a:endParaRPr lang="en-US" altLang="zh-CN" dirty="0"/>
          </a:p>
          <a:p>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356169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84226-3D60-41E8-BFFD-FCB826B744D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DCC95EF-D3A9-417D-8B27-33F8569C8556}"/>
              </a:ext>
            </a:extLst>
          </p:cNvPr>
          <p:cNvSpPr>
            <a:spLocks noGrp="1"/>
          </p:cNvSpPr>
          <p:nvPr>
            <p:ph idx="1"/>
          </p:nvPr>
        </p:nvSpPr>
        <p:spPr/>
        <p:txBody>
          <a:bodyPr/>
          <a:lstStyle/>
          <a:p>
            <a:r>
              <a:rPr lang="zh-CN" altLang="en-US" dirty="0"/>
              <a:t>判负圈</a:t>
            </a:r>
            <a:r>
              <a:rPr lang="en-US" altLang="zh-CN" dirty="0"/>
              <a:t>/</a:t>
            </a:r>
            <a:r>
              <a:rPr lang="zh-CN" altLang="en-US" dirty="0"/>
              <a:t>负权：用</a:t>
            </a:r>
            <a:r>
              <a:rPr lang="en-US" altLang="zh-CN" dirty="0"/>
              <a:t>bellman-ford/</a:t>
            </a:r>
            <a:r>
              <a:rPr lang="en-US" altLang="zh-CN" dirty="0" err="1"/>
              <a:t>spfa</a:t>
            </a:r>
            <a:r>
              <a:rPr lang="en-US" altLang="zh-CN" dirty="0"/>
              <a:t>/</a:t>
            </a:r>
            <a:r>
              <a:rPr lang="en-US" altLang="zh-CN" dirty="0" err="1"/>
              <a:t>floyd</a:t>
            </a:r>
            <a:endParaRPr lang="en-US" altLang="zh-CN" dirty="0"/>
          </a:p>
          <a:p>
            <a:r>
              <a:rPr lang="zh-CN" altLang="en-US" dirty="0"/>
              <a:t>非负权：用</a:t>
            </a:r>
            <a:r>
              <a:rPr lang="en-US" altLang="zh-CN" dirty="0" err="1"/>
              <a:t>dijkstra</a:t>
            </a:r>
            <a:endParaRPr lang="en-US" altLang="zh-CN" dirty="0"/>
          </a:p>
          <a:p>
            <a:r>
              <a:rPr lang="zh-CN" altLang="en-US" dirty="0"/>
              <a:t>判负圈</a:t>
            </a:r>
            <a:r>
              <a:rPr lang="en-US" altLang="zh-CN" dirty="0"/>
              <a:t>/</a:t>
            </a:r>
            <a:r>
              <a:rPr lang="zh-CN" altLang="en-US" dirty="0"/>
              <a:t>负权</a:t>
            </a:r>
            <a:r>
              <a:rPr lang="en-US" altLang="zh-CN" dirty="0"/>
              <a:t>+</a:t>
            </a:r>
            <a:r>
              <a:rPr lang="zh-CN" altLang="en-US" dirty="0"/>
              <a:t>卡</a:t>
            </a:r>
            <a:r>
              <a:rPr lang="en-US" altLang="zh-CN" dirty="0" err="1"/>
              <a:t>spfa</a:t>
            </a:r>
            <a:r>
              <a:rPr lang="zh-CN" altLang="en-US" dirty="0"/>
              <a:t>：随机化</a:t>
            </a:r>
            <a:r>
              <a:rPr lang="en-US" altLang="zh-CN" dirty="0" err="1"/>
              <a:t>spfa</a:t>
            </a:r>
            <a:endParaRPr lang="en-US" altLang="zh-CN" dirty="0"/>
          </a:p>
          <a:p>
            <a:r>
              <a:rPr lang="zh-CN" altLang="en-US" dirty="0"/>
              <a:t>非负权</a:t>
            </a:r>
            <a:r>
              <a:rPr lang="en-US" altLang="zh-CN" dirty="0"/>
              <a:t>+</a:t>
            </a:r>
            <a:r>
              <a:rPr lang="zh-CN" altLang="en-US" dirty="0"/>
              <a:t>图太大：</a:t>
            </a:r>
            <a:r>
              <a:rPr lang="en-US" altLang="zh-CN" dirty="0" err="1"/>
              <a:t>spfa</a:t>
            </a:r>
            <a:r>
              <a:rPr lang="zh-CN" altLang="en-US" dirty="0"/>
              <a:t>，或者随机化</a:t>
            </a:r>
            <a:r>
              <a:rPr lang="en-US" altLang="zh-CN" dirty="0" err="1"/>
              <a:t>spfa</a:t>
            </a:r>
            <a:endParaRPr lang="en-US" altLang="zh-CN" dirty="0"/>
          </a:p>
          <a:p>
            <a:pPr marL="0" indent="0">
              <a:buNone/>
            </a:pPr>
            <a:r>
              <a:rPr lang="zh-CN" altLang="en-US" dirty="0"/>
              <a:t>（对顶堆</a:t>
            </a:r>
            <a:r>
              <a:rPr lang="en-US" altLang="zh-CN" dirty="0"/>
              <a:t>/</a:t>
            </a:r>
            <a:r>
              <a:rPr lang="zh-CN" altLang="en-US" dirty="0"/>
              <a:t>斐波那契堆优化</a:t>
            </a:r>
            <a:r>
              <a:rPr lang="en-US" altLang="zh-CN" dirty="0" err="1"/>
              <a:t>dijkstra</a:t>
            </a:r>
            <a:r>
              <a:rPr lang="zh-CN" altLang="en-US" dirty="0"/>
              <a:t>）</a:t>
            </a:r>
            <a:endParaRPr lang="en-US" altLang="zh-CN" dirty="0"/>
          </a:p>
          <a:p>
            <a:r>
              <a:rPr lang="zh-CN" altLang="en-US" dirty="0"/>
              <a:t>边权为</a:t>
            </a:r>
            <a:r>
              <a:rPr lang="en-US" altLang="zh-CN" dirty="0"/>
              <a:t>1</a:t>
            </a:r>
            <a:r>
              <a:rPr lang="zh-CN" altLang="en-US" dirty="0"/>
              <a:t>：</a:t>
            </a:r>
            <a:r>
              <a:rPr lang="en-US" altLang="zh-CN" dirty="0" err="1"/>
              <a:t>bfs</a:t>
            </a:r>
            <a:endParaRPr lang="en-US" altLang="zh-CN" dirty="0"/>
          </a:p>
          <a:p>
            <a:r>
              <a:rPr lang="zh-CN" altLang="en-US" dirty="0"/>
              <a:t>边权为</a:t>
            </a:r>
            <a:r>
              <a:rPr lang="en-US" altLang="zh-CN" dirty="0"/>
              <a:t>0/1</a:t>
            </a:r>
            <a:r>
              <a:rPr lang="zh-CN" altLang="en-US" dirty="0"/>
              <a:t>：</a:t>
            </a:r>
            <a:r>
              <a:rPr lang="en-US" altLang="zh-CN" dirty="0"/>
              <a:t>01bfs</a:t>
            </a:r>
          </a:p>
          <a:p>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1113521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2076E-0CD2-53AA-826E-29383F150FAD}"/>
              </a:ext>
            </a:extLst>
          </p:cNvPr>
          <p:cNvSpPr>
            <a:spLocks noGrp="1"/>
          </p:cNvSpPr>
          <p:nvPr>
            <p:ph type="title"/>
          </p:nvPr>
        </p:nvSpPr>
        <p:spPr/>
        <p:txBody>
          <a:bodyPr/>
          <a:lstStyle/>
          <a:p>
            <a:r>
              <a:rPr lang="zh-CN" altLang="en-US" dirty="0"/>
              <a:t>最短路树</a:t>
            </a:r>
          </a:p>
        </p:txBody>
      </p:sp>
      <p:sp>
        <p:nvSpPr>
          <p:cNvPr id="3" name="内容占位符 2">
            <a:extLst>
              <a:ext uri="{FF2B5EF4-FFF2-40B4-BE49-F238E27FC236}">
                <a16:creationId xmlns:a16="http://schemas.microsoft.com/office/drawing/2014/main" id="{9A289ECB-D9A7-8316-475B-0AED451C0CEE}"/>
              </a:ext>
            </a:extLst>
          </p:cNvPr>
          <p:cNvSpPr>
            <a:spLocks noGrp="1"/>
          </p:cNvSpPr>
          <p:nvPr>
            <p:ph idx="1"/>
          </p:nvPr>
        </p:nvSpPr>
        <p:spPr/>
        <p:txBody>
          <a:bodyPr/>
          <a:lstStyle/>
          <a:p>
            <a:r>
              <a:rPr lang="zh-CN" altLang="en-US" dirty="0"/>
              <a:t>常见的问题：</a:t>
            </a:r>
            <a:endParaRPr lang="en-US" altLang="zh-CN" dirty="0"/>
          </a:p>
          <a:p>
            <a:r>
              <a:rPr lang="zh-CN" altLang="en-US" dirty="0"/>
              <a:t>判断哪些点、边在最短路上</a:t>
            </a:r>
            <a:endParaRPr lang="en-US" altLang="zh-CN" dirty="0"/>
          </a:p>
          <a:p>
            <a:r>
              <a:rPr lang="zh-CN" altLang="en-US" dirty="0"/>
              <a:t>次短路（如果删一条边）</a:t>
            </a:r>
            <a:endParaRPr lang="en-US" altLang="zh-CN" dirty="0"/>
          </a:p>
          <a:p>
            <a:r>
              <a:rPr lang="zh-CN" altLang="en-US" dirty="0"/>
              <a:t>反转一条边的方向</a:t>
            </a:r>
            <a:endParaRPr lang="en-US" altLang="zh-CN" dirty="0"/>
          </a:p>
          <a:p>
            <a:r>
              <a:rPr lang="zh-CN" altLang="en-US" dirty="0"/>
              <a:t>从</a:t>
            </a:r>
            <a:r>
              <a:rPr lang="en-US" altLang="zh-CN" dirty="0"/>
              <a:t>u</a:t>
            </a:r>
            <a:r>
              <a:rPr lang="zh-CN" altLang="en-US" dirty="0"/>
              <a:t>到</a:t>
            </a:r>
            <a:r>
              <a:rPr lang="en-US" altLang="zh-CN" dirty="0"/>
              <a:t>v</a:t>
            </a:r>
            <a:r>
              <a:rPr lang="zh-CN" altLang="en-US" dirty="0"/>
              <a:t>只走最短路，怎么怎么样</a:t>
            </a:r>
            <a:endParaRPr lang="en-US" altLang="zh-CN" dirty="0"/>
          </a:p>
          <a:p>
            <a:endParaRPr lang="en-US" altLang="zh-CN" dirty="0"/>
          </a:p>
        </p:txBody>
      </p:sp>
    </p:spTree>
    <p:extLst>
      <p:ext uri="{BB962C8B-B14F-4D97-AF65-F5344CB8AC3E}">
        <p14:creationId xmlns:p14="http://schemas.microsoft.com/office/powerpoint/2010/main" val="185864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36B4B-5ECA-4A6E-885B-8DB03A261D39}"/>
              </a:ext>
            </a:extLst>
          </p:cNvPr>
          <p:cNvSpPr>
            <a:spLocks noGrp="1"/>
          </p:cNvSpPr>
          <p:nvPr>
            <p:ph type="title"/>
          </p:nvPr>
        </p:nvSpPr>
        <p:spPr/>
        <p:txBody>
          <a:bodyPr/>
          <a:lstStyle/>
          <a:p>
            <a:r>
              <a:rPr lang="zh-CN" altLang="en-US" dirty="0"/>
              <a:t>思想</a:t>
            </a:r>
          </a:p>
        </p:txBody>
      </p:sp>
      <p:sp>
        <p:nvSpPr>
          <p:cNvPr id="3" name="内容占位符 2">
            <a:extLst>
              <a:ext uri="{FF2B5EF4-FFF2-40B4-BE49-F238E27FC236}">
                <a16:creationId xmlns:a16="http://schemas.microsoft.com/office/drawing/2014/main" id="{898F29A3-FA3D-4950-B142-9ADC69511B7F}"/>
              </a:ext>
            </a:extLst>
          </p:cNvPr>
          <p:cNvSpPr>
            <a:spLocks noGrp="1"/>
          </p:cNvSpPr>
          <p:nvPr>
            <p:ph idx="1"/>
          </p:nvPr>
        </p:nvSpPr>
        <p:spPr/>
        <p:txBody>
          <a:bodyPr/>
          <a:lstStyle/>
          <a:p>
            <a:r>
              <a:rPr lang="zh-CN" altLang="en-US" dirty="0">
                <a:solidFill>
                  <a:srgbClr val="FF0000"/>
                </a:solidFill>
              </a:rPr>
              <a:t>无负权边</a:t>
            </a:r>
            <a:endParaRPr lang="en-US" altLang="zh-CN" dirty="0">
              <a:solidFill>
                <a:srgbClr val="FF0000"/>
              </a:solidFill>
            </a:endParaRPr>
          </a:p>
          <a:p>
            <a:r>
              <a:rPr lang="zh-CN" altLang="en-US" dirty="0"/>
              <a:t>贪心，</a:t>
            </a:r>
            <a:r>
              <a:rPr lang="zh-CN" altLang="en-US" dirty="0">
                <a:solidFill>
                  <a:srgbClr val="FF0000"/>
                </a:solidFill>
              </a:rPr>
              <a:t>只用离源点</a:t>
            </a:r>
            <a:r>
              <a:rPr lang="en-US" altLang="zh-CN" dirty="0">
                <a:solidFill>
                  <a:srgbClr val="FF0000"/>
                </a:solidFill>
              </a:rPr>
              <a:t>s</a:t>
            </a:r>
            <a:r>
              <a:rPr lang="zh-CN" altLang="en-US" dirty="0">
                <a:solidFill>
                  <a:srgbClr val="FF0000"/>
                </a:solidFill>
              </a:rPr>
              <a:t>前</a:t>
            </a:r>
            <a:r>
              <a:rPr lang="en-US" altLang="zh-CN" dirty="0">
                <a:solidFill>
                  <a:srgbClr val="FF0000"/>
                </a:solidFill>
              </a:rPr>
              <a:t>k-1</a:t>
            </a:r>
            <a:r>
              <a:rPr lang="zh-CN" altLang="en-US" dirty="0">
                <a:solidFill>
                  <a:srgbClr val="FF0000"/>
                </a:solidFill>
              </a:rPr>
              <a:t>近的点</a:t>
            </a:r>
            <a:r>
              <a:rPr lang="zh-CN" altLang="en-US" dirty="0"/>
              <a:t>就可以得到</a:t>
            </a:r>
            <a:r>
              <a:rPr lang="en-US" altLang="zh-CN" dirty="0"/>
              <a:t>s</a:t>
            </a:r>
            <a:r>
              <a:rPr lang="zh-CN" altLang="en-US" dirty="0"/>
              <a:t>第</a:t>
            </a:r>
            <a:r>
              <a:rPr lang="en-US" altLang="zh-CN" dirty="0"/>
              <a:t>k</a:t>
            </a:r>
            <a:r>
              <a:rPr lang="zh-CN" altLang="en-US" dirty="0"/>
              <a:t>近的点。</a:t>
            </a:r>
          </a:p>
        </p:txBody>
      </p:sp>
    </p:spTree>
    <p:extLst>
      <p:ext uri="{BB962C8B-B14F-4D97-AF65-F5344CB8AC3E}">
        <p14:creationId xmlns:p14="http://schemas.microsoft.com/office/powerpoint/2010/main" val="1365873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2076E-0CD2-53AA-826E-29383F150FAD}"/>
              </a:ext>
            </a:extLst>
          </p:cNvPr>
          <p:cNvSpPr>
            <a:spLocks noGrp="1"/>
          </p:cNvSpPr>
          <p:nvPr>
            <p:ph type="title"/>
          </p:nvPr>
        </p:nvSpPr>
        <p:spPr/>
        <p:txBody>
          <a:bodyPr/>
          <a:lstStyle/>
          <a:p>
            <a:r>
              <a:rPr lang="zh-CN" altLang="en-US" dirty="0"/>
              <a:t>最短路树</a:t>
            </a:r>
          </a:p>
        </p:txBody>
      </p:sp>
      <p:sp>
        <p:nvSpPr>
          <p:cNvPr id="3" name="内容占位符 2">
            <a:extLst>
              <a:ext uri="{FF2B5EF4-FFF2-40B4-BE49-F238E27FC236}">
                <a16:creationId xmlns:a16="http://schemas.microsoft.com/office/drawing/2014/main" id="{9A289ECB-D9A7-8316-475B-0AED451C0CEE}"/>
              </a:ext>
            </a:extLst>
          </p:cNvPr>
          <p:cNvSpPr>
            <a:spLocks noGrp="1"/>
          </p:cNvSpPr>
          <p:nvPr>
            <p:ph idx="1"/>
          </p:nvPr>
        </p:nvSpPr>
        <p:spPr/>
        <p:txBody>
          <a:bodyPr/>
          <a:lstStyle/>
          <a:p>
            <a:r>
              <a:rPr lang="zh-CN" altLang="en-US" dirty="0"/>
              <a:t>以</a:t>
            </a:r>
            <a:r>
              <a:rPr lang="en-US" altLang="zh-CN" dirty="0"/>
              <a:t>A</a:t>
            </a:r>
            <a:r>
              <a:rPr lang="zh-CN" altLang="en-US" dirty="0"/>
              <a:t>为源点对原图求一次最短路</a:t>
            </a:r>
            <a:r>
              <a:rPr lang="en-US" altLang="zh-CN" dirty="0"/>
              <a:t>da</a:t>
            </a:r>
            <a:r>
              <a:rPr lang="zh-CN" altLang="en-US" dirty="0"/>
              <a:t>，得到</a:t>
            </a:r>
            <a:r>
              <a:rPr lang="en-US" altLang="zh-CN" dirty="0"/>
              <a:t>A</a:t>
            </a:r>
            <a:r>
              <a:rPr lang="zh-CN" altLang="en-US" dirty="0"/>
              <a:t>到各个点的最短路</a:t>
            </a:r>
          </a:p>
          <a:p>
            <a:r>
              <a:rPr lang="zh-CN" altLang="en-US" dirty="0"/>
              <a:t>以</a:t>
            </a:r>
            <a:r>
              <a:rPr lang="en-US" altLang="zh-CN" dirty="0"/>
              <a:t>B</a:t>
            </a:r>
            <a:r>
              <a:rPr lang="zh-CN" altLang="en-US" dirty="0"/>
              <a:t>为源点对反图求一次最短路</a:t>
            </a:r>
            <a:r>
              <a:rPr lang="en-US" altLang="zh-CN" dirty="0" err="1"/>
              <a:t>db</a:t>
            </a:r>
            <a:r>
              <a:rPr lang="zh-CN" altLang="en-US" dirty="0"/>
              <a:t>，得到各个点到</a:t>
            </a:r>
            <a:r>
              <a:rPr lang="en-US" altLang="zh-CN" dirty="0"/>
              <a:t>B</a:t>
            </a:r>
            <a:r>
              <a:rPr lang="zh-CN" altLang="en-US" dirty="0"/>
              <a:t>的最短路</a:t>
            </a:r>
          </a:p>
          <a:p>
            <a:r>
              <a:rPr lang="en-US" altLang="zh-CN" dirty="0"/>
              <a:t>A</a:t>
            </a:r>
            <a:r>
              <a:rPr lang="zh-CN" altLang="en-US" dirty="0"/>
              <a:t>到</a:t>
            </a:r>
            <a:r>
              <a:rPr lang="en-US" altLang="zh-CN" dirty="0"/>
              <a:t>B</a:t>
            </a:r>
            <a:r>
              <a:rPr lang="zh-CN" altLang="en-US" dirty="0"/>
              <a:t>的最短路长度为</a:t>
            </a:r>
            <a:r>
              <a:rPr lang="en-US" altLang="zh-CN" dirty="0"/>
              <a:t>l</a:t>
            </a:r>
          </a:p>
          <a:p>
            <a:r>
              <a:rPr lang="zh-CN" altLang="en-US" dirty="0"/>
              <a:t>若</a:t>
            </a:r>
            <a:r>
              <a:rPr lang="en-US" altLang="zh-CN" dirty="0"/>
              <a:t>da(</a:t>
            </a:r>
            <a:r>
              <a:rPr lang="en-US" altLang="zh-CN" dirty="0" err="1"/>
              <a:t>i</a:t>
            </a:r>
            <a:r>
              <a:rPr lang="en-US" altLang="zh-CN" dirty="0"/>
              <a:t>)+</a:t>
            </a:r>
            <a:r>
              <a:rPr lang="en-US" altLang="zh-CN" dirty="0" err="1"/>
              <a:t>db</a:t>
            </a:r>
            <a:r>
              <a:rPr lang="en-US" altLang="zh-CN" dirty="0"/>
              <a:t>(</a:t>
            </a:r>
            <a:r>
              <a:rPr lang="en-US" altLang="zh-CN" dirty="0" err="1"/>
              <a:t>i</a:t>
            </a:r>
            <a:r>
              <a:rPr lang="en-US" altLang="zh-CN" dirty="0"/>
              <a:t>)=l</a:t>
            </a:r>
            <a:r>
              <a:rPr lang="zh-CN" altLang="en-US" dirty="0"/>
              <a:t>，则</a:t>
            </a:r>
            <a:r>
              <a:rPr lang="en-US" altLang="zh-CN" dirty="0" err="1"/>
              <a:t>i</a:t>
            </a:r>
            <a:r>
              <a:rPr lang="zh-CN" altLang="en-US" dirty="0"/>
              <a:t>在最短路上</a:t>
            </a:r>
          </a:p>
          <a:p>
            <a:r>
              <a:rPr lang="zh-CN" altLang="en-US" dirty="0"/>
              <a:t>若</a:t>
            </a:r>
            <a:r>
              <a:rPr lang="en-US" altLang="zh-CN" dirty="0"/>
              <a:t>da(u)+w(</a:t>
            </a:r>
            <a:r>
              <a:rPr lang="en-US" altLang="zh-CN" dirty="0" err="1"/>
              <a:t>u,v</a:t>
            </a:r>
            <a:r>
              <a:rPr lang="en-US" altLang="zh-CN" dirty="0"/>
              <a:t>)+</a:t>
            </a:r>
            <a:r>
              <a:rPr lang="en-US" altLang="zh-CN" dirty="0" err="1"/>
              <a:t>db</a:t>
            </a:r>
            <a:r>
              <a:rPr lang="en-US" altLang="zh-CN" dirty="0"/>
              <a:t>(v)=l</a:t>
            </a:r>
            <a:r>
              <a:rPr lang="zh-CN" altLang="en-US" dirty="0"/>
              <a:t>，则边</a:t>
            </a:r>
            <a:r>
              <a:rPr lang="en-US" altLang="zh-CN" dirty="0"/>
              <a:t>(</a:t>
            </a:r>
            <a:r>
              <a:rPr lang="en-US" altLang="zh-CN" dirty="0" err="1"/>
              <a:t>u,v</a:t>
            </a:r>
            <a:r>
              <a:rPr lang="en-US" altLang="zh-CN" dirty="0"/>
              <a:t>)</a:t>
            </a:r>
            <a:r>
              <a:rPr lang="zh-CN" altLang="en-US" dirty="0"/>
              <a:t>在最短路上</a:t>
            </a:r>
          </a:p>
          <a:p>
            <a:endParaRPr lang="en-US" altLang="zh-CN" dirty="0"/>
          </a:p>
        </p:txBody>
      </p:sp>
    </p:spTree>
    <p:extLst>
      <p:ext uri="{BB962C8B-B14F-4D97-AF65-F5344CB8AC3E}">
        <p14:creationId xmlns:p14="http://schemas.microsoft.com/office/powerpoint/2010/main" val="3747134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2076E-0CD2-53AA-826E-29383F150FAD}"/>
              </a:ext>
            </a:extLst>
          </p:cNvPr>
          <p:cNvSpPr>
            <a:spLocks noGrp="1"/>
          </p:cNvSpPr>
          <p:nvPr>
            <p:ph type="title"/>
          </p:nvPr>
        </p:nvSpPr>
        <p:spPr/>
        <p:txBody>
          <a:bodyPr/>
          <a:lstStyle/>
          <a:p>
            <a:r>
              <a:rPr lang="zh-CN" altLang="en-US" dirty="0"/>
              <a:t>最短路树</a:t>
            </a:r>
          </a:p>
        </p:txBody>
      </p:sp>
      <p:sp>
        <p:nvSpPr>
          <p:cNvPr id="3" name="内容占位符 2">
            <a:extLst>
              <a:ext uri="{FF2B5EF4-FFF2-40B4-BE49-F238E27FC236}">
                <a16:creationId xmlns:a16="http://schemas.microsoft.com/office/drawing/2014/main" id="{9A289ECB-D9A7-8316-475B-0AED451C0CEE}"/>
              </a:ext>
            </a:extLst>
          </p:cNvPr>
          <p:cNvSpPr>
            <a:spLocks noGrp="1"/>
          </p:cNvSpPr>
          <p:nvPr>
            <p:ph idx="1"/>
          </p:nvPr>
        </p:nvSpPr>
        <p:spPr/>
        <p:txBody>
          <a:bodyPr/>
          <a:lstStyle/>
          <a:p>
            <a:r>
              <a:rPr lang="zh-CN" altLang="en-US" dirty="0"/>
              <a:t>把在最短路上的点和边建成一个图，就是最短路</a:t>
            </a:r>
            <a:r>
              <a:rPr lang="en-US" altLang="zh-CN" dirty="0"/>
              <a:t>DAG</a:t>
            </a:r>
          </a:p>
          <a:p>
            <a:r>
              <a:rPr lang="zh-CN" altLang="en-US" dirty="0"/>
              <a:t>最短路树的话，就是对最短路</a:t>
            </a:r>
            <a:r>
              <a:rPr lang="en-US" altLang="zh-CN" dirty="0"/>
              <a:t>DAG</a:t>
            </a:r>
            <a:r>
              <a:rPr lang="zh-CN" altLang="en-US" dirty="0"/>
              <a:t>求一个外向生成树，或者说是这个最短路</a:t>
            </a:r>
            <a:r>
              <a:rPr lang="en-US" altLang="zh-CN" dirty="0"/>
              <a:t>DAG</a:t>
            </a:r>
            <a:r>
              <a:rPr lang="zh-CN" altLang="en-US" dirty="0"/>
              <a:t>的</a:t>
            </a:r>
            <a:r>
              <a:rPr lang="en-US" altLang="zh-CN" dirty="0" err="1"/>
              <a:t>dfs</a:t>
            </a:r>
            <a:r>
              <a:rPr lang="zh-CN" altLang="en-US" dirty="0"/>
              <a:t>树之类的</a:t>
            </a:r>
            <a:endParaRPr lang="en-US" altLang="zh-CN" dirty="0"/>
          </a:p>
          <a:p>
            <a:endParaRPr lang="en-US" altLang="zh-CN" dirty="0"/>
          </a:p>
        </p:txBody>
      </p:sp>
    </p:spTree>
    <p:extLst>
      <p:ext uri="{BB962C8B-B14F-4D97-AF65-F5344CB8AC3E}">
        <p14:creationId xmlns:p14="http://schemas.microsoft.com/office/powerpoint/2010/main" val="184668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219FD-3CE9-48D3-AB4B-146CA6EBEF7C}"/>
              </a:ext>
            </a:extLst>
          </p:cNvPr>
          <p:cNvSpPr>
            <a:spLocks noGrp="1"/>
          </p:cNvSpPr>
          <p:nvPr>
            <p:ph type="title"/>
          </p:nvPr>
        </p:nvSpPr>
        <p:spPr/>
        <p:txBody>
          <a:bodyPr/>
          <a:lstStyle/>
          <a:p>
            <a:r>
              <a:rPr lang="en-US" altLang="zh-CN" dirty="0"/>
              <a:t>bzoj3694</a:t>
            </a:r>
            <a:endParaRPr lang="zh-CN" altLang="en-US" dirty="0"/>
          </a:p>
        </p:txBody>
      </p:sp>
      <p:sp>
        <p:nvSpPr>
          <p:cNvPr id="3" name="内容占位符 2">
            <a:extLst>
              <a:ext uri="{FF2B5EF4-FFF2-40B4-BE49-F238E27FC236}">
                <a16:creationId xmlns:a16="http://schemas.microsoft.com/office/drawing/2014/main" id="{4F9620BE-15E7-4A15-8A94-8AC9DFC17C8F}"/>
              </a:ext>
            </a:extLst>
          </p:cNvPr>
          <p:cNvSpPr>
            <a:spLocks noGrp="1"/>
          </p:cNvSpPr>
          <p:nvPr>
            <p:ph idx="1"/>
          </p:nvPr>
        </p:nvSpPr>
        <p:spPr/>
        <p:txBody>
          <a:bodyPr/>
          <a:lstStyle/>
          <a:p>
            <a:r>
              <a:rPr lang="zh-CN" altLang="en-US" dirty="0"/>
              <a:t>给出一个</a:t>
            </a:r>
            <a:r>
              <a:rPr lang="en-US" altLang="zh-CN" dirty="0"/>
              <a:t>n</a:t>
            </a:r>
            <a:r>
              <a:rPr lang="zh-CN" altLang="en-US" dirty="0"/>
              <a:t>个点</a:t>
            </a:r>
            <a:r>
              <a:rPr lang="en-US" altLang="zh-CN" dirty="0"/>
              <a:t>m</a:t>
            </a:r>
            <a:r>
              <a:rPr lang="zh-CN" altLang="en-US" dirty="0"/>
              <a:t>条边的无向图，</a:t>
            </a:r>
            <a:r>
              <a:rPr lang="en-US" altLang="zh-CN" dirty="0"/>
              <a:t>n</a:t>
            </a:r>
            <a:r>
              <a:rPr lang="zh-CN" altLang="en-US" dirty="0"/>
              <a:t>个点的编号从</a:t>
            </a:r>
            <a:r>
              <a:rPr lang="en-US" altLang="zh-CN" dirty="0"/>
              <a:t>1~n</a:t>
            </a:r>
            <a:r>
              <a:rPr lang="zh-CN" altLang="en-US" dirty="0"/>
              <a:t>，定义源点为</a:t>
            </a:r>
            <a:r>
              <a:rPr lang="en-US" altLang="zh-CN" dirty="0"/>
              <a:t>1</a:t>
            </a:r>
            <a:r>
              <a:rPr lang="zh-CN" altLang="en-US" dirty="0"/>
              <a:t>。</a:t>
            </a:r>
            <a:endParaRPr lang="en-US" altLang="zh-CN" dirty="0"/>
          </a:p>
          <a:p>
            <a:r>
              <a:rPr lang="zh-CN" altLang="en-US" dirty="0"/>
              <a:t>定义最短路树如下：从源点</a:t>
            </a:r>
            <a:r>
              <a:rPr lang="en-US" altLang="zh-CN" dirty="0"/>
              <a:t>1</a:t>
            </a:r>
            <a:r>
              <a:rPr lang="zh-CN" altLang="en-US" dirty="0"/>
              <a:t>经过边集</a:t>
            </a:r>
            <a:r>
              <a:rPr lang="en-US" altLang="zh-CN" dirty="0"/>
              <a:t>T</a:t>
            </a:r>
            <a:r>
              <a:rPr lang="zh-CN" altLang="en-US" dirty="0"/>
              <a:t>到任意一点</a:t>
            </a:r>
            <a:r>
              <a:rPr lang="en-US" altLang="zh-CN" dirty="0" err="1"/>
              <a:t>i</a:t>
            </a:r>
            <a:r>
              <a:rPr lang="zh-CN" altLang="en-US" dirty="0"/>
              <a:t>有且仅有一条路径，且这条路径是整个图</a:t>
            </a:r>
            <a:r>
              <a:rPr lang="en-US" altLang="zh-CN" dirty="0"/>
              <a:t>1</a:t>
            </a:r>
            <a:r>
              <a:rPr lang="zh-CN" altLang="en-US" dirty="0"/>
              <a:t>到</a:t>
            </a:r>
            <a:r>
              <a:rPr lang="en-US" altLang="zh-CN" dirty="0" err="1"/>
              <a:t>i</a:t>
            </a:r>
            <a:r>
              <a:rPr lang="zh-CN" altLang="en-US" dirty="0"/>
              <a:t>的最短路径，边集</a:t>
            </a:r>
            <a:r>
              <a:rPr lang="en-US" altLang="zh-CN" dirty="0"/>
              <a:t>T</a:t>
            </a:r>
            <a:r>
              <a:rPr lang="zh-CN" altLang="en-US" dirty="0"/>
              <a:t>构成最短路树。 </a:t>
            </a:r>
            <a:endParaRPr lang="en-US" altLang="zh-CN" dirty="0"/>
          </a:p>
          <a:p>
            <a:r>
              <a:rPr lang="zh-CN" altLang="en-US" dirty="0"/>
              <a:t>给出最短路树，求对于除了源点</a:t>
            </a:r>
            <a:r>
              <a:rPr lang="en-US" altLang="zh-CN" dirty="0"/>
              <a:t>1</a:t>
            </a:r>
            <a:r>
              <a:rPr lang="zh-CN" altLang="en-US" dirty="0"/>
              <a:t>外的每个点</a:t>
            </a:r>
            <a:r>
              <a:rPr lang="en-US" altLang="zh-CN" dirty="0" err="1"/>
              <a:t>i</a:t>
            </a:r>
            <a:r>
              <a:rPr lang="zh-CN" altLang="en-US" dirty="0"/>
              <a:t>，求最短路，要求不经过给出的最短路树上的</a:t>
            </a:r>
            <a:r>
              <a:rPr lang="en-US" altLang="zh-CN" dirty="0"/>
              <a:t>1</a:t>
            </a:r>
            <a:r>
              <a:rPr lang="zh-CN" altLang="en-US" dirty="0"/>
              <a:t>到</a:t>
            </a:r>
            <a:r>
              <a:rPr lang="en-US" altLang="zh-CN" dirty="0" err="1"/>
              <a:t>i</a:t>
            </a:r>
            <a:r>
              <a:rPr lang="zh-CN" altLang="en-US" dirty="0"/>
              <a:t>的路径的最后一条边。</a:t>
            </a:r>
            <a:endParaRPr lang="en-US" altLang="zh-CN" dirty="0"/>
          </a:p>
          <a:p>
            <a:endParaRPr lang="zh-CN" altLang="en-US" dirty="0"/>
          </a:p>
        </p:txBody>
      </p:sp>
    </p:spTree>
    <p:extLst>
      <p:ext uri="{BB962C8B-B14F-4D97-AF65-F5344CB8AC3E}">
        <p14:creationId xmlns:p14="http://schemas.microsoft.com/office/powerpoint/2010/main" val="1525774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219FD-3CE9-48D3-AB4B-146CA6EBEF7C}"/>
              </a:ext>
            </a:extLst>
          </p:cNvPr>
          <p:cNvSpPr>
            <a:spLocks noGrp="1"/>
          </p:cNvSpPr>
          <p:nvPr>
            <p:ph type="title"/>
          </p:nvPr>
        </p:nvSpPr>
        <p:spPr/>
        <p:txBody>
          <a:bodyPr/>
          <a:lstStyle/>
          <a:p>
            <a:r>
              <a:rPr lang="en-US" altLang="zh-CN" dirty="0"/>
              <a:t>bzoj3694</a:t>
            </a:r>
            <a:endParaRPr lang="zh-CN" altLang="en-US" dirty="0"/>
          </a:p>
        </p:txBody>
      </p:sp>
      <p:sp>
        <p:nvSpPr>
          <p:cNvPr id="3" name="内容占位符 2">
            <a:extLst>
              <a:ext uri="{FF2B5EF4-FFF2-40B4-BE49-F238E27FC236}">
                <a16:creationId xmlns:a16="http://schemas.microsoft.com/office/drawing/2014/main" id="{4F9620BE-15E7-4A15-8A94-8AC9DFC17C8F}"/>
              </a:ext>
            </a:extLst>
          </p:cNvPr>
          <p:cNvSpPr>
            <a:spLocks noGrp="1"/>
          </p:cNvSpPr>
          <p:nvPr>
            <p:ph idx="1"/>
          </p:nvPr>
        </p:nvSpPr>
        <p:spPr/>
        <p:txBody>
          <a:bodyPr/>
          <a:lstStyle/>
          <a:p>
            <a:r>
              <a:rPr lang="zh-CN" altLang="en-US" dirty="0"/>
              <a:t>显然到一个点走法一定是经过一条非树边到达的</a:t>
            </a:r>
            <a:endParaRPr lang="en-US" altLang="zh-CN" dirty="0"/>
          </a:p>
          <a:p>
            <a:r>
              <a:rPr lang="zh-CN" altLang="en-US" dirty="0"/>
              <a:t>那么考虑每一条非树边会产生怎样的贡献：</a:t>
            </a:r>
            <a:endParaRPr lang="en-US" altLang="zh-CN" dirty="0"/>
          </a:p>
          <a:p>
            <a:r>
              <a:rPr lang="zh-CN" altLang="en-US" dirty="0"/>
              <a:t>假设一条非树边</a:t>
            </a:r>
            <a:r>
              <a:rPr lang="en-US" altLang="zh-CN" dirty="0"/>
              <a:t>(</a:t>
            </a:r>
            <a:r>
              <a:rPr lang="en-US" altLang="zh-CN" dirty="0" err="1"/>
              <a:t>u,v</a:t>
            </a:r>
            <a:r>
              <a:rPr lang="en-US" altLang="zh-CN" dirty="0"/>
              <a:t>)</a:t>
            </a:r>
            <a:r>
              <a:rPr lang="zh-CN" altLang="en-US" dirty="0"/>
              <a:t>权值</a:t>
            </a:r>
            <a:r>
              <a:rPr lang="en-US" altLang="zh-CN" dirty="0"/>
              <a:t>w,</a:t>
            </a:r>
            <a:r>
              <a:rPr lang="zh-CN" altLang="en-US" dirty="0"/>
              <a:t>那么可以发现对于任意</a:t>
            </a:r>
            <a:r>
              <a:rPr lang="en-US" altLang="zh-CN" dirty="0" err="1"/>
              <a:t>u,v</a:t>
            </a:r>
            <a:r>
              <a:rPr lang="zh-CN" altLang="en-US" dirty="0"/>
              <a:t>路径上除</a:t>
            </a:r>
            <a:r>
              <a:rPr lang="en-US" altLang="zh-CN" dirty="0" err="1"/>
              <a:t>lca</a:t>
            </a:r>
            <a:r>
              <a:rPr lang="zh-CN" altLang="en-US" dirty="0"/>
              <a:t>外的点</a:t>
            </a:r>
            <a:r>
              <a:rPr lang="en-US" altLang="zh-CN" dirty="0"/>
              <a:t>x,</a:t>
            </a:r>
            <a:r>
              <a:rPr lang="zh-CN" altLang="en-US" dirty="0"/>
              <a:t> </a:t>
            </a:r>
            <a:r>
              <a:rPr lang="en-US" altLang="zh-CN" dirty="0"/>
              <a:t>x</a:t>
            </a:r>
            <a:r>
              <a:rPr lang="zh-CN" altLang="en-US" dirty="0"/>
              <a:t>的</a:t>
            </a:r>
            <a:r>
              <a:rPr lang="en-US" altLang="zh-CN" dirty="0" err="1"/>
              <a:t>ans</a:t>
            </a:r>
            <a:r>
              <a:rPr lang="zh-CN" altLang="en-US" dirty="0"/>
              <a:t>可以用</a:t>
            </a:r>
            <a:r>
              <a:rPr lang="en-US" altLang="zh-CN" dirty="0"/>
              <a:t>dis(v)+</a:t>
            </a:r>
            <a:r>
              <a:rPr lang="en-US" altLang="zh-CN" dirty="0" err="1"/>
              <a:t>w+dis</a:t>
            </a:r>
            <a:r>
              <a:rPr lang="en-US" altLang="zh-CN" dirty="0"/>
              <a:t>(u)-dis(x)</a:t>
            </a:r>
            <a:r>
              <a:rPr lang="zh-CN" altLang="en-US" dirty="0"/>
              <a:t>来更新</a:t>
            </a:r>
            <a:endParaRPr lang="en-US" altLang="zh-CN" dirty="0"/>
          </a:p>
          <a:p>
            <a:r>
              <a:rPr lang="zh-CN" altLang="en-US" dirty="0"/>
              <a:t>那么就是链取</a:t>
            </a:r>
            <a:r>
              <a:rPr lang="en-US" altLang="zh-CN" dirty="0"/>
              <a:t>min</a:t>
            </a:r>
            <a:r>
              <a:rPr lang="zh-CN" altLang="en-US" dirty="0"/>
              <a:t>显然大力树剖即可。</a:t>
            </a:r>
          </a:p>
        </p:txBody>
      </p:sp>
    </p:spTree>
    <p:extLst>
      <p:ext uri="{BB962C8B-B14F-4D97-AF65-F5344CB8AC3E}">
        <p14:creationId xmlns:p14="http://schemas.microsoft.com/office/powerpoint/2010/main" val="1263882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219FD-3CE9-48D3-AB4B-146CA6EBEF7C}"/>
              </a:ext>
            </a:extLst>
          </p:cNvPr>
          <p:cNvSpPr>
            <a:spLocks noGrp="1"/>
          </p:cNvSpPr>
          <p:nvPr>
            <p:ph type="title"/>
          </p:nvPr>
        </p:nvSpPr>
        <p:spPr/>
        <p:txBody>
          <a:bodyPr/>
          <a:lstStyle/>
          <a:p>
            <a:r>
              <a:rPr lang="en-US" altLang="zh-CN" dirty="0" err="1"/>
              <a:t>cf</a:t>
            </a:r>
            <a:r>
              <a:rPr lang="en-US" altLang="zh-CN" dirty="0"/>
              <a:t> 1005F</a:t>
            </a:r>
            <a:endParaRPr lang="zh-CN" altLang="en-US" dirty="0"/>
          </a:p>
        </p:txBody>
      </p:sp>
      <p:pic>
        <p:nvPicPr>
          <p:cNvPr id="5" name="内容占位符 4">
            <a:extLst>
              <a:ext uri="{FF2B5EF4-FFF2-40B4-BE49-F238E27FC236}">
                <a16:creationId xmlns:a16="http://schemas.microsoft.com/office/drawing/2014/main" id="{DE546A5E-F08A-43AA-A4C3-D8FC9A0B1831}"/>
              </a:ext>
            </a:extLst>
          </p:cNvPr>
          <p:cNvPicPr>
            <a:picLocks noGrp="1" noChangeAspect="1"/>
          </p:cNvPicPr>
          <p:nvPr>
            <p:ph idx="1"/>
          </p:nvPr>
        </p:nvPicPr>
        <p:blipFill rotWithShape="1">
          <a:blip r:embed="rId2"/>
          <a:srcRect t="10403" b="-1"/>
          <a:stretch/>
        </p:blipFill>
        <p:spPr>
          <a:xfrm>
            <a:off x="454660" y="1406208"/>
            <a:ext cx="11282680" cy="5330042"/>
          </a:xfrm>
        </p:spPr>
      </p:pic>
    </p:spTree>
    <p:extLst>
      <p:ext uri="{BB962C8B-B14F-4D97-AF65-F5344CB8AC3E}">
        <p14:creationId xmlns:p14="http://schemas.microsoft.com/office/powerpoint/2010/main" val="3409894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219FD-3CE9-48D3-AB4B-146CA6EBEF7C}"/>
              </a:ext>
            </a:extLst>
          </p:cNvPr>
          <p:cNvSpPr>
            <a:spLocks noGrp="1"/>
          </p:cNvSpPr>
          <p:nvPr>
            <p:ph type="title"/>
          </p:nvPr>
        </p:nvSpPr>
        <p:spPr/>
        <p:txBody>
          <a:bodyPr/>
          <a:lstStyle/>
          <a:p>
            <a:r>
              <a:rPr lang="en-US" altLang="zh-CN" dirty="0" err="1"/>
              <a:t>cf</a:t>
            </a:r>
            <a:r>
              <a:rPr lang="en-US" altLang="zh-CN" dirty="0"/>
              <a:t> 1005F</a:t>
            </a:r>
            <a:endParaRPr lang="zh-CN" altLang="en-US" dirty="0"/>
          </a:p>
        </p:txBody>
      </p:sp>
      <p:sp>
        <p:nvSpPr>
          <p:cNvPr id="4" name="内容占位符 3">
            <a:extLst>
              <a:ext uri="{FF2B5EF4-FFF2-40B4-BE49-F238E27FC236}">
                <a16:creationId xmlns:a16="http://schemas.microsoft.com/office/drawing/2014/main" id="{2F560CBE-64D1-4D1F-9102-76E09D4704DE}"/>
              </a:ext>
            </a:extLst>
          </p:cNvPr>
          <p:cNvSpPr>
            <a:spLocks noGrp="1"/>
          </p:cNvSpPr>
          <p:nvPr>
            <p:ph idx="1"/>
          </p:nvPr>
        </p:nvSpPr>
        <p:spPr/>
        <p:txBody>
          <a:bodyPr/>
          <a:lstStyle/>
          <a:p>
            <a:r>
              <a:rPr lang="en-US" altLang="zh-CN" dirty="0"/>
              <a:t>1</a:t>
            </a:r>
            <a:r>
              <a:rPr lang="zh-CN" altLang="en-US" dirty="0"/>
              <a:t>号点到所有点距离之和最小的生成树是最短路树</a:t>
            </a:r>
            <a:endParaRPr lang="en-US" altLang="zh-CN" dirty="0"/>
          </a:p>
          <a:p>
            <a:r>
              <a:rPr lang="zh-CN" altLang="en-US" dirty="0"/>
              <a:t>先求出最短路</a:t>
            </a:r>
            <a:r>
              <a:rPr lang="en-US" altLang="zh-CN" dirty="0"/>
              <a:t>DAG</a:t>
            </a:r>
            <a:r>
              <a:rPr lang="zh-CN" altLang="en-US" dirty="0"/>
              <a:t>，然后问题变成求一个</a:t>
            </a:r>
            <a:r>
              <a:rPr lang="en-US" altLang="zh-CN" dirty="0"/>
              <a:t>DAG</a:t>
            </a:r>
            <a:r>
              <a:rPr lang="zh-CN" altLang="en-US" dirty="0"/>
              <a:t>的生成树方案数，或者输出方案</a:t>
            </a:r>
            <a:endParaRPr lang="en-US" altLang="zh-CN" dirty="0"/>
          </a:p>
          <a:p>
            <a:r>
              <a:rPr lang="en-US" altLang="zh-CN" dirty="0"/>
              <a:t>DAG</a:t>
            </a:r>
            <a:r>
              <a:rPr lang="zh-CN" altLang="en-US" dirty="0"/>
              <a:t>的生成树方案数：所有有前驱的点的前驱节点的个数的乘积</a:t>
            </a:r>
            <a:endParaRPr lang="en-US" altLang="zh-CN" dirty="0"/>
          </a:p>
          <a:p>
            <a:r>
              <a:rPr lang="zh-CN" altLang="en-US" dirty="0"/>
              <a:t>输出方案就是枚举一个点的可选父亲，搜索</a:t>
            </a:r>
            <a:endParaRPr lang="en-US" altLang="zh-CN" dirty="0"/>
          </a:p>
        </p:txBody>
      </p:sp>
    </p:spTree>
    <p:extLst>
      <p:ext uri="{BB962C8B-B14F-4D97-AF65-F5344CB8AC3E}">
        <p14:creationId xmlns:p14="http://schemas.microsoft.com/office/powerpoint/2010/main" val="2914503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219FD-3CE9-48D3-AB4B-146CA6EBEF7C}"/>
              </a:ext>
            </a:extLst>
          </p:cNvPr>
          <p:cNvSpPr>
            <a:spLocks noGrp="1"/>
          </p:cNvSpPr>
          <p:nvPr>
            <p:ph type="title"/>
          </p:nvPr>
        </p:nvSpPr>
        <p:spPr/>
        <p:txBody>
          <a:bodyPr/>
          <a:lstStyle/>
          <a:p>
            <a:r>
              <a:rPr lang="en-US" altLang="zh-CN" dirty="0" err="1"/>
              <a:t>cf</a:t>
            </a:r>
            <a:r>
              <a:rPr lang="en-US" altLang="zh-CN" dirty="0"/>
              <a:t> 1076D</a:t>
            </a:r>
            <a:endParaRPr lang="zh-CN" altLang="en-US" dirty="0"/>
          </a:p>
        </p:txBody>
      </p:sp>
      <p:sp>
        <p:nvSpPr>
          <p:cNvPr id="4" name="内容占位符 3">
            <a:extLst>
              <a:ext uri="{FF2B5EF4-FFF2-40B4-BE49-F238E27FC236}">
                <a16:creationId xmlns:a16="http://schemas.microsoft.com/office/drawing/2014/main" id="{2F560CBE-64D1-4D1F-9102-76E09D4704DE}"/>
              </a:ext>
            </a:extLst>
          </p:cNvPr>
          <p:cNvSpPr>
            <a:spLocks noGrp="1"/>
          </p:cNvSpPr>
          <p:nvPr>
            <p:ph idx="1"/>
          </p:nvPr>
        </p:nvSpPr>
        <p:spPr/>
        <p:txBody>
          <a:bodyPr/>
          <a:lstStyle/>
          <a:p>
            <a:r>
              <a:rPr lang="zh-CN" altLang="en-US" dirty="0"/>
              <a:t>给一个</a:t>
            </a:r>
            <a:r>
              <a:rPr lang="en-US" altLang="zh-CN" dirty="0"/>
              <a:t>n</a:t>
            </a:r>
            <a:r>
              <a:rPr lang="zh-CN" altLang="en-US" dirty="0"/>
              <a:t>个点</a:t>
            </a:r>
            <a:r>
              <a:rPr lang="en-US" altLang="zh-CN" dirty="0"/>
              <a:t>m</a:t>
            </a:r>
            <a:r>
              <a:rPr lang="zh-CN" altLang="en-US" dirty="0"/>
              <a:t>条边的无向图</a:t>
            </a:r>
            <a:endParaRPr lang="en-US" altLang="zh-CN" dirty="0"/>
          </a:p>
          <a:p>
            <a:r>
              <a:rPr lang="zh-CN" altLang="en-US" dirty="0"/>
              <a:t>定义如果</a:t>
            </a:r>
            <a:r>
              <a:rPr lang="en-US" altLang="zh-CN" dirty="0"/>
              <a:t>1</a:t>
            </a:r>
            <a:r>
              <a:rPr lang="zh-CN" altLang="en-US" dirty="0"/>
              <a:t>号点到 </a:t>
            </a:r>
            <a:r>
              <a:rPr lang="en-US" altLang="zh-CN" dirty="0" err="1"/>
              <a:t>i</a:t>
            </a:r>
            <a:r>
              <a:rPr lang="en-US" altLang="zh-CN" dirty="0"/>
              <a:t> </a:t>
            </a:r>
            <a:r>
              <a:rPr lang="zh-CN" altLang="en-US" dirty="0"/>
              <a:t>号点的距离是原图的最短距离就是好点</a:t>
            </a:r>
            <a:endParaRPr lang="en-US" altLang="zh-CN" dirty="0"/>
          </a:p>
          <a:p>
            <a:r>
              <a:rPr lang="zh-CN" altLang="en-US" dirty="0"/>
              <a:t>现在开始删边，删边后最多只能剩</a:t>
            </a:r>
            <a:r>
              <a:rPr lang="en-US" altLang="zh-CN" dirty="0"/>
              <a:t>k</a:t>
            </a:r>
            <a:r>
              <a:rPr lang="zh-CN" altLang="en-US" dirty="0"/>
              <a:t>条边，同时让好点的个数最多，问你剩的是哪</a:t>
            </a:r>
            <a:r>
              <a:rPr lang="en-US" altLang="zh-CN" dirty="0"/>
              <a:t>k</a:t>
            </a:r>
            <a:r>
              <a:rPr lang="zh-CN" altLang="en-US" dirty="0"/>
              <a:t>条边，输出边个数和剩下的边的编号。</a:t>
            </a:r>
            <a:endParaRPr lang="en-US" altLang="zh-CN" dirty="0"/>
          </a:p>
        </p:txBody>
      </p:sp>
    </p:spTree>
    <p:extLst>
      <p:ext uri="{BB962C8B-B14F-4D97-AF65-F5344CB8AC3E}">
        <p14:creationId xmlns:p14="http://schemas.microsoft.com/office/powerpoint/2010/main" val="873277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219FD-3CE9-48D3-AB4B-146CA6EBEF7C}"/>
              </a:ext>
            </a:extLst>
          </p:cNvPr>
          <p:cNvSpPr>
            <a:spLocks noGrp="1"/>
          </p:cNvSpPr>
          <p:nvPr>
            <p:ph type="title"/>
          </p:nvPr>
        </p:nvSpPr>
        <p:spPr/>
        <p:txBody>
          <a:bodyPr/>
          <a:lstStyle/>
          <a:p>
            <a:r>
              <a:rPr lang="en-US" altLang="zh-CN" dirty="0" err="1"/>
              <a:t>cf</a:t>
            </a:r>
            <a:r>
              <a:rPr lang="en-US" altLang="zh-CN" dirty="0"/>
              <a:t> 1076D</a:t>
            </a:r>
            <a:endParaRPr lang="zh-CN" altLang="en-US" dirty="0"/>
          </a:p>
        </p:txBody>
      </p:sp>
      <p:sp>
        <p:nvSpPr>
          <p:cNvPr id="4" name="内容占位符 3">
            <a:extLst>
              <a:ext uri="{FF2B5EF4-FFF2-40B4-BE49-F238E27FC236}">
                <a16:creationId xmlns:a16="http://schemas.microsoft.com/office/drawing/2014/main" id="{2F560CBE-64D1-4D1F-9102-76E09D4704DE}"/>
              </a:ext>
            </a:extLst>
          </p:cNvPr>
          <p:cNvSpPr>
            <a:spLocks noGrp="1"/>
          </p:cNvSpPr>
          <p:nvPr>
            <p:ph idx="1"/>
          </p:nvPr>
        </p:nvSpPr>
        <p:spPr/>
        <p:txBody>
          <a:bodyPr/>
          <a:lstStyle/>
          <a:p>
            <a:r>
              <a:rPr lang="zh-CN" altLang="en-US" dirty="0"/>
              <a:t>显然不在最短路树上面的边可以随便删</a:t>
            </a:r>
            <a:endParaRPr lang="en-US" altLang="zh-CN" dirty="0"/>
          </a:p>
          <a:p>
            <a:r>
              <a:rPr lang="zh-CN" altLang="en-US" dirty="0"/>
              <a:t>要再删那就是从最短路树叶子开始往根一个个去删</a:t>
            </a:r>
            <a:endParaRPr lang="en-US" altLang="zh-CN" dirty="0"/>
          </a:p>
        </p:txBody>
      </p:sp>
    </p:spTree>
    <p:extLst>
      <p:ext uri="{BB962C8B-B14F-4D97-AF65-F5344CB8AC3E}">
        <p14:creationId xmlns:p14="http://schemas.microsoft.com/office/powerpoint/2010/main" val="3899390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219FD-3CE9-48D3-AB4B-146CA6EBEF7C}"/>
              </a:ext>
            </a:extLst>
          </p:cNvPr>
          <p:cNvSpPr>
            <a:spLocks noGrp="1"/>
          </p:cNvSpPr>
          <p:nvPr>
            <p:ph type="title"/>
          </p:nvPr>
        </p:nvSpPr>
        <p:spPr/>
        <p:txBody>
          <a:bodyPr/>
          <a:lstStyle/>
          <a:p>
            <a:r>
              <a:rPr lang="zh-CN" altLang="en-US" dirty="0"/>
              <a:t>「</a:t>
            </a:r>
            <a:r>
              <a:rPr lang="en-US" altLang="zh-CN" dirty="0"/>
              <a:t>JOI 2020 Final</a:t>
            </a:r>
            <a:r>
              <a:rPr lang="zh-CN" altLang="en-US" dirty="0"/>
              <a:t>」奥运公交</a:t>
            </a:r>
          </a:p>
        </p:txBody>
      </p:sp>
      <p:sp>
        <p:nvSpPr>
          <p:cNvPr id="4" name="内容占位符 3">
            <a:extLst>
              <a:ext uri="{FF2B5EF4-FFF2-40B4-BE49-F238E27FC236}">
                <a16:creationId xmlns:a16="http://schemas.microsoft.com/office/drawing/2014/main" id="{2F560CBE-64D1-4D1F-9102-76E09D4704DE}"/>
              </a:ext>
            </a:extLst>
          </p:cNvPr>
          <p:cNvSpPr>
            <a:spLocks noGrp="1"/>
          </p:cNvSpPr>
          <p:nvPr>
            <p:ph idx="1"/>
          </p:nvPr>
        </p:nvSpPr>
        <p:spPr/>
        <p:txBody>
          <a:bodyPr>
            <a:normAutofit/>
          </a:bodyPr>
          <a:lstStyle/>
          <a:p>
            <a:r>
              <a:rPr lang="zh-CN" altLang="en-US" dirty="0"/>
              <a:t>有一个</a:t>
            </a:r>
            <a:r>
              <a:rPr lang="en-US" altLang="zh-CN" dirty="0"/>
              <a:t>n</a:t>
            </a:r>
            <a:r>
              <a:rPr lang="zh-CN" altLang="en-US" dirty="0"/>
              <a:t>个点</a:t>
            </a:r>
            <a:r>
              <a:rPr lang="en-US" altLang="zh-CN" dirty="0"/>
              <a:t>m</a:t>
            </a:r>
            <a:r>
              <a:rPr lang="zh-CN" altLang="en-US" dirty="0"/>
              <a:t>条边的带边权的有向图</a:t>
            </a:r>
            <a:endParaRPr lang="en-US" altLang="zh-CN" dirty="0"/>
          </a:p>
          <a:p>
            <a:r>
              <a:rPr lang="zh-CN" altLang="en-US" dirty="0"/>
              <a:t>现在你可以改变图中至多一条边的方向，翻转第</a:t>
            </a:r>
            <a:r>
              <a:rPr lang="en-US" altLang="zh-CN" dirty="0" err="1"/>
              <a:t>i</a:t>
            </a:r>
            <a:r>
              <a:rPr lang="zh-CN" altLang="en-US" dirty="0"/>
              <a:t>条边所需的代价为</a:t>
            </a:r>
            <a:r>
              <a:rPr lang="en-US" altLang="zh-CN" dirty="0"/>
              <a:t>ci</a:t>
            </a:r>
            <a:r>
              <a:rPr lang="zh-CN" altLang="en-US" dirty="0"/>
              <a:t>。现在请你求出从点</a:t>
            </a:r>
            <a:r>
              <a:rPr lang="en-US" altLang="zh-CN" dirty="0"/>
              <a:t>1</a:t>
            </a:r>
            <a:r>
              <a:rPr lang="zh-CN" altLang="en-US" dirty="0"/>
              <a:t>到点</a:t>
            </a:r>
            <a:r>
              <a:rPr lang="en-US" altLang="zh-CN" dirty="0"/>
              <a:t>n</a:t>
            </a:r>
            <a:r>
              <a:rPr lang="zh-CN" altLang="en-US" dirty="0"/>
              <a:t>再回到点</a:t>
            </a:r>
            <a:r>
              <a:rPr lang="en-US" altLang="zh-CN" dirty="0"/>
              <a:t>1</a:t>
            </a:r>
            <a:r>
              <a:rPr lang="zh-CN" altLang="en-US" dirty="0"/>
              <a:t>，所经过边的边权和再加上翻转边所需的代价的最小值。</a:t>
            </a:r>
            <a:endParaRPr lang="en-US" altLang="zh-CN" dirty="0"/>
          </a:p>
          <a:p>
            <a:r>
              <a:rPr lang="zh-CN" altLang="en-US" dirty="0"/>
              <a:t>若无论如何都不存在这样的路径，输出</a:t>
            </a:r>
            <a:r>
              <a:rPr lang="en-US" altLang="zh-CN" dirty="0"/>
              <a:t>-1 </a:t>
            </a:r>
            <a:r>
              <a:rPr lang="zh-CN" altLang="en-US" dirty="0"/>
              <a:t>。</a:t>
            </a:r>
          </a:p>
          <a:p>
            <a:r>
              <a:rPr lang="en-US" altLang="zh-CN" dirty="0"/>
              <a:t>n&lt;=200,m&lt;=50000,0&lt;=</a:t>
            </a:r>
            <a:r>
              <a:rPr lang="en-US" altLang="zh-CN" dirty="0" err="1"/>
              <a:t>wi</a:t>
            </a:r>
            <a:r>
              <a:rPr lang="en-US" altLang="zh-CN" dirty="0"/>
              <a:t>&lt;=1e6,0&lt;=ci&lt;=1e9</a:t>
            </a:r>
            <a:endParaRPr lang="zh-CN" altLang="en-US" dirty="0"/>
          </a:p>
          <a:p>
            <a:r>
              <a:rPr lang="zh-CN" altLang="en-US" dirty="0"/>
              <a:t>本题单个测试点的时间复杂度为 </a:t>
            </a:r>
            <a:r>
              <a:rPr lang="en-US" altLang="zh-CN" dirty="0"/>
              <a:t>1.5s</a:t>
            </a:r>
            <a:r>
              <a:rPr lang="zh-CN" altLang="en-US" dirty="0"/>
              <a:t>。</a:t>
            </a:r>
            <a:endParaRPr lang="en-US" altLang="zh-CN" dirty="0"/>
          </a:p>
        </p:txBody>
      </p:sp>
    </p:spTree>
    <p:extLst>
      <p:ext uri="{BB962C8B-B14F-4D97-AF65-F5344CB8AC3E}">
        <p14:creationId xmlns:p14="http://schemas.microsoft.com/office/powerpoint/2010/main" val="1503220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219FD-3CE9-48D3-AB4B-146CA6EBEF7C}"/>
              </a:ext>
            </a:extLst>
          </p:cNvPr>
          <p:cNvSpPr>
            <a:spLocks noGrp="1"/>
          </p:cNvSpPr>
          <p:nvPr>
            <p:ph type="title"/>
          </p:nvPr>
        </p:nvSpPr>
        <p:spPr/>
        <p:txBody>
          <a:bodyPr/>
          <a:lstStyle/>
          <a:p>
            <a:r>
              <a:rPr lang="zh-CN" altLang="en-US" dirty="0"/>
              <a:t>「</a:t>
            </a:r>
            <a:r>
              <a:rPr lang="en-US" altLang="zh-CN" dirty="0"/>
              <a:t>JOI 2020 Final</a:t>
            </a:r>
            <a:r>
              <a:rPr lang="zh-CN" altLang="en-US" dirty="0"/>
              <a:t>」奥运公交</a:t>
            </a:r>
          </a:p>
        </p:txBody>
      </p:sp>
      <p:sp>
        <p:nvSpPr>
          <p:cNvPr id="4" name="内容占位符 3">
            <a:extLst>
              <a:ext uri="{FF2B5EF4-FFF2-40B4-BE49-F238E27FC236}">
                <a16:creationId xmlns:a16="http://schemas.microsoft.com/office/drawing/2014/main" id="{2F560CBE-64D1-4D1F-9102-76E09D4704DE}"/>
              </a:ext>
            </a:extLst>
          </p:cNvPr>
          <p:cNvSpPr>
            <a:spLocks noGrp="1"/>
          </p:cNvSpPr>
          <p:nvPr>
            <p:ph idx="1"/>
          </p:nvPr>
        </p:nvSpPr>
        <p:spPr/>
        <p:txBody>
          <a:bodyPr>
            <a:normAutofit/>
          </a:bodyPr>
          <a:lstStyle/>
          <a:p>
            <a:r>
              <a:rPr lang="zh-CN" altLang="en-US" dirty="0"/>
              <a:t>最暴力的想法是枚举翻转哪条边</a:t>
            </a:r>
            <a:r>
              <a:rPr lang="en-US" altLang="zh-CN" dirty="0"/>
              <a:t>(</a:t>
            </a:r>
            <a:r>
              <a:rPr lang="en-US" altLang="zh-CN" dirty="0" err="1"/>
              <a:t>u,v</a:t>
            </a:r>
            <a:r>
              <a:rPr lang="en-US" altLang="zh-CN" dirty="0"/>
              <a:t>)</a:t>
            </a:r>
            <a:r>
              <a:rPr lang="zh-CN" altLang="en-US" dirty="0"/>
              <a:t>，然后每次重新跑最短路</a:t>
            </a:r>
            <a:endParaRPr lang="en-US" altLang="zh-CN" dirty="0"/>
          </a:p>
          <a:p>
            <a:r>
              <a:rPr lang="zh-CN" altLang="en-US" dirty="0"/>
              <a:t>如果只是单向走，可以分类讨论，翻转一条边</a:t>
            </a:r>
            <a:r>
              <a:rPr lang="en-US" altLang="zh-CN" dirty="0"/>
              <a:t>(</a:t>
            </a:r>
            <a:r>
              <a:rPr lang="en-US" altLang="zh-CN" dirty="0" err="1"/>
              <a:t>u,v</a:t>
            </a:r>
            <a:r>
              <a:rPr lang="en-US" altLang="zh-CN" dirty="0"/>
              <a:t>)</a:t>
            </a:r>
            <a:r>
              <a:rPr lang="zh-CN" altLang="en-US" dirty="0"/>
              <a:t>相当于用</a:t>
            </a:r>
            <a:r>
              <a:rPr lang="en-US" altLang="zh-CN" dirty="0"/>
              <a:t>dis[v]+w(</a:t>
            </a:r>
            <a:r>
              <a:rPr lang="en-US" altLang="zh-CN" dirty="0" err="1"/>
              <a:t>v,u</a:t>
            </a:r>
            <a:r>
              <a:rPr lang="en-US" altLang="zh-CN" dirty="0"/>
              <a:t>)+dis[u]</a:t>
            </a:r>
            <a:r>
              <a:rPr lang="zh-CN" altLang="en-US" dirty="0"/>
              <a:t>更新答案</a:t>
            </a:r>
            <a:endParaRPr lang="en-US" altLang="zh-CN" dirty="0"/>
          </a:p>
          <a:p>
            <a:r>
              <a:rPr lang="zh-CN" altLang="en-US" dirty="0"/>
              <a:t>双向走这样是不好更新答案的，因为去的时候翻转了，回来的最短路也跟着变化了</a:t>
            </a:r>
            <a:endParaRPr lang="en-US" altLang="zh-CN" dirty="0"/>
          </a:p>
        </p:txBody>
      </p:sp>
    </p:spTree>
    <p:extLst>
      <p:ext uri="{BB962C8B-B14F-4D97-AF65-F5344CB8AC3E}">
        <p14:creationId xmlns:p14="http://schemas.microsoft.com/office/powerpoint/2010/main" val="158417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D222B-2D54-4B6C-A1B7-373551A52FE8}"/>
              </a:ext>
            </a:extLst>
          </p:cNvPr>
          <p:cNvSpPr>
            <a:spLocks noGrp="1"/>
          </p:cNvSpPr>
          <p:nvPr>
            <p:ph type="title"/>
          </p:nvPr>
        </p:nvSpPr>
        <p:spPr/>
        <p:txBody>
          <a:bodyPr/>
          <a:lstStyle/>
          <a:p>
            <a:r>
              <a:rPr lang="zh-CN" altLang="en-US" dirty="0"/>
              <a:t>算法流程和复杂度</a:t>
            </a:r>
          </a:p>
        </p:txBody>
      </p:sp>
      <p:sp>
        <p:nvSpPr>
          <p:cNvPr id="3" name="内容占位符 2">
            <a:extLst>
              <a:ext uri="{FF2B5EF4-FFF2-40B4-BE49-F238E27FC236}">
                <a16:creationId xmlns:a16="http://schemas.microsoft.com/office/drawing/2014/main" id="{BAAFBDFB-63FD-45E7-801C-01E98C93710D}"/>
              </a:ext>
            </a:extLst>
          </p:cNvPr>
          <p:cNvSpPr>
            <a:spLocks noGrp="1"/>
          </p:cNvSpPr>
          <p:nvPr>
            <p:ph idx="1"/>
          </p:nvPr>
        </p:nvSpPr>
        <p:spPr>
          <a:xfrm>
            <a:off x="838200" y="1825625"/>
            <a:ext cx="10764915" cy="4351338"/>
          </a:xfrm>
        </p:spPr>
        <p:txBody>
          <a:bodyPr/>
          <a:lstStyle/>
          <a:p>
            <a:r>
              <a:rPr lang="en-US" altLang="zh-CN" dirty="0"/>
              <a:t>d[</a:t>
            </a:r>
            <a:r>
              <a:rPr lang="en-US" altLang="zh-CN" dirty="0" err="1"/>
              <a:t>i</a:t>
            </a:r>
            <a:r>
              <a:rPr lang="en-US" altLang="zh-CN" dirty="0"/>
              <a:t>]</a:t>
            </a:r>
            <a:r>
              <a:rPr lang="zh-CN" altLang="en-US" dirty="0"/>
              <a:t>表示点</a:t>
            </a:r>
            <a:r>
              <a:rPr lang="en-US" altLang="zh-CN" dirty="0" err="1"/>
              <a:t>i</a:t>
            </a:r>
            <a:r>
              <a:rPr lang="zh-CN" altLang="en-US" dirty="0"/>
              <a:t>到源点</a:t>
            </a:r>
            <a:r>
              <a:rPr lang="en-US" altLang="zh-CN" dirty="0"/>
              <a:t>s</a:t>
            </a:r>
            <a:r>
              <a:rPr lang="zh-CN" altLang="en-US" dirty="0"/>
              <a:t>的距离</a:t>
            </a:r>
            <a:endParaRPr lang="en-US" altLang="zh-CN" dirty="0"/>
          </a:p>
          <a:p>
            <a:r>
              <a:rPr lang="zh-CN" altLang="pl-PL" dirty="0"/>
              <a:t>初始令</a:t>
            </a:r>
            <a:r>
              <a:rPr lang="pl-PL" altLang="zh-CN" dirty="0"/>
              <a:t>d[s]=0</a:t>
            </a:r>
            <a:r>
              <a:rPr lang="zh-CN" altLang="pl-PL" dirty="0"/>
              <a:t>，</a:t>
            </a:r>
            <a:r>
              <a:rPr lang="pl-PL" altLang="zh-CN" dirty="0"/>
              <a:t>d[i]=+∞</a:t>
            </a:r>
            <a:r>
              <a:rPr lang="zh-CN" altLang="pl-PL" dirty="0"/>
              <a:t>，</a:t>
            </a:r>
            <a:r>
              <a:rPr lang="pl-PL" altLang="zh-CN" dirty="0"/>
              <a:t>P=</a:t>
            </a:r>
            <a:r>
              <a:rPr lang="en-US" altLang="zh-CN" dirty="0"/>
              <a:t>∅</a:t>
            </a:r>
          </a:p>
          <a:p>
            <a:r>
              <a:rPr lang="zh-CN" altLang="en-US" dirty="0"/>
              <a:t>找到点</a:t>
            </a:r>
            <a:r>
              <a:rPr lang="en-US" altLang="zh-CN" dirty="0" err="1"/>
              <a:t>i∉P</a:t>
            </a:r>
            <a:r>
              <a:rPr lang="zh-CN" altLang="en-US" dirty="0"/>
              <a:t>，且</a:t>
            </a:r>
            <a:r>
              <a:rPr lang="en-US" altLang="zh-CN" dirty="0"/>
              <a:t>d[</a:t>
            </a:r>
            <a:r>
              <a:rPr lang="en-US" altLang="zh-CN" dirty="0" err="1"/>
              <a:t>i</a:t>
            </a:r>
            <a:r>
              <a:rPr lang="en-US" altLang="zh-CN" dirty="0"/>
              <a:t>]</a:t>
            </a:r>
            <a:r>
              <a:rPr lang="zh-CN" altLang="en-US" dirty="0"/>
              <a:t>最小</a:t>
            </a:r>
            <a:endParaRPr lang="en-US" altLang="zh-CN" dirty="0"/>
          </a:p>
          <a:p>
            <a:r>
              <a:rPr lang="zh-CN" altLang="en-US" dirty="0"/>
              <a:t>把</a:t>
            </a:r>
            <a:r>
              <a:rPr lang="en-US" altLang="zh-CN" dirty="0" err="1"/>
              <a:t>i</a:t>
            </a:r>
            <a:r>
              <a:rPr lang="zh-CN" altLang="en-US" dirty="0"/>
              <a:t>添入</a:t>
            </a:r>
            <a:r>
              <a:rPr lang="en-US" altLang="zh-CN" dirty="0"/>
              <a:t>P</a:t>
            </a:r>
            <a:r>
              <a:rPr lang="zh-CN" altLang="en-US" dirty="0"/>
              <a:t>，对于任意</a:t>
            </a:r>
            <a:r>
              <a:rPr lang="en-US" altLang="zh-CN" dirty="0" err="1"/>
              <a:t>j∉P</a:t>
            </a:r>
            <a:r>
              <a:rPr lang="zh-CN" altLang="en-US" dirty="0"/>
              <a:t>，若</a:t>
            </a:r>
            <a:r>
              <a:rPr lang="en-US" altLang="zh-CN" dirty="0"/>
              <a:t>d[</a:t>
            </a:r>
            <a:r>
              <a:rPr lang="en-US" altLang="zh-CN" dirty="0" err="1"/>
              <a:t>i</a:t>
            </a:r>
            <a:r>
              <a:rPr lang="en-US" altLang="zh-CN" dirty="0"/>
              <a:t>]+cost(</a:t>
            </a:r>
            <a:r>
              <a:rPr lang="en-US" altLang="zh-CN" dirty="0" err="1"/>
              <a:t>i,j</a:t>
            </a:r>
            <a:r>
              <a:rPr lang="en-US" altLang="zh-CN" dirty="0"/>
              <a:t>)&lt;d[j]</a:t>
            </a:r>
            <a:r>
              <a:rPr lang="zh-CN" altLang="en-US" dirty="0"/>
              <a:t>，则更新（用</a:t>
            </a:r>
            <a:r>
              <a:rPr lang="en-US" altLang="zh-CN" dirty="0" err="1"/>
              <a:t>i</a:t>
            </a:r>
            <a:r>
              <a:rPr lang="zh-CN" altLang="en-US" dirty="0"/>
              <a:t>松弛</a:t>
            </a:r>
            <a:r>
              <a:rPr lang="en-US" altLang="zh-CN" dirty="0"/>
              <a:t>j</a:t>
            </a:r>
            <a:r>
              <a:rPr lang="zh-CN" altLang="en-US" dirty="0"/>
              <a:t>）</a:t>
            </a:r>
            <a:endParaRPr lang="en-US" altLang="zh-CN" dirty="0"/>
          </a:p>
          <a:p>
            <a:r>
              <a:rPr lang="zh-CN" altLang="en-US" dirty="0"/>
              <a:t>邻接表</a:t>
            </a:r>
            <a:r>
              <a:rPr lang="en-US" altLang="zh-CN" dirty="0"/>
              <a:t>+</a:t>
            </a:r>
            <a:r>
              <a:rPr lang="zh-CN" altLang="en-US" dirty="0"/>
              <a:t>枚举，时间复杂度</a:t>
            </a:r>
            <a:r>
              <a:rPr lang="en-US" altLang="zh-CN" dirty="0"/>
              <a:t>O(V^2+E)</a:t>
            </a:r>
          </a:p>
          <a:p>
            <a:r>
              <a:rPr lang="zh-CN" altLang="en-US" dirty="0"/>
              <a:t>邻接表</a:t>
            </a:r>
            <a:r>
              <a:rPr lang="en-US" altLang="zh-CN" dirty="0"/>
              <a:t>+</a:t>
            </a:r>
            <a:r>
              <a:rPr lang="zh-CN" altLang="en-US" dirty="0"/>
              <a:t>堆，时间复杂度</a:t>
            </a:r>
            <a:r>
              <a:rPr lang="en-US" altLang="zh-CN" dirty="0"/>
              <a:t>O(</a:t>
            </a:r>
            <a:r>
              <a:rPr lang="en-US" altLang="zh-CN" dirty="0" err="1"/>
              <a:t>ElogV</a:t>
            </a:r>
            <a:r>
              <a:rPr lang="en-US" altLang="zh-CN" dirty="0"/>
              <a:t>)</a:t>
            </a:r>
          </a:p>
          <a:p>
            <a:endParaRPr lang="en-US" altLang="zh-CN" dirty="0"/>
          </a:p>
          <a:p>
            <a:endParaRPr lang="en-US" altLang="zh-CN" dirty="0"/>
          </a:p>
        </p:txBody>
      </p:sp>
    </p:spTree>
    <p:extLst>
      <p:ext uri="{BB962C8B-B14F-4D97-AF65-F5344CB8AC3E}">
        <p14:creationId xmlns:p14="http://schemas.microsoft.com/office/powerpoint/2010/main" val="3090537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219FD-3CE9-48D3-AB4B-146CA6EBEF7C}"/>
              </a:ext>
            </a:extLst>
          </p:cNvPr>
          <p:cNvSpPr>
            <a:spLocks noGrp="1"/>
          </p:cNvSpPr>
          <p:nvPr>
            <p:ph type="title"/>
          </p:nvPr>
        </p:nvSpPr>
        <p:spPr/>
        <p:txBody>
          <a:bodyPr/>
          <a:lstStyle/>
          <a:p>
            <a:r>
              <a:rPr lang="zh-CN" altLang="en-US" dirty="0"/>
              <a:t>「</a:t>
            </a:r>
            <a:r>
              <a:rPr lang="en-US" altLang="zh-CN" dirty="0"/>
              <a:t>JOI 2020 Final</a:t>
            </a:r>
            <a:r>
              <a:rPr lang="zh-CN" altLang="en-US" dirty="0"/>
              <a:t>」奥运公交</a:t>
            </a:r>
          </a:p>
        </p:txBody>
      </p:sp>
      <p:sp>
        <p:nvSpPr>
          <p:cNvPr id="4" name="内容占位符 3">
            <a:extLst>
              <a:ext uri="{FF2B5EF4-FFF2-40B4-BE49-F238E27FC236}">
                <a16:creationId xmlns:a16="http://schemas.microsoft.com/office/drawing/2014/main" id="{2F560CBE-64D1-4D1F-9102-76E09D4704DE}"/>
              </a:ext>
            </a:extLst>
          </p:cNvPr>
          <p:cNvSpPr>
            <a:spLocks noGrp="1"/>
          </p:cNvSpPr>
          <p:nvPr>
            <p:ph idx="1"/>
          </p:nvPr>
        </p:nvSpPr>
        <p:spPr/>
        <p:txBody>
          <a:bodyPr>
            <a:normAutofit/>
          </a:bodyPr>
          <a:lstStyle/>
          <a:p>
            <a:r>
              <a:rPr lang="zh-CN" altLang="en-US" dirty="0"/>
              <a:t>结合这两个做法</a:t>
            </a:r>
            <a:endParaRPr lang="en-US" altLang="zh-CN" dirty="0"/>
          </a:p>
          <a:p>
            <a:r>
              <a:rPr lang="zh-CN" altLang="en-US" dirty="0"/>
              <a:t>首先在原图上跑一遍 </a:t>
            </a:r>
            <a:r>
              <a:rPr lang="en-US" altLang="zh-CN" dirty="0"/>
              <a:t>1→n </a:t>
            </a:r>
            <a:r>
              <a:rPr lang="zh-CN" altLang="en-US" dirty="0"/>
              <a:t>和 </a:t>
            </a:r>
            <a:r>
              <a:rPr lang="en-US" altLang="zh-CN" dirty="0"/>
              <a:t>n→1 </a:t>
            </a:r>
            <a:r>
              <a:rPr lang="zh-CN" altLang="en-US" dirty="0"/>
              <a:t>的最短路，并把最短路树建出来（实际上是两个最短路树的并集）。</a:t>
            </a:r>
            <a:endParaRPr lang="en-US" altLang="zh-CN" dirty="0"/>
          </a:p>
          <a:p>
            <a:r>
              <a:rPr lang="zh-CN" altLang="en-US" dirty="0"/>
              <a:t>再计算出</a:t>
            </a:r>
            <a:r>
              <a:rPr lang="en-US" altLang="zh-CN" dirty="0"/>
              <a:t>1 </a:t>
            </a:r>
            <a:r>
              <a:rPr lang="zh-CN" altLang="en-US" dirty="0"/>
              <a:t>到所有点，</a:t>
            </a:r>
            <a:r>
              <a:rPr lang="en-US" altLang="zh-CN" dirty="0"/>
              <a:t>n </a:t>
            </a:r>
            <a:r>
              <a:rPr lang="zh-CN" altLang="en-US" dirty="0"/>
              <a:t>到所有点，所有点到 </a:t>
            </a:r>
            <a:r>
              <a:rPr lang="en-US" altLang="zh-CN" dirty="0"/>
              <a:t>1</a:t>
            </a:r>
            <a:r>
              <a:rPr lang="zh-CN" altLang="en-US" dirty="0"/>
              <a:t>，所有点到 </a:t>
            </a:r>
            <a:r>
              <a:rPr lang="en-US" altLang="zh-CN" dirty="0"/>
              <a:t>n </a:t>
            </a:r>
            <a:r>
              <a:rPr lang="zh-CN" altLang="en-US" dirty="0"/>
              <a:t>的最短路。</a:t>
            </a:r>
            <a:endParaRPr lang="en-US" altLang="zh-CN" dirty="0"/>
          </a:p>
          <a:p>
            <a:r>
              <a:rPr lang="zh-CN" altLang="en-US" dirty="0"/>
              <a:t>枚举每一条边，如果这条边是树边就把原来的边删掉重新建图，建的时候就这一条边反向，其它正常，然后跑最短路算答案。否则就按</a:t>
            </a:r>
            <a:r>
              <a:rPr lang="en-US" altLang="zh-CN" dirty="0"/>
              <a:t>dis</a:t>
            </a:r>
            <a:r>
              <a:rPr lang="zh-CN" altLang="en-US" dirty="0"/>
              <a:t>加加减减更新答案（显然反向最短路树外面的边不影响最短路）。</a:t>
            </a:r>
            <a:endParaRPr lang="en-US" altLang="zh-CN" dirty="0"/>
          </a:p>
        </p:txBody>
      </p:sp>
    </p:spTree>
    <p:extLst>
      <p:ext uri="{BB962C8B-B14F-4D97-AF65-F5344CB8AC3E}">
        <p14:creationId xmlns:p14="http://schemas.microsoft.com/office/powerpoint/2010/main" val="3532411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219FD-3CE9-48D3-AB4B-146CA6EBEF7C}"/>
              </a:ext>
            </a:extLst>
          </p:cNvPr>
          <p:cNvSpPr>
            <a:spLocks noGrp="1"/>
          </p:cNvSpPr>
          <p:nvPr>
            <p:ph type="title"/>
          </p:nvPr>
        </p:nvSpPr>
        <p:spPr/>
        <p:txBody>
          <a:bodyPr/>
          <a:lstStyle/>
          <a:p>
            <a:r>
              <a:rPr lang="en-US" altLang="zh-CN" dirty="0" err="1"/>
              <a:t>UVALive</a:t>
            </a:r>
            <a:r>
              <a:rPr lang="en-US" altLang="zh-CN" dirty="0"/>
              <a:t> 8371</a:t>
            </a:r>
            <a:endParaRPr lang="zh-CN" altLang="en-US" dirty="0"/>
          </a:p>
        </p:txBody>
      </p:sp>
      <p:sp>
        <p:nvSpPr>
          <p:cNvPr id="4" name="内容占位符 3">
            <a:extLst>
              <a:ext uri="{FF2B5EF4-FFF2-40B4-BE49-F238E27FC236}">
                <a16:creationId xmlns:a16="http://schemas.microsoft.com/office/drawing/2014/main" id="{2F560CBE-64D1-4D1F-9102-76E09D4704DE}"/>
              </a:ext>
            </a:extLst>
          </p:cNvPr>
          <p:cNvSpPr>
            <a:spLocks noGrp="1"/>
          </p:cNvSpPr>
          <p:nvPr>
            <p:ph idx="1"/>
          </p:nvPr>
        </p:nvSpPr>
        <p:spPr/>
        <p:txBody>
          <a:bodyPr>
            <a:normAutofit/>
          </a:bodyPr>
          <a:lstStyle/>
          <a:p>
            <a:r>
              <a:rPr lang="zh-CN" altLang="en-US" dirty="0"/>
              <a:t>有一个</a:t>
            </a:r>
            <a:r>
              <a:rPr lang="en-US" altLang="zh-CN" dirty="0"/>
              <a:t>n</a:t>
            </a:r>
            <a:r>
              <a:rPr lang="zh-CN" altLang="en-US" dirty="0"/>
              <a:t>个点</a:t>
            </a:r>
            <a:r>
              <a:rPr lang="en-US" altLang="zh-CN" dirty="0"/>
              <a:t>m</a:t>
            </a:r>
            <a:r>
              <a:rPr lang="zh-CN" altLang="en-US" dirty="0"/>
              <a:t>条边的带边权有向图</a:t>
            </a:r>
            <a:endParaRPr lang="en-US" altLang="zh-CN" dirty="0"/>
          </a:p>
          <a:p>
            <a:r>
              <a:rPr lang="zh-CN" altLang="en-US" dirty="0"/>
              <a:t>问假如把第</a:t>
            </a:r>
            <a:r>
              <a:rPr lang="en-US" altLang="zh-CN" dirty="0" err="1"/>
              <a:t>i</a:t>
            </a:r>
            <a:r>
              <a:rPr lang="zh-CN" altLang="en-US" dirty="0"/>
              <a:t>条边反向后，点</a:t>
            </a:r>
            <a:r>
              <a:rPr lang="en-US" altLang="zh-CN" dirty="0"/>
              <a:t>1</a:t>
            </a:r>
            <a:r>
              <a:rPr lang="zh-CN" altLang="en-US" dirty="0"/>
              <a:t>到点</a:t>
            </a:r>
            <a:r>
              <a:rPr lang="en-US" altLang="zh-CN" dirty="0"/>
              <a:t>2</a:t>
            </a:r>
            <a:r>
              <a:rPr lang="zh-CN" altLang="en-US" dirty="0"/>
              <a:t>的最短路会变短还是不变还是变长</a:t>
            </a:r>
            <a:endParaRPr lang="en-US" altLang="zh-CN" dirty="0"/>
          </a:p>
          <a:p>
            <a:r>
              <a:rPr lang="zh-CN" altLang="en-US" dirty="0"/>
              <a:t>对所有的</a:t>
            </a:r>
            <a:r>
              <a:rPr lang="en-US" altLang="zh-CN" dirty="0" err="1"/>
              <a:t>i</a:t>
            </a:r>
            <a:r>
              <a:rPr lang="zh-CN" altLang="en-US" dirty="0"/>
              <a:t>求答案</a:t>
            </a:r>
            <a:endParaRPr lang="en-US" altLang="zh-CN" dirty="0"/>
          </a:p>
        </p:txBody>
      </p:sp>
    </p:spTree>
    <p:extLst>
      <p:ext uri="{BB962C8B-B14F-4D97-AF65-F5344CB8AC3E}">
        <p14:creationId xmlns:p14="http://schemas.microsoft.com/office/powerpoint/2010/main" val="72340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219FD-3CE9-48D3-AB4B-146CA6EBEF7C}"/>
              </a:ext>
            </a:extLst>
          </p:cNvPr>
          <p:cNvSpPr>
            <a:spLocks noGrp="1"/>
          </p:cNvSpPr>
          <p:nvPr>
            <p:ph type="title"/>
          </p:nvPr>
        </p:nvSpPr>
        <p:spPr/>
        <p:txBody>
          <a:bodyPr/>
          <a:lstStyle/>
          <a:p>
            <a:r>
              <a:rPr lang="en-US" altLang="zh-CN" dirty="0" err="1"/>
              <a:t>UVALive</a:t>
            </a:r>
            <a:r>
              <a:rPr lang="en-US" altLang="zh-CN" dirty="0"/>
              <a:t> 8371</a:t>
            </a:r>
            <a:endParaRPr lang="zh-CN" altLang="en-US" dirty="0"/>
          </a:p>
        </p:txBody>
      </p:sp>
      <p:sp>
        <p:nvSpPr>
          <p:cNvPr id="4" name="内容占位符 3">
            <a:extLst>
              <a:ext uri="{FF2B5EF4-FFF2-40B4-BE49-F238E27FC236}">
                <a16:creationId xmlns:a16="http://schemas.microsoft.com/office/drawing/2014/main" id="{2F560CBE-64D1-4D1F-9102-76E09D4704DE}"/>
              </a:ext>
            </a:extLst>
          </p:cNvPr>
          <p:cNvSpPr>
            <a:spLocks noGrp="1"/>
          </p:cNvSpPr>
          <p:nvPr>
            <p:ph idx="1"/>
          </p:nvPr>
        </p:nvSpPr>
        <p:spPr/>
        <p:txBody>
          <a:bodyPr>
            <a:normAutofit/>
          </a:bodyPr>
          <a:lstStyle/>
          <a:p>
            <a:r>
              <a:rPr lang="zh-CN" altLang="en-US" dirty="0"/>
              <a:t>变短的情况：</a:t>
            </a:r>
            <a:r>
              <a:rPr lang="en-US" altLang="zh-CN" dirty="0"/>
              <a:t>dis[1,v]+w(</a:t>
            </a:r>
            <a:r>
              <a:rPr lang="en-US" altLang="zh-CN" dirty="0" err="1"/>
              <a:t>v,u</a:t>
            </a:r>
            <a:r>
              <a:rPr lang="en-US" altLang="zh-CN" dirty="0"/>
              <a:t>)+dis[u,2] &lt; dis[2]</a:t>
            </a:r>
          </a:p>
          <a:p>
            <a:r>
              <a:rPr lang="zh-CN" altLang="en-US" dirty="0"/>
              <a:t>否则就剩下不变和变长两种情况，并且相当于是把这条边删掉了（因为不能更新答案，所以反向和删掉没区别）</a:t>
            </a:r>
            <a:endParaRPr lang="en-US" altLang="zh-CN" dirty="0"/>
          </a:p>
          <a:p>
            <a:r>
              <a:rPr lang="zh-CN" altLang="en-US" dirty="0"/>
              <a:t>求出点</a:t>
            </a:r>
            <a:r>
              <a:rPr lang="en-US" altLang="zh-CN" dirty="0"/>
              <a:t>1</a:t>
            </a:r>
            <a:r>
              <a:rPr lang="zh-CN" altLang="en-US" dirty="0"/>
              <a:t>到点</a:t>
            </a:r>
            <a:r>
              <a:rPr lang="en-US" altLang="zh-CN" dirty="0"/>
              <a:t>2</a:t>
            </a:r>
            <a:r>
              <a:rPr lang="zh-CN" altLang="en-US" dirty="0"/>
              <a:t>的最短路</a:t>
            </a:r>
            <a:r>
              <a:rPr lang="en-US" altLang="zh-CN" dirty="0"/>
              <a:t>DAG</a:t>
            </a:r>
            <a:r>
              <a:rPr lang="zh-CN" altLang="en-US" dirty="0"/>
              <a:t>，如果某条边是桥就说明删了答案会变长</a:t>
            </a:r>
            <a:endParaRPr lang="en-US" altLang="zh-CN" dirty="0"/>
          </a:p>
          <a:p>
            <a:r>
              <a:rPr lang="zh-CN" altLang="en-US" dirty="0"/>
              <a:t>求桥可以直接</a:t>
            </a:r>
            <a:r>
              <a:rPr lang="en-US" altLang="zh-CN" dirty="0" err="1"/>
              <a:t>tarjan</a:t>
            </a:r>
            <a:endParaRPr lang="en-US" altLang="zh-CN" dirty="0"/>
          </a:p>
          <a:p>
            <a:r>
              <a:rPr lang="zh-CN" altLang="en-US" dirty="0"/>
              <a:t>也可以利用</a:t>
            </a:r>
            <a:r>
              <a:rPr lang="en-US" altLang="zh-CN" dirty="0"/>
              <a:t>DAG</a:t>
            </a:r>
            <a:r>
              <a:rPr lang="zh-CN" altLang="en-US" dirty="0"/>
              <a:t>的性质，</a:t>
            </a:r>
            <a:r>
              <a:rPr lang="en-US" altLang="zh-CN" dirty="0" err="1"/>
              <a:t>dp</a:t>
            </a:r>
            <a:r>
              <a:rPr lang="zh-CN" altLang="en-US" dirty="0"/>
              <a:t>统计经过每条</a:t>
            </a:r>
            <a:r>
              <a:rPr lang="en-US" altLang="zh-CN" dirty="0"/>
              <a:t>DAG</a:t>
            </a:r>
            <a:r>
              <a:rPr lang="zh-CN" altLang="en-US" dirty="0"/>
              <a:t>上的边的方案数</a:t>
            </a:r>
            <a:endParaRPr lang="en-US" altLang="zh-CN" dirty="0"/>
          </a:p>
          <a:p>
            <a:r>
              <a:rPr lang="zh-CN" altLang="en-US" dirty="0"/>
              <a:t>如果经过某条边的方案数等于总方案数，则这条边是桥</a:t>
            </a:r>
            <a:endParaRPr lang="en-US" altLang="zh-CN" dirty="0"/>
          </a:p>
        </p:txBody>
      </p:sp>
    </p:spTree>
    <p:extLst>
      <p:ext uri="{BB962C8B-B14F-4D97-AF65-F5344CB8AC3E}">
        <p14:creationId xmlns:p14="http://schemas.microsoft.com/office/powerpoint/2010/main" val="253498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B6CF0-1881-7CAB-E089-21B729584548}"/>
              </a:ext>
            </a:extLst>
          </p:cNvPr>
          <p:cNvSpPr>
            <a:spLocks noGrp="1"/>
          </p:cNvSpPr>
          <p:nvPr>
            <p:ph type="title"/>
          </p:nvPr>
        </p:nvSpPr>
        <p:spPr/>
        <p:txBody>
          <a:bodyPr/>
          <a:lstStyle/>
          <a:p>
            <a:r>
              <a:rPr lang="zh-CN" altLang="en-US" dirty="0"/>
              <a:t>差分约束</a:t>
            </a:r>
          </a:p>
        </p:txBody>
      </p:sp>
      <p:sp>
        <p:nvSpPr>
          <p:cNvPr id="3" name="内容占位符 2">
            <a:extLst>
              <a:ext uri="{FF2B5EF4-FFF2-40B4-BE49-F238E27FC236}">
                <a16:creationId xmlns:a16="http://schemas.microsoft.com/office/drawing/2014/main" id="{26BC43BB-2166-9D6E-47FF-3619C0D4E867}"/>
              </a:ext>
            </a:extLst>
          </p:cNvPr>
          <p:cNvSpPr>
            <a:spLocks noGrp="1"/>
          </p:cNvSpPr>
          <p:nvPr>
            <p:ph idx="1"/>
          </p:nvPr>
        </p:nvSpPr>
        <p:spPr/>
        <p:txBody>
          <a:bodyPr/>
          <a:lstStyle/>
          <a:p>
            <a:r>
              <a:rPr lang="en-US" altLang="zh-CN" dirty="0"/>
              <a:t>POJ3169</a:t>
            </a:r>
          </a:p>
          <a:p>
            <a:r>
              <a:rPr lang="zh-CN" altLang="en-US" dirty="0"/>
              <a:t>一条直线上有</a:t>
            </a:r>
            <a:r>
              <a:rPr lang="en-US" altLang="zh-CN" dirty="0"/>
              <a:t>n</a:t>
            </a:r>
            <a:r>
              <a:rPr lang="zh-CN" altLang="en-US" dirty="0"/>
              <a:t>个点，现给出</a:t>
            </a:r>
            <a:r>
              <a:rPr lang="en-US" altLang="zh-CN" dirty="0"/>
              <a:t>ml</a:t>
            </a:r>
            <a:r>
              <a:rPr lang="zh-CN" altLang="en-US" dirty="0"/>
              <a:t>个条件（</a:t>
            </a:r>
            <a:r>
              <a:rPr lang="en-US" altLang="zh-CN" dirty="0" err="1"/>
              <a:t>i</a:t>
            </a:r>
            <a:r>
              <a:rPr lang="zh-CN" altLang="en-US" dirty="0"/>
              <a:t>，</a:t>
            </a:r>
            <a:r>
              <a:rPr lang="en-US" altLang="zh-CN" dirty="0"/>
              <a:t>j</a:t>
            </a:r>
            <a:r>
              <a:rPr lang="zh-CN" altLang="en-US" dirty="0"/>
              <a:t>，</a:t>
            </a:r>
            <a:r>
              <a:rPr lang="en-US" altLang="zh-CN" dirty="0"/>
              <a:t>w</a:t>
            </a:r>
            <a:r>
              <a:rPr lang="zh-CN" altLang="en-US" dirty="0"/>
              <a:t>），描述第</a:t>
            </a:r>
            <a:r>
              <a:rPr lang="en-US" altLang="zh-CN" dirty="0" err="1"/>
              <a:t>i</a:t>
            </a:r>
            <a:r>
              <a:rPr lang="zh-CN" altLang="en-US" dirty="0"/>
              <a:t>个点到第</a:t>
            </a:r>
            <a:r>
              <a:rPr lang="en-US" altLang="zh-CN" dirty="0"/>
              <a:t>j</a:t>
            </a:r>
            <a:r>
              <a:rPr lang="zh-CN" altLang="en-US" dirty="0"/>
              <a:t>个点之间的距离小于等于</a:t>
            </a:r>
            <a:r>
              <a:rPr lang="en-US" altLang="zh-CN" dirty="0"/>
              <a:t>w</a:t>
            </a:r>
            <a:r>
              <a:rPr lang="zh-CN" altLang="en-US" dirty="0"/>
              <a:t>，和</a:t>
            </a:r>
            <a:r>
              <a:rPr lang="en-US" altLang="zh-CN" dirty="0"/>
              <a:t>md</a:t>
            </a:r>
            <a:r>
              <a:rPr lang="zh-CN" altLang="en-US" dirty="0"/>
              <a:t>个条件（</a:t>
            </a:r>
            <a:r>
              <a:rPr lang="en-US" altLang="zh-CN" dirty="0" err="1"/>
              <a:t>i</a:t>
            </a:r>
            <a:r>
              <a:rPr lang="zh-CN" altLang="en-US" dirty="0"/>
              <a:t>，</a:t>
            </a:r>
            <a:r>
              <a:rPr lang="en-US" altLang="zh-CN" dirty="0"/>
              <a:t>j</a:t>
            </a:r>
            <a:r>
              <a:rPr lang="zh-CN" altLang="en-US" dirty="0"/>
              <a:t>，</a:t>
            </a:r>
            <a:r>
              <a:rPr lang="en-US" altLang="zh-CN" dirty="0"/>
              <a:t>w</a:t>
            </a:r>
            <a:r>
              <a:rPr lang="zh-CN" altLang="en-US" dirty="0"/>
              <a:t>），描述第</a:t>
            </a:r>
            <a:r>
              <a:rPr lang="en-US" altLang="zh-CN" dirty="0" err="1"/>
              <a:t>i</a:t>
            </a:r>
            <a:r>
              <a:rPr lang="zh-CN" altLang="en-US" dirty="0"/>
              <a:t>个点到第</a:t>
            </a:r>
            <a:r>
              <a:rPr lang="en-US" altLang="zh-CN" dirty="0"/>
              <a:t>j</a:t>
            </a:r>
            <a:r>
              <a:rPr lang="zh-CN" altLang="en-US" dirty="0"/>
              <a:t>个点之间的距离小于等于</a:t>
            </a:r>
            <a:r>
              <a:rPr lang="en-US" altLang="zh-CN" dirty="0"/>
              <a:t>w</a:t>
            </a:r>
            <a:r>
              <a:rPr lang="zh-CN" altLang="en-US" dirty="0"/>
              <a:t>。</a:t>
            </a:r>
          </a:p>
          <a:p>
            <a:r>
              <a:rPr lang="zh-CN" altLang="en-US" dirty="0"/>
              <a:t>求第</a:t>
            </a:r>
            <a:r>
              <a:rPr lang="en-US" altLang="zh-CN" dirty="0"/>
              <a:t>1</a:t>
            </a:r>
            <a:r>
              <a:rPr lang="zh-CN" altLang="en-US" dirty="0"/>
              <a:t>个点到第</a:t>
            </a:r>
            <a:r>
              <a:rPr lang="en-US" altLang="zh-CN" dirty="0"/>
              <a:t>n</a:t>
            </a:r>
            <a:r>
              <a:rPr lang="zh-CN" altLang="en-US" dirty="0"/>
              <a:t>个点之间的距离最大是多少</a:t>
            </a:r>
          </a:p>
          <a:p>
            <a:r>
              <a:rPr lang="en-US" altLang="zh-CN" dirty="0"/>
              <a:t>n&lt;=1000,ml,md&lt;=10000,w&lt;=1000000</a:t>
            </a:r>
          </a:p>
          <a:p>
            <a:endParaRPr lang="zh-CN" altLang="en-US" dirty="0"/>
          </a:p>
        </p:txBody>
      </p:sp>
    </p:spTree>
    <p:extLst>
      <p:ext uri="{BB962C8B-B14F-4D97-AF65-F5344CB8AC3E}">
        <p14:creationId xmlns:p14="http://schemas.microsoft.com/office/powerpoint/2010/main" val="43588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70BCD-4F40-44C3-9204-D822C9CD3D7A}"/>
              </a:ext>
            </a:extLst>
          </p:cNvPr>
          <p:cNvSpPr>
            <a:spLocks noGrp="1"/>
          </p:cNvSpPr>
          <p:nvPr>
            <p:ph type="title"/>
          </p:nvPr>
        </p:nvSpPr>
        <p:spPr/>
        <p:txBody>
          <a:bodyPr/>
          <a:lstStyle/>
          <a:p>
            <a:r>
              <a:rPr lang="en-US" altLang="zh-CN" dirty="0"/>
              <a:t>POJ 3169</a:t>
            </a:r>
            <a:endParaRPr lang="zh-CN" altLang="en-US" dirty="0"/>
          </a:p>
        </p:txBody>
      </p:sp>
      <p:sp>
        <p:nvSpPr>
          <p:cNvPr id="3" name="内容占位符 2">
            <a:extLst>
              <a:ext uri="{FF2B5EF4-FFF2-40B4-BE49-F238E27FC236}">
                <a16:creationId xmlns:a16="http://schemas.microsoft.com/office/drawing/2014/main" id="{12846A93-55AB-42A4-9C02-C06A23AE869E}"/>
              </a:ext>
            </a:extLst>
          </p:cNvPr>
          <p:cNvSpPr>
            <a:spLocks noGrp="1"/>
          </p:cNvSpPr>
          <p:nvPr>
            <p:ph idx="1"/>
          </p:nvPr>
        </p:nvSpPr>
        <p:spPr/>
        <p:txBody>
          <a:bodyPr/>
          <a:lstStyle/>
          <a:p>
            <a:r>
              <a:rPr lang="zh-CN" altLang="en-US" dirty="0"/>
              <a:t>设</a:t>
            </a:r>
            <a:r>
              <a:rPr lang="en-US" altLang="zh-CN" dirty="0"/>
              <a:t>d(x)</a:t>
            </a:r>
            <a:r>
              <a:rPr lang="zh-CN" altLang="en-US" dirty="0"/>
              <a:t>为第</a:t>
            </a:r>
            <a:r>
              <a:rPr lang="en-US" altLang="zh-CN" dirty="0"/>
              <a:t>x</a:t>
            </a:r>
            <a:r>
              <a:rPr lang="zh-CN" altLang="en-US" dirty="0"/>
              <a:t>个点所对应的位置坐标。那么题目转化为： </a:t>
            </a:r>
          </a:p>
          <a:p>
            <a:r>
              <a:rPr lang="zh-CN" altLang="en-US" dirty="0"/>
              <a:t>已知若干个形如</a:t>
            </a:r>
            <a:r>
              <a:rPr lang="en-US" altLang="zh-CN" dirty="0"/>
              <a:t>d(j)-d(</a:t>
            </a:r>
            <a:r>
              <a:rPr lang="en-US" altLang="zh-CN" dirty="0" err="1"/>
              <a:t>i</a:t>
            </a:r>
            <a:r>
              <a:rPr lang="en-US" altLang="zh-CN" dirty="0"/>
              <a:t>)&lt;=w</a:t>
            </a:r>
            <a:r>
              <a:rPr lang="zh-CN" altLang="en-US" dirty="0"/>
              <a:t>的不等式，求</a:t>
            </a:r>
            <a:r>
              <a:rPr lang="en-US" altLang="zh-CN" dirty="0"/>
              <a:t>d(n)-d(1)</a:t>
            </a:r>
            <a:r>
              <a:rPr lang="zh-CN" altLang="en-US" dirty="0"/>
              <a:t>的最大值。</a:t>
            </a:r>
          </a:p>
        </p:txBody>
      </p:sp>
    </p:spTree>
    <p:extLst>
      <p:ext uri="{BB962C8B-B14F-4D97-AF65-F5344CB8AC3E}">
        <p14:creationId xmlns:p14="http://schemas.microsoft.com/office/powerpoint/2010/main" val="3234384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70BCD-4F40-44C3-9204-D822C9CD3D7A}"/>
              </a:ext>
            </a:extLst>
          </p:cNvPr>
          <p:cNvSpPr>
            <a:spLocks noGrp="1"/>
          </p:cNvSpPr>
          <p:nvPr>
            <p:ph type="title"/>
          </p:nvPr>
        </p:nvSpPr>
        <p:spPr/>
        <p:txBody>
          <a:bodyPr/>
          <a:lstStyle/>
          <a:p>
            <a:r>
              <a:rPr lang="en-US" altLang="zh-CN" dirty="0"/>
              <a:t>POJ 3169</a:t>
            </a:r>
            <a:endParaRPr lang="zh-CN" altLang="en-US" dirty="0"/>
          </a:p>
        </p:txBody>
      </p:sp>
      <p:sp>
        <p:nvSpPr>
          <p:cNvPr id="3" name="内容占位符 2">
            <a:extLst>
              <a:ext uri="{FF2B5EF4-FFF2-40B4-BE49-F238E27FC236}">
                <a16:creationId xmlns:a16="http://schemas.microsoft.com/office/drawing/2014/main" id="{12846A93-55AB-42A4-9C02-C06A23AE869E}"/>
              </a:ext>
            </a:extLst>
          </p:cNvPr>
          <p:cNvSpPr>
            <a:spLocks noGrp="1"/>
          </p:cNvSpPr>
          <p:nvPr>
            <p:ph idx="1"/>
          </p:nvPr>
        </p:nvSpPr>
        <p:spPr/>
        <p:txBody>
          <a:bodyPr/>
          <a:lstStyle/>
          <a:p>
            <a:r>
              <a:rPr lang="zh-CN" altLang="en-US" dirty="0"/>
              <a:t>设</a:t>
            </a:r>
            <a:r>
              <a:rPr lang="en-US" altLang="zh-CN" dirty="0"/>
              <a:t>d(x)</a:t>
            </a:r>
            <a:r>
              <a:rPr lang="zh-CN" altLang="en-US" dirty="0"/>
              <a:t>为第</a:t>
            </a:r>
            <a:r>
              <a:rPr lang="en-US" altLang="zh-CN" dirty="0"/>
              <a:t>x</a:t>
            </a:r>
            <a:r>
              <a:rPr lang="zh-CN" altLang="en-US" dirty="0"/>
              <a:t>个点所对应的位置坐标。那么题目转化为： </a:t>
            </a:r>
          </a:p>
          <a:p>
            <a:r>
              <a:rPr lang="zh-CN" altLang="en-US" dirty="0"/>
              <a:t>已知若干个形如</a:t>
            </a:r>
            <a:r>
              <a:rPr lang="en-US" altLang="zh-CN" dirty="0"/>
              <a:t>d(j)-d(</a:t>
            </a:r>
            <a:r>
              <a:rPr lang="en-US" altLang="zh-CN" dirty="0" err="1"/>
              <a:t>i</a:t>
            </a:r>
            <a:r>
              <a:rPr lang="en-US" altLang="zh-CN" dirty="0"/>
              <a:t>)&lt;=w</a:t>
            </a:r>
            <a:r>
              <a:rPr lang="zh-CN" altLang="en-US" dirty="0"/>
              <a:t>的不等式，求</a:t>
            </a:r>
            <a:r>
              <a:rPr lang="en-US" altLang="zh-CN" dirty="0"/>
              <a:t>d(n)-d(1)</a:t>
            </a:r>
            <a:r>
              <a:rPr lang="zh-CN" altLang="en-US" dirty="0"/>
              <a:t>的最大值。</a:t>
            </a:r>
            <a:endParaRPr lang="en-US" altLang="zh-CN" dirty="0"/>
          </a:p>
          <a:p>
            <a:r>
              <a:rPr lang="en-US" altLang="zh-CN" dirty="0"/>
              <a:t>d(j)&lt;=d(</a:t>
            </a:r>
            <a:r>
              <a:rPr lang="en-US" altLang="zh-CN" dirty="0" err="1"/>
              <a:t>i</a:t>
            </a:r>
            <a:r>
              <a:rPr lang="en-US" altLang="zh-CN" dirty="0"/>
              <a:t>)+w</a:t>
            </a:r>
            <a:r>
              <a:rPr lang="zh-CN" altLang="en-US" dirty="0"/>
              <a:t>，发现这个式子很像松弛操作，并且</a:t>
            </a:r>
            <a:r>
              <a:rPr lang="en-US" altLang="zh-CN" dirty="0" err="1"/>
              <a:t>i</a:t>
            </a:r>
            <a:r>
              <a:rPr lang="zh-CN" altLang="en-US" dirty="0"/>
              <a:t>不能再松弛</a:t>
            </a:r>
            <a:r>
              <a:rPr lang="en-US" altLang="zh-CN" dirty="0"/>
              <a:t>j</a:t>
            </a:r>
            <a:r>
              <a:rPr lang="zh-CN" altLang="en-US" dirty="0"/>
              <a:t>了</a:t>
            </a:r>
            <a:endParaRPr lang="en-US" altLang="zh-CN" dirty="0"/>
          </a:p>
        </p:txBody>
      </p:sp>
    </p:spTree>
    <p:extLst>
      <p:ext uri="{BB962C8B-B14F-4D97-AF65-F5344CB8AC3E}">
        <p14:creationId xmlns:p14="http://schemas.microsoft.com/office/powerpoint/2010/main" val="2909482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70BCD-4F40-44C3-9204-D822C9CD3D7A}"/>
              </a:ext>
            </a:extLst>
          </p:cNvPr>
          <p:cNvSpPr>
            <a:spLocks noGrp="1"/>
          </p:cNvSpPr>
          <p:nvPr>
            <p:ph type="title"/>
          </p:nvPr>
        </p:nvSpPr>
        <p:spPr/>
        <p:txBody>
          <a:bodyPr/>
          <a:lstStyle/>
          <a:p>
            <a:r>
              <a:rPr lang="en-US" altLang="zh-CN" dirty="0"/>
              <a:t>POJ 3169</a:t>
            </a:r>
            <a:endParaRPr lang="zh-CN" altLang="en-US" dirty="0"/>
          </a:p>
        </p:txBody>
      </p:sp>
      <p:sp>
        <p:nvSpPr>
          <p:cNvPr id="3" name="内容占位符 2">
            <a:extLst>
              <a:ext uri="{FF2B5EF4-FFF2-40B4-BE49-F238E27FC236}">
                <a16:creationId xmlns:a16="http://schemas.microsoft.com/office/drawing/2014/main" id="{12846A93-55AB-42A4-9C02-C06A23AE869E}"/>
              </a:ext>
            </a:extLst>
          </p:cNvPr>
          <p:cNvSpPr>
            <a:spLocks noGrp="1"/>
          </p:cNvSpPr>
          <p:nvPr>
            <p:ph idx="1"/>
          </p:nvPr>
        </p:nvSpPr>
        <p:spPr/>
        <p:txBody>
          <a:bodyPr/>
          <a:lstStyle/>
          <a:p>
            <a:r>
              <a:rPr lang="zh-CN" altLang="en-US" dirty="0"/>
              <a:t>设</a:t>
            </a:r>
            <a:r>
              <a:rPr lang="en-US" altLang="zh-CN" dirty="0"/>
              <a:t>d(x)</a:t>
            </a:r>
            <a:r>
              <a:rPr lang="zh-CN" altLang="en-US" dirty="0"/>
              <a:t>为第</a:t>
            </a:r>
            <a:r>
              <a:rPr lang="en-US" altLang="zh-CN" dirty="0"/>
              <a:t>x</a:t>
            </a:r>
            <a:r>
              <a:rPr lang="zh-CN" altLang="en-US" dirty="0"/>
              <a:t>个点所对应的位置坐标。那么题目转化为： </a:t>
            </a:r>
          </a:p>
          <a:p>
            <a:r>
              <a:rPr lang="zh-CN" altLang="en-US" dirty="0"/>
              <a:t>已知若干个形如</a:t>
            </a:r>
            <a:r>
              <a:rPr lang="en-US" altLang="zh-CN" dirty="0"/>
              <a:t>d(j)-d(</a:t>
            </a:r>
            <a:r>
              <a:rPr lang="en-US" altLang="zh-CN" dirty="0" err="1"/>
              <a:t>i</a:t>
            </a:r>
            <a:r>
              <a:rPr lang="en-US" altLang="zh-CN" dirty="0"/>
              <a:t>)&lt;=w</a:t>
            </a:r>
            <a:r>
              <a:rPr lang="zh-CN" altLang="en-US" dirty="0"/>
              <a:t>的不等式，求</a:t>
            </a:r>
            <a:r>
              <a:rPr lang="en-US" altLang="zh-CN" dirty="0"/>
              <a:t>d(n)-d(1)</a:t>
            </a:r>
            <a:r>
              <a:rPr lang="zh-CN" altLang="en-US" dirty="0"/>
              <a:t>的最大值。</a:t>
            </a:r>
            <a:endParaRPr lang="en-US" altLang="zh-CN" dirty="0"/>
          </a:p>
          <a:p>
            <a:r>
              <a:rPr lang="en-US" altLang="zh-CN" dirty="0"/>
              <a:t>d(j)&lt;=d(</a:t>
            </a:r>
            <a:r>
              <a:rPr lang="en-US" altLang="zh-CN" dirty="0" err="1"/>
              <a:t>i</a:t>
            </a:r>
            <a:r>
              <a:rPr lang="en-US" altLang="zh-CN" dirty="0"/>
              <a:t>)+w</a:t>
            </a:r>
            <a:r>
              <a:rPr lang="zh-CN" altLang="en-US" dirty="0"/>
              <a:t>，发现这个式子很像松弛操作，并且</a:t>
            </a:r>
            <a:r>
              <a:rPr lang="en-US" altLang="zh-CN" dirty="0" err="1"/>
              <a:t>i</a:t>
            </a:r>
            <a:r>
              <a:rPr lang="zh-CN" altLang="en-US" dirty="0"/>
              <a:t>不能再松弛</a:t>
            </a:r>
            <a:r>
              <a:rPr lang="en-US" altLang="zh-CN" dirty="0"/>
              <a:t>j</a:t>
            </a:r>
            <a:r>
              <a:rPr lang="zh-CN" altLang="en-US" dirty="0"/>
              <a:t>了</a:t>
            </a:r>
            <a:endParaRPr lang="en-US" altLang="zh-CN" dirty="0"/>
          </a:p>
          <a:p>
            <a:endParaRPr lang="en-US" altLang="zh-CN" dirty="0"/>
          </a:p>
          <a:p>
            <a:r>
              <a:rPr lang="zh-CN" altLang="en-US" dirty="0"/>
              <a:t>从</a:t>
            </a:r>
            <a:r>
              <a:rPr lang="en-US" altLang="zh-CN" dirty="0" err="1"/>
              <a:t>i</a:t>
            </a:r>
            <a:r>
              <a:rPr lang="zh-CN" altLang="en-US" dirty="0"/>
              <a:t>向</a:t>
            </a:r>
            <a:r>
              <a:rPr lang="en-US" altLang="zh-CN" dirty="0"/>
              <a:t>j</a:t>
            </a:r>
            <a:r>
              <a:rPr lang="zh-CN" altLang="en-US" dirty="0"/>
              <a:t>连一条权值为</a:t>
            </a:r>
            <a:r>
              <a:rPr lang="en-US" altLang="zh-CN" dirty="0"/>
              <a:t>w</a:t>
            </a:r>
            <a:r>
              <a:rPr lang="zh-CN" altLang="en-US" dirty="0"/>
              <a:t>的边</a:t>
            </a:r>
            <a:endParaRPr lang="en-US" altLang="zh-CN" dirty="0"/>
          </a:p>
          <a:p>
            <a:r>
              <a:rPr lang="zh-CN" altLang="en-US" dirty="0"/>
              <a:t>设</a:t>
            </a:r>
            <a:r>
              <a:rPr lang="en-US" altLang="zh-CN" dirty="0"/>
              <a:t>d(1)=0</a:t>
            </a:r>
            <a:r>
              <a:rPr lang="zh-CN" altLang="en-US" dirty="0"/>
              <a:t>，求出以</a:t>
            </a:r>
            <a:r>
              <a:rPr lang="en-US" altLang="zh-CN" dirty="0"/>
              <a:t>1</a:t>
            </a:r>
            <a:r>
              <a:rPr lang="zh-CN" altLang="en-US" dirty="0"/>
              <a:t>号节点为源点的最短路，则可以满足</a:t>
            </a:r>
            <a:r>
              <a:rPr lang="en-US" altLang="zh-CN" dirty="0"/>
              <a:t>d(j)&lt;=d(</a:t>
            </a:r>
            <a:r>
              <a:rPr lang="en-US" altLang="zh-CN" dirty="0" err="1"/>
              <a:t>i</a:t>
            </a:r>
            <a:r>
              <a:rPr lang="en-US" altLang="zh-CN" dirty="0"/>
              <a:t>)+w</a:t>
            </a:r>
            <a:r>
              <a:rPr lang="zh-CN" altLang="en-US" dirty="0"/>
              <a:t>的条件</a:t>
            </a:r>
          </a:p>
        </p:txBody>
      </p:sp>
    </p:spTree>
    <p:extLst>
      <p:ext uri="{BB962C8B-B14F-4D97-AF65-F5344CB8AC3E}">
        <p14:creationId xmlns:p14="http://schemas.microsoft.com/office/powerpoint/2010/main" val="2634668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A9CF5-ED76-4788-B092-1E20AF85BB74}"/>
              </a:ext>
            </a:extLst>
          </p:cNvPr>
          <p:cNvSpPr>
            <a:spLocks noGrp="1"/>
          </p:cNvSpPr>
          <p:nvPr>
            <p:ph type="title"/>
          </p:nvPr>
        </p:nvSpPr>
        <p:spPr/>
        <p:txBody>
          <a:bodyPr/>
          <a:lstStyle/>
          <a:p>
            <a:r>
              <a:rPr lang="en-US" altLang="zh-CN" dirty="0"/>
              <a:t>POJ 3169</a:t>
            </a:r>
            <a:endParaRPr lang="zh-CN" altLang="en-US" dirty="0"/>
          </a:p>
        </p:txBody>
      </p:sp>
      <p:sp>
        <p:nvSpPr>
          <p:cNvPr id="3" name="内容占位符 2">
            <a:extLst>
              <a:ext uri="{FF2B5EF4-FFF2-40B4-BE49-F238E27FC236}">
                <a16:creationId xmlns:a16="http://schemas.microsoft.com/office/drawing/2014/main" id="{CB6B0A5A-8406-429C-AD9E-3F63BFB9A37D}"/>
              </a:ext>
            </a:extLst>
          </p:cNvPr>
          <p:cNvSpPr>
            <a:spLocks noGrp="1"/>
          </p:cNvSpPr>
          <p:nvPr>
            <p:ph idx="1"/>
          </p:nvPr>
        </p:nvSpPr>
        <p:spPr/>
        <p:txBody>
          <a:bodyPr>
            <a:normAutofit lnSpcReduction="10000"/>
          </a:bodyPr>
          <a:lstStyle/>
          <a:p>
            <a:r>
              <a:rPr lang="zh-CN" altLang="en-US" dirty="0"/>
              <a:t>注意一些特殊情况：</a:t>
            </a:r>
            <a:endParaRPr lang="en-US" altLang="zh-CN" dirty="0"/>
          </a:p>
          <a:p>
            <a:r>
              <a:rPr lang="zh-CN" altLang="en-US" dirty="0"/>
              <a:t>没有从</a:t>
            </a:r>
            <a:r>
              <a:rPr lang="en-US" altLang="zh-CN" dirty="0"/>
              <a:t>1</a:t>
            </a:r>
            <a:r>
              <a:rPr lang="zh-CN" altLang="en-US" dirty="0"/>
              <a:t>到</a:t>
            </a:r>
            <a:r>
              <a:rPr lang="en-US" altLang="zh-CN" dirty="0"/>
              <a:t>n</a:t>
            </a:r>
            <a:r>
              <a:rPr lang="zh-CN" altLang="en-US" dirty="0"/>
              <a:t>的通路，说明距离最大是无限大</a:t>
            </a:r>
            <a:endParaRPr lang="en-US" altLang="zh-CN" dirty="0"/>
          </a:p>
          <a:p>
            <a:r>
              <a:rPr lang="zh-CN" altLang="en-US" dirty="0"/>
              <a:t>有负环，说明无解</a:t>
            </a:r>
            <a:endParaRPr lang="en-US" altLang="zh-CN" dirty="0"/>
          </a:p>
          <a:p>
            <a:endParaRPr lang="en-US" altLang="zh-CN" dirty="0"/>
          </a:p>
          <a:p>
            <a:r>
              <a:rPr lang="zh-CN" altLang="en-US" dirty="0"/>
              <a:t>这种求解一组不等式的问题叫做差分约束问题</a:t>
            </a:r>
            <a:endParaRPr lang="en-US" altLang="zh-CN" dirty="0"/>
          </a:p>
          <a:p>
            <a:r>
              <a:rPr lang="zh-CN" altLang="en-US" dirty="0"/>
              <a:t>约束和求解的问题还有以下变式：</a:t>
            </a:r>
            <a:endParaRPr lang="en-US" altLang="zh-CN" dirty="0"/>
          </a:p>
          <a:p>
            <a:r>
              <a:rPr lang="en-US" altLang="zh-CN" dirty="0"/>
              <a:t>d(</a:t>
            </a:r>
            <a:r>
              <a:rPr lang="en-US" altLang="zh-CN" dirty="0" err="1"/>
              <a:t>i</a:t>
            </a:r>
            <a:r>
              <a:rPr lang="en-US" altLang="zh-CN" dirty="0"/>
              <a:t>)-d(j)=w</a:t>
            </a:r>
            <a:r>
              <a:rPr lang="zh-CN" altLang="en-US" dirty="0"/>
              <a:t>，转化成</a:t>
            </a:r>
            <a:r>
              <a:rPr lang="en-US" altLang="zh-CN" dirty="0"/>
              <a:t>d(</a:t>
            </a:r>
            <a:r>
              <a:rPr lang="en-US" altLang="zh-CN" dirty="0" err="1"/>
              <a:t>i</a:t>
            </a:r>
            <a:r>
              <a:rPr lang="en-US" altLang="zh-CN" dirty="0"/>
              <a:t>)-d(j)&lt;=</a:t>
            </a:r>
            <a:r>
              <a:rPr lang="en-US" altLang="zh-CN" dirty="0" err="1"/>
              <a:t>w,d</a:t>
            </a:r>
            <a:r>
              <a:rPr lang="en-US" altLang="zh-CN" dirty="0"/>
              <a:t>(</a:t>
            </a:r>
            <a:r>
              <a:rPr lang="en-US" altLang="zh-CN" dirty="0" err="1"/>
              <a:t>i</a:t>
            </a:r>
            <a:r>
              <a:rPr lang="en-US" altLang="zh-CN" dirty="0"/>
              <a:t>)-d(j)&gt;=w</a:t>
            </a:r>
          </a:p>
          <a:p>
            <a:r>
              <a:rPr lang="en-US" altLang="zh-CN" dirty="0"/>
              <a:t>d(</a:t>
            </a:r>
            <a:r>
              <a:rPr lang="en-US" altLang="zh-CN" dirty="0" err="1"/>
              <a:t>i</a:t>
            </a:r>
            <a:r>
              <a:rPr lang="en-US" altLang="zh-CN" dirty="0"/>
              <a:t>)-d(j)&gt;w</a:t>
            </a:r>
            <a:r>
              <a:rPr lang="zh-CN" altLang="en-US" dirty="0"/>
              <a:t>，转化成</a:t>
            </a:r>
            <a:r>
              <a:rPr lang="en-US" altLang="zh-CN" dirty="0"/>
              <a:t>d(</a:t>
            </a:r>
            <a:r>
              <a:rPr lang="en-US" altLang="zh-CN" dirty="0" err="1"/>
              <a:t>i</a:t>
            </a:r>
            <a:r>
              <a:rPr lang="en-US" altLang="zh-CN" dirty="0"/>
              <a:t>)-d(j)&gt;=w+1</a:t>
            </a:r>
          </a:p>
          <a:p>
            <a:r>
              <a:rPr lang="zh-CN" altLang="en-US" dirty="0"/>
              <a:t>求</a:t>
            </a:r>
            <a:r>
              <a:rPr lang="en-US" altLang="zh-CN" dirty="0"/>
              <a:t>d(n)-d(1)</a:t>
            </a:r>
            <a:r>
              <a:rPr lang="zh-CN" altLang="en-US" dirty="0"/>
              <a:t>的最小值，转化成求最长路</a:t>
            </a:r>
            <a:endParaRPr lang="en-US" altLang="zh-CN" dirty="0"/>
          </a:p>
          <a:p>
            <a:endParaRPr lang="zh-CN" altLang="en-US" dirty="0"/>
          </a:p>
        </p:txBody>
      </p:sp>
    </p:spTree>
    <p:extLst>
      <p:ext uri="{BB962C8B-B14F-4D97-AF65-F5344CB8AC3E}">
        <p14:creationId xmlns:p14="http://schemas.microsoft.com/office/powerpoint/2010/main" val="6041979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58129-52C7-6022-240D-79D6314EA327}"/>
              </a:ext>
            </a:extLst>
          </p:cNvPr>
          <p:cNvSpPr>
            <a:spLocks noGrp="1"/>
          </p:cNvSpPr>
          <p:nvPr>
            <p:ph type="title"/>
          </p:nvPr>
        </p:nvSpPr>
        <p:spPr/>
        <p:txBody>
          <a:bodyPr/>
          <a:lstStyle/>
          <a:p>
            <a:r>
              <a:rPr lang="zh-CN" altLang="en-US" dirty="0"/>
              <a:t>分层图最短路</a:t>
            </a:r>
          </a:p>
        </p:txBody>
      </p:sp>
      <p:sp>
        <p:nvSpPr>
          <p:cNvPr id="3" name="内容占位符 2">
            <a:extLst>
              <a:ext uri="{FF2B5EF4-FFF2-40B4-BE49-F238E27FC236}">
                <a16:creationId xmlns:a16="http://schemas.microsoft.com/office/drawing/2014/main" id="{FA373647-9518-0B2E-51EE-B2923BBAF2A6}"/>
              </a:ext>
            </a:extLst>
          </p:cNvPr>
          <p:cNvSpPr>
            <a:spLocks noGrp="1"/>
          </p:cNvSpPr>
          <p:nvPr>
            <p:ph idx="1"/>
          </p:nvPr>
        </p:nvSpPr>
        <p:spPr/>
        <p:txBody>
          <a:bodyPr/>
          <a:lstStyle/>
          <a:p>
            <a:r>
              <a:rPr lang="en-US" altLang="zh-CN" dirty="0"/>
              <a:t>dis[</a:t>
            </a:r>
            <a:r>
              <a:rPr lang="en-US" altLang="zh-CN" dirty="0" err="1"/>
              <a:t>i</a:t>
            </a:r>
            <a:r>
              <a:rPr lang="en-US" altLang="zh-CN" dirty="0"/>
              <a:t>]</a:t>
            </a:r>
            <a:r>
              <a:rPr lang="zh-CN" altLang="en-US" dirty="0"/>
              <a:t>变成</a:t>
            </a:r>
            <a:r>
              <a:rPr lang="en-US" altLang="zh-CN" dirty="0"/>
              <a:t>dis[</a:t>
            </a:r>
            <a:r>
              <a:rPr lang="en-US" altLang="zh-CN" dirty="0" err="1"/>
              <a:t>i</a:t>
            </a:r>
            <a:r>
              <a:rPr lang="en-US" altLang="zh-CN" dirty="0"/>
              <a:t>][j]</a:t>
            </a:r>
            <a:r>
              <a:rPr lang="zh-CN" altLang="en-US" dirty="0"/>
              <a:t>，表示在</a:t>
            </a:r>
            <a:r>
              <a:rPr lang="en-US" altLang="zh-CN" dirty="0"/>
              <a:t>j</a:t>
            </a:r>
            <a:r>
              <a:rPr lang="zh-CN" altLang="en-US" dirty="0"/>
              <a:t>的情况下，走到点</a:t>
            </a:r>
            <a:r>
              <a:rPr lang="en-US" altLang="zh-CN" dirty="0" err="1"/>
              <a:t>i</a:t>
            </a:r>
            <a:r>
              <a:rPr lang="zh-CN" altLang="en-US" dirty="0"/>
              <a:t>的最短路</a:t>
            </a:r>
            <a:endParaRPr lang="en-US" altLang="zh-CN" dirty="0"/>
          </a:p>
          <a:p>
            <a:r>
              <a:rPr lang="en-US" altLang="zh-CN" dirty="0"/>
              <a:t>POJ3635</a:t>
            </a:r>
          </a:p>
          <a:p>
            <a:r>
              <a:rPr lang="zh-CN" altLang="en-US" dirty="0"/>
              <a:t>一辆带有一个容量有限的油箱的车子在一张图上行驶，每行驶一单位长度消耗一单位油，图上的每个点都可以加油，不过都有各自的单位费用</a:t>
            </a:r>
          </a:p>
          <a:p>
            <a:r>
              <a:rPr lang="en-US" altLang="zh-CN" dirty="0"/>
              <a:t>Q</a:t>
            </a:r>
            <a:r>
              <a:rPr lang="zh-CN" altLang="en-US" dirty="0"/>
              <a:t>次询问，每次给出车的油箱的容量</a:t>
            </a:r>
            <a:r>
              <a:rPr lang="en-US" altLang="zh-CN" dirty="0"/>
              <a:t>c</a:t>
            </a:r>
            <a:r>
              <a:rPr lang="zh-CN" altLang="en-US" dirty="0"/>
              <a:t>，起点和终点，问从起点驾驶到终点的最少花费是多少</a:t>
            </a:r>
          </a:p>
          <a:p>
            <a:r>
              <a:rPr lang="en-US" altLang="zh-CN" dirty="0"/>
              <a:t>Q&lt;=100,c&lt;=100,n&lt;=1000,m&lt;=10000</a:t>
            </a:r>
          </a:p>
          <a:p>
            <a:endParaRPr lang="zh-CN" altLang="en-US" dirty="0"/>
          </a:p>
        </p:txBody>
      </p:sp>
    </p:spTree>
    <p:extLst>
      <p:ext uri="{BB962C8B-B14F-4D97-AF65-F5344CB8AC3E}">
        <p14:creationId xmlns:p14="http://schemas.microsoft.com/office/powerpoint/2010/main" val="1712438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39160-A738-47CA-A362-673B6FB384E5}"/>
              </a:ext>
            </a:extLst>
          </p:cNvPr>
          <p:cNvSpPr>
            <a:spLocks noGrp="1"/>
          </p:cNvSpPr>
          <p:nvPr>
            <p:ph type="title"/>
          </p:nvPr>
        </p:nvSpPr>
        <p:spPr/>
        <p:txBody>
          <a:bodyPr/>
          <a:lstStyle/>
          <a:p>
            <a:r>
              <a:rPr lang="en-US" altLang="zh-CN" dirty="0"/>
              <a:t>POJ3635</a:t>
            </a:r>
            <a:endParaRPr lang="zh-CN" altLang="en-US" dirty="0"/>
          </a:p>
        </p:txBody>
      </p:sp>
      <p:sp>
        <p:nvSpPr>
          <p:cNvPr id="3" name="内容占位符 2">
            <a:extLst>
              <a:ext uri="{FF2B5EF4-FFF2-40B4-BE49-F238E27FC236}">
                <a16:creationId xmlns:a16="http://schemas.microsoft.com/office/drawing/2014/main" id="{69D8DEF5-3EBD-4CE1-8EFD-7F0C32B21AFD}"/>
              </a:ext>
            </a:extLst>
          </p:cNvPr>
          <p:cNvSpPr>
            <a:spLocks noGrp="1"/>
          </p:cNvSpPr>
          <p:nvPr>
            <p:ph idx="1"/>
          </p:nvPr>
        </p:nvSpPr>
        <p:spPr/>
        <p:txBody>
          <a:bodyPr/>
          <a:lstStyle/>
          <a:p>
            <a:r>
              <a:rPr lang="zh-CN" altLang="en-US" dirty="0"/>
              <a:t>拆点，把原图的一个点</a:t>
            </a:r>
            <a:r>
              <a:rPr lang="en-US" altLang="zh-CN" dirty="0" err="1"/>
              <a:t>i</a:t>
            </a:r>
            <a:r>
              <a:rPr lang="zh-CN" altLang="en-US" dirty="0"/>
              <a:t>拆成</a:t>
            </a:r>
            <a:r>
              <a:rPr lang="en-US" altLang="zh-CN" dirty="0"/>
              <a:t>c+1</a:t>
            </a:r>
            <a:r>
              <a:rPr lang="zh-CN" altLang="en-US" dirty="0"/>
              <a:t>个点</a:t>
            </a:r>
            <a:r>
              <a:rPr lang="en-US" altLang="zh-CN" dirty="0"/>
              <a:t>(</a:t>
            </a:r>
            <a:r>
              <a:rPr lang="en-US" altLang="zh-CN" dirty="0" err="1"/>
              <a:t>i,j</a:t>
            </a:r>
            <a:r>
              <a:rPr lang="en-US" altLang="zh-CN" dirty="0"/>
              <a:t>)</a:t>
            </a:r>
            <a:r>
              <a:rPr lang="zh-CN" altLang="en-US" dirty="0"/>
              <a:t>，表示在</a:t>
            </a:r>
            <a:r>
              <a:rPr lang="en-US" altLang="zh-CN" dirty="0" err="1"/>
              <a:t>i</a:t>
            </a:r>
            <a:r>
              <a:rPr lang="zh-CN" altLang="en-US" dirty="0"/>
              <a:t>点油量为</a:t>
            </a:r>
            <a:r>
              <a:rPr lang="en-US" altLang="zh-CN" dirty="0"/>
              <a:t>j</a:t>
            </a:r>
          </a:p>
          <a:p>
            <a:r>
              <a:rPr lang="zh-CN" altLang="en-US" dirty="0"/>
              <a:t>然后</a:t>
            </a:r>
            <a:r>
              <a:rPr lang="en-US" altLang="zh-CN" dirty="0"/>
              <a:t>(</a:t>
            </a:r>
            <a:r>
              <a:rPr lang="en-US" altLang="zh-CN" dirty="0" err="1"/>
              <a:t>i,j</a:t>
            </a:r>
            <a:r>
              <a:rPr lang="en-US" altLang="zh-CN" dirty="0"/>
              <a:t>)</a:t>
            </a:r>
            <a:r>
              <a:rPr lang="zh-CN" altLang="en-US" dirty="0"/>
              <a:t>向</a:t>
            </a:r>
            <a:r>
              <a:rPr lang="en-US" altLang="zh-CN" dirty="0"/>
              <a:t>(i,j+1)</a:t>
            </a:r>
            <a:r>
              <a:rPr lang="zh-CN" altLang="en-US" dirty="0"/>
              <a:t>连边，权值是</a:t>
            </a:r>
            <a:r>
              <a:rPr lang="en-US" altLang="zh-CN" dirty="0" err="1"/>
              <a:t>i</a:t>
            </a:r>
            <a:r>
              <a:rPr lang="zh-CN" altLang="en-US" dirty="0"/>
              <a:t>点加</a:t>
            </a:r>
            <a:r>
              <a:rPr lang="en-US" altLang="zh-CN" dirty="0"/>
              <a:t>1</a:t>
            </a:r>
            <a:r>
              <a:rPr lang="zh-CN" altLang="en-US" dirty="0"/>
              <a:t>单位油的花费</a:t>
            </a:r>
            <a:endParaRPr lang="en-US" altLang="zh-CN" dirty="0"/>
          </a:p>
          <a:p>
            <a:r>
              <a:rPr lang="zh-CN" altLang="en-US" dirty="0"/>
              <a:t>然后</a:t>
            </a:r>
            <a:r>
              <a:rPr lang="en-US" altLang="zh-CN" dirty="0"/>
              <a:t>(</a:t>
            </a:r>
            <a:r>
              <a:rPr lang="en-US" altLang="zh-CN" dirty="0" err="1"/>
              <a:t>i,j</a:t>
            </a:r>
            <a:r>
              <a:rPr lang="en-US" altLang="zh-CN" dirty="0"/>
              <a:t>)</a:t>
            </a:r>
            <a:r>
              <a:rPr lang="zh-CN" altLang="en-US" dirty="0"/>
              <a:t>向</a:t>
            </a:r>
            <a:r>
              <a:rPr lang="en-US" altLang="zh-CN" dirty="0"/>
              <a:t>(</a:t>
            </a:r>
            <a:r>
              <a:rPr lang="en-US" altLang="zh-CN" dirty="0" err="1"/>
              <a:t>v,j</a:t>
            </a:r>
            <a:r>
              <a:rPr lang="en-US" altLang="zh-CN" dirty="0"/>
              <a:t>-w(</a:t>
            </a:r>
            <a:r>
              <a:rPr lang="en-US" altLang="zh-CN" dirty="0" err="1"/>
              <a:t>i,v</a:t>
            </a:r>
            <a:r>
              <a:rPr lang="en-US" altLang="zh-CN" dirty="0"/>
              <a:t>))</a:t>
            </a:r>
            <a:r>
              <a:rPr lang="zh-CN" altLang="en-US" dirty="0"/>
              <a:t>连边，权值是</a:t>
            </a:r>
            <a:r>
              <a:rPr lang="en-US" altLang="zh-CN" dirty="0"/>
              <a:t>0</a:t>
            </a:r>
            <a:r>
              <a:rPr lang="zh-CN" altLang="en-US" dirty="0"/>
              <a:t>，表示在</a:t>
            </a:r>
            <a:r>
              <a:rPr lang="en-US" altLang="zh-CN" dirty="0" err="1"/>
              <a:t>i</a:t>
            </a:r>
            <a:r>
              <a:rPr lang="zh-CN" altLang="en-US" dirty="0"/>
              <a:t>点油量为</a:t>
            </a:r>
            <a:r>
              <a:rPr lang="en-US" altLang="zh-CN" dirty="0"/>
              <a:t>j</a:t>
            </a:r>
            <a:r>
              <a:rPr lang="zh-CN" altLang="en-US" dirty="0"/>
              <a:t>，行驶到</a:t>
            </a:r>
            <a:r>
              <a:rPr lang="en-US" altLang="zh-CN" dirty="0"/>
              <a:t>v</a:t>
            </a:r>
            <a:r>
              <a:rPr lang="zh-CN" altLang="en-US" dirty="0"/>
              <a:t>点，油量变成</a:t>
            </a:r>
            <a:r>
              <a:rPr lang="en-US" altLang="zh-CN" dirty="0"/>
              <a:t>j-w(</a:t>
            </a:r>
            <a:r>
              <a:rPr lang="en-US" altLang="zh-CN" dirty="0" err="1"/>
              <a:t>i,v</a:t>
            </a:r>
            <a:r>
              <a:rPr lang="en-US" altLang="zh-CN" dirty="0"/>
              <a:t>)</a:t>
            </a:r>
          </a:p>
          <a:p>
            <a:r>
              <a:rPr lang="zh-CN" altLang="en-US" dirty="0"/>
              <a:t>然后再求最短路</a:t>
            </a:r>
            <a:endParaRPr lang="en-US" altLang="zh-CN" dirty="0"/>
          </a:p>
          <a:p>
            <a:r>
              <a:rPr lang="zh-CN" altLang="en-US" dirty="0"/>
              <a:t>实际上不需要显式的把这个图建起来，只需要存储好状态，再用最短路算法来转移即可</a:t>
            </a:r>
            <a:endParaRPr lang="en-US" altLang="zh-CN" dirty="0"/>
          </a:p>
        </p:txBody>
      </p:sp>
    </p:spTree>
    <p:extLst>
      <p:ext uri="{BB962C8B-B14F-4D97-AF65-F5344CB8AC3E}">
        <p14:creationId xmlns:p14="http://schemas.microsoft.com/office/powerpoint/2010/main" val="318968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负权？</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正权最长路</a:t>
            </a:r>
            <a:r>
              <a:rPr lang="en-US" altLang="zh-CN" dirty="0"/>
              <a:t>&lt;-&gt;</a:t>
            </a:r>
            <a:r>
              <a:rPr lang="zh-CN" altLang="en-US" dirty="0"/>
              <a:t>负权最短路</a:t>
            </a:r>
            <a:endParaRPr lang="en-US" altLang="zh-CN" dirty="0"/>
          </a:p>
          <a:p>
            <a:r>
              <a:rPr lang="zh-CN" altLang="en-US" dirty="0"/>
              <a:t>负权边？</a:t>
            </a:r>
            <a:endParaRPr lang="en-US" altLang="zh-CN" dirty="0"/>
          </a:p>
        </p:txBody>
      </p:sp>
    </p:spTree>
    <p:extLst>
      <p:ext uri="{BB962C8B-B14F-4D97-AF65-F5344CB8AC3E}">
        <p14:creationId xmlns:p14="http://schemas.microsoft.com/office/powerpoint/2010/main" val="1601210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F6F7B-A19D-4EF5-A23B-48C40A4147AE}"/>
              </a:ext>
            </a:extLst>
          </p:cNvPr>
          <p:cNvSpPr>
            <a:spLocks noGrp="1"/>
          </p:cNvSpPr>
          <p:nvPr>
            <p:ph type="title"/>
          </p:nvPr>
        </p:nvSpPr>
        <p:spPr/>
        <p:txBody>
          <a:bodyPr/>
          <a:lstStyle/>
          <a:p>
            <a:r>
              <a:rPr lang="en-US" altLang="zh-CN" dirty="0"/>
              <a:t>POJ3635</a:t>
            </a:r>
            <a:endParaRPr lang="zh-CN" altLang="en-US" dirty="0"/>
          </a:p>
        </p:txBody>
      </p:sp>
      <p:sp>
        <p:nvSpPr>
          <p:cNvPr id="3" name="内容占位符 2">
            <a:extLst>
              <a:ext uri="{FF2B5EF4-FFF2-40B4-BE49-F238E27FC236}">
                <a16:creationId xmlns:a16="http://schemas.microsoft.com/office/drawing/2014/main" id="{6B36F80E-B43C-4FF4-83D6-DF8913E56E34}"/>
              </a:ext>
            </a:extLst>
          </p:cNvPr>
          <p:cNvSpPr>
            <a:spLocks noGrp="1"/>
          </p:cNvSpPr>
          <p:nvPr>
            <p:ph idx="1"/>
          </p:nvPr>
        </p:nvSpPr>
        <p:spPr/>
        <p:txBody>
          <a:bodyPr/>
          <a:lstStyle/>
          <a:p>
            <a:r>
              <a:rPr lang="zh-CN" altLang="en-US" dirty="0"/>
              <a:t>这个题可以写出</a:t>
            </a:r>
            <a:r>
              <a:rPr lang="en-US" altLang="zh-CN" dirty="0"/>
              <a:t>DP</a:t>
            </a:r>
            <a:r>
              <a:rPr lang="zh-CN" altLang="en-US" dirty="0"/>
              <a:t>方程：</a:t>
            </a:r>
            <a:endParaRPr lang="en-US" altLang="zh-CN" dirty="0"/>
          </a:p>
          <a:p>
            <a:r>
              <a:rPr lang="en-US" altLang="zh-CN" dirty="0"/>
              <a:t>f[</a:t>
            </a:r>
            <a:r>
              <a:rPr lang="en-US" altLang="zh-CN" dirty="0" err="1"/>
              <a:t>i</a:t>
            </a:r>
            <a:r>
              <a:rPr lang="en-US" altLang="zh-CN" dirty="0"/>
              <a:t>][j]</a:t>
            </a:r>
            <a:r>
              <a:rPr lang="zh-CN" altLang="en-US" dirty="0"/>
              <a:t>表示到</a:t>
            </a:r>
            <a:r>
              <a:rPr lang="en-US" altLang="zh-CN" dirty="0" err="1"/>
              <a:t>i</a:t>
            </a:r>
            <a:r>
              <a:rPr lang="zh-CN" altLang="en-US" dirty="0"/>
              <a:t>点，油量为</a:t>
            </a:r>
            <a:r>
              <a:rPr lang="en-US" altLang="zh-CN" dirty="0"/>
              <a:t>j</a:t>
            </a:r>
            <a:r>
              <a:rPr lang="zh-CN" altLang="en-US" dirty="0"/>
              <a:t>的最小花费</a:t>
            </a:r>
            <a:endParaRPr lang="en-US" altLang="zh-CN" dirty="0"/>
          </a:p>
          <a:p>
            <a:r>
              <a:rPr lang="en-US" altLang="zh-CN" dirty="0"/>
              <a:t>f[</a:t>
            </a:r>
            <a:r>
              <a:rPr lang="en-US" altLang="zh-CN" dirty="0" err="1"/>
              <a:t>i</a:t>
            </a:r>
            <a:r>
              <a:rPr lang="en-US" altLang="zh-CN" dirty="0"/>
              <a:t>][j]=min(f[</a:t>
            </a:r>
            <a:r>
              <a:rPr lang="en-US" altLang="zh-CN" dirty="0" err="1"/>
              <a:t>i</a:t>
            </a:r>
            <a:r>
              <a:rPr lang="en-US" altLang="zh-CN" dirty="0"/>
              <a:t>][j],f[</a:t>
            </a:r>
            <a:r>
              <a:rPr lang="en-US" altLang="zh-CN" dirty="0" err="1"/>
              <a:t>i</a:t>
            </a:r>
            <a:r>
              <a:rPr lang="en-US" altLang="zh-CN" dirty="0"/>
              <a:t>][j-1]+a[</a:t>
            </a:r>
            <a:r>
              <a:rPr lang="en-US" altLang="zh-CN" dirty="0" err="1"/>
              <a:t>i</a:t>
            </a:r>
            <a:r>
              <a:rPr lang="en-US" altLang="zh-CN" dirty="0"/>
              <a:t>],f[v][</a:t>
            </a:r>
            <a:r>
              <a:rPr lang="en-US" altLang="zh-CN" dirty="0" err="1"/>
              <a:t>j+w</a:t>
            </a:r>
            <a:r>
              <a:rPr lang="en-US" altLang="zh-CN" dirty="0"/>
              <a:t>(</a:t>
            </a:r>
            <a:r>
              <a:rPr lang="en-US" altLang="zh-CN" dirty="0" err="1"/>
              <a:t>v,i</a:t>
            </a:r>
            <a:r>
              <a:rPr lang="en-US" altLang="zh-CN" dirty="0"/>
              <a:t>)])</a:t>
            </a:r>
          </a:p>
          <a:p>
            <a:r>
              <a:rPr lang="zh-CN" altLang="en-US" dirty="0"/>
              <a:t>但是</a:t>
            </a:r>
            <a:r>
              <a:rPr lang="en-US" altLang="zh-CN" dirty="0"/>
              <a:t>DP</a:t>
            </a:r>
            <a:r>
              <a:rPr lang="zh-CN" altLang="en-US" dirty="0"/>
              <a:t>的转移可能有环，可以用最短路算法来解决转移有环的</a:t>
            </a:r>
            <a:r>
              <a:rPr lang="en-US" altLang="zh-CN" dirty="0"/>
              <a:t>DP</a:t>
            </a:r>
            <a:r>
              <a:rPr lang="zh-CN" altLang="en-US" dirty="0"/>
              <a:t>问题</a:t>
            </a:r>
          </a:p>
        </p:txBody>
      </p:sp>
    </p:spTree>
    <p:extLst>
      <p:ext uri="{BB962C8B-B14F-4D97-AF65-F5344CB8AC3E}">
        <p14:creationId xmlns:p14="http://schemas.microsoft.com/office/powerpoint/2010/main" val="767562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F6F7B-A19D-4EF5-A23B-48C40A4147AE}"/>
              </a:ext>
            </a:extLst>
          </p:cNvPr>
          <p:cNvSpPr>
            <a:spLocks noGrp="1"/>
          </p:cNvSpPr>
          <p:nvPr>
            <p:ph type="title"/>
          </p:nvPr>
        </p:nvSpPr>
        <p:spPr/>
        <p:txBody>
          <a:bodyPr/>
          <a:lstStyle/>
          <a:p>
            <a:r>
              <a:rPr lang="zh-CN" altLang="en-US" dirty="0"/>
              <a:t>最短路跑带环</a:t>
            </a:r>
            <a:r>
              <a:rPr lang="en-US" altLang="zh-CN" dirty="0"/>
              <a:t>DP</a:t>
            </a:r>
            <a:endParaRPr lang="zh-CN" altLang="en-US" dirty="0"/>
          </a:p>
        </p:txBody>
      </p:sp>
      <p:sp>
        <p:nvSpPr>
          <p:cNvPr id="3" name="内容占位符 2">
            <a:extLst>
              <a:ext uri="{FF2B5EF4-FFF2-40B4-BE49-F238E27FC236}">
                <a16:creationId xmlns:a16="http://schemas.microsoft.com/office/drawing/2014/main" id="{6B36F80E-B43C-4FF4-83D6-DF8913E56E34}"/>
              </a:ext>
            </a:extLst>
          </p:cNvPr>
          <p:cNvSpPr>
            <a:spLocks noGrp="1"/>
          </p:cNvSpPr>
          <p:nvPr>
            <p:ph idx="1"/>
          </p:nvPr>
        </p:nvSpPr>
        <p:spPr/>
        <p:txBody>
          <a:bodyPr>
            <a:normAutofit lnSpcReduction="10000"/>
          </a:bodyPr>
          <a:lstStyle/>
          <a:p>
            <a:r>
              <a:rPr lang="zh-CN" altLang="en-US" dirty="0"/>
              <a:t>对于可以写出</a:t>
            </a:r>
            <a:r>
              <a:rPr lang="en-US" altLang="zh-CN" dirty="0"/>
              <a:t>DP</a:t>
            </a:r>
            <a:r>
              <a:rPr lang="zh-CN" altLang="en-US" dirty="0"/>
              <a:t>方程，但是</a:t>
            </a:r>
            <a:r>
              <a:rPr lang="en-US" altLang="zh-CN" dirty="0"/>
              <a:t>DP</a:t>
            </a:r>
            <a:r>
              <a:rPr lang="zh-CN" altLang="en-US" dirty="0"/>
              <a:t>的转移可能有环的问题，可以用最短路算法来解决</a:t>
            </a:r>
            <a:endParaRPr lang="en-US" altLang="zh-CN" dirty="0"/>
          </a:p>
          <a:p>
            <a:r>
              <a:rPr lang="en-US" altLang="zh-CN" dirty="0"/>
              <a:t>[AHOI2014/JSOI2014] </a:t>
            </a:r>
            <a:r>
              <a:rPr lang="zh-CN" altLang="en-US" dirty="0"/>
              <a:t>骑士游戏</a:t>
            </a:r>
            <a:endParaRPr lang="en-US" altLang="zh-CN" dirty="0"/>
          </a:p>
          <a:p>
            <a:r>
              <a:rPr lang="en-US" altLang="zh-CN" dirty="0"/>
              <a:t>JYY</a:t>
            </a:r>
            <a:r>
              <a:rPr lang="zh-CN" altLang="en-US" dirty="0"/>
              <a:t>一共有两种攻击方式，一种是普通攻击，一种是法术攻击。两种攻击方式都会消耗</a:t>
            </a:r>
            <a:r>
              <a:rPr lang="en-US" altLang="zh-CN" dirty="0"/>
              <a:t>JYY</a:t>
            </a:r>
            <a:r>
              <a:rPr lang="zh-CN" altLang="en-US" dirty="0"/>
              <a:t>一些体力。采用普通攻击进攻怪兽并不能把怪兽彻底杀死，怪兽的尸体可以变出其他一些新的怪兽，注意一个怪兽可能经过若干次普通攻击后变回一个或更多同样的怪兽；而采用法术攻击则可以彻底将一个怪兽杀死。</a:t>
            </a:r>
            <a:endParaRPr lang="en-US" altLang="zh-CN" dirty="0"/>
          </a:p>
          <a:p>
            <a:r>
              <a:rPr lang="zh-CN" altLang="en-US" dirty="0"/>
              <a:t>游戏世界中一共有</a:t>
            </a:r>
            <a:r>
              <a:rPr lang="en-US" altLang="zh-CN" dirty="0"/>
              <a:t>N</a:t>
            </a:r>
            <a:r>
              <a:rPr lang="zh-CN" altLang="en-US" dirty="0"/>
              <a:t>种不同的怪兽，分别由</a:t>
            </a:r>
            <a:r>
              <a:rPr lang="en-US" altLang="zh-CN" dirty="0"/>
              <a:t>1</a:t>
            </a:r>
            <a:r>
              <a:rPr lang="zh-CN" altLang="en-US" dirty="0"/>
              <a:t>到</a:t>
            </a:r>
            <a:r>
              <a:rPr lang="en-US" altLang="zh-CN" dirty="0"/>
              <a:t>N</a:t>
            </a:r>
            <a:r>
              <a:rPr lang="zh-CN" altLang="en-US" dirty="0"/>
              <a:t>编号，现在</a:t>
            </a:r>
            <a:r>
              <a:rPr lang="en-US" altLang="zh-CN" dirty="0"/>
              <a:t>1</a:t>
            </a:r>
            <a:r>
              <a:rPr lang="zh-CN" altLang="en-US" dirty="0"/>
              <a:t>号怪兽入侵村庄了，</a:t>
            </a:r>
            <a:r>
              <a:rPr lang="en-US" altLang="zh-CN" dirty="0"/>
              <a:t>JYY</a:t>
            </a:r>
            <a:r>
              <a:rPr lang="zh-CN" altLang="en-US" dirty="0"/>
              <a:t>想知道，最少花费多少体力值才能将所有村庄中的怪兽全部杀死呢？</a:t>
            </a:r>
          </a:p>
        </p:txBody>
      </p:sp>
    </p:spTree>
    <p:extLst>
      <p:ext uri="{BB962C8B-B14F-4D97-AF65-F5344CB8AC3E}">
        <p14:creationId xmlns:p14="http://schemas.microsoft.com/office/powerpoint/2010/main" val="4094653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F6F7B-A19D-4EF5-A23B-48C40A4147AE}"/>
              </a:ext>
            </a:extLst>
          </p:cNvPr>
          <p:cNvSpPr>
            <a:spLocks noGrp="1"/>
          </p:cNvSpPr>
          <p:nvPr>
            <p:ph type="title"/>
          </p:nvPr>
        </p:nvSpPr>
        <p:spPr/>
        <p:txBody>
          <a:bodyPr/>
          <a:lstStyle/>
          <a:p>
            <a:r>
              <a:rPr lang="en-US" altLang="zh-CN" dirty="0"/>
              <a:t>[AHOI2014/JSOI2014] </a:t>
            </a:r>
            <a:r>
              <a:rPr lang="zh-CN" altLang="en-US" dirty="0"/>
              <a:t>骑士游戏</a:t>
            </a:r>
          </a:p>
        </p:txBody>
      </p:sp>
      <p:sp>
        <p:nvSpPr>
          <p:cNvPr id="3" name="内容占位符 2">
            <a:extLst>
              <a:ext uri="{FF2B5EF4-FFF2-40B4-BE49-F238E27FC236}">
                <a16:creationId xmlns:a16="http://schemas.microsoft.com/office/drawing/2014/main" id="{6B36F80E-B43C-4FF4-83D6-DF8913E56E34}"/>
              </a:ext>
            </a:extLst>
          </p:cNvPr>
          <p:cNvSpPr>
            <a:spLocks noGrp="1"/>
          </p:cNvSpPr>
          <p:nvPr>
            <p:ph idx="1"/>
          </p:nvPr>
        </p:nvSpPr>
        <p:spPr/>
        <p:txBody>
          <a:bodyPr>
            <a:normAutofit/>
          </a:bodyPr>
          <a:lstStyle/>
          <a:p>
            <a:r>
              <a:rPr lang="en-US" altLang="zh-CN" dirty="0"/>
              <a:t>DP</a:t>
            </a:r>
            <a:r>
              <a:rPr lang="zh-CN" altLang="en-US" dirty="0"/>
              <a:t>，设</a:t>
            </a:r>
            <a:r>
              <a:rPr lang="en-US" altLang="zh-CN" dirty="0"/>
              <a:t>f[</a:t>
            </a:r>
            <a:r>
              <a:rPr lang="en-US" altLang="zh-CN" dirty="0" err="1"/>
              <a:t>i</a:t>
            </a:r>
            <a:r>
              <a:rPr lang="en-US" altLang="zh-CN" dirty="0"/>
              <a:t>]</a:t>
            </a:r>
            <a:r>
              <a:rPr lang="zh-CN" altLang="en-US" dirty="0"/>
              <a:t>表示彻底杀死</a:t>
            </a:r>
            <a:r>
              <a:rPr lang="en-US" altLang="zh-CN" dirty="0" err="1"/>
              <a:t>i</a:t>
            </a:r>
            <a:r>
              <a:rPr lang="zh-CN" altLang="en-US" dirty="0"/>
              <a:t>号怪物的花费</a:t>
            </a:r>
            <a:endParaRPr lang="en-US" altLang="zh-CN" dirty="0"/>
          </a:p>
          <a:p>
            <a:r>
              <a:rPr lang="en-US" altLang="zh-CN" dirty="0"/>
              <a:t>f[</a:t>
            </a:r>
            <a:r>
              <a:rPr lang="en-US" altLang="zh-CN" dirty="0" err="1"/>
              <a:t>i</a:t>
            </a:r>
            <a:r>
              <a:rPr lang="en-US" altLang="zh-CN" dirty="0"/>
              <a:t>]=min(a[</a:t>
            </a:r>
            <a:r>
              <a:rPr lang="en-US" altLang="zh-CN" dirty="0" err="1"/>
              <a:t>i</a:t>
            </a:r>
            <a:r>
              <a:rPr lang="en-US" altLang="zh-CN" dirty="0"/>
              <a:t>],b[</a:t>
            </a:r>
            <a:r>
              <a:rPr lang="en-US" altLang="zh-CN" dirty="0" err="1"/>
              <a:t>i</a:t>
            </a:r>
            <a:r>
              <a:rPr lang="en-US" altLang="zh-CN" dirty="0"/>
              <a:t>]+\</a:t>
            </a:r>
            <a:r>
              <a:rPr lang="en-US" altLang="zh-CN" dirty="0" err="1"/>
              <a:t>sum_j</a:t>
            </a:r>
            <a:r>
              <a:rPr lang="en-US" altLang="zh-CN" dirty="0"/>
              <a:t> f[j])</a:t>
            </a:r>
          </a:p>
          <a:p>
            <a:r>
              <a:rPr lang="en-US" altLang="zh-CN" dirty="0">
                <a:solidFill>
                  <a:srgbClr val="FF0000"/>
                </a:solidFill>
              </a:rPr>
              <a:t>f[</a:t>
            </a:r>
            <a:r>
              <a:rPr lang="en-US" altLang="zh-CN" dirty="0" err="1">
                <a:solidFill>
                  <a:srgbClr val="FF0000"/>
                </a:solidFill>
              </a:rPr>
              <a:t>i</a:t>
            </a:r>
            <a:r>
              <a:rPr lang="en-US" altLang="zh-CN" dirty="0">
                <a:solidFill>
                  <a:srgbClr val="FF0000"/>
                </a:solidFill>
              </a:rPr>
              <a:t>]</a:t>
            </a:r>
            <a:r>
              <a:rPr lang="zh-CN" altLang="en-US" dirty="0">
                <a:solidFill>
                  <a:srgbClr val="FF0000"/>
                </a:solidFill>
              </a:rPr>
              <a:t>能从第二个部分转移当且仅当</a:t>
            </a:r>
            <a:r>
              <a:rPr lang="en-US" altLang="zh-CN" dirty="0">
                <a:solidFill>
                  <a:srgbClr val="FF0000"/>
                </a:solidFill>
              </a:rPr>
              <a:t>f[j]&lt;f[</a:t>
            </a:r>
            <a:r>
              <a:rPr lang="en-US" altLang="zh-CN" dirty="0" err="1">
                <a:solidFill>
                  <a:srgbClr val="FF0000"/>
                </a:solidFill>
              </a:rPr>
              <a:t>i</a:t>
            </a:r>
            <a:r>
              <a:rPr lang="en-US" altLang="zh-CN" dirty="0">
                <a:solidFill>
                  <a:srgbClr val="FF0000"/>
                </a:solidFill>
              </a:rPr>
              <a:t>]</a:t>
            </a:r>
          </a:p>
          <a:p>
            <a:r>
              <a:rPr lang="zh-CN" altLang="en-US" dirty="0"/>
              <a:t>所以把</a:t>
            </a:r>
            <a:r>
              <a:rPr lang="en-US" altLang="zh-CN" dirty="0"/>
              <a:t>f[</a:t>
            </a:r>
            <a:r>
              <a:rPr lang="en-US" altLang="zh-CN" dirty="0" err="1"/>
              <a:t>i</a:t>
            </a:r>
            <a:r>
              <a:rPr lang="en-US" altLang="zh-CN" dirty="0"/>
              <a:t>]</a:t>
            </a:r>
            <a:r>
              <a:rPr lang="zh-CN" altLang="en-US" dirty="0"/>
              <a:t>看成是最短路里面的</a:t>
            </a:r>
            <a:r>
              <a:rPr lang="en-US" altLang="zh-CN" dirty="0"/>
              <a:t>dis</a:t>
            </a:r>
            <a:r>
              <a:rPr lang="zh-CN" altLang="en-US" dirty="0"/>
              <a:t>，用堆维护</a:t>
            </a:r>
            <a:endParaRPr lang="en-US" altLang="zh-CN" dirty="0"/>
          </a:p>
          <a:p>
            <a:r>
              <a:rPr lang="zh-CN" altLang="en-US" dirty="0"/>
              <a:t>一开始所有点的</a:t>
            </a:r>
            <a:r>
              <a:rPr lang="en-US" altLang="zh-CN" dirty="0"/>
              <a:t>dis</a:t>
            </a:r>
            <a:r>
              <a:rPr lang="zh-CN" altLang="en-US" dirty="0"/>
              <a:t>是</a:t>
            </a:r>
            <a:r>
              <a:rPr lang="en-US" altLang="zh-CN" dirty="0"/>
              <a:t>a[</a:t>
            </a:r>
            <a:r>
              <a:rPr lang="en-US" altLang="zh-CN" dirty="0" err="1"/>
              <a:t>i</a:t>
            </a:r>
            <a:r>
              <a:rPr lang="en-US" altLang="zh-CN" dirty="0"/>
              <a:t>]</a:t>
            </a:r>
          </a:p>
          <a:p>
            <a:r>
              <a:rPr lang="zh-CN" altLang="en-US" dirty="0"/>
              <a:t>然后弹一个出去，去更新别的</a:t>
            </a:r>
            <a:endParaRPr lang="en-US" altLang="zh-CN" dirty="0"/>
          </a:p>
          <a:p>
            <a:endParaRPr lang="zh-CN" altLang="en-US" dirty="0"/>
          </a:p>
        </p:txBody>
      </p:sp>
    </p:spTree>
    <p:extLst>
      <p:ext uri="{BB962C8B-B14F-4D97-AF65-F5344CB8AC3E}">
        <p14:creationId xmlns:p14="http://schemas.microsoft.com/office/powerpoint/2010/main" val="1643276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F6F7B-A19D-4EF5-A23B-48C40A4147AE}"/>
              </a:ext>
            </a:extLst>
          </p:cNvPr>
          <p:cNvSpPr>
            <a:spLocks noGrp="1"/>
          </p:cNvSpPr>
          <p:nvPr>
            <p:ph type="title"/>
          </p:nvPr>
        </p:nvSpPr>
        <p:spPr/>
        <p:txBody>
          <a:bodyPr/>
          <a:lstStyle/>
          <a:p>
            <a:r>
              <a:rPr lang="zh-CN" altLang="en-US" dirty="0"/>
              <a:t>同余最短路</a:t>
            </a:r>
          </a:p>
        </p:txBody>
      </p:sp>
      <p:sp>
        <p:nvSpPr>
          <p:cNvPr id="3" name="内容占位符 2">
            <a:extLst>
              <a:ext uri="{FF2B5EF4-FFF2-40B4-BE49-F238E27FC236}">
                <a16:creationId xmlns:a16="http://schemas.microsoft.com/office/drawing/2014/main" id="{6B36F80E-B43C-4FF4-83D6-DF8913E56E34}"/>
              </a:ext>
            </a:extLst>
          </p:cNvPr>
          <p:cNvSpPr>
            <a:spLocks noGrp="1"/>
          </p:cNvSpPr>
          <p:nvPr>
            <p:ph idx="1"/>
          </p:nvPr>
        </p:nvSpPr>
        <p:spPr/>
        <p:txBody>
          <a:bodyPr>
            <a:normAutofit/>
          </a:bodyPr>
          <a:lstStyle/>
          <a:p>
            <a:r>
              <a:rPr lang="en-US" altLang="zh-CN" dirty="0"/>
              <a:t>BZOJ2118</a:t>
            </a:r>
            <a:r>
              <a:rPr lang="zh-CN" altLang="en-US" dirty="0"/>
              <a:t>，给一些数</a:t>
            </a:r>
            <a:r>
              <a:rPr lang="en-US" altLang="zh-CN" dirty="0"/>
              <a:t>ai</a:t>
            </a:r>
            <a:r>
              <a:rPr lang="zh-CN" altLang="en-US" dirty="0"/>
              <a:t>，</a:t>
            </a:r>
            <a:r>
              <a:rPr lang="en-US" altLang="zh-CN" dirty="0"/>
              <a:t>xi</a:t>
            </a:r>
            <a:r>
              <a:rPr lang="zh-CN" altLang="en-US" dirty="0"/>
              <a:t>是任取的非负系数</a:t>
            </a:r>
            <a:endParaRPr lang="en-US" altLang="zh-CN" dirty="0"/>
          </a:p>
          <a:p>
            <a:r>
              <a:rPr lang="zh-CN" altLang="en-US" dirty="0"/>
              <a:t>问在某个范围内能凑出的数的个数、最少几个数才能凑出</a:t>
            </a:r>
            <a:r>
              <a:rPr lang="en-US" altLang="zh-CN" dirty="0"/>
              <a:t>mod p</a:t>
            </a:r>
            <a:r>
              <a:rPr lang="zh-CN" altLang="en-US" dirty="0"/>
              <a:t>的余数是</a:t>
            </a:r>
            <a:r>
              <a:rPr lang="en-US" altLang="zh-CN" dirty="0"/>
              <a:t>k</a:t>
            </a:r>
            <a:r>
              <a:rPr lang="zh-CN" altLang="en-US" dirty="0"/>
              <a:t>的数等</a:t>
            </a:r>
            <a:endParaRPr lang="en-US" altLang="zh-CN" dirty="0"/>
          </a:p>
          <a:p>
            <a:r>
              <a:rPr lang="en-US" altLang="zh-CN" dirty="0"/>
              <a:t>a1x1+a2y2+…+</a:t>
            </a:r>
            <a:r>
              <a:rPr lang="en-US" altLang="zh-CN" dirty="0" err="1"/>
              <a:t>anxn</a:t>
            </a:r>
            <a:r>
              <a:rPr lang="en-US" altLang="zh-CN" dirty="0"/>
              <a:t>=B</a:t>
            </a:r>
          </a:p>
          <a:p>
            <a:r>
              <a:rPr lang="zh-CN" altLang="en-US" dirty="0"/>
              <a:t>给定</a:t>
            </a:r>
            <a:r>
              <a:rPr lang="en-US" altLang="zh-CN" dirty="0"/>
              <a:t>n,a1,…,an</a:t>
            </a:r>
            <a:r>
              <a:rPr lang="zh-CN" altLang="en-US" dirty="0"/>
              <a:t>和</a:t>
            </a:r>
            <a:r>
              <a:rPr lang="en-US" altLang="zh-CN" dirty="0"/>
              <a:t>B</a:t>
            </a:r>
            <a:r>
              <a:rPr lang="zh-CN" altLang="en-US" dirty="0"/>
              <a:t>的范围</a:t>
            </a:r>
            <a:r>
              <a:rPr lang="en-US" altLang="zh-CN" dirty="0"/>
              <a:t>[</a:t>
            </a:r>
            <a:r>
              <a:rPr lang="en-US" altLang="zh-CN" dirty="0" err="1"/>
              <a:t>Bmin,Bmax</a:t>
            </a:r>
            <a:r>
              <a:rPr lang="en-US" altLang="zh-CN" dirty="0"/>
              <a:t>]</a:t>
            </a:r>
            <a:r>
              <a:rPr lang="zh-CN" altLang="en-US" dirty="0"/>
              <a:t>，求在这个范围内有多少个</a:t>
            </a:r>
            <a:r>
              <a:rPr lang="en-US" altLang="zh-CN" dirty="0"/>
              <a:t>B</a:t>
            </a:r>
            <a:r>
              <a:rPr lang="zh-CN" altLang="en-US" dirty="0"/>
              <a:t>满足上面的方程有非负整数解</a:t>
            </a:r>
          </a:p>
          <a:p>
            <a:r>
              <a:rPr lang="en-US" altLang="zh-CN" dirty="0"/>
              <a:t>n≤12</a:t>
            </a:r>
            <a:r>
              <a:rPr lang="zh-CN" altLang="en-US" dirty="0"/>
              <a:t>，</a:t>
            </a:r>
            <a:r>
              <a:rPr lang="en-US" altLang="zh-CN" dirty="0"/>
              <a:t>0≤ai≤5*10^5</a:t>
            </a:r>
            <a:r>
              <a:rPr lang="zh-CN" altLang="en-US" dirty="0"/>
              <a:t>，</a:t>
            </a:r>
            <a:r>
              <a:rPr lang="en-US" altLang="zh-CN" dirty="0"/>
              <a:t>1≤Bmin≤Bmax≤10^12</a:t>
            </a:r>
          </a:p>
          <a:p>
            <a:r>
              <a:rPr lang="zh-CN" altLang="en-US" dirty="0"/>
              <a:t>两边同时</a:t>
            </a:r>
            <a:r>
              <a:rPr lang="en-US" altLang="zh-CN" dirty="0"/>
              <a:t>mod a1</a:t>
            </a:r>
            <a:r>
              <a:rPr lang="zh-CN" altLang="en-US" dirty="0"/>
              <a:t>，</a:t>
            </a:r>
            <a:r>
              <a:rPr lang="en-US" altLang="zh-CN" dirty="0"/>
              <a:t>dis[</a:t>
            </a:r>
            <a:r>
              <a:rPr lang="en-US" altLang="zh-CN" dirty="0" err="1"/>
              <a:t>i</a:t>
            </a:r>
            <a:r>
              <a:rPr lang="en-US" altLang="zh-CN" dirty="0"/>
              <a:t>]</a:t>
            </a:r>
            <a:r>
              <a:rPr lang="zh-CN" altLang="en-US" dirty="0"/>
              <a:t>表示</a:t>
            </a:r>
            <a:r>
              <a:rPr lang="en-US" altLang="zh-CN" dirty="0"/>
              <a:t>mod a1=</a:t>
            </a:r>
            <a:r>
              <a:rPr lang="en-US" altLang="zh-CN" dirty="0" err="1"/>
              <a:t>i</a:t>
            </a:r>
            <a:r>
              <a:rPr lang="zh-CN" altLang="en-US" dirty="0"/>
              <a:t>的时候能凑出的最小数</a:t>
            </a:r>
          </a:p>
        </p:txBody>
      </p:sp>
    </p:spTree>
    <p:extLst>
      <p:ext uri="{BB962C8B-B14F-4D97-AF65-F5344CB8AC3E}">
        <p14:creationId xmlns:p14="http://schemas.microsoft.com/office/powerpoint/2010/main" val="25957170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2427A-C3EA-4E08-8A50-2801B1A23AEC}"/>
              </a:ext>
            </a:extLst>
          </p:cNvPr>
          <p:cNvSpPr>
            <a:spLocks noGrp="1"/>
          </p:cNvSpPr>
          <p:nvPr>
            <p:ph type="title"/>
          </p:nvPr>
        </p:nvSpPr>
        <p:spPr/>
        <p:txBody>
          <a:bodyPr/>
          <a:lstStyle/>
          <a:p>
            <a:r>
              <a:rPr lang="en-US" altLang="zh-CN" dirty="0"/>
              <a:t>BZOJ 2118</a:t>
            </a:r>
            <a:endParaRPr lang="zh-CN" altLang="en-US" dirty="0"/>
          </a:p>
        </p:txBody>
      </p:sp>
      <p:sp>
        <p:nvSpPr>
          <p:cNvPr id="3" name="内容占位符 2">
            <a:extLst>
              <a:ext uri="{FF2B5EF4-FFF2-40B4-BE49-F238E27FC236}">
                <a16:creationId xmlns:a16="http://schemas.microsoft.com/office/drawing/2014/main" id="{C8424044-3A5A-4931-86A4-5638DA89DCDB}"/>
              </a:ext>
            </a:extLst>
          </p:cNvPr>
          <p:cNvSpPr>
            <a:spLocks noGrp="1"/>
          </p:cNvSpPr>
          <p:nvPr>
            <p:ph idx="1"/>
          </p:nvPr>
        </p:nvSpPr>
        <p:spPr/>
        <p:txBody>
          <a:bodyPr/>
          <a:lstStyle/>
          <a:p>
            <a:r>
              <a:rPr lang="zh-CN" altLang="en-US" dirty="0"/>
              <a:t>设存在一个</a:t>
            </a:r>
            <a:r>
              <a:rPr lang="en-US" altLang="zh-CN" dirty="0"/>
              <a:t>b</a:t>
            </a:r>
            <a:r>
              <a:rPr lang="zh-CN" altLang="en-US" dirty="0"/>
              <a:t>，使得方程有非负整数解（以下简称可行），那么对于所有</a:t>
            </a:r>
            <a:r>
              <a:rPr lang="en-US" altLang="zh-CN" dirty="0" err="1"/>
              <a:t>i</a:t>
            </a:r>
            <a:r>
              <a:rPr lang="zh-CN" altLang="en-US" dirty="0"/>
              <a:t>，</a:t>
            </a:r>
            <a:r>
              <a:rPr lang="en-US" altLang="zh-CN" dirty="0" err="1"/>
              <a:t>b+ai</a:t>
            </a:r>
            <a:r>
              <a:rPr lang="zh-CN" altLang="en-US" dirty="0"/>
              <a:t>也可行</a:t>
            </a:r>
          </a:p>
        </p:txBody>
      </p:sp>
    </p:spTree>
    <p:extLst>
      <p:ext uri="{BB962C8B-B14F-4D97-AF65-F5344CB8AC3E}">
        <p14:creationId xmlns:p14="http://schemas.microsoft.com/office/powerpoint/2010/main" val="3104023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2427A-C3EA-4E08-8A50-2801B1A23AEC}"/>
              </a:ext>
            </a:extLst>
          </p:cNvPr>
          <p:cNvSpPr>
            <a:spLocks noGrp="1"/>
          </p:cNvSpPr>
          <p:nvPr>
            <p:ph type="title"/>
          </p:nvPr>
        </p:nvSpPr>
        <p:spPr/>
        <p:txBody>
          <a:bodyPr/>
          <a:lstStyle/>
          <a:p>
            <a:r>
              <a:rPr lang="en-US" altLang="zh-CN" dirty="0"/>
              <a:t>BZOJ 2118</a:t>
            </a:r>
            <a:endParaRPr lang="zh-CN" altLang="en-US" dirty="0"/>
          </a:p>
        </p:txBody>
      </p:sp>
      <p:sp>
        <p:nvSpPr>
          <p:cNvPr id="3" name="内容占位符 2">
            <a:extLst>
              <a:ext uri="{FF2B5EF4-FFF2-40B4-BE49-F238E27FC236}">
                <a16:creationId xmlns:a16="http://schemas.microsoft.com/office/drawing/2014/main" id="{C8424044-3A5A-4931-86A4-5638DA89DCDB}"/>
              </a:ext>
            </a:extLst>
          </p:cNvPr>
          <p:cNvSpPr>
            <a:spLocks noGrp="1"/>
          </p:cNvSpPr>
          <p:nvPr>
            <p:ph idx="1"/>
          </p:nvPr>
        </p:nvSpPr>
        <p:spPr/>
        <p:txBody>
          <a:bodyPr/>
          <a:lstStyle/>
          <a:p>
            <a:r>
              <a:rPr lang="zh-CN" altLang="en-US" dirty="0"/>
              <a:t>设存在一个</a:t>
            </a:r>
            <a:r>
              <a:rPr lang="en-US" altLang="zh-CN" dirty="0"/>
              <a:t>b</a:t>
            </a:r>
            <a:r>
              <a:rPr lang="zh-CN" altLang="en-US" dirty="0"/>
              <a:t>，使得方程有非负整数解（以下简称可行），那么对于所有</a:t>
            </a:r>
            <a:r>
              <a:rPr lang="en-US" altLang="zh-CN" dirty="0" err="1"/>
              <a:t>i</a:t>
            </a:r>
            <a:r>
              <a:rPr lang="zh-CN" altLang="en-US" dirty="0"/>
              <a:t>，</a:t>
            </a:r>
            <a:r>
              <a:rPr lang="en-US" altLang="zh-CN" dirty="0" err="1"/>
              <a:t>b+ai</a:t>
            </a:r>
            <a:r>
              <a:rPr lang="zh-CN" altLang="en-US" dirty="0"/>
              <a:t>也可行</a:t>
            </a:r>
            <a:endParaRPr lang="en-US" altLang="zh-CN" dirty="0"/>
          </a:p>
          <a:p>
            <a:r>
              <a:rPr lang="zh-CN" altLang="en-US" dirty="0"/>
              <a:t>设最小的</a:t>
            </a:r>
            <a:r>
              <a:rPr lang="en-US" altLang="zh-CN" dirty="0"/>
              <a:t>ai</a:t>
            </a:r>
            <a:r>
              <a:rPr lang="zh-CN" altLang="en-US" dirty="0"/>
              <a:t>是</a:t>
            </a:r>
            <a:r>
              <a:rPr lang="en-US" altLang="zh-CN" dirty="0"/>
              <a:t>am</a:t>
            </a:r>
            <a:r>
              <a:rPr lang="zh-CN" altLang="en-US" dirty="0"/>
              <a:t>，那么可以把自然数按照除以</a:t>
            </a:r>
            <a:r>
              <a:rPr lang="en-US" altLang="zh-CN" dirty="0"/>
              <a:t>am</a:t>
            </a:r>
            <a:r>
              <a:rPr lang="zh-CN" altLang="en-US" dirty="0"/>
              <a:t>的余数来分类</a:t>
            </a:r>
            <a:endParaRPr lang="en-US" altLang="zh-CN" dirty="0"/>
          </a:p>
          <a:p>
            <a:r>
              <a:rPr lang="zh-CN" altLang="en-US" dirty="0"/>
              <a:t>设</a:t>
            </a:r>
            <a:r>
              <a:rPr lang="en-US" altLang="zh-CN" dirty="0"/>
              <a:t>d(r)=b</a:t>
            </a:r>
            <a:r>
              <a:rPr lang="zh-CN" altLang="en-US" dirty="0"/>
              <a:t>，</a:t>
            </a:r>
            <a:r>
              <a:rPr lang="en-US" altLang="zh-CN" dirty="0"/>
              <a:t>b</a:t>
            </a:r>
            <a:r>
              <a:rPr lang="zh-CN" altLang="en-US" dirty="0"/>
              <a:t>是模</a:t>
            </a:r>
            <a:r>
              <a:rPr lang="en-US" altLang="zh-CN" dirty="0"/>
              <a:t>am=r</a:t>
            </a:r>
            <a:r>
              <a:rPr lang="zh-CN" altLang="en-US" dirty="0"/>
              <a:t>的可行的最小的数</a:t>
            </a:r>
          </a:p>
        </p:txBody>
      </p:sp>
    </p:spTree>
    <p:extLst>
      <p:ext uri="{BB962C8B-B14F-4D97-AF65-F5344CB8AC3E}">
        <p14:creationId xmlns:p14="http://schemas.microsoft.com/office/powerpoint/2010/main" val="3759596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2427A-C3EA-4E08-8A50-2801B1A23AEC}"/>
              </a:ext>
            </a:extLst>
          </p:cNvPr>
          <p:cNvSpPr>
            <a:spLocks noGrp="1"/>
          </p:cNvSpPr>
          <p:nvPr>
            <p:ph type="title"/>
          </p:nvPr>
        </p:nvSpPr>
        <p:spPr/>
        <p:txBody>
          <a:bodyPr/>
          <a:lstStyle/>
          <a:p>
            <a:r>
              <a:rPr lang="en-US" altLang="zh-CN" dirty="0"/>
              <a:t>BZOJ 2118</a:t>
            </a:r>
            <a:endParaRPr lang="zh-CN" altLang="en-US" dirty="0"/>
          </a:p>
        </p:txBody>
      </p:sp>
      <p:sp>
        <p:nvSpPr>
          <p:cNvPr id="3" name="内容占位符 2">
            <a:extLst>
              <a:ext uri="{FF2B5EF4-FFF2-40B4-BE49-F238E27FC236}">
                <a16:creationId xmlns:a16="http://schemas.microsoft.com/office/drawing/2014/main" id="{C8424044-3A5A-4931-86A4-5638DA89DCDB}"/>
              </a:ext>
            </a:extLst>
          </p:cNvPr>
          <p:cNvSpPr>
            <a:spLocks noGrp="1"/>
          </p:cNvSpPr>
          <p:nvPr>
            <p:ph idx="1"/>
          </p:nvPr>
        </p:nvSpPr>
        <p:spPr/>
        <p:txBody>
          <a:bodyPr/>
          <a:lstStyle/>
          <a:p>
            <a:r>
              <a:rPr lang="zh-CN" altLang="en-US" dirty="0"/>
              <a:t>设存在一个</a:t>
            </a:r>
            <a:r>
              <a:rPr lang="en-US" altLang="zh-CN" dirty="0"/>
              <a:t>b</a:t>
            </a:r>
            <a:r>
              <a:rPr lang="zh-CN" altLang="en-US" dirty="0"/>
              <a:t>，使得方程有非负整数解（以下简称可行），那么对于所有</a:t>
            </a:r>
            <a:r>
              <a:rPr lang="en-US" altLang="zh-CN" dirty="0" err="1"/>
              <a:t>i</a:t>
            </a:r>
            <a:r>
              <a:rPr lang="zh-CN" altLang="en-US" dirty="0"/>
              <a:t>，</a:t>
            </a:r>
            <a:r>
              <a:rPr lang="en-US" altLang="zh-CN" dirty="0" err="1"/>
              <a:t>b+ai</a:t>
            </a:r>
            <a:r>
              <a:rPr lang="zh-CN" altLang="en-US" dirty="0"/>
              <a:t>也可行</a:t>
            </a:r>
            <a:endParaRPr lang="en-US" altLang="zh-CN" dirty="0"/>
          </a:p>
          <a:p>
            <a:r>
              <a:rPr lang="zh-CN" altLang="en-US" dirty="0"/>
              <a:t>设最小的</a:t>
            </a:r>
            <a:r>
              <a:rPr lang="en-US" altLang="zh-CN" dirty="0"/>
              <a:t>ai</a:t>
            </a:r>
            <a:r>
              <a:rPr lang="zh-CN" altLang="en-US" dirty="0"/>
              <a:t>是</a:t>
            </a:r>
            <a:r>
              <a:rPr lang="en-US" altLang="zh-CN" dirty="0"/>
              <a:t>am</a:t>
            </a:r>
            <a:r>
              <a:rPr lang="zh-CN" altLang="en-US" dirty="0"/>
              <a:t>，那么可以把自然数按照除以</a:t>
            </a:r>
            <a:r>
              <a:rPr lang="en-US" altLang="zh-CN" dirty="0"/>
              <a:t>am</a:t>
            </a:r>
            <a:r>
              <a:rPr lang="zh-CN" altLang="en-US" dirty="0"/>
              <a:t>的余数来分类</a:t>
            </a:r>
            <a:endParaRPr lang="en-US" altLang="zh-CN" dirty="0"/>
          </a:p>
          <a:p>
            <a:r>
              <a:rPr lang="zh-CN" altLang="en-US" dirty="0"/>
              <a:t>设</a:t>
            </a:r>
            <a:r>
              <a:rPr lang="en-US" altLang="zh-CN" dirty="0"/>
              <a:t>d(r)=b</a:t>
            </a:r>
            <a:r>
              <a:rPr lang="zh-CN" altLang="en-US" dirty="0"/>
              <a:t>，</a:t>
            </a:r>
            <a:r>
              <a:rPr lang="en-US" altLang="zh-CN" dirty="0"/>
              <a:t>b</a:t>
            </a:r>
            <a:r>
              <a:rPr lang="zh-CN" altLang="en-US" dirty="0"/>
              <a:t>是模</a:t>
            </a:r>
            <a:r>
              <a:rPr lang="en-US" altLang="zh-CN" dirty="0"/>
              <a:t>am=r</a:t>
            </a:r>
            <a:r>
              <a:rPr lang="zh-CN" altLang="en-US" dirty="0"/>
              <a:t>的可行的最小的数</a:t>
            </a:r>
            <a:endParaRPr lang="en-US" altLang="zh-CN" dirty="0"/>
          </a:p>
          <a:p>
            <a:r>
              <a:rPr lang="zh-CN" altLang="en-US" dirty="0"/>
              <a:t>考虑求</a:t>
            </a:r>
            <a:r>
              <a:rPr lang="en-US" altLang="zh-CN" dirty="0"/>
              <a:t>d(0),…,d(am-1)</a:t>
            </a:r>
            <a:r>
              <a:rPr lang="zh-CN" altLang="en-US" dirty="0"/>
              <a:t>，都求出来了就做完了</a:t>
            </a:r>
            <a:endParaRPr lang="en-US" altLang="zh-CN" dirty="0"/>
          </a:p>
          <a:p>
            <a:endParaRPr lang="zh-CN" altLang="en-US" dirty="0"/>
          </a:p>
        </p:txBody>
      </p:sp>
    </p:spTree>
    <p:extLst>
      <p:ext uri="{BB962C8B-B14F-4D97-AF65-F5344CB8AC3E}">
        <p14:creationId xmlns:p14="http://schemas.microsoft.com/office/powerpoint/2010/main" val="8381705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4A489-9A5F-4B30-96E5-21D2C379F50A}"/>
              </a:ext>
            </a:extLst>
          </p:cNvPr>
          <p:cNvSpPr>
            <a:spLocks noGrp="1"/>
          </p:cNvSpPr>
          <p:nvPr>
            <p:ph type="title"/>
          </p:nvPr>
        </p:nvSpPr>
        <p:spPr/>
        <p:txBody>
          <a:bodyPr/>
          <a:lstStyle/>
          <a:p>
            <a:r>
              <a:rPr lang="en-US" altLang="zh-CN" dirty="0"/>
              <a:t>BZOJ 2118</a:t>
            </a:r>
            <a:endParaRPr lang="zh-CN" altLang="en-US" dirty="0"/>
          </a:p>
        </p:txBody>
      </p:sp>
      <p:sp>
        <p:nvSpPr>
          <p:cNvPr id="3" name="内容占位符 2">
            <a:extLst>
              <a:ext uri="{FF2B5EF4-FFF2-40B4-BE49-F238E27FC236}">
                <a16:creationId xmlns:a16="http://schemas.microsoft.com/office/drawing/2014/main" id="{E8EA011F-106F-4D46-8F3D-19E9AF2679C6}"/>
              </a:ext>
            </a:extLst>
          </p:cNvPr>
          <p:cNvSpPr>
            <a:spLocks noGrp="1"/>
          </p:cNvSpPr>
          <p:nvPr>
            <p:ph idx="1"/>
          </p:nvPr>
        </p:nvSpPr>
        <p:spPr/>
        <p:txBody>
          <a:bodyPr/>
          <a:lstStyle/>
          <a:p>
            <a:r>
              <a:rPr lang="zh-CN" altLang="en-US" dirty="0"/>
              <a:t>显然</a:t>
            </a:r>
            <a:r>
              <a:rPr lang="en-US" altLang="zh-CN" dirty="0"/>
              <a:t>d(0)=0</a:t>
            </a:r>
          </a:p>
          <a:p>
            <a:r>
              <a:rPr lang="en-US" altLang="zh-CN" dirty="0"/>
              <a:t>d((</a:t>
            </a:r>
            <a:r>
              <a:rPr lang="en-US" altLang="zh-CN" dirty="0" err="1"/>
              <a:t>r+ai</a:t>
            </a:r>
            <a:r>
              <a:rPr lang="en-US" altLang="zh-CN" dirty="0"/>
              <a:t>)%am)=min(d((</a:t>
            </a:r>
            <a:r>
              <a:rPr lang="en-US" altLang="zh-CN" dirty="0" err="1"/>
              <a:t>r+ai</a:t>
            </a:r>
            <a:r>
              <a:rPr lang="en-US" altLang="zh-CN" dirty="0"/>
              <a:t>)%am),d(r)+ai)</a:t>
            </a:r>
          </a:p>
          <a:p>
            <a:r>
              <a:rPr lang="zh-CN" altLang="en-US" dirty="0"/>
              <a:t>发现这又是一个松弛的形式，从</a:t>
            </a:r>
            <a:r>
              <a:rPr lang="en-US" altLang="zh-CN" dirty="0"/>
              <a:t>r</a:t>
            </a:r>
            <a:r>
              <a:rPr lang="zh-CN" altLang="en-US" dirty="0"/>
              <a:t>向</a:t>
            </a:r>
            <a:r>
              <a:rPr lang="en-US" altLang="zh-CN" dirty="0"/>
              <a:t>(</a:t>
            </a:r>
            <a:r>
              <a:rPr lang="en-US" altLang="zh-CN" dirty="0" err="1"/>
              <a:t>r+ai</a:t>
            </a:r>
            <a:r>
              <a:rPr lang="en-US" altLang="zh-CN" dirty="0"/>
              <a:t>)%am</a:t>
            </a:r>
            <a:r>
              <a:rPr lang="zh-CN" altLang="en-US" dirty="0"/>
              <a:t>连一条边权为</a:t>
            </a:r>
            <a:r>
              <a:rPr lang="en-US" altLang="zh-CN" dirty="0"/>
              <a:t>ai</a:t>
            </a:r>
            <a:r>
              <a:rPr lang="zh-CN" altLang="en-US" dirty="0"/>
              <a:t>的边</a:t>
            </a:r>
            <a:endParaRPr lang="en-US" altLang="zh-CN" dirty="0"/>
          </a:p>
        </p:txBody>
      </p:sp>
    </p:spTree>
    <p:extLst>
      <p:ext uri="{BB962C8B-B14F-4D97-AF65-F5344CB8AC3E}">
        <p14:creationId xmlns:p14="http://schemas.microsoft.com/office/powerpoint/2010/main" val="1745339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4A489-9A5F-4B30-96E5-21D2C379F50A}"/>
              </a:ext>
            </a:extLst>
          </p:cNvPr>
          <p:cNvSpPr>
            <a:spLocks noGrp="1"/>
          </p:cNvSpPr>
          <p:nvPr>
            <p:ph type="title"/>
          </p:nvPr>
        </p:nvSpPr>
        <p:spPr/>
        <p:txBody>
          <a:bodyPr/>
          <a:lstStyle/>
          <a:p>
            <a:r>
              <a:rPr lang="en-US" altLang="zh-CN" dirty="0"/>
              <a:t>BZOJ 2118</a:t>
            </a:r>
            <a:endParaRPr lang="zh-CN" altLang="en-US" dirty="0"/>
          </a:p>
        </p:txBody>
      </p:sp>
      <p:sp>
        <p:nvSpPr>
          <p:cNvPr id="3" name="内容占位符 2">
            <a:extLst>
              <a:ext uri="{FF2B5EF4-FFF2-40B4-BE49-F238E27FC236}">
                <a16:creationId xmlns:a16="http://schemas.microsoft.com/office/drawing/2014/main" id="{E8EA011F-106F-4D46-8F3D-19E9AF2679C6}"/>
              </a:ext>
            </a:extLst>
          </p:cNvPr>
          <p:cNvSpPr>
            <a:spLocks noGrp="1"/>
          </p:cNvSpPr>
          <p:nvPr>
            <p:ph idx="1"/>
          </p:nvPr>
        </p:nvSpPr>
        <p:spPr/>
        <p:txBody>
          <a:bodyPr/>
          <a:lstStyle/>
          <a:p>
            <a:r>
              <a:rPr lang="zh-CN" altLang="en-US" dirty="0"/>
              <a:t>显然</a:t>
            </a:r>
            <a:r>
              <a:rPr lang="en-US" altLang="zh-CN" dirty="0"/>
              <a:t>d(0)=0</a:t>
            </a:r>
          </a:p>
          <a:p>
            <a:r>
              <a:rPr lang="en-US" altLang="zh-CN" dirty="0"/>
              <a:t>d((</a:t>
            </a:r>
            <a:r>
              <a:rPr lang="en-US" altLang="zh-CN" dirty="0" err="1"/>
              <a:t>r+ai</a:t>
            </a:r>
            <a:r>
              <a:rPr lang="en-US" altLang="zh-CN" dirty="0"/>
              <a:t>)%am)=min(d((</a:t>
            </a:r>
            <a:r>
              <a:rPr lang="en-US" altLang="zh-CN" dirty="0" err="1"/>
              <a:t>r+ai</a:t>
            </a:r>
            <a:r>
              <a:rPr lang="en-US" altLang="zh-CN" dirty="0"/>
              <a:t>)%am),d(r)+ai)</a:t>
            </a:r>
          </a:p>
          <a:p>
            <a:r>
              <a:rPr lang="zh-CN" altLang="en-US" dirty="0"/>
              <a:t>发现这又是一个松弛的形式，从</a:t>
            </a:r>
            <a:r>
              <a:rPr lang="en-US" altLang="zh-CN" dirty="0"/>
              <a:t>r</a:t>
            </a:r>
            <a:r>
              <a:rPr lang="zh-CN" altLang="en-US" dirty="0"/>
              <a:t>向</a:t>
            </a:r>
            <a:r>
              <a:rPr lang="en-US" altLang="zh-CN" dirty="0"/>
              <a:t>(</a:t>
            </a:r>
            <a:r>
              <a:rPr lang="en-US" altLang="zh-CN" dirty="0" err="1"/>
              <a:t>r+ai</a:t>
            </a:r>
            <a:r>
              <a:rPr lang="en-US" altLang="zh-CN" dirty="0"/>
              <a:t>)%am</a:t>
            </a:r>
            <a:r>
              <a:rPr lang="zh-CN" altLang="en-US" dirty="0"/>
              <a:t>连一条边权为</a:t>
            </a:r>
            <a:r>
              <a:rPr lang="en-US" altLang="zh-CN" dirty="0"/>
              <a:t>ai</a:t>
            </a:r>
            <a:r>
              <a:rPr lang="zh-CN" altLang="en-US" dirty="0"/>
              <a:t>的边</a:t>
            </a:r>
            <a:endParaRPr lang="en-US" altLang="zh-CN" dirty="0"/>
          </a:p>
          <a:p>
            <a:r>
              <a:rPr lang="zh-CN" altLang="en-US" dirty="0"/>
              <a:t>所以建图跑最短路就可以求出</a:t>
            </a:r>
            <a:r>
              <a:rPr lang="en-US" altLang="zh-CN" dirty="0"/>
              <a:t>d(0),…,d(am-1)</a:t>
            </a:r>
          </a:p>
          <a:p>
            <a:r>
              <a:rPr lang="zh-CN" altLang="en-US" dirty="0"/>
              <a:t>最后统计答案即可</a:t>
            </a:r>
            <a:endParaRPr lang="en-US" altLang="zh-CN" dirty="0"/>
          </a:p>
        </p:txBody>
      </p:sp>
    </p:spTree>
    <p:extLst>
      <p:ext uri="{BB962C8B-B14F-4D97-AF65-F5344CB8AC3E}">
        <p14:creationId xmlns:p14="http://schemas.microsoft.com/office/powerpoint/2010/main" val="40702789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4A489-9A5F-4B30-96E5-21D2C379F50A}"/>
              </a:ext>
            </a:extLst>
          </p:cNvPr>
          <p:cNvSpPr>
            <a:spLocks noGrp="1"/>
          </p:cNvSpPr>
          <p:nvPr>
            <p:ph type="title"/>
          </p:nvPr>
        </p:nvSpPr>
        <p:spPr/>
        <p:txBody>
          <a:bodyPr/>
          <a:lstStyle/>
          <a:p>
            <a:r>
              <a:rPr lang="zh-CN" altLang="en-US" dirty="0"/>
              <a:t>同余最短路</a:t>
            </a:r>
          </a:p>
        </p:txBody>
      </p:sp>
      <p:sp>
        <p:nvSpPr>
          <p:cNvPr id="3" name="内容占位符 2">
            <a:extLst>
              <a:ext uri="{FF2B5EF4-FFF2-40B4-BE49-F238E27FC236}">
                <a16:creationId xmlns:a16="http://schemas.microsoft.com/office/drawing/2014/main" id="{E8EA011F-106F-4D46-8F3D-19E9AF2679C6}"/>
              </a:ext>
            </a:extLst>
          </p:cNvPr>
          <p:cNvSpPr>
            <a:spLocks noGrp="1"/>
          </p:cNvSpPr>
          <p:nvPr>
            <p:ph idx="1"/>
          </p:nvPr>
        </p:nvSpPr>
        <p:spPr/>
        <p:txBody>
          <a:bodyPr/>
          <a:lstStyle/>
          <a:p>
            <a:r>
              <a:rPr lang="zh-CN" altLang="en-US" dirty="0"/>
              <a:t>感觉还可以继续优化</a:t>
            </a:r>
            <a:endParaRPr lang="en-US" altLang="zh-CN" dirty="0"/>
          </a:p>
          <a:p>
            <a:r>
              <a:rPr lang="zh-CN" altLang="en-US" dirty="0"/>
              <a:t>首先把</a:t>
            </a:r>
            <a:r>
              <a:rPr lang="en-US" altLang="zh-CN" dirty="0"/>
              <a:t>a1,…,an</a:t>
            </a:r>
            <a:r>
              <a:rPr lang="zh-CN" altLang="en-US" dirty="0"/>
              <a:t>划分成尽量少的等差序列</a:t>
            </a:r>
            <a:endParaRPr lang="en-US" altLang="zh-CN" dirty="0"/>
          </a:p>
          <a:p>
            <a:r>
              <a:rPr lang="zh-CN" altLang="en-US" dirty="0"/>
              <a:t>然后用</a:t>
            </a:r>
            <a:r>
              <a:rPr lang="en-US" altLang="zh-CN" dirty="0"/>
              <a:t>UOJ172</a:t>
            </a:r>
            <a:r>
              <a:rPr lang="zh-CN" altLang="en-US" dirty="0"/>
              <a:t>的方法做</a:t>
            </a:r>
            <a:endParaRPr lang="en-US" altLang="zh-CN" dirty="0"/>
          </a:p>
          <a:p>
            <a:r>
              <a:rPr lang="zh-CN" altLang="en-US" dirty="0"/>
              <a:t>但是我不太清楚把序列划分成等差序列，等差序列最坏情况下有多少个？</a:t>
            </a:r>
            <a:endParaRPr lang="en-US" altLang="zh-CN" dirty="0"/>
          </a:p>
        </p:txBody>
      </p:sp>
    </p:spTree>
    <p:extLst>
      <p:ext uri="{BB962C8B-B14F-4D97-AF65-F5344CB8AC3E}">
        <p14:creationId xmlns:p14="http://schemas.microsoft.com/office/powerpoint/2010/main" val="413106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负权？</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正权最长路</a:t>
            </a:r>
            <a:r>
              <a:rPr lang="en-US" altLang="zh-CN" dirty="0"/>
              <a:t>&lt;-&gt;</a:t>
            </a:r>
            <a:r>
              <a:rPr lang="zh-CN" altLang="en-US" dirty="0"/>
              <a:t>负权最短路</a:t>
            </a:r>
            <a:endParaRPr lang="en-US" altLang="zh-CN" dirty="0"/>
          </a:p>
          <a:p>
            <a:r>
              <a:rPr lang="zh-CN" altLang="en-US" dirty="0"/>
              <a:t>负权边？修改算法，可以保证正确性，但是会被卡到</a:t>
            </a:r>
            <a:r>
              <a:rPr lang="zh-CN" altLang="en-US" dirty="0">
                <a:solidFill>
                  <a:srgbClr val="FF0000"/>
                </a:solidFill>
              </a:rPr>
              <a:t>指数</a:t>
            </a:r>
            <a:r>
              <a:rPr lang="zh-CN" altLang="en-US" dirty="0"/>
              <a:t>（这里的修改算法指的是像</a:t>
            </a:r>
            <a:r>
              <a:rPr lang="en-US" altLang="zh-CN" dirty="0"/>
              <a:t>APIO 2013 </a:t>
            </a:r>
            <a:r>
              <a:rPr lang="zh-CN" altLang="en-US" dirty="0"/>
              <a:t>出题人那样修改，具体来说，就是允许点重复入队，然后当负权边不存在那样跑）。</a:t>
            </a:r>
            <a:endParaRPr lang="en-US" altLang="zh-CN" dirty="0"/>
          </a:p>
          <a:p>
            <a:r>
              <a:rPr lang="zh-CN" altLang="en-US" dirty="0"/>
              <a:t>怎么卡的可以参考下图</a:t>
            </a:r>
            <a:endParaRPr lang="en-US" altLang="zh-CN" dirty="0"/>
          </a:p>
          <a:p>
            <a:endParaRPr lang="en-US" altLang="zh-CN" dirty="0"/>
          </a:p>
        </p:txBody>
      </p:sp>
    </p:spTree>
    <p:extLst>
      <p:ext uri="{BB962C8B-B14F-4D97-AF65-F5344CB8AC3E}">
        <p14:creationId xmlns:p14="http://schemas.microsoft.com/office/powerpoint/2010/main" val="38365331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初始时你拿着一根长度为</a:t>
            </a:r>
            <a:r>
              <a:rPr lang="en-US" altLang="zh-CN" dirty="0"/>
              <a:t>n</a:t>
            </a:r>
            <a:r>
              <a:rPr lang="zh-CN" altLang="en-US" dirty="0"/>
              <a:t>的短竹子作为当前的竹竿。每次你可以选择一根短竹子，短竹子底端若干节（可以是 </a:t>
            </a:r>
            <a:r>
              <a:rPr lang="en-US" altLang="zh-CN" dirty="0"/>
              <a:t>0 </a:t>
            </a:r>
            <a:r>
              <a:rPr lang="zh-CN" altLang="en-US" dirty="0"/>
              <a:t>节）与竹竿的最上面若干节对应地一节一节捆起来，而短竹子前面剩下的节伸出去，这样就得到了一根更长的竹竿。注意，竹子的底端是靠近根部的那一端，不可以颠倒。</a:t>
            </a:r>
          </a:p>
          <a:p>
            <a:r>
              <a:rPr lang="zh-CN" altLang="en-US" dirty="0"/>
              <a:t>如果两根竹子的某两节被捆在了一起，那么它们的颜色必须相同。</a:t>
            </a:r>
            <a:r>
              <a:rPr lang="zh-CN" altLang="en-US" b="0" i="0" dirty="0">
                <a:effectLst/>
                <a:latin typeface="-apple-system"/>
              </a:rPr>
              <a:t>竹子的底端到顶端的颜色按顺序写出来可以排成一个由小写英文字母组成的字符串。</a:t>
            </a:r>
            <a:endParaRPr lang="en-US" altLang="zh-CN" dirty="0"/>
          </a:p>
          <a:p>
            <a:r>
              <a:rPr lang="zh-CN" altLang="en-US" dirty="0"/>
              <a:t>问在竹竿长度不超过 </a:t>
            </a:r>
            <a:r>
              <a:rPr lang="en-US" altLang="zh-CN" dirty="0"/>
              <a:t>w </a:t>
            </a:r>
            <a:r>
              <a:rPr lang="zh-CN" altLang="en-US" dirty="0"/>
              <a:t>的情况下，可以捆出多少种长度不同的竹竿。</a:t>
            </a:r>
            <a:r>
              <a:rPr lang="en-US" altLang="zh-CN" dirty="0"/>
              <a:t>n&lt;=5e5,w&lt;=1e18,T&lt;=5</a:t>
            </a:r>
          </a:p>
        </p:txBody>
      </p:sp>
    </p:spTree>
    <p:extLst>
      <p:ext uri="{BB962C8B-B14F-4D97-AF65-F5344CB8AC3E}">
        <p14:creationId xmlns:p14="http://schemas.microsoft.com/office/powerpoint/2010/main" val="38798679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如果有一段相同的前后缀那么就可以接起来</a:t>
            </a:r>
            <a:endParaRPr lang="en-US" altLang="zh-CN" dirty="0"/>
          </a:p>
          <a:p>
            <a:r>
              <a:rPr lang="zh-CN" altLang="en-US" dirty="0"/>
              <a:t>所以就是每次可以伸长任意一个周期</a:t>
            </a:r>
            <a:endParaRPr lang="en-US" altLang="zh-CN" dirty="0"/>
          </a:p>
          <a:p>
            <a:r>
              <a:rPr lang="zh-CN" altLang="en-US" dirty="0"/>
              <a:t>问题转化成</a:t>
            </a:r>
            <a:r>
              <a:rPr lang="en-US" altLang="zh-CN" dirty="0"/>
              <a:t>\</a:t>
            </a:r>
            <a:r>
              <a:rPr lang="en-US" altLang="zh-CN" dirty="0" err="1"/>
              <a:t>sum_i</a:t>
            </a:r>
            <a:r>
              <a:rPr lang="en-US" altLang="zh-CN" dirty="0"/>
              <a:t> a[</a:t>
            </a:r>
            <a:r>
              <a:rPr lang="en-US" altLang="zh-CN" dirty="0" err="1"/>
              <a:t>i</a:t>
            </a:r>
            <a:r>
              <a:rPr lang="en-US" altLang="zh-CN" dirty="0"/>
              <a:t>]*x[</a:t>
            </a:r>
            <a:r>
              <a:rPr lang="en-US" altLang="zh-CN" dirty="0" err="1"/>
              <a:t>i</a:t>
            </a:r>
            <a:r>
              <a:rPr lang="en-US" altLang="zh-CN" dirty="0"/>
              <a:t>]</a:t>
            </a:r>
            <a:r>
              <a:rPr lang="zh-CN" altLang="en-US" dirty="0"/>
              <a:t>在</a:t>
            </a:r>
            <a:r>
              <a:rPr lang="en-US" altLang="zh-CN" dirty="0"/>
              <a:t>[0,w-n]</a:t>
            </a:r>
            <a:r>
              <a:rPr lang="zh-CN" altLang="en-US" dirty="0"/>
              <a:t>中有多少种取值的问题</a:t>
            </a:r>
            <a:endParaRPr lang="en-US" altLang="zh-CN" dirty="0"/>
          </a:p>
          <a:p>
            <a:r>
              <a:rPr lang="zh-CN" altLang="en-US" dirty="0"/>
              <a:t>其中</a:t>
            </a:r>
            <a:r>
              <a:rPr lang="en-US" altLang="zh-CN" dirty="0"/>
              <a:t>a[</a:t>
            </a:r>
            <a:r>
              <a:rPr lang="en-US" altLang="zh-CN" dirty="0" err="1"/>
              <a:t>i</a:t>
            </a:r>
            <a:r>
              <a:rPr lang="en-US" altLang="zh-CN" dirty="0"/>
              <a:t>]</a:t>
            </a:r>
            <a:r>
              <a:rPr lang="zh-CN" altLang="en-US" dirty="0"/>
              <a:t>是一个</a:t>
            </a:r>
            <a:r>
              <a:rPr lang="en-US" altLang="zh-CN" dirty="0"/>
              <a:t>&gt;=0</a:t>
            </a:r>
            <a:r>
              <a:rPr lang="zh-CN" altLang="en-US" dirty="0"/>
              <a:t>的任意的数，</a:t>
            </a:r>
            <a:r>
              <a:rPr lang="en-US" altLang="zh-CN" dirty="0"/>
              <a:t>x[</a:t>
            </a:r>
            <a:r>
              <a:rPr lang="en-US" altLang="zh-CN" dirty="0" err="1"/>
              <a:t>i</a:t>
            </a:r>
            <a:r>
              <a:rPr lang="en-US" altLang="zh-CN" dirty="0"/>
              <a:t>]</a:t>
            </a:r>
            <a:r>
              <a:rPr lang="zh-CN" altLang="en-US" dirty="0"/>
              <a:t>是其中一个周期的长度</a:t>
            </a:r>
            <a:endParaRPr lang="en-US" altLang="zh-CN" dirty="0"/>
          </a:p>
          <a:p>
            <a:r>
              <a:rPr lang="zh-CN" altLang="en-US" dirty="0"/>
              <a:t>发现这是一个同余最短路的问题，先用</a:t>
            </a:r>
            <a:r>
              <a:rPr lang="en-US" altLang="zh-CN" dirty="0" err="1"/>
              <a:t>kmp</a:t>
            </a:r>
            <a:r>
              <a:rPr lang="zh-CN" altLang="en-US" dirty="0"/>
              <a:t>求出所有的周期，然后拿去同余最短路直接跑是</a:t>
            </a:r>
            <a:r>
              <a:rPr lang="en-US" altLang="zh-CN" dirty="0"/>
              <a:t>O(n^2logn)</a:t>
            </a:r>
            <a:r>
              <a:rPr lang="zh-CN" altLang="en-US" dirty="0"/>
              <a:t>的</a:t>
            </a:r>
            <a:endParaRPr lang="en-US" altLang="zh-CN" dirty="0"/>
          </a:p>
        </p:txBody>
      </p:sp>
    </p:spTree>
    <p:extLst>
      <p:ext uri="{BB962C8B-B14F-4D97-AF65-F5344CB8AC3E}">
        <p14:creationId xmlns:p14="http://schemas.microsoft.com/office/powerpoint/2010/main" val="25537747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考虑周期有什么性质</a:t>
            </a:r>
            <a:endParaRPr lang="en-US" altLang="zh-CN" dirty="0"/>
          </a:p>
          <a:p>
            <a:r>
              <a:rPr lang="zh-CN" altLang="en-US" dirty="0"/>
              <a:t>由于周期</a:t>
            </a:r>
            <a:r>
              <a:rPr lang="en-US" altLang="zh-CN" dirty="0"/>
              <a:t>=n-Border</a:t>
            </a:r>
            <a:r>
              <a:rPr lang="zh-CN" altLang="en-US" dirty="0"/>
              <a:t>，由于</a:t>
            </a:r>
            <a:r>
              <a:rPr lang="en-US" altLang="zh-CN" dirty="0"/>
              <a:t>Border</a:t>
            </a:r>
            <a:r>
              <a:rPr lang="zh-CN" altLang="en-US" dirty="0"/>
              <a:t>可以被划分为</a:t>
            </a:r>
            <a:r>
              <a:rPr lang="en-US" altLang="zh-CN" dirty="0"/>
              <a:t>log</a:t>
            </a:r>
            <a:r>
              <a:rPr lang="zh-CN" altLang="en-US" dirty="0"/>
              <a:t>个等差序列</a:t>
            </a:r>
            <a:endParaRPr lang="en-US" altLang="zh-CN" dirty="0"/>
          </a:p>
          <a:p>
            <a:r>
              <a:rPr lang="zh-CN" altLang="en-US" dirty="0"/>
              <a:t>所以周期也可以被划分为</a:t>
            </a:r>
            <a:r>
              <a:rPr lang="en-US" altLang="zh-CN" dirty="0"/>
              <a:t>log</a:t>
            </a:r>
            <a:r>
              <a:rPr lang="zh-CN" altLang="en-US" dirty="0"/>
              <a:t>个等差序列</a:t>
            </a:r>
            <a:endParaRPr lang="en-US" altLang="zh-CN" dirty="0"/>
          </a:p>
          <a:p>
            <a:r>
              <a:rPr lang="zh-CN" altLang="en-US" dirty="0"/>
              <a:t>所以我们拿去做同余最短路的东西不是任意的，而是</a:t>
            </a:r>
            <a:r>
              <a:rPr lang="en-US" altLang="zh-CN" dirty="0"/>
              <a:t>log</a:t>
            </a:r>
            <a:r>
              <a:rPr lang="zh-CN" altLang="en-US" dirty="0"/>
              <a:t>个等差序列</a:t>
            </a:r>
            <a:endParaRPr lang="en-US" altLang="zh-CN" dirty="0"/>
          </a:p>
          <a:p>
            <a:endParaRPr lang="en-US" altLang="zh-CN" dirty="0"/>
          </a:p>
        </p:txBody>
      </p:sp>
    </p:spTree>
    <p:extLst>
      <p:ext uri="{BB962C8B-B14F-4D97-AF65-F5344CB8AC3E}">
        <p14:creationId xmlns:p14="http://schemas.microsoft.com/office/powerpoint/2010/main" val="9183044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一个一个地考虑这些等差序列</a:t>
            </a:r>
            <a:endParaRPr lang="en-US" altLang="zh-CN" dirty="0"/>
          </a:p>
          <a:p>
            <a:r>
              <a:rPr lang="zh-CN" altLang="en-US" dirty="0"/>
              <a:t>假设这个等差序列的首项是</a:t>
            </a:r>
            <a:r>
              <a:rPr lang="en-US" altLang="zh-CN" dirty="0"/>
              <a:t>x</a:t>
            </a:r>
            <a:r>
              <a:rPr lang="zh-CN" altLang="en-US" dirty="0"/>
              <a:t>，公差为</a:t>
            </a:r>
            <a:r>
              <a:rPr lang="en-US" altLang="zh-CN" dirty="0"/>
              <a:t>d</a:t>
            </a:r>
            <a:r>
              <a:rPr lang="zh-CN" altLang="en-US" dirty="0"/>
              <a:t>，项数为</a:t>
            </a:r>
            <a:r>
              <a:rPr lang="en-US" altLang="zh-CN" dirty="0"/>
              <a:t>m</a:t>
            </a:r>
          </a:p>
          <a:p>
            <a:r>
              <a:rPr lang="zh-CN" altLang="en-US" dirty="0"/>
              <a:t>那么就在</a:t>
            </a:r>
            <a:r>
              <a:rPr lang="en-US" altLang="zh-CN" dirty="0"/>
              <a:t>mod x</a:t>
            </a:r>
            <a:r>
              <a:rPr lang="zh-CN" altLang="en-US" dirty="0"/>
              <a:t>意义下做同余最短路的连边，从</a:t>
            </a:r>
            <a:r>
              <a:rPr lang="en-US" altLang="zh-CN" dirty="0" err="1"/>
              <a:t>i</a:t>
            </a:r>
            <a:r>
              <a:rPr lang="zh-CN" altLang="en-US" dirty="0"/>
              <a:t>向</a:t>
            </a:r>
            <a:r>
              <a:rPr lang="en-US" altLang="zh-CN" dirty="0"/>
              <a:t>(</a:t>
            </a:r>
            <a:r>
              <a:rPr lang="en-US" altLang="zh-CN" dirty="0" err="1"/>
              <a:t>i+kd</a:t>
            </a:r>
            <a:r>
              <a:rPr lang="en-US" altLang="zh-CN" dirty="0"/>
              <a:t>) mod x</a:t>
            </a:r>
            <a:r>
              <a:rPr lang="zh-CN" altLang="en-US" dirty="0"/>
              <a:t>连边，显然会连成</a:t>
            </a:r>
            <a:r>
              <a:rPr lang="en-US" altLang="zh-CN" dirty="0" err="1"/>
              <a:t>gcd</a:t>
            </a:r>
            <a:r>
              <a:rPr lang="en-US" altLang="zh-CN" dirty="0"/>
              <a:t>(</a:t>
            </a:r>
            <a:r>
              <a:rPr lang="en-US" altLang="zh-CN" dirty="0" err="1"/>
              <a:t>x,d</a:t>
            </a:r>
            <a:r>
              <a:rPr lang="en-US" altLang="zh-CN" dirty="0"/>
              <a:t>)</a:t>
            </a:r>
            <a:r>
              <a:rPr lang="zh-CN" altLang="en-US" dirty="0"/>
              <a:t>个环，每个环再单独考虑</a:t>
            </a:r>
            <a:endParaRPr lang="en-US" altLang="zh-CN" dirty="0"/>
          </a:p>
          <a:p>
            <a:r>
              <a:rPr lang="zh-CN" altLang="en-US" dirty="0"/>
              <a:t>假设所有的周期就形成了一个等差序列，那么只有</a:t>
            </a:r>
            <a:r>
              <a:rPr lang="en-US" altLang="zh-CN" dirty="0"/>
              <a:t>0</a:t>
            </a:r>
            <a:r>
              <a:rPr lang="zh-CN" altLang="en-US" dirty="0"/>
              <a:t>号点所在的环能被到达，现在就考虑这个环</a:t>
            </a:r>
            <a:endParaRPr lang="en-US" altLang="zh-CN" dirty="0"/>
          </a:p>
          <a:p>
            <a:r>
              <a:rPr lang="zh-CN" altLang="en-US" dirty="0"/>
              <a:t>显然</a:t>
            </a:r>
            <a:r>
              <a:rPr lang="en-US" altLang="zh-CN" dirty="0"/>
              <a:t>0</a:t>
            </a:r>
            <a:r>
              <a:rPr lang="zh-CN" altLang="en-US" dirty="0"/>
              <a:t>号点所在的环中，其他点都转移不到</a:t>
            </a:r>
            <a:r>
              <a:rPr lang="en-US" altLang="zh-CN" dirty="0"/>
              <a:t>0</a:t>
            </a:r>
            <a:r>
              <a:rPr lang="zh-CN" altLang="en-US" dirty="0"/>
              <a:t>号点，那么可以从</a:t>
            </a:r>
            <a:r>
              <a:rPr lang="en-US" altLang="zh-CN" dirty="0"/>
              <a:t>0</a:t>
            </a:r>
            <a:r>
              <a:rPr lang="zh-CN" altLang="en-US" dirty="0"/>
              <a:t>号点开始转移。转移的方程为</a:t>
            </a:r>
            <a:endParaRPr lang="en-US" altLang="zh-CN" dirty="0"/>
          </a:p>
          <a:p>
            <a:r>
              <a:rPr lang="en-US" altLang="zh-CN" dirty="0"/>
              <a:t>dis[</a:t>
            </a:r>
            <a:r>
              <a:rPr lang="en-US" altLang="zh-CN" dirty="0" err="1"/>
              <a:t>i</a:t>
            </a:r>
            <a:r>
              <a:rPr lang="en-US" altLang="zh-CN" dirty="0"/>
              <a:t>*</a:t>
            </a:r>
            <a:r>
              <a:rPr lang="en-US" altLang="zh-CN" dirty="0" err="1"/>
              <a:t>d%x</a:t>
            </a:r>
            <a:r>
              <a:rPr lang="en-US" altLang="zh-CN" dirty="0"/>
              <a:t>]=min(dis[j*</a:t>
            </a:r>
            <a:r>
              <a:rPr lang="en-US" altLang="zh-CN" dirty="0" err="1"/>
              <a:t>d%x</a:t>
            </a:r>
            <a:r>
              <a:rPr lang="en-US" altLang="zh-CN" dirty="0"/>
              <a:t>]+(</a:t>
            </a:r>
            <a:r>
              <a:rPr lang="en-US" altLang="zh-CN" dirty="0" err="1"/>
              <a:t>i</a:t>
            </a:r>
            <a:r>
              <a:rPr lang="en-US" altLang="zh-CN" dirty="0"/>
              <a:t>-j)*</a:t>
            </a:r>
            <a:r>
              <a:rPr lang="en-US" altLang="zh-CN" dirty="0" err="1"/>
              <a:t>d+x</a:t>
            </a:r>
            <a:r>
              <a:rPr lang="en-US" altLang="zh-CN" dirty="0"/>
              <a:t>) (j&lt;</a:t>
            </a:r>
            <a:r>
              <a:rPr lang="en-US" altLang="zh-CN" dirty="0" err="1"/>
              <a:t>i,i</a:t>
            </a:r>
            <a:r>
              <a:rPr lang="en-US" altLang="zh-CN" dirty="0"/>
              <a:t>-j&lt;m)</a:t>
            </a:r>
          </a:p>
          <a:p>
            <a:endParaRPr lang="en-US" altLang="zh-CN" dirty="0"/>
          </a:p>
          <a:p>
            <a:endParaRPr lang="en-US" altLang="zh-CN" dirty="0"/>
          </a:p>
        </p:txBody>
      </p:sp>
    </p:spTree>
    <p:extLst>
      <p:ext uri="{BB962C8B-B14F-4D97-AF65-F5344CB8AC3E}">
        <p14:creationId xmlns:p14="http://schemas.microsoft.com/office/powerpoint/2010/main" val="14647814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显然</a:t>
            </a:r>
            <a:r>
              <a:rPr lang="en-US" altLang="zh-CN" dirty="0"/>
              <a:t>0</a:t>
            </a:r>
            <a:r>
              <a:rPr lang="zh-CN" altLang="en-US" dirty="0"/>
              <a:t>号点所在的环中，其他点都转移不到</a:t>
            </a:r>
            <a:r>
              <a:rPr lang="en-US" altLang="zh-CN" dirty="0"/>
              <a:t>0</a:t>
            </a:r>
            <a:r>
              <a:rPr lang="zh-CN" altLang="en-US" dirty="0"/>
              <a:t>号点，那么可以从</a:t>
            </a:r>
            <a:r>
              <a:rPr lang="en-US" altLang="zh-CN" dirty="0"/>
              <a:t>0</a:t>
            </a:r>
            <a:r>
              <a:rPr lang="zh-CN" altLang="en-US" dirty="0"/>
              <a:t>号点开始转移。转移的方程为</a:t>
            </a:r>
            <a:endParaRPr lang="en-US" altLang="zh-CN" dirty="0"/>
          </a:p>
          <a:p>
            <a:r>
              <a:rPr lang="en-US" altLang="zh-CN" dirty="0"/>
              <a:t>dis[</a:t>
            </a:r>
            <a:r>
              <a:rPr lang="en-US" altLang="zh-CN" dirty="0" err="1"/>
              <a:t>i</a:t>
            </a:r>
            <a:r>
              <a:rPr lang="en-US" altLang="zh-CN" dirty="0"/>
              <a:t>*</a:t>
            </a:r>
            <a:r>
              <a:rPr lang="en-US" altLang="zh-CN" dirty="0" err="1"/>
              <a:t>d%x</a:t>
            </a:r>
            <a:r>
              <a:rPr lang="en-US" altLang="zh-CN" dirty="0"/>
              <a:t>]=min(dis[j*</a:t>
            </a:r>
            <a:r>
              <a:rPr lang="en-US" altLang="zh-CN" dirty="0" err="1"/>
              <a:t>d%x</a:t>
            </a:r>
            <a:r>
              <a:rPr lang="en-US" altLang="zh-CN" dirty="0"/>
              <a:t>]+(</a:t>
            </a:r>
            <a:r>
              <a:rPr lang="en-US" altLang="zh-CN" dirty="0" err="1"/>
              <a:t>i</a:t>
            </a:r>
            <a:r>
              <a:rPr lang="en-US" altLang="zh-CN" dirty="0"/>
              <a:t>-j)*</a:t>
            </a:r>
            <a:r>
              <a:rPr lang="en-US" altLang="zh-CN" dirty="0" err="1"/>
              <a:t>d+x</a:t>
            </a:r>
            <a:r>
              <a:rPr lang="en-US" altLang="zh-CN" dirty="0"/>
              <a:t>) (j&lt;</a:t>
            </a:r>
            <a:r>
              <a:rPr lang="en-US" altLang="zh-CN" dirty="0" err="1"/>
              <a:t>i,i</a:t>
            </a:r>
            <a:r>
              <a:rPr lang="en-US" altLang="zh-CN" dirty="0"/>
              <a:t>-j&lt;m)</a:t>
            </a:r>
          </a:p>
          <a:p>
            <a:r>
              <a:rPr lang="zh-CN" altLang="en-US" dirty="0"/>
              <a:t>这就可以单调队列优化转移了，复杂度</a:t>
            </a:r>
            <a:r>
              <a:rPr lang="en-US" altLang="zh-CN" dirty="0"/>
              <a:t>O(n)</a:t>
            </a:r>
          </a:p>
          <a:p>
            <a:endParaRPr lang="en-US" altLang="zh-CN" dirty="0"/>
          </a:p>
        </p:txBody>
      </p:sp>
    </p:spTree>
    <p:extLst>
      <p:ext uri="{BB962C8B-B14F-4D97-AF65-F5344CB8AC3E}">
        <p14:creationId xmlns:p14="http://schemas.microsoft.com/office/powerpoint/2010/main" val="3136623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还有一个问题是这个有</a:t>
            </a:r>
            <a:r>
              <a:rPr lang="en-US" altLang="zh-CN" dirty="0" err="1"/>
              <a:t>logn</a:t>
            </a:r>
            <a:r>
              <a:rPr lang="zh-CN" altLang="en-US" dirty="0"/>
              <a:t>个等差序列</a:t>
            </a:r>
            <a:endParaRPr lang="en-US" altLang="zh-CN" dirty="0"/>
          </a:p>
          <a:p>
            <a:r>
              <a:rPr lang="zh-CN" altLang="en-US" dirty="0"/>
              <a:t>所以还牵涉到一个模数切换的问题</a:t>
            </a:r>
            <a:endParaRPr lang="en-US" altLang="zh-CN" dirty="0"/>
          </a:p>
          <a:p>
            <a:r>
              <a:rPr lang="zh-CN" altLang="en-US" dirty="0"/>
              <a:t>假设前一个等差序列的模数是</a:t>
            </a:r>
            <a:r>
              <a:rPr lang="en-US" altLang="zh-CN" dirty="0"/>
              <a:t>pre</a:t>
            </a:r>
            <a:r>
              <a:rPr lang="zh-CN" altLang="en-US" dirty="0"/>
              <a:t>，现在的是</a:t>
            </a:r>
            <a:r>
              <a:rPr lang="en-US" altLang="zh-CN" dirty="0"/>
              <a:t>now</a:t>
            </a:r>
          </a:p>
          <a:p>
            <a:r>
              <a:rPr lang="zh-CN" altLang="en-US" dirty="0"/>
              <a:t>以前的是</a:t>
            </a:r>
            <a:r>
              <a:rPr lang="en-US" altLang="zh-CN" dirty="0"/>
              <a:t>dis</a:t>
            </a:r>
            <a:r>
              <a:rPr lang="zh-CN" altLang="en-US" dirty="0"/>
              <a:t>，现在的是</a:t>
            </a:r>
            <a:r>
              <a:rPr lang="en-US" altLang="zh-CN" dirty="0" err="1"/>
              <a:t>dis’</a:t>
            </a:r>
            <a:endParaRPr lang="en-US" altLang="zh-CN" dirty="0"/>
          </a:p>
          <a:p>
            <a:r>
              <a:rPr lang="zh-CN" altLang="en-US" dirty="0"/>
              <a:t>要记住</a:t>
            </a:r>
            <a:r>
              <a:rPr lang="en-US" altLang="zh-CN" dirty="0"/>
              <a:t>dis[</a:t>
            </a:r>
            <a:r>
              <a:rPr lang="en-US" altLang="zh-CN" dirty="0" err="1"/>
              <a:t>i</a:t>
            </a:r>
            <a:r>
              <a:rPr lang="en-US" altLang="zh-CN" dirty="0"/>
              <a:t>]</a:t>
            </a:r>
            <a:r>
              <a:rPr lang="zh-CN" altLang="en-US" dirty="0"/>
              <a:t>的意义是能凑出</a:t>
            </a:r>
            <a:r>
              <a:rPr lang="en-US" altLang="zh-CN" dirty="0"/>
              <a:t>mod x=</a:t>
            </a:r>
            <a:r>
              <a:rPr lang="en-US" altLang="zh-CN" dirty="0" err="1"/>
              <a:t>i</a:t>
            </a:r>
            <a:r>
              <a:rPr lang="zh-CN" altLang="en-US" dirty="0"/>
              <a:t>的最小的数</a:t>
            </a:r>
            <a:endParaRPr lang="en-US" altLang="zh-CN" dirty="0"/>
          </a:p>
          <a:p>
            <a:r>
              <a:rPr lang="zh-CN" altLang="en-US" dirty="0"/>
              <a:t>那么首先有</a:t>
            </a:r>
            <a:r>
              <a:rPr lang="en-US" altLang="zh-CN" dirty="0" err="1"/>
              <a:t>dis’</a:t>
            </a:r>
            <a:r>
              <a:rPr lang="en-US" altLang="zh-CN" dirty="0"/>
              <a:t>[dis[</a:t>
            </a:r>
            <a:r>
              <a:rPr lang="en-US" altLang="zh-CN" dirty="0" err="1"/>
              <a:t>i</a:t>
            </a:r>
            <a:r>
              <a:rPr lang="en-US" altLang="zh-CN" dirty="0"/>
              <a:t>]%now]=min(dis[</a:t>
            </a:r>
            <a:r>
              <a:rPr lang="en-US" altLang="zh-CN" dirty="0" err="1"/>
              <a:t>i</a:t>
            </a:r>
            <a:r>
              <a:rPr lang="en-US" altLang="zh-CN" dirty="0"/>
              <a:t>])</a:t>
            </a:r>
          </a:p>
          <a:p>
            <a:r>
              <a:rPr lang="zh-CN" altLang="en-US" dirty="0"/>
              <a:t>然后再用</a:t>
            </a:r>
            <a:r>
              <a:rPr lang="en-US" altLang="zh-CN" dirty="0"/>
              <a:t>pre</a:t>
            </a:r>
            <a:r>
              <a:rPr lang="zh-CN" altLang="en-US" dirty="0"/>
              <a:t>去更新，就是说</a:t>
            </a:r>
            <a:r>
              <a:rPr lang="en-US" altLang="zh-CN" dirty="0" err="1"/>
              <a:t>dis’</a:t>
            </a:r>
            <a:r>
              <a:rPr lang="en-US" altLang="zh-CN" dirty="0"/>
              <a:t>[(</a:t>
            </a:r>
            <a:r>
              <a:rPr lang="en-US" altLang="zh-CN" dirty="0" err="1"/>
              <a:t>i+k</a:t>
            </a:r>
            <a:r>
              <a:rPr lang="en-US" altLang="zh-CN" dirty="0"/>
              <a:t>*pre)%now]=min(</a:t>
            </a:r>
            <a:r>
              <a:rPr lang="en-US" altLang="zh-CN" dirty="0" err="1"/>
              <a:t>dis’</a:t>
            </a:r>
            <a:r>
              <a:rPr lang="en-US" altLang="zh-CN" dirty="0"/>
              <a:t>[</a:t>
            </a:r>
            <a:r>
              <a:rPr lang="en-US" altLang="zh-CN" dirty="0" err="1"/>
              <a:t>i</a:t>
            </a:r>
            <a:r>
              <a:rPr lang="en-US" altLang="zh-CN" dirty="0"/>
              <a:t>]+k*pre)</a:t>
            </a:r>
          </a:p>
        </p:txBody>
      </p:sp>
    </p:spTree>
    <p:extLst>
      <p:ext uri="{BB962C8B-B14F-4D97-AF65-F5344CB8AC3E}">
        <p14:creationId xmlns:p14="http://schemas.microsoft.com/office/powerpoint/2010/main" val="11007623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然后再用</a:t>
            </a:r>
            <a:r>
              <a:rPr lang="en-US" altLang="zh-CN" dirty="0"/>
              <a:t>pre</a:t>
            </a:r>
            <a:r>
              <a:rPr lang="zh-CN" altLang="en-US" dirty="0"/>
              <a:t>去更新，就是说</a:t>
            </a:r>
            <a:r>
              <a:rPr lang="en-US" altLang="zh-CN" dirty="0" err="1"/>
              <a:t>dis’</a:t>
            </a:r>
            <a:r>
              <a:rPr lang="en-US" altLang="zh-CN" dirty="0"/>
              <a:t>[(</a:t>
            </a:r>
            <a:r>
              <a:rPr lang="en-US" altLang="zh-CN" dirty="0" err="1"/>
              <a:t>i+k</a:t>
            </a:r>
            <a:r>
              <a:rPr lang="en-US" altLang="zh-CN" dirty="0"/>
              <a:t>*pre)%now]=min(</a:t>
            </a:r>
            <a:r>
              <a:rPr lang="en-US" altLang="zh-CN" dirty="0" err="1"/>
              <a:t>dis’</a:t>
            </a:r>
            <a:r>
              <a:rPr lang="en-US" altLang="zh-CN" dirty="0"/>
              <a:t>[</a:t>
            </a:r>
            <a:r>
              <a:rPr lang="en-US" altLang="zh-CN" dirty="0" err="1"/>
              <a:t>i</a:t>
            </a:r>
            <a:r>
              <a:rPr lang="en-US" altLang="zh-CN" dirty="0"/>
              <a:t>]+k*pre)</a:t>
            </a:r>
          </a:p>
          <a:p>
            <a:r>
              <a:rPr lang="zh-CN" altLang="en-US" dirty="0"/>
              <a:t>这个和刚才处理单个等差序列的方法是类似的</a:t>
            </a:r>
            <a:endParaRPr lang="en-US" altLang="zh-CN" dirty="0"/>
          </a:p>
          <a:p>
            <a:r>
              <a:rPr lang="zh-CN" altLang="en-US" dirty="0"/>
              <a:t>把</a:t>
            </a:r>
            <a:r>
              <a:rPr lang="en-US" altLang="zh-CN" dirty="0"/>
              <a:t>[0,now)</a:t>
            </a:r>
            <a:r>
              <a:rPr lang="zh-CN" altLang="en-US" dirty="0"/>
              <a:t>划分成</a:t>
            </a:r>
            <a:r>
              <a:rPr lang="en-US" altLang="zh-CN" dirty="0" err="1"/>
              <a:t>gcd</a:t>
            </a:r>
            <a:r>
              <a:rPr lang="en-US" altLang="zh-CN" dirty="0"/>
              <a:t>(</a:t>
            </a:r>
            <a:r>
              <a:rPr lang="en-US" altLang="zh-CN" dirty="0" err="1"/>
              <a:t>pre,now</a:t>
            </a:r>
            <a:r>
              <a:rPr lang="en-US" altLang="zh-CN" dirty="0"/>
              <a:t>)</a:t>
            </a:r>
            <a:r>
              <a:rPr lang="zh-CN" altLang="en-US" dirty="0"/>
              <a:t>个环</a:t>
            </a:r>
            <a:endParaRPr lang="en-US" altLang="zh-CN" dirty="0"/>
          </a:p>
          <a:p>
            <a:r>
              <a:rPr lang="zh-CN" altLang="en-US" dirty="0"/>
              <a:t>每个环的最小值（设为</a:t>
            </a:r>
            <a:r>
              <a:rPr lang="en-US" altLang="zh-CN" dirty="0" err="1"/>
              <a:t>i</a:t>
            </a:r>
            <a:r>
              <a:rPr lang="zh-CN" altLang="en-US" dirty="0"/>
              <a:t>）是不会再被转移的，从这个点开始</a:t>
            </a:r>
            <a:r>
              <a:rPr lang="en-US" altLang="zh-CN" dirty="0" err="1"/>
              <a:t>dp</a:t>
            </a:r>
            <a:r>
              <a:rPr lang="zh-CN" altLang="en-US" dirty="0"/>
              <a:t>，假设顺序是</a:t>
            </a:r>
            <a:r>
              <a:rPr lang="en-US" altLang="zh-CN" dirty="0"/>
              <a:t>q[0]=(0*</a:t>
            </a:r>
            <a:r>
              <a:rPr lang="en-US" altLang="zh-CN" dirty="0" err="1"/>
              <a:t>pre+i</a:t>
            </a:r>
            <a:r>
              <a:rPr lang="en-US" altLang="zh-CN" dirty="0"/>
              <a:t>)%</a:t>
            </a:r>
            <a:r>
              <a:rPr lang="en-US" altLang="zh-CN" dirty="0" err="1"/>
              <a:t>now,q</a:t>
            </a:r>
            <a:r>
              <a:rPr lang="en-US" altLang="zh-CN" dirty="0"/>
              <a:t>[1]=(1*</a:t>
            </a:r>
            <a:r>
              <a:rPr lang="en-US" altLang="zh-CN" dirty="0" err="1"/>
              <a:t>pre+i</a:t>
            </a:r>
            <a:r>
              <a:rPr lang="en-US" altLang="zh-CN" dirty="0"/>
              <a:t>)%now,...</a:t>
            </a:r>
          </a:p>
          <a:p>
            <a:r>
              <a:rPr lang="en-US" altLang="zh-CN" dirty="0" err="1"/>
              <a:t>dis’</a:t>
            </a:r>
            <a:r>
              <a:rPr lang="en-US" altLang="zh-CN" dirty="0"/>
              <a:t>[q[</a:t>
            </a:r>
            <a:r>
              <a:rPr lang="en-US" altLang="zh-CN" dirty="0" err="1"/>
              <a:t>i</a:t>
            </a:r>
            <a:r>
              <a:rPr lang="en-US" altLang="zh-CN" dirty="0"/>
              <a:t>]]=min(</a:t>
            </a:r>
            <a:r>
              <a:rPr lang="en-US" altLang="zh-CN" dirty="0" err="1"/>
              <a:t>dis’</a:t>
            </a:r>
            <a:r>
              <a:rPr lang="en-US" altLang="zh-CN" dirty="0"/>
              <a:t>[q[j]]+(</a:t>
            </a:r>
            <a:r>
              <a:rPr lang="en-US" altLang="zh-CN" dirty="0" err="1"/>
              <a:t>i</a:t>
            </a:r>
            <a:r>
              <a:rPr lang="en-US" altLang="zh-CN" dirty="0"/>
              <a:t>-j)*pre)</a:t>
            </a:r>
          </a:p>
          <a:p>
            <a:r>
              <a:rPr lang="zh-CN" altLang="en-US" dirty="0"/>
              <a:t>由于这里</a:t>
            </a:r>
            <a:r>
              <a:rPr lang="en-US" altLang="zh-CN" dirty="0"/>
              <a:t>j</a:t>
            </a:r>
            <a:r>
              <a:rPr lang="zh-CN" altLang="en-US" dirty="0"/>
              <a:t>没有限制，所以可以直接变成</a:t>
            </a:r>
            <a:r>
              <a:rPr lang="en-US" altLang="zh-CN" dirty="0" err="1"/>
              <a:t>dis’</a:t>
            </a:r>
            <a:r>
              <a:rPr lang="en-US" altLang="zh-CN" dirty="0"/>
              <a:t>[q[</a:t>
            </a:r>
            <a:r>
              <a:rPr lang="en-US" altLang="zh-CN" dirty="0" err="1"/>
              <a:t>i</a:t>
            </a:r>
            <a:r>
              <a:rPr lang="en-US" altLang="zh-CN" dirty="0"/>
              <a:t>]]=min(</a:t>
            </a:r>
            <a:r>
              <a:rPr lang="en-US" altLang="zh-CN" dirty="0" err="1"/>
              <a:t>dis’</a:t>
            </a:r>
            <a:r>
              <a:rPr lang="en-US" altLang="zh-CN" dirty="0"/>
              <a:t>[q[</a:t>
            </a:r>
            <a:r>
              <a:rPr lang="en-US" altLang="zh-CN" dirty="0" err="1"/>
              <a:t>i</a:t>
            </a:r>
            <a:r>
              <a:rPr lang="en-US" altLang="zh-CN" dirty="0"/>
              <a:t>]],</a:t>
            </a:r>
            <a:r>
              <a:rPr lang="en-US" altLang="zh-CN" dirty="0" err="1"/>
              <a:t>dis’</a:t>
            </a:r>
            <a:r>
              <a:rPr lang="en-US" altLang="zh-CN" dirty="0"/>
              <a:t>[q[i-1]]+pre)</a:t>
            </a:r>
            <a:r>
              <a:rPr lang="zh-CN" altLang="en-US" dirty="0"/>
              <a:t>，转移是线性的</a:t>
            </a:r>
            <a:endParaRPr lang="en-US" altLang="zh-CN" dirty="0"/>
          </a:p>
          <a:p>
            <a:r>
              <a:rPr lang="zh-CN" altLang="en-US" dirty="0"/>
              <a:t>另外这是一个环，所以要把</a:t>
            </a:r>
            <a:r>
              <a:rPr lang="en-US" altLang="zh-CN" dirty="0"/>
              <a:t>q</a:t>
            </a:r>
            <a:r>
              <a:rPr lang="zh-CN" altLang="en-US" dirty="0"/>
              <a:t>复制一份在后面</a:t>
            </a:r>
            <a:endParaRPr lang="en-US" altLang="zh-CN" dirty="0"/>
          </a:p>
        </p:txBody>
      </p:sp>
    </p:spTree>
    <p:extLst>
      <p:ext uri="{BB962C8B-B14F-4D97-AF65-F5344CB8AC3E}">
        <p14:creationId xmlns:p14="http://schemas.microsoft.com/office/powerpoint/2010/main" val="17570926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另外由于</a:t>
            </a:r>
            <a:r>
              <a:rPr lang="en-US" altLang="zh-CN" dirty="0"/>
              <a:t>log</a:t>
            </a:r>
            <a:r>
              <a:rPr lang="zh-CN" altLang="en-US" dirty="0"/>
              <a:t>个等差序列有模数的转换</a:t>
            </a:r>
            <a:endParaRPr lang="en-US" altLang="zh-CN" dirty="0"/>
          </a:p>
          <a:p>
            <a:r>
              <a:rPr lang="zh-CN" altLang="en-US" dirty="0"/>
              <a:t>所以对单个等差序列来说可以只处理</a:t>
            </a:r>
            <a:r>
              <a:rPr lang="en-US" altLang="zh-CN" dirty="0"/>
              <a:t>0</a:t>
            </a:r>
            <a:r>
              <a:rPr lang="zh-CN" altLang="en-US" dirty="0"/>
              <a:t>号点所在的环</a:t>
            </a:r>
            <a:endParaRPr lang="en-US" altLang="zh-CN" dirty="0"/>
          </a:p>
          <a:p>
            <a:r>
              <a:rPr lang="zh-CN" altLang="en-US" dirty="0"/>
              <a:t>但是对</a:t>
            </a:r>
            <a:r>
              <a:rPr lang="en-US" altLang="zh-CN" dirty="0"/>
              <a:t>log</a:t>
            </a:r>
            <a:r>
              <a:rPr lang="zh-CN" altLang="en-US" dirty="0"/>
              <a:t>个等差序列就所有的环都要转移</a:t>
            </a:r>
            <a:endParaRPr lang="en-US" altLang="zh-CN" dirty="0"/>
          </a:p>
          <a:p>
            <a:r>
              <a:rPr lang="zh-CN" altLang="en-US" dirty="0"/>
              <a:t>转移还是从</a:t>
            </a:r>
            <a:r>
              <a:rPr lang="en-US" altLang="zh-CN" dirty="0"/>
              <a:t>dis</a:t>
            </a:r>
            <a:r>
              <a:rPr lang="zh-CN" altLang="en-US" dirty="0"/>
              <a:t>最小的点开始用单调队列转移</a:t>
            </a:r>
            <a:endParaRPr lang="en-US" altLang="zh-CN" dirty="0"/>
          </a:p>
          <a:p>
            <a:r>
              <a:rPr lang="zh-CN" altLang="en-US" dirty="0"/>
              <a:t>因为转移方程全部都是</a:t>
            </a:r>
            <a:r>
              <a:rPr lang="en-US" altLang="zh-CN" dirty="0"/>
              <a:t>q[</a:t>
            </a:r>
            <a:r>
              <a:rPr lang="en-US" altLang="zh-CN" dirty="0" err="1"/>
              <a:t>i</a:t>
            </a:r>
            <a:r>
              <a:rPr lang="en-US" altLang="zh-CN" dirty="0"/>
              <a:t>]=min(q[j]+</a:t>
            </a:r>
            <a:r>
              <a:rPr lang="en-US" altLang="zh-CN" dirty="0" err="1"/>
              <a:t>x+d</a:t>
            </a:r>
            <a:r>
              <a:rPr lang="en-US" altLang="zh-CN" dirty="0"/>
              <a:t>*(</a:t>
            </a:r>
            <a:r>
              <a:rPr lang="en-US" altLang="zh-CN" dirty="0" err="1"/>
              <a:t>i</a:t>
            </a:r>
            <a:r>
              <a:rPr lang="en-US" altLang="zh-CN" dirty="0"/>
              <a:t>-j))</a:t>
            </a:r>
            <a:r>
              <a:rPr lang="zh-CN" altLang="en-US" dirty="0"/>
              <a:t>这种形式，而</a:t>
            </a:r>
            <a:r>
              <a:rPr lang="en-US" altLang="zh-CN" dirty="0" err="1"/>
              <a:t>x+d</a:t>
            </a:r>
            <a:r>
              <a:rPr lang="en-US" altLang="zh-CN" dirty="0"/>
              <a:t>*(</a:t>
            </a:r>
            <a:r>
              <a:rPr lang="en-US" altLang="zh-CN" dirty="0" err="1"/>
              <a:t>i</a:t>
            </a:r>
            <a:r>
              <a:rPr lang="en-US" altLang="zh-CN" dirty="0"/>
              <a:t>-j)</a:t>
            </a:r>
            <a:r>
              <a:rPr lang="zh-CN" altLang="en-US" dirty="0"/>
              <a:t>都是正数，所以一定是从</a:t>
            </a:r>
            <a:r>
              <a:rPr lang="en-US" altLang="zh-CN" dirty="0"/>
              <a:t>dis</a:t>
            </a:r>
            <a:r>
              <a:rPr lang="zh-CN" altLang="en-US" dirty="0"/>
              <a:t>最小的点开始转移的</a:t>
            </a:r>
            <a:endParaRPr lang="en-US" altLang="zh-CN" dirty="0"/>
          </a:p>
          <a:p>
            <a:r>
              <a:rPr lang="zh-CN" altLang="en-US" dirty="0"/>
              <a:t>由于有</a:t>
            </a:r>
            <a:r>
              <a:rPr lang="en-US" altLang="zh-CN" dirty="0"/>
              <a:t>log</a:t>
            </a:r>
            <a:r>
              <a:rPr lang="zh-CN" altLang="en-US" dirty="0"/>
              <a:t>个等差序列所以总的复杂度为</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1861063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F6F7B-A19D-4EF5-A23B-48C40A4147AE}"/>
              </a:ext>
            </a:extLst>
          </p:cNvPr>
          <p:cNvSpPr>
            <a:spLocks noGrp="1"/>
          </p:cNvSpPr>
          <p:nvPr>
            <p:ph type="title"/>
          </p:nvPr>
        </p:nvSpPr>
        <p:spPr/>
        <p:txBody>
          <a:bodyPr/>
          <a:lstStyle/>
          <a:p>
            <a:r>
              <a:rPr lang="zh-CN" altLang="en-US" dirty="0"/>
              <a:t>建图的技巧</a:t>
            </a:r>
          </a:p>
        </p:txBody>
      </p:sp>
      <p:sp>
        <p:nvSpPr>
          <p:cNvPr id="3" name="内容占位符 2">
            <a:extLst>
              <a:ext uri="{FF2B5EF4-FFF2-40B4-BE49-F238E27FC236}">
                <a16:creationId xmlns:a16="http://schemas.microsoft.com/office/drawing/2014/main" id="{6B36F80E-B43C-4FF4-83D6-DF8913E56E34}"/>
              </a:ext>
            </a:extLst>
          </p:cNvPr>
          <p:cNvSpPr>
            <a:spLocks noGrp="1"/>
          </p:cNvSpPr>
          <p:nvPr>
            <p:ph idx="1"/>
          </p:nvPr>
        </p:nvSpPr>
        <p:spPr/>
        <p:txBody>
          <a:bodyPr>
            <a:normAutofit/>
          </a:bodyPr>
          <a:lstStyle/>
          <a:p>
            <a:r>
              <a:rPr lang="zh-CN" altLang="en-US" dirty="0"/>
              <a:t>拆点</a:t>
            </a:r>
            <a:endParaRPr lang="en-US" altLang="zh-CN" dirty="0"/>
          </a:p>
          <a:p>
            <a:r>
              <a:rPr lang="zh-CN" altLang="en-US" dirty="0"/>
              <a:t>对区间建图</a:t>
            </a:r>
            <a:endParaRPr lang="en-US" altLang="zh-CN" dirty="0"/>
          </a:p>
          <a:p>
            <a:r>
              <a:rPr lang="zh-CN" altLang="en-US" dirty="0"/>
              <a:t>线段树优化建图</a:t>
            </a:r>
            <a:endParaRPr lang="en-US" altLang="zh-CN" dirty="0"/>
          </a:p>
          <a:p>
            <a:r>
              <a:rPr lang="en-US" altLang="zh-CN" dirty="0" err="1"/>
              <a:t>dij</a:t>
            </a:r>
            <a:r>
              <a:rPr lang="en-US" altLang="zh-CN" dirty="0"/>
              <a:t>:</a:t>
            </a:r>
            <a:r>
              <a:rPr lang="zh-CN" altLang="en-US" dirty="0"/>
              <a:t>并查集优化建图</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5150184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F6F7B-A19D-4EF5-A23B-48C40A4147AE}"/>
              </a:ext>
            </a:extLst>
          </p:cNvPr>
          <p:cNvSpPr>
            <a:spLocks noGrp="1"/>
          </p:cNvSpPr>
          <p:nvPr>
            <p:ph type="title"/>
          </p:nvPr>
        </p:nvSpPr>
        <p:spPr/>
        <p:txBody>
          <a:bodyPr/>
          <a:lstStyle/>
          <a:p>
            <a:r>
              <a:rPr lang="zh-CN" altLang="en-US" dirty="0"/>
              <a:t>魔改</a:t>
            </a:r>
            <a:r>
              <a:rPr lang="en-US" altLang="zh-CN" dirty="0" err="1"/>
              <a:t>dij</a:t>
            </a:r>
            <a:r>
              <a:rPr lang="zh-CN" altLang="en-US" dirty="0"/>
              <a:t>、</a:t>
            </a:r>
            <a:r>
              <a:rPr lang="en-US" altLang="zh-CN" dirty="0" err="1"/>
              <a:t>spfa</a:t>
            </a:r>
            <a:endParaRPr lang="zh-CN" altLang="en-US" dirty="0"/>
          </a:p>
        </p:txBody>
      </p:sp>
      <p:sp>
        <p:nvSpPr>
          <p:cNvPr id="3" name="内容占位符 2">
            <a:extLst>
              <a:ext uri="{FF2B5EF4-FFF2-40B4-BE49-F238E27FC236}">
                <a16:creationId xmlns:a16="http://schemas.microsoft.com/office/drawing/2014/main" id="{6B36F80E-B43C-4FF4-83D6-DF8913E56E34}"/>
              </a:ext>
            </a:extLst>
          </p:cNvPr>
          <p:cNvSpPr>
            <a:spLocks noGrp="1"/>
          </p:cNvSpPr>
          <p:nvPr>
            <p:ph idx="1"/>
          </p:nvPr>
        </p:nvSpPr>
        <p:spPr/>
        <p:txBody>
          <a:bodyPr>
            <a:normAutofit/>
          </a:bodyPr>
          <a:lstStyle/>
          <a:p>
            <a:r>
              <a:rPr lang="zh-CN" altLang="en-US" dirty="0"/>
              <a:t>对状态魔改：分层图、最短路跑</a:t>
            </a:r>
            <a:r>
              <a:rPr lang="en-US" altLang="zh-CN" dirty="0" err="1"/>
              <a:t>dp</a:t>
            </a:r>
            <a:r>
              <a:rPr lang="zh-CN" altLang="en-US" dirty="0"/>
              <a:t>、边权转点权等</a:t>
            </a:r>
            <a:endParaRPr lang="en-US" altLang="zh-CN" dirty="0"/>
          </a:p>
          <a:p>
            <a:r>
              <a:rPr lang="zh-CN" altLang="en-US" dirty="0"/>
              <a:t>对算法流程魔改：次短路等</a:t>
            </a:r>
            <a:endParaRPr lang="en-US" altLang="zh-CN" dirty="0"/>
          </a:p>
          <a:p>
            <a:endParaRPr lang="zh-CN" altLang="en-US" dirty="0"/>
          </a:p>
        </p:txBody>
      </p:sp>
    </p:spTree>
    <p:extLst>
      <p:ext uri="{BB962C8B-B14F-4D97-AF65-F5344CB8AC3E}">
        <p14:creationId xmlns:p14="http://schemas.microsoft.com/office/powerpoint/2010/main" val="200374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负权？</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p:txBody>
          <a:bodyPr/>
          <a:lstStyle/>
          <a:p>
            <a:r>
              <a:rPr lang="zh-CN" altLang="en-US" dirty="0"/>
              <a:t>正权最长路</a:t>
            </a:r>
            <a:r>
              <a:rPr lang="en-US" altLang="zh-CN" dirty="0"/>
              <a:t>&lt;-&gt;</a:t>
            </a:r>
            <a:r>
              <a:rPr lang="zh-CN" altLang="en-US" dirty="0"/>
              <a:t>负权最短路</a:t>
            </a:r>
            <a:endParaRPr lang="en-US" altLang="zh-CN" dirty="0"/>
          </a:p>
          <a:p>
            <a:r>
              <a:rPr lang="zh-CN" altLang="en-US" dirty="0"/>
              <a:t>负权边？修改算法，可以保证正确性，但是会被卡到</a:t>
            </a:r>
            <a:r>
              <a:rPr lang="zh-CN" altLang="en-US" dirty="0">
                <a:solidFill>
                  <a:srgbClr val="FF0000"/>
                </a:solidFill>
              </a:rPr>
              <a:t>指数</a:t>
            </a:r>
            <a:r>
              <a:rPr lang="zh-CN" altLang="en-US" dirty="0"/>
              <a:t>（这里的修改算法指的是像</a:t>
            </a:r>
            <a:r>
              <a:rPr lang="en-US" altLang="zh-CN" dirty="0"/>
              <a:t>APIO 2013 </a:t>
            </a:r>
            <a:r>
              <a:rPr lang="zh-CN" altLang="en-US" dirty="0"/>
              <a:t>出题人那样修改，具体来说，就是允许点重复入队，然后当负权边不存在那样跑）。</a:t>
            </a:r>
            <a:endParaRPr lang="en-US" altLang="zh-CN" dirty="0"/>
          </a:p>
          <a:p>
            <a:r>
              <a:rPr lang="zh-CN" altLang="en-US" dirty="0"/>
              <a:t>那么整个算法会按如下步骤进行：</a:t>
            </a:r>
            <a:endParaRPr lang="en-US" altLang="zh-CN" dirty="0"/>
          </a:p>
        </p:txBody>
      </p:sp>
      <p:pic>
        <p:nvPicPr>
          <p:cNvPr id="5" name="图片 4">
            <a:extLst>
              <a:ext uri="{FF2B5EF4-FFF2-40B4-BE49-F238E27FC236}">
                <a16:creationId xmlns:a16="http://schemas.microsoft.com/office/drawing/2014/main" id="{09EF9356-63B0-9EF0-A0A6-B2E59D9FDEE7}"/>
              </a:ext>
            </a:extLst>
          </p:cNvPr>
          <p:cNvPicPr>
            <a:picLocks noChangeAspect="1"/>
          </p:cNvPicPr>
          <p:nvPr/>
        </p:nvPicPr>
        <p:blipFill>
          <a:blip r:embed="rId2"/>
          <a:stretch>
            <a:fillRect/>
          </a:stretch>
        </p:blipFill>
        <p:spPr>
          <a:xfrm>
            <a:off x="6704834" y="0"/>
            <a:ext cx="5487166" cy="5239481"/>
          </a:xfrm>
          <a:prstGeom prst="rect">
            <a:avLst/>
          </a:prstGeom>
        </p:spPr>
      </p:pic>
    </p:spTree>
    <p:extLst>
      <p:ext uri="{BB962C8B-B14F-4D97-AF65-F5344CB8AC3E}">
        <p14:creationId xmlns:p14="http://schemas.microsoft.com/office/powerpoint/2010/main" val="38615204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FEF0E-BE4A-4F01-EC82-8C866018CC49}"/>
              </a:ext>
            </a:extLst>
          </p:cNvPr>
          <p:cNvSpPr>
            <a:spLocks noGrp="1"/>
          </p:cNvSpPr>
          <p:nvPr>
            <p:ph type="title"/>
          </p:nvPr>
        </p:nvSpPr>
        <p:spPr/>
        <p:txBody>
          <a:bodyPr/>
          <a:lstStyle/>
          <a:p>
            <a:r>
              <a:rPr lang="en-US" altLang="zh-CN" dirty="0"/>
              <a:t>CF843D</a:t>
            </a:r>
            <a:endParaRPr lang="zh-CN" altLang="en-US" dirty="0"/>
          </a:p>
        </p:txBody>
      </p:sp>
      <p:sp>
        <p:nvSpPr>
          <p:cNvPr id="3" name="内容占位符 2">
            <a:extLst>
              <a:ext uri="{FF2B5EF4-FFF2-40B4-BE49-F238E27FC236}">
                <a16:creationId xmlns:a16="http://schemas.microsoft.com/office/drawing/2014/main" id="{83C5CCB1-C061-596A-E3B3-DFEC1CEBDBEC}"/>
              </a:ext>
            </a:extLst>
          </p:cNvPr>
          <p:cNvSpPr>
            <a:spLocks noGrp="1"/>
          </p:cNvSpPr>
          <p:nvPr>
            <p:ph idx="1"/>
          </p:nvPr>
        </p:nvSpPr>
        <p:spPr/>
        <p:txBody>
          <a:bodyPr/>
          <a:lstStyle/>
          <a:p>
            <a:r>
              <a:rPr lang="zh-CN" altLang="en-US" dirty="0"/>
              <a:t>有一个</a:t>
            </a:r>
            <a:r>
              <a:rPr lang="en-US" altLang="zh-CN" dirty="0"/>
              <a:t>n</a:t>
            </a:r>
            <a:r>
              <a:rPr lang="zh-CN" altLang="en-US" dirty="0"/>
              <a:t>个点</a:t>
            </a:r>
            <a:r>
              <a:rPr lang="en-US" altLang="zh-CN" dirty="0"/>
              <a:t>m</a:t>
            </a:r>
            <a:r>
              <a:rPr lang="zh-CN" altLang="en-US" dirty="0"/>
              <a:t>条边的带边权有向图</a:t>
            </a:r>
          </a:p>
          <a:p>
            <a:r>
              <a:rPr lang="en-US" altLang="zh-CN" dirty="0"/>
              <a:t>Q</a:t>
            </a:r>
            <a:r>
              <a:rPr lang="zh-CN" altLang="en-US" dirty="0"/>
              <a:t>次操作</a:t>
            </a:r>
            <a:endParaRPr lang="en-US" altLang="zh-CN" dirty="0"/>
          </a:p>
          <a:p>
            <a:r>
              <a:rPr lang="en-US" altLang="zh-CN" dirty="0"/>
              <a:t>1 v</a:t>
            </a:r>
            <a:r>
              <a:rPr lang="zh-CN" altLang="en-US" dirty="0"/>
              <a:t>：问</a:t>
            </a:r>
            <a:r>
              <a:rPr lang="en-US" altLang="zh-CN" dirty="0"/>
              <a:t>1</a:t>
            </a:r>
            <a:r>
              <a:rPr lang="zh-CN" altLang="en-US" dirty="0"/>
              <a:t>到</a:t>
            </a:r>
            <a:r>
              <a:rPr lang="en-US" altLang="zh-CN" dirty="0"/>
              <a:t>v</a:t>
            </a:r>
            <a:r>
              <a:rPr lang="zh-CN" altLang="en-US" dirty="0"/>
              <a:t>的最短路</a:t>
            </a:r>
            <a:endParaRPr lang="en-US" altLang="zh-CN" dirty="0"/>
          </a:p>
          <a:p>
            <a:r>
              <a:rPr lang="en-US" altLang="zh-CN" dirty="0"/>
              <a:t>2 c l1 l2 … lc</a:t>
            </a:r>
            <a:r>
              <a:rPr lang="zh-CN" altLang="en-US" dirty="0"/>
              <a:t>：把第</a:t>
            </a:r>
            <a:r>
              <a:rPr lang="en-US" altLang="zh-CN" dirty="0"/>
              <a:t>l1,l2,…,lc</a:t>
            </a:r>
            <a:r>
              <a:rPr lang="zh-CN" altLang="en-US" dirty="0"/>
              <a:t>这些边边权</a:t>
            </a:r>
            <a:r>
              <a:rPr lang="en-US" altLang="zh-CN" dirty="0"/>
              <a:t>+1</a:t>
            </a:r>
          </a:p>
          <a:p>
            <a:r>
              <a:rPr lang="en-US" altLang="zh-CN" dirty="0" err="1"/>
              <a:t>n,m</a:t>
            </a:r>
            <a:r>
              <a:rPr lang="en-US" altLang="zh-CN" dirty="0"/>
              <a:t>&lt;=1e5</a:t>
            </a:r>
            <a:r>
              <a:rPr lang="zh-CN" altLang="en-US" dirty="0"/>
              <a:t>，</a:t>
            </a:r>
            <a:r>
              <a:rPr lang="en-US" altLang="zh-CN" dirty="0"/>
              <a:t>q&lt;=2000</a:t>
            </a:r>
            <a:r>
              <a:rPr lang="zh-CN" altLang="en-US" dirty="0"/>
              <a:t>，</a:t>
            </a:r>
            <a:r>
              <a:rPr lang="en-US" altLang="zh-CN" dirty="0" err="1"/>
              <a:t>sumc</a:t>
            </a:r>
            <a:r>
              <a:rPr lang="en-US" altLang="zh-CN" dirty="0"/>
              <a:t>&lt;=1e6</a:t>
            </a:r>
          </a:p>
        </p:txBody>
      </p:sp>
    </p:spTree>
    <p:extLst>
      <p:ext uri="{BB962C8B-B14F-4D97-AF65-F5344CB8AC3E}">
        <p14:creationId xmlns:p14="http://schemas.microsoft.com/office/powerpoint/2010/main" val="27157404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29B8C-DB2D-E040-66FB-9BC09D17053F}"/>
              </a:ext>
            </a:extLst>
          </p:cNvPr>
          <p:cNvSpPr>
            <a:spLocks noGrp="1"/>
          </p:cNvSpPr>
          <p:nvPr>
            <p:ph type="title"/>
          </p:nvPr>
        </p:nvSpPr>
        <p:spPr/>
        <p:txBody>
          <a:bodyPr/>
          <a:lstStyle/>
          <a:p>
            <a:r>
              <a:rPr lang="en-US" altLang="zh-CN" dirty="0"/>
              <a:t>CF843D</a:t>
            </a:r>
            <a:endParaRPr lang="zh-CN" altLang="en-US" dirty="0"/>
          </a:p>
        </p:txBody>
      </p:sp>
      <p:sp>
        <p:nvSpPr>
          <p:cNvPr id="3" name="内容占位符 2">
            <a:extLst>
              <a:ext uri="{FF2B5EF4-FFF2-40B4-BE49-F238E27FC236}">
                <a16:creationId xmlns:a16="http://schemas.microsoft.com/office/drawing/2014/main" id="{58FE63D0-4039-CAAE-A5FF-8FAED35A5D20}"/>
              </a:ext>
            </a:extLst>
          </p:cNvPr>
          <p:cNvSpPr>
            <a:spLocks noGrp="1"/>
          </p:cNvSpPr>
          <p:nvPr>
            <p:ph idx="1"/>
          </p:nvPr>
        </p:nvSpPr>
        <p:spPr/>
        <p:txBody>
          <a:bodyPr>
            <a:normAutofit/>
          </a:bodyPr>
          <a:lstStyle/>
          <a:p>
            <a:r>
              <a:rPr lang="zh-CN" altLang="en-US" dirty="0"/>
              <a:t>先求一个最短路</a:t>
            </a:r>
            <a:endParaRPr lang="en-US" altLang="zh-CN" dirty="0"/>
          </a:p>
          <a:p>
            <a:r>
              <a:rPr lang="zh-CN" altLang="en-US" dirty="0"/>
              <a:t>然后处理边权增加对</a:t>
            </a:r>
            <a:r>
              <a:rPr lang="en-US" altLang="zh-CN" dirty="0"/>
              <a:t>dis[</a:t>
            </a:r>
            <a:r>
              <a:rPr lang="en-US" altLang="zh-CN" dirty="0" err="1"/>
              <a:t>i</a:t>
            </a:r>
            <a:r>
              <a:rPr lang="en-US" altLang="zh-CN" dirty="0"/>
              <a:t>]</a:t>
            </a:r>
            <a:r>
              <a:rPr lang="zh-CN" altLang="en-US" dirty="0"/>
              <a:t>的增加量</a:t>
            </a:r>
            <a:r>
              <a:rPr lang="en-US" altLang="zh-CN" dirty="0"/>
              <a:t>add[</a:t>
            </a:r>
            <a:r>
              <a:rPr lang="en-US" altLang="zh-CN" dirty="0" err="1"/>
              <a:t>i</a:t>
            </a:r>
            <a:r>
              <a:rPr lang="en-US" altLang="zh-CN" dirty="0"/>
              <a:t>]</a:t>
            </a:r>
          </a:p>
          <a:p>
            <a:r>
              <a:rPr lang="zh-CN" altLang="en-US" dirty="0"/>
              <a:t>类比最短路的松弛操作，若</a:t>
            </a:r>
            <a:r>
              <a:rPr lang="en-US" altLang="zh-CN" dirty="0"/>
              <a:t>add[</a:t>
            </a:r>
            <a:r>
              <a:rPr lang="en-US" altLang="zh-CN" dirty="0" err="1"/>
              <a:t>i</a:t>
            </a:r>
            <a:r>
              <a:rPr lang="en-US" altLang="zh-CN" dirty="0"/>
              <a:t>]&gt;0</a:t>
            </a:r>
            <a:r>
              <a:rPr lang="zh-CN" altLang="en-US" dirty="0"/>
              <a:t>，那么就可以更新其他邻接点的</a:t>
            </a:r>
            <a:r>
              <a:rPr lang="en-US" altLang="zh-CN" dirty="0"/>
              <a:t>add[j]</a:t>
            </a:r>
          </a:p>
          <a:p>
            <a:r>
              <a:rPr lang="zh-CN" altLang="en-US" dirty="0"/>
              <a:t>对</a:t>
            </a:r>
            <a:r>
              <a:rPr lang="en-US" altLang="zh-CN" dirty="0"/>
              <a:t>j</a:t>
            </a:r>
            <a:r>
              <a:rPr lang="zh-CN" altLang="en-US" dirty="0"/>
              <a:t>的具体更新就是</a:t>
            </a:r>
            <a:r>
              <a:rPr lang="en-US" altLang="zh-CN" dirty="0"/>
              <a:t>dis[</a:t>
            </a:r>
            <a:r>
              <a:rPr lang="en-US" altLang="zh-CN" dirty="0" err="1"/>
              <a:t>i</a:t>
            </a:r>
            <a:r>
              <a:rPr lang="en-US" altLang="zh-CN" dirty="0"/>
              <a:t>]+w(</a:t>
            </a:r>
            <a:r>
              <a:rPr lang="en-US" altLang="zh-CN" dirty="0" err="1"/>
              <a:t>i,j</a:t>
            </a:r>
            <a:r>
              <a:rPr lang="en-US" altLang="zh-CN" dirty="0"/>
              <a:t>)+add[</a:t>
            </a:r>
            <a:r>
              <a:rPr lang="en-US" altLang="zh-CN" dirty="0" err="1"/>
              <a:t>i</a:t>
            </a:r>
            <a:r>
              <a:rPr lang="en-US" altLang="zh-CN" dirty="0"/>
              <a:t>]-dis[j]</a:t>
            </a:r>
            <a:r>
              <a:rPr lang="zh-CN" altLang="en-US" dirty="0"/>
              <a:t>，</a:t>
            </a:r>
            <a:r>
              <a:rPr lang="en-US" altLang="zh-CN" dirty="0"/>
              <a:t>add[j]</a:t>
            </a:r>
            <a:r>
              <a:rPr lang="zh-CN" altLang="en-US" dirty="0"/>
              <a:t>对所有的</a:t>
            </a:r>
            <a:r>
              <a:rPr lang="en-US" altLang="zh-CN" dirty="0" err="1"/>
              <a:t>i</a:t>
            </a:r>
            <a:r>
              <a:rPr lang="zh-CN" altLang="en-US" dirty="0"/>
              <a:t>取</a:t>
            </a:r>
            <a:r>
              <a:rPr lang="en-US" altLang="zh-CN" dirty="0"/>
              <a:t>min</a:t>
            </a:r>
          </a:p>
          <a:p>
            <a:r>
              <a:rPr lang="zh-CN" altLang="en-US" dirty="0"/>
              <a:t>当</a:t>
            </a:r>
            <a:r>
              <a:rPr lang="en-US" altLang="zh-CN" dirty="0"/>
              <a:t>add[</a:t>
            </a:r>
            <a:r>
              <a:rPr lang="en-US" altLang="zh-CN" dirty="0" err="1"/>
              <a:t>i</a:t>
            </a:r>
            <a:r>
              <a:rPr lang="en-US" altLang="zh-CN" dirty="0"/>
              <a:t>]&gt;min(c,n-1)</a:t>
            </a:r>
            <a:r>
              <a:rPr lang="zh-CN" altLang="en-US" dirty="0"/>
              <a:t>的时候没有更新的必要，可以剪枝</a:t>
            </a:r>
            <a:endParaRPr lang="en-US" altLang="zh-CN" dirty="0"/>
          </a:p>
          <a:p>
            <a:endParaRPr lang="zh-CN" altLang="en-US" dirty="0"/>
          </a:p>
        </p:txBody>
      </p:sp>
    </p:spTree>
    <p:extLst>
      <p:ext uri="{BB962C8B-B14F-4D97-AF65-F5344CB8AC3E}">
        <p14:creationId xmlns:p14="http://schemas.microsoft.com/office/powerpoint/2010/main" val="18770067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29B8C-DB2D-E040-66FB-9BC09D17053F}"/>
              </a:ext>
            </a:extLst>
          </p:cNvPr>
          <p:cNvSpPr>
            <a:spLocks noGrp="1"/>
          </p:cNvSpPr>
          <p:nvPr>
            <p:ph type="title"/>
          </p:nvPr>
        </p:nvSpPr>
        <p:spPr/>
        <p:txBody>
          <a:bodyPr/>
          <a:lstStyle/>
          <a:p>
            <a:r>
              <a:rPr lang="en-US" altLang="zh-CN" dirty="0"/>
              <a:t>CF843D</a:t>
            </a:r>
            <a:endParaRPr lang="zh-CN" altLang="en-US" dirty="0"/>
          </a:p>
        </p:txBody>
      </p:sp>
      <p:sp>
        <p:nvSpPr>
          <p:cNvPr id="3" name="内容占位符 2">
            <a:extLst>
              <a:ext uri="{FF2B5EF4-FFF2-40B4-BE49-F238E27FC236}">
                <a16:creationId xmlns:a16="http://schemas.microsoft.com/office/drawing/2014/main" id="{58FE63D0-4039-CAAE-A5FF-8FAED35A5D20}"/>
              </a:ext>
            </a:extLst>
          </p:cNvPr>
          <p:cNvSpPr>
            <a:spLocks noGrp="1"/>
          </p:cNvSpPr>
          <p:nvPr>
            <p:ph idx="1"/>
          </p:nvPr>
        </p:nvSpPr>
        <p:spPr/>
        <p:txBody>
          <a:bodyPr>
            <a:normAutofit/>
          </a:bodyPr>
          <a:lstStyle/>
          <a:p>
            <a:r>
              <a:rPr lang="zh-CN" altLang="en-US" dirty="0"/>
              <a:t>感觉求</a:t>
            </a:r>
            <a:r>
              <a:rPr lang="en-US" altLang="zh-CN" dirty="0"/>
              <a:t>add[</a:t>
            </a:r>
            <a:r>
              <a:rPr lang="en-US" altLang="zh-CN" dirty="0" err="1"/>
              <a:t>i</a:t>
            </a:r>
            <a:r>
              <a:rPr lang="en-US" altLang="zh-CN" dirty="0"/>
              <a:t>]</a:t>
            </a:r>
            <a:r>
              <a:rPr lang="zh-CN" altLang="en-US" dirty="0"/>
              <a:t>也要跑类似最短路，就跟每次重新跑最短路差不多</a:t>
            </a:r>
            <a:endParaRPr lang="en-US" altLang="zh-CN" dirty="0"/>
          </a:p>
          <a:p>
            <a:r>
              <a:rPr lang="zh-CN" altLang="en-US" dirty="0"/>
              <a:t>但是可以把</a:t>
            </a:r>
            <a:r>
              <a:rPr lang="en-US" altLang="zh-CN" dirty="0"/>
              <a:t>add[</a:t>
            </a:r>
            <a:r>
              <a:rPr lang="en-US" altLang="zh-CN" dirty="0" err="1"/>
              <a:t>i</a:t>
            </a:r>
            <a:r>
              <a:rPr lang="en-US" altLang="zh-CN" dirty="0"/>
              <a:t>]</a:t>
            </a:r>
            <a:r>
              <a:rPr lang="zh-CN" altLang="en-US" dirty="0"/>
              <a:t>放进桶里面，桶的大小就是增量范围，是</a:t>
            </a:r>
            <a:r>
              <a:rPr lang="en-US" altLang="zh-CN"/>
              <a:t>min(n-1,c)</a:t>
            </a:r>
            <a:endParaRPr lang="en-US" altLang="zh-CN" dirty="0"/>
          </a:p>
          <a:p>
            <a:r>
              <a:rPr lang="en-US" altLang="zh-CN" dirty="0"/>
              <a:t>b[x]</a:t>
            </a:r>
            <a:r>
              <a:rPr lang="zh-CN" altLang="en-US" dirty="0"/>
              <a:t>存放了</a:t>
            </a:r>
            <a:r>
              <a:rPr lang="en-US" altLang="zh-CN" dirty="0"/>
              <a:t>add[</a:t>
            </a:r>
            <a:r>
              <a:rPr lang="en-US" altLang="zh-CN" dirty="0" err="1"/>
              <a:t>i</a:t>
            </a:r>
            <a:r>
              <a:rPr lang="en-US" altLang="zh-CN" dirty="0"/>
              <a:t>]=x</a:t>
            </a:r>
            <a:r>
              <a:rPr lang="zh-CN" altLang="en-US" dirty="0"/>
              <a:t>的所有</a:t>
            </a:r>
            <a:r>
              <a:rPr lang="en-US" altLang="zh-CN" dirty="0" err="1"/>
              <a:t>i</a:t>
            </a:r>
            <a:endParaRPr lang="en-US" altLang="zh-CN" dirty="0"/>
          </a:p>
          <a:p>
            <a:r>
              <a:rPr lang="zh-CN" altLang="en-US" dirty="0"/>
              <a:t>显然</a:t>
            </a:r>
            <a:r>
              <a:rPr lang="en-US" altLang="zh-CN" dirty="0"/>
              <a:t>add[1]=0</a:t>
            </a:r>
            <a:r>
              <a:rPr lang="zh-CN" altLang="en-US" dirty="0"/>
              <a:t>，那么从</a:t>
            </a:r>
            <a:r>
              <a:rPr lang="en-US" altLang="zh-CN" dirty="0"/>
              <a:t>b[0]</a:t>
            </a:r>
            <a:r>
              <a:rPr lang="zh-CN" altLang="en-US" dirty="0"/>
              <a:t>取点开始更新，再做</a:t>
            </a:r>
            <a:r>
              <a:rPr lang="en-US" altLang="zh-CN" dirty="0"/>
              <a:t>b[1]</a:t>
            </a:r>
            <a:r>
              <a:rPr lang="zh-CN" altLang="en-US" dirty="0"/>
              <a:t>的，在做</a:t>
            </a:r>
            <a:r>
              <a:rPr lang="en-US" altLang="zh-CN" dirty="0"/>
              <a:t>b[2]</a:t>
            </a:r>
            <a:r>
              <a:rPr lang="zh-CN" altLang="en-US" dirty="0"/>
              <a:t>的，以此类推就可以省掉最短路堆的</a:t>
            </a:r>
            <a:r>
              <a:rPr lang="en-US" altLang="zh-CN" dirty="0"/>
              <a:t>log</a:t>
            </a:r>
          </a:p>
          <a:p>
            <a:r>
              <a:rPr lang="zh-CN" altLang="en-US" dirty="0"/>
              <a:t>复杂度</a:t>
            </a:r>
            <a:r>
              <a:rPr lang="en-US" altLang="zh-CN" dirty="0"/>
              <a:t>O(</a:t>
            </a:r>
            <a:r>
              <a:rPr lang="en-US" altLang="zh-CN" dirty="0" err="1"/>
              <a:t>mlogn+q</a:t>
            </a:r>
            <a:r>
              <a:rPr lang="en-US" altLang="zh-CN" dirty="0"/>
              <a:t>*n)</a:t>
            </a:r>
            <a:endParaRPr lang="zh-CN" altLang="en-US" dirty="0"/>
          </a:p>
        </p:txBody>
      </p:sp>
    </p:spTree>
    <p:extLst>
      <p:ext uri="{BB962C8B-B14F-4D97-AF65-F5344CB8AC3E}">
        <p14:creationId xmlns:p14="http://schemas.microsoft.com/office/powerpoint/2010/main" val="56421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D9B1-4B80-4260-AAC9-0D591ED4A62B}"/>
              </a:ext>
            </a:extLst>
          </p:cNvPr>
          <p:cNvSpPr>
            <a:spLocks noGrp="1"/>
          </p:cNvSpPr>
          <p:nvPr>
            <p:ph type="title"/>
          </p:nvPr>
        </p:nvSpPr>
        <p:spPr/>
        <p:txBody>
          <a:bodyPr/>
          <a:lstStyle/>
          <a:p>
            <a:r>
              <a:rPr lang="zh-CN" altLang="en-US" dirty="0"/>
              <a:t>负权？</a:t>
            </a:r>
          </a:p>
        </p:txBody>
      </p:sp>
      <p:sp>
        <p:nvSpPr>
          <p:cNvPr id="3" name="内容占位符 2">
            <a:extLst>
              <a:ext uri="{FF2B5EF4-FFF2-40B4-BE49-F238E27FC236}">
                <a16:creationId xmlns:a16="http://schemas.microsoft.com/office/drawing/2014/main" id="{164BD37A-EF1E-4027-A806-F3A4B8462036}"/>
              </a:ext>
            </a:extLst>
          </p:cNvPr>
          <p:cNvSpPr>
            <a:spLocks noGrp="1"/>
          </p:cNvSpPr>
          <p:nvPr>
            <p:ph idx="1"/>
          </p:nvPr>
        </p:nvSpPr>
        <p:spPr>
          <a:xfrm>
            <a:off x="838200" y="1825625"/>
            <a:ext cx="5866634" cy="4351338"/>
          </a:xfrm>
        </p:spPr>
        <p:txBody>
          <a:bodyPr>
            <a:normAutofit/>
          </a:bodyPr>
          <a:lstStyle/>
          <a:p>
            <a:r>
              <a:rPr lang="en-US" altLang="zh-CN" dirty="0"/>
              <a:t>0</a:t>
            </a:r>
            <a:r>
              <a:rPr lang="zh-CN" altLang="en-US" dirty="0"/>
              <a:t>：</a:t>
            </a:r>
            <a:r>
              <a:rPr lang="en-US" altLang="zh-CN" dirty="0"/>
              <a:t>pop(0),push(1),push(2) 21</a:t>
            </a:r>
          </a:p>
          <a:p>
            <a:r>
              <a:rPr lang="en-US" altLang="zh-CN" dirty="0"/>
              <a:t>2</a:t>
            </a:r>
            <a:r>
              <a:rPr lang="zh-CN" altLang="en-US" dirty="0"/>
              <a:t>：</a:t>
            </a:r>
            <a:r>
              <a:rPr lang="en-US" altLang="zh-CN" dirty="0"/>
              <a:t>pop(2),push(3),push(4) 431</a:t>
            </a:r>
          </a:p>
          <a:p>
            <a:r>
              <a:rPr lang="en-US" altLang="zh-CN" dirty="0"/>
              <a:t>4</a:t>
            </a:r>
            <a:r>
              <a:rPr lang="zh-CN" altLang="en-US" dirty="0"/>
              <a:t>：</a:t>
            </a:r>
            <a:r>
              <a:rPr lang="en-US" altLang="zh-CN" dirty="0"/>
              <a:t>pop(4),push(5),push(6) 6531</a:t>
            </a:r>
          </a:p>
          <a:p>
            <a:r>
              <a:rPr lang="en-US" altLang="zh-CN" dirty="0"/>
              <a:t>6</a:t>
            </a:r>
            <a:r>
              <a:rPr lang="zh-CN" altLang="en-US" dirty="0"/>
              <a:t>：</a:t>
            </a:r>
            <a:r>
              <a:rPr lang="en-US" altLang="zh-CN" dirty="0"/>
              <a:t>pop(6) 531</a:t>
            </a:r>
          </a:p>
          <a:p>
            <a:r>
              <a:rPr lang="en-US" altLang="zh-CN" dirty="0"/>
              <a:t>5</a:t>
            </a:r>
            <a:r>
              <a:rPr lang="zh-CN" altLang="en-US" dirty="0"/>
              <a:t>：</a:t>
            </a:r>
            <a:r>
              <a:rPr lang="en-US" altLang="zh-CN" dirty="0"/>
              <a:t>pop(5),push(6) 631</a:t>
            </a:r>
          </a:p>
          <a:p>
            <a:r>
              <a:rPr lang="en-US" altLang="zh-CN" dirty="0"/>
              <a:t>6</a:t>
            </a:r>
            <a:r>
              <a:rPr lang="zh-CN" altLang="en-US" dirty="0"/>
              <a:t>：</a:t>
            </a:r>
            <a:r>
              <a:rPr lang="en-US" altLang="zh-CN" dirty="0"/>
              <a:t>pop(6) 31</a:t>
            </a:r>
          </a:p>
          <a:p>
            <a:r>
              <a:rPr lang="en-US" altLang="zh-CN" dirty="0"/>
              <a:t>3</a:t>
            </a:r>
            <a:r>
              <a:rPr lang="zh-CN" altLang="en-US" dirty="0"/>
              <a:t>：</a:t>
            </a:r>
            <a:r>
              <a:rPr lang="en-US" altLang="zh-CN" dirty="0"/>
              <a:t>pop(3),push(4) 41</a:t>
            </a:r>
          </a:p>
          <a:p>
            <a:r>
              <a:rPr lang="zh-CN" altLang="en-US" dirty="0"/>
              <a:t>然后就能感觉到这是指数级别的了</a:t>
            </a:r>
            <a:endParaRPr lang="en-US" altLang="zh-CN" dirty="0"/>
          </a:p>
        </p:txBody>
      </p:sp>
      <p:pic>
        <p:nvPicPr>
          <p:cNvPr id="5" name="图片 4">
            <a:extLst>
              <a:ext uri="{FF2B5EF4-FFF2-40B4-BE49-F238E27FC236}">
                <a16:creationId xmlns:a16="http://schemas.microsoft.com/office/drawing/2014/main" id="{09EF9356-63B0-9EF0-A0A6-B2E59D9FDEE7}"/>
              </a:ext>
            </a:extLst>
          </p:cNvPr>
          <p:cNvPicPr>
            <a:picLocks noChangeAspect="1"/>
          </p:cNvPicPr>
          <p:nvPr/>
        </p:nvPicPr>
        <p:blipFill>
          <a:blip r:embed="rId2"/>
          <a:stretch>
            <a:fillRect/>
          </a:stretch>
        </p:blipFill>
        <p:spPr>
          <a:xfrm>
            <a:off x="6704834" y="0"/>
            <a:ext cx="5487166" cy="5239481"/>
          </a:xfrm>
          <a:prstGeom prst="rect">
            <a:avLst/>
          </a:prstGeom>
        </p:spPr>
      </p:pic>
    </p:spTree>
    <p:extLst>
      <p:ext uri="{BB962C8B-B14F-4D97-AF65-F5344CB8AC3E}">
        <p14:creationId xmlns:p14="http://schemas.microsoft.com/office/powerpoint/2010/main" val="4985870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6042</Words>
  <Application>Microsoft Office PowerPoint</Application>
  <PresentationFormat>宽屏</PresentationFormat>
  <Paragraphs>407</Paragraphs>
  <Slides>82</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82</vt:i4>
      </vt:variant>
    </vt:vector>
  </HeadingPairs>
  <TitlesOfParts>
    <vt:vector size="88" baseType="lpstr">
      <vt:lpstr>-apple-system</vt:lpstr>
      <vt:lpstr>等线</vt:lpstr>
      <vt:lpstr>等线 Light</vt:lpstr>
      <vt:lpstr>Arial</vt:lpstr>
      <vt:lpstr>Office 主题​​</vt:lpstr>
      <vt:lpstr>1_Office 主题​​</vt:lpstr>
      <vt:lpstr>最短路</vt:lpstr>
      <vt:lpstr>算法</vt:lpstr>
      <vt:lpstr>dijkstra</vt:lpstr>
      <vt:lpstr>思想</vt:lpstr>
      <vt:lpstr>算法流程和复杂度</vt:lpstr>
      <vt:lpstr>负权？</vt:lpstr>
      <vt:lpstr>负权？</vt:lpstr>
      <vt:lpstr>负权？</vt:lpstr>
      <vt:lpstr>负权？</vt:lpstr>
      <vt:lpstr>负权？</vt:lpstr>
      <vt:lpstr>负权？</vt:lpstr>
      <vt:lpstr>起点在多个点中任意</vt:lpstr>
      <vt:lpstr>bellman-ford</vt:lpstr>
      <vt:lpstr>思想</vt:lpstr>
      <vt:lpstr>负权？</vt:lpstr>
      <vt:lpstr>扩展</vt:lpstr>
      <vt:lpstr>扩展</vt:lpstr>
      <vt:lpstr>扩展</vt:lpstr>
      <vt:lpstr>spfa</vt:lpstr>
      <vt:lpstr>算法流程</vt:lpstr>
      <vt:lpstr>负权？</vt:lpstr>
      <vt:lpstr>卡spfa</vt:lpstr>
      <vt:lpstr>单源点最短路算法的联系</vt:lpstr>
      <vt:lpstr>floyd</vt:lpstr>
      <vt:lpstr>思想</vt:lpstr>
      <vt:lpstr>负权？</vt:lpstr>
      <vt:lpstr>扩展</vt:lpstr>
      <vt:lpstr>扩展</vt:lpstr>
      <vt:lpstr>扩展</vt:lpstr>
      <vt:lpstr>扩展</vt:lpstr>
      <vt:lpstr>总结</vt:lpstr>
      <vt:lpstr>总结</vt:lpstr>
      <vt:lpstr>总结</vt:lpstr>
      <vt:lpstr>总结</vt:lpstr>
      <vt:lpstr>总结</vt:lpstr>
      <vt:lpstr>总结</vt:lpstr>
      <vt:lpstr>总结</vt:lpstr>
      <vt:lpstr>总结</vt:lpstr>
      <vt:lpstr>最短路树</vt:lpstr>
      <vt:lpstr>最短路树</vt:lpstr>
      <vt:lpstr>最短路树</vt:lpstr>
      <vt:lpstr>bzoj3694</vt:lpstr>
      <vt:lpstr>bzoj3694</vt:lpstr>
      <vt:lpstr>cf 1005F</vt:lpstr>
      <vt:lpstr>cf 1005F</vt:lpstr>
      <vt:lpstr>cf 1076D</vt:lpstr>
      <vt:lpstr>cf 1076D</vt:lpstr>
      <vt:lpstr>「JOI 2020 Final」奥运公交</vt:lpstr>
      <vt:lpstr>「JOI 2020 Final」奥运公交</vt:lpstr>
      <vt:lpstr>「JOI 2020 Final」奥运公交</vt:lpstr>
      <vt:lpstr>UVALive 8371</vt:lpstr>
      <vt:lpstr>UVALive 8371</vt:lpstr>
      <vt:lpstr>差分约束</vt:lpstr>
      <vt:lpstr>POJ 3169</vt:lpstr>
      <vt:lpstr>POJ 3169</vt:lpstr>
      <vt:lpstr>POJ 3169</vt:lpstr>
      <vt:lpstr>POJ 3169</vt:lpstr>
      <vt:lpstr>分层图最短路</vt:lpstr>
      <vt:lpstr>POJ3635</vt:lpstr>
      <vt:lpstr>POJ3635</vt:lpstr>
      <vt:lpstr>最短路跑带环DP</vt:lpstr>
      <vt:lpstr>[AHOI2014/JSOI2014] 骑士游戏</vt:lpstr>
      <vt:lpstr>同余最短路</vt:lpstr>
      <vt:lpstr>BZOJ 2118</vt:lpstr>
      <vt:lpstr>BZOJ 2118</vt:lpstr>
      <vt:lpstr>BZOJ 2118</vt:lpstr>
      <vt:lpstr>BZOJ 2118</vt:lpstr>
      <vt:lpstr>BZOJ 2118</vt:lpstr>
      <vt:lpstr>同余最短路</vt:lpstr>
      <vt:lpstr>uoj172</vt:lpstr>
      <vt:lpstr>uoj172</vt:lpstr>
      <vt:lpstr>uoj172</vt:lpstr>
      <vt:lpstr>uoj172</vt:lpstr>
      <vt:lpstr>uoj172</vt:lpstr>
      <vt:lpstr>uoj172</vt:lpstr>
      <vt:lpstr>uoj172</vt:lpstr>
      <vt:lpstr>uoj172</vt:lpstr>
      <vt:lpstr>建图的技巧</vt:lpstr>
      <vt:lpstr>魔改dij、spfa</vt:lpstr>
      <vt:lpstr>CF843D</vt:lpstr>
      <vt:lpstr>CF843D</vt:lpstr>
      <vt:lpstr>CF843D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最短路</dc:title>
  <dc:creator>Lingyun You</dc:creator>
  <cp:lastModifiedBy>You Lingyun</cp:lastModifiedBy>
  <cp:revision>78</cp:revision>
  <dcterms:created xsi:type="dcterms:W3CDTF">2019-01-24T04:48:15Z</dcterms:created>
  <dcterms:modified xsi:type="dcterms:W3CDTF">2023-07-20T01:21:08Z</dcterms:modified>
</cp:coreProperties>
</file>