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0285-A756-BD22-3FA7-160E093B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BA9252-A1D8-A257-F135-F0F9E694E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9C877-B9EB-8068-B545-63AF7491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56085-7CC2-E776-D250-4778AB90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1E5E8-A197-3069-7AD3-9337D223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443FE-B7A9-CF1A-7644-2D1EBCC0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8F47D-C467-0EB5-81B1-F37E28AA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5B238-0643-71FE-7314-AD8B7D7C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64E32-FAC9-A615-C622-AC3E5016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355FB-7063-E375-F64B-FCBF4079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0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ECA049-514B-2934-EF0A-FBF66AAEC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94F738-B234-1C39-4287-C9442240D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51405-8BE0-4C64-54E5-561CE659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F0AEB-5E34-7907-80DF-30F38591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E5FEF-89F1-88D4-642E-26095731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FE1A9-0B9F-3180-5A07-EF2B8C08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7C62A-7DFB-CF58-FF98-73203DC2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28A34-6E88-116B-C2EE-D84E2B86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FF37F-3A5A-ED10-D2EB-38EC8140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B2432-CAF7-8AB1-9546-B9099DCC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9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FC5FD-ED65-E650-8534-2E1C231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8E33E-365E-84DC-61EF-00373908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2A560-BAA8-1E34-BD49-AC981F49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F8825-BD82-22F6-BA5A-03CAB497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A537C-F1CA-FF4B-19E2-BE2308D8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5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E7292-1E2D-FD56-01F3-30CF9C10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4CFD1-E544-C442-C8AC-B8C61A704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E3D27-8B78-7400-DA01-23216BE2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65C33-EA03-040B-49A5-8261B941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EE012-0545-B7D0-6EE5-43730B70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536BF-432A-D0A9-A69B-77E8B99F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D898-936E-3853-CEB9-00F93402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5E310-0FAF-E75E-6E04-D4F480D5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C0B77-6192-FD78-5E7F-5CF3E2102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AA547E-0F6B-72F2-2737-C1F3CC152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42170A-9B56-4B95-9507-DFB21C72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760D2D-90A2-B773-E79D-A0A18B7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672147-F4EC-E6B2-121B-017F6E2F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2FF38-40D6-B0C2-120E-E84DA168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5979E-08D5-8819-5F7A-11DDE006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13080A-55F0-A245-B03E-70DE10D7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51B4A8-792D-D020-A13C-B15985A4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ED474-7798-650B-B736-DF9DFB41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6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C82FF7-AC67-B496-4A2A-6751A290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C0D882-0EAF-77B8-A0B8-562A9301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50535-8951-AA5F-6C98-3EDA8E47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B56D1-AEF8-3E92-D5A6-9D89F3EA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40964-CD51-D4DB-A0BB-E0CA1E65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116485-0CC1-8639-BD5B-2A0D5D8A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13CEE-AD50-9267-C70D-DF861C3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7A847-D424-5081-E663-785E4B79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AC68D-89DD-CA18-2BB4-E93CA251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6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A2501-B140-B574-738D-8F2E7FBE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FD9F80-9237-A865-E5E2-C952003CA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F006A-716D-A65A-B83E-450ACF83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F5202-1FA0-F20F-0479-B46CA78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93FB2-2FF6-89ED-5948-7CE2E70A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FA8DE-EE46-3382-2CC7-73CB78B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5C5D10-6DEF-2CCA-3FCF-632122AB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1E5EF-881F-9F39-999C-D3AE4FF5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98167-D9DD-41B9-2BBF-4588DE127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E822-2DC0-4318-B122-D75103F2E0F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764FE-5CE0-E8C6-CDE3-A7137D7EA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52BA9-E041-EFC6-1CE0-F3A3283EC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0CF9-D054-4245-BE67-6DF936C63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39581-C9A9-EFC0-734B-5E9FDE03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树上问题二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41365-2EEE-66FD-2362-CA38921B6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3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树上圆理论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合并两个点集的圆覆盖</a:t>
            </a:r>
            <a:endParaRPr lang="en-US" altLang="zh-CN" dirty="0"/>
          </a:p>
          <a:p>
            <a:r>
              <a:rPr lang="zh-CN" altLang="en-US" dirty="0"/>
              <a:t>即计算</a:t>
            </a:r>
            <a:r>
              <a:rPr lang="en-US" altLang="zh-CN" dirty="0"/>
              <a:t>c(S </a:t>
            </a:r>
            <a:r>
              <a:rPr lang="zh-CN" altLang="en-US" dirty="0"/>
              <a:t>∪ </a:t>
            </a:r>
            <a:r>
              <a:rPr lang="en-US" altLang="zh-CN" dirty="0"/>
              <a:t>T)</a:t>
            </a:r>
          </a:p>
          <a:p>
            <a:r>
              <a:rPr lang="zh-CN" altLang="en-US" dirty="0"/>
              <a:t>首先特判</a:t>
            </a:r>
            <a:r>
              <a:rPr lang="en-US" altLang="zh-CN" dirty="0"/>
              <a:t>c(S)</a:t>
            </a:r>
            <a:r>
              <a:rPr lang="zh-CN" altLang="en-US" dirty="0"/>
              <a:t>和</a:t>
            </a:r>
            <a:r>
              <a:rPr lang="en-US" altLang="zh-CN" dirty="0"/>
              <a:t>c(T)</a:t>
            </a:r>
            <a:r>
              <a:rPr lang="zh-CN" altLang="en-US" dirty="0"/>
              <a:t>这两个集合互相包含的情况</a:t>
            </a:r>
            <a:endParaRPr lang="en-US" altLang="zh-CN" dirty="0"/>
          </a:p>
          <a:p>
            <a:r>
              <a:rPr lang="zh-CN" altLang="en-US" dirty="0"/>
              <a:t>否则再计算</a:t>
            </a:r>
            <a:r>
              <a:rPr lang="en-US" altLang="zh-CN" dirty="0"/>
              <a:t>c(S </a:t>
            </a:r>
            <a:r>
              <a:rPr lang="zh-CN" altLang="en-US" dirty="0"/>
              <a:t>∪ </a:t>
            </a:r>
            <a:r>
              <a:rPr lang="en-US" altLang="zh-CN" dirty="0"/>
              <a:t>T)=f(t,(dis(u1,u2)+r1+r2)/2)</a:t>
            </a:r>
          </a:p>
          <a:p>
            <a:r>
              <a:rPr lang="en-US" altLang="zh-CN" dirty="0"/>
              <a:t>u1,u2</a:t>
            </a:r>
            <a:r>
              <a:rPr lang="zh-CN" altLang="en-US" dirty="0"/>
              <a:t>是两圆的中心，</a:t>
            </a:r>
            <a:r>
              <a:rPr lang="en-US" altLang="zh-CN" dirty="0"/>
              <a:t>r1,r2</a:t>
            </a:r>
            <a:r>
              <a:rPr lang="zh-CN" altLang="en-US" dirty="0"/>
              <a:t>是两圆的半径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u1</a:t>
            </a:r>
            <a:r>
              <a:rPr lang="zh-CN" altLang="en-US" dirty="0"/>
              <a:t>到</a:t>
            </a:r>
            <a:r>
              <a:rPr lang="en-US" altLang="zh-CN" dirty="0"/>
              <a:t>u2</a:t>
            </a:r>
            <a:r>
              <a:rPr lang="zh-CN" altLang="en-US" dirty="0"/>
              <a:t>路径上一个点，距离</a:t>
            </a:r>
            <a:r>
              <a:rPr lang="en-US" altLang="zh-CN" dirty="0"/>
              <a:t>u1</a:t>
            </a:r>
            <a:r>
              <a:rPr lang="zh-CN" altLang="en-US" dirty="0"/>
              <a:t>距离为</a:t>
            </a:r>
            <a:r>
              <a:rPr lang="en-US" altLang="zh-CN" dirty="0"/>
              <a:t>(dis(u1,u2)-r1+r2)/2</a:t>
            </a:r>
          </a:p>
          <a:p>
            <a:r>
              <a:rPr lang="zh-CN" altLang="en-US" dirty="0"/>
              <a:t>就是当成圆来做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EF300-2D90-F08C-7821-9371580A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0"/>
            <a:ext cx="3400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CF1458F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一棵树，定义</a:t>
            </a:r>
            <a:r>
              <a:rPr lang="en-US" altLang="zh-CN" dirty="0"/>
              <a:t>diam(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表示区间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中的点的直径。求∑</a:t>
            </a:r>
            <a:r>
              <a:rPr lang="en-US" altLang="zh-CN" dirty="0"/>
              <a:t>diam(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对所有的</a:t>
            </a:r>
            <a:r>
              <a:rPr lang="en-US" altLang="zh-CN" dirty="0"/>
              <a:t>l&lt;r</a:t>
            </a:r>
            <a:r>
              <a:rPr lang="zh-CN" altLang="en-US" dirty="0"/>
              <a:t>求和。</a:t>
            </a:r>
            <a:endParaRPr lang="en-US" altLang="zh-CN" dirty="0"/>
          </a:p>
          <a:p>
            <a:r>
              <a:rPr lang="en-US" altLang="zh-CN" dirty="0"/>
              <a:t>N&lt;=100000</a:t>
            </a:r>
          </a:p>
        </p:txBody>
      </p:sp>
    </p:spTree>
    <p:extLst>
      <p:ext uri="{BB962C8B-B14F-4D97-AF65-F5344CB8AC3E}">
        <p14:creationId xmlns:p14="http://schemas.microsoft.com/office/powerpoint/2010/main" val="116251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CF1458F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考虑分治，枚举每个</a:t>
            </a:r>
            <a:r>
              <a:rPr lang="en-US" altLang="zh-CN" dirty="0"/>
              <a:t>[</a:t>
            </a:r>
            <a:r>
              <a:rPr lang="en-US" altLang="zh-CN" dirty="0" err="1"/>
              <a:t>l,t</a:t>
            </a:r>
            <a:r>
              <a:rPr lang="en-US" altLang="zh-CN" dirty="0"/>
              <a:t>]</a:t>
            </a:r>
            <a:r>
              <a:rPr lang="zh-CN" altLang="en-US" dirty="0"/>
              <a:t>，批量计算把右区间加上的贡献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\sum_{r=t+1}^R 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l,r</a:t>
            </a:r>
            <a:r>
              <a:rPr lang="en-US" altLang="zh-CN" dirty="0"/>
              <a:t>])=\sum_{r=l+1}^R 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l,t</a:t>
            </a:r>
            <a:r>
              <a:rPr lang="en-US" altLang="zh-CN" dirty="0"/>
              <a:t>]</a:t>
            </a:r>
            <a:r>
              <a:rPr lang="zh-CN" altLang="en-US" dirty="0"/>
              <a:t>∪</a:t>
            </a:r>
            <a:r>
              <a:rPr lang="en-US" altLang="zh-CN" dirty="0"/>
              <a:t>[t+1,r])</a:t>
            </a:r>
          </a:p>
          <a:p>
            <a:r>
              <a:rPr lang="zh-CN" altLang="en-US" dirty="0"/>
              <a:t>随着</a:t>
            </a:r>
            <a:r>
              <a:rPr lang="en-US" altLang="zh-CN" dirty="0"/>
              <a:t>r</a:t>
            </a:r>
            <a:r>
              <a:rPr lang="zh-CN" altLang="en-US" dirty="0"/>
              <a:t>的增大，</a:t>
            </a:r>
            <a:r>
              <a:rPr lang="en-US" altLang="zh-CN" dirty="0"/>
              <a:t>[t+1,r]</a:t>
            </a:r>
            <a:r>
              <a:rPr lang="zh-CN" altLang="en-US" dirty="0"/>
              <a:t>不断增大，那么最小圆覆盖也会变大</a:t>
            </a:r>
            <a:endParaRPr lang="en-US" altLang="zh-CN" dirty="0"/>
          </a:p>
          <a:p>
            <a:r>
              <a:rPr lang="zh-CN" altLang="en-US" dirty="0"/>
              <a:t>有可能一开始</a:t>
            </a:r>
            <a:r>
              <a:rPr lang="en-US" altLang="zh-CN" dirty="0"/>
              <a:t>[</a:t>
            </a:r>
            <a:r>
              <a:rPr lang="en-US" altLang="zh-CN" dirty="0" err="1"/>
              <a:t>l,t</a:t>
            </a:r>
            <a:r>
              <a:rPr lang="en-US" altLang="zh-CN" dirty="0"/>
              <a:t>]</a:t>
            </a:r>
            <a:r>
              <a:rPr lang="zh-CN" altLang="en-US" dirty="0"/>
              <a:t>的圆覆盖可以包含</a:t>
            </a:r>
            <a:r>
              <a:rPr lang="en-US" altLang="zh-CN" dirty="0"/>
              <a:t>[t+1,r]</a:t>
            </a:r>
            <a:r>
              <a:rPr lang="zh-CN" altLang="en-US" dirty="0"/>
              <a:t>的圆覆盖，这一段每个</a:t>
            </a:r>
            <a:r>
              <a:rPr lang="en-US" altLang="zh-CN" dirty="0"/>
              <a:t>r</a:t>
            </a:r>
            <a:r>
              <a:rPr lang="zh-CN" altLang="en-US" dirty="0"/>
              <a:t>的贡献是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l,t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过了一会就是中间那种情况，这一段每个</a:t>
            </a:r>
            <a:r>
              <a:rPr lang="en-US" altLang="zh-CN" dirty="0"/>
              <a:t>r</a:t>
            </a:r>
            <a:r>
              <a:rPr lang="zh-CN" altLang="en-US" dirty="0"/>
              <a:t>的贡献是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l,t</a:t>
            </a:r>
            <a:r>
              <a:rPr lang="en-US" altLang="zh-CN" dirty="0"/>
              <a:t>])+</a:t>
            </a:r>
            <a:r>
              <a:rPr lang="en-US" altLang="zh-CN" dirty="0" err="1"/>
              <a:t>len</a:t>
            </a:r>
            <a:r>
              <a:rPr lang="en-US" altLang="zh-CN" dirty="0"/>
              <a:t>([t+1,r])+dis(mid([1,t]),mid([t+1,r]))</a:t>
            </a:r>
            <a:r>
              <a:rPr lang="zh-CN" altLang="en-US" dirty="0"/>
              <a:t>的一半</a:t>
            </a:r>
            <a:endParaRPr lang="en-US" altLang="zh-CN" dirty="0"/>
          </a:p>
          <a:p>
            <a:r>
              <a:rPr lang="zh-CN" altLang="en-US" dirty="0"/>
              <a:t>最后就是</a:t>
            </a:r>
            <a:r>
              <a:rPr lang="en-US" altLang="zh-CN" dirty="0"/>
              <a:t>[</a:t>
            </a:r>
            <a:r>
              <a:rPr lang="en-US" altLang="zh-CN" dirty="0" err="1"/>
              <a:t>l,t</a:t>
            </a:r>
            <a:r>
              <a:rPr lang="en-US" altLang="zh-CN" dirty="0"/>
              <a:t>]</a:t>
            </a:r>
            <a:r>
              <a:rPr lang="zh-CN" altLang="en-US" dirty="0"/>
              <a:t>的圆覆盖被</a:t>
            </a:r>
            <a:r>
              <a:rPr lang="en-US" altLang="zh-CN" dirty="0"/>
              <a:t>[t+1,r]</a:t>
            </a:r>
            <a:r>
              <a:rPr lang="zh-CN" altLang="en-US" dirty="0"/>
              <a:t>的圆覆盖包含，这一段每个</a:t>
            </a:r>
            <a:r>
              <a:rPr lang="en-US" altLang="zh-CN" dirty="0"/>
              <a:t>r</a:t>
            </a:r>
            <a:r>
              <a:rPr lang="zh-CN" altLang="en-US" dirty="0"/>
              <a:t>的贡献是</a:t>
            </a:r>
            <a:r>
              <a:rPr lang="en-US" altLang="zh-CN" dirty="0" err="1"/>
              <a:t>len</a:t>
            </a:r>
            <a:r>
              <a:rPr lang="en-US" altLang="zh-CN" dirty="0"/>
              <a:t>([t+1,r])</a:t>
            </a:r>
          </a:p>
        </p:txBody>
      </p:sp>
    </p:spTree>
    <p:extLst>
      <p:ext uri="{BB962C8B-B14F-4D97-AF65-F5344CB8AC3E}">
        <p14:creationId xmlns:p14="http://schemas.microsoft.com/office/powerpoint/2010/main" val="111022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CF1458F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 err="1"/>
              <a:t>cdq</a:t>
            </a:r>
            <a:r>
              <a:rPr lang="zh-CN" altLang="en-US" dirty="0"/>
              <a:t>分治，对于</a:t>
            </a:r>
            <a:r>
              <a:rPr lang="en-US" altLang="zh-CN" dirty="0"/>
              <a:t>[</a:t>
            </a:r>
            <a:r>
              <a:rPr lang="en-US" altLang="zh-CN" dirty="0" err="1"/>
              <a:t>l,t</a:t>
            </a:r>
            <a:r>
              <a:rPr lang="en-US" altLang="zh-CN" dirty="0"/>
              <a:t>]</a:t>
            </a:r>
            <a:r>
              <a:rPr lang="zh-CN" altLang="en-US" dirty="0"/>
              <a:t>，批量计算把右区间加上的贡献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\sum_{r=t+1}^R 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l,r</a:t>
            </a:r>
            <a:r>
              <a:rPr lang="en-US" altLang="zh-CN" dirty="0"/>
              <a:t>])=\sum_{r=l+1}^R 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l,t</a:t>
            </a:r>
            <a:r>
              <a:rPr lang="en-US" altLang="zh-CN" dirty="0"/>
              <a:t>]</a:t>
            </a:r>
            <a:r>
              <a:rPr lang="zh-CN" altLang="en-US" dirty="0"/>
              <a:t>∪</a:t>
            </a:r>
            <a:r>
              <a:rPr lang="en-US" altLang="zh-CN" dirty="0"/>
              <a:t>[t+1,r])</a:t>
            </a:r>
          </a:p>
          <a:p>
            <a:r>
              <a:rPr lang="zh-CN" altLang="en-US" dirty="0"/>
              <a:t>随着</a:t>
            </a:r>
            <a:r>
              <a:rPr lang="en-US" altLang="zh-CN" dirty="0"/>
              <a:t>r</a:t>
            </a:r>
            <a:r>
              <a:rPr lang="zh-CN" altLang="en-US" dirty="0"/>
              <a:t>的增大，</a:t>
            </a:r>
            <a:r>
              <a:rPr lang="en-US" altLang="zh-CN" dirty="0"/>
              <a:t>[t+1,r]</a:t>
            </a:r>
            <a:r>
              <a:rPr lang="zh-CN" altLang="en-US" dirty="0"/>
              <a:t>不断增大，那么最小圆覆盖也会变大</a:t>
            </a:r>
            <a:endParaRPr lang="en-US" altLang="zh-CN" dirty="0"/>
          </a:p>
          <a:p>
            <a:r>
              <a:rPr lang="zh-CN" altLang="en-US" dirty="0"/>
              <a:t>有可能一开始</a:t>
            </a:r>
            <a:r>
              <a:rPr lang="en-US" altLang="zh-CN" dirty="0"/>
              <a:t>[</a:t>
            </a:r>
            <a:r>
              <a:rPr lang="en-US" altLang="zh-CN" dirty="0" err="1"/>
              <a:t>l,t</a:t>
            </a:r>
            <a:r>
              <a:rPr lang="en-US" altLang="zh-CN" dirty="0"/>
              <a:t>]</a:t>
            </a:r>
            <a:r>
              <a:rPr lang="zh-CN" altLang="en-US" dirty="0"/>
              <a:t>的圆覆盖可以包含</a:t>
            </a:r>
            <a:r>
              <a:rPr lang="en-US" altLang="zh-CN" dirty="0"/>
              <a:t>[t+1,r]</a:t>
            </a:r>
            <a:r>
              <a:rPr lang="zh-CN" altLang="en-US" dirty="0"/>
              <a:t>的圆覆盖，这一段每个</a:t>
            </a:r>
            <a:r>
              <a:rPr lang="en-US" altLang="zh-CN" dirty="0"/>
              <a:t>r</a:t>
            </a:r>
            <a:r>
              <a:rPr lang="zh-CN" altLang="en-US" dirty="0"/>
              <a:t>的贡献是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l,t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过了一会就是中间那种情况，这一段每个</a:t>
            </a:r>
            <a:r>
              <a:rPr lang="en-US" altLang="zh-CN" dirty="0"/>
              <a:t>r</a:t>
            </a:r>
            <a:r>
              <a:rPr lang="zh-CN" altLang="en-US" dirty="0"/>
              <a:t>的贡献是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l,t</a:t>
            </a:r>
            <a:r>
              <a:rPr lang="en-US" altLang="zh-CN" dirty="0"/>
              <a:t>])+</a:t>
            </a:r>
            <a:r>
              <a:rPr lang="en-US" altLang="zh-CN" dirty="0" err="1"/>
              <a:t>len</a:t>
            </a:r>
            <a:r>
              <a:rPr lang="en-US" altLang="zh-CN" dirty="0"/>
              <a:t>([t+1,r])+dis(mid([1,t]),mid([t+1,r]))</a:t>
            </a:r>
            <a:r>
              <a:rPr lang="zh-CN" altLang="en-US" dirty="0"/>
              <a:t>的一半</a:t>
            </a:r>
            <a:endParaRPr lang="en-US" altLang="zh-CN" dirty="0"/>
          </a:p>
          <a:p>
            <a:r>
              <a:rPr lang="zh-CN" altLang="en-US" dirty="0"/>
              <a:t>最后就是</a:t>
            </a:r>
            <a:r>
              <a:rPr lang="en-US" altLang="zh-CN" dirty="0"/>
              <a:t>[</a:t>
            </a:r>
            <a:r>
              <a:rPr lang="en-US" altLang="zh-CN" dirty="0" err="1"/>
              <a:t>l,t</a:t>
            </a:r>
            <a:r>
              <a:rPr lang="en-US" altLang="zh-CN" dirty="0"/>
              <a:t>]</a:t>
            </a:r>
            <a:r>
              <a:rPr lang="zh-CN" altLang="en-US" dirty="0"/>
              <a:t>的圆覆盖被</a:t>
            </a:r>
            <a:r>
              <a:rPr lang="en-US" altLang="zh-CN" dirty="0"/>
              <a:t>[t+1,r]</a:t>
            </a:r>
            <a:r>
              <a:rPr lang="zh-CN" altLang="en-US" dirty="0"/>
              <a:t>的圆覆盖包含，这一段每个</a:t>
            </a:r>
            <a:r>
              <a:rPr lang="en-US" altLang="zh-CN" dirty="0"/>
              <a:t>r</a:t>
            </a:r>
            <a:r>
              <a:rPr lang="zh-CN" altLang="en-US" dirty="0"/>
              <a:t>的贡献是</a:t>
            </a:r>
            <a:r>
              <a:rPr lang="en-US" altLang="zh-CN" dirty="0" err="1"/>
              <a:t>len</a:t>
            </a:r>
            <a:r>
              <a:rPr lang="en-US" altLang="zh-CN" dirty="0"/>
              <a:t>([t+1,r])</a:t>
            </a:r>
          </a:p>
        </p:txBody>
      </p:sp>
    </p:spTree>
    <p:extLst>
      <p:ext uri="{BB962C8B-B14F-4D97-AF65-F5344CB8AC3E}">
        <p14:creationId xmlns:p14="http://schemas.microsoft.com/office/powerpoint/2010/main" val="2644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CF1458F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考虑</a:t>
            </a:r>
            <a:r>
              <a:rPr lang="en-US" altLang="zh-CN" dirty="0" err="1"/>
              <a:t>cdq</a:t>
            </a:r>
            <a:r>
              <a:rPr lang="zh-CN" altLang="en-US" dirty="0"/>
              <a:t>分治，假设现在</a:t>
            </a:r>
            <a:r>
              <a:rPr lang="en-US" altLang="zh-CN" dirty="0" err="1"/>
              <a:t>cdq</a:t>
            </a:r>
            <a:r>
              <a:rPr lang="zh-CN" altLang="en-US" dirty="0"/>
              <a:t>分治区间是</a:t>
            </a:r>
            <a:r>
              <a:rPr lang="en-US" altLang="zh-CN" dirty="0"/>
              <a:t>[L,R]</a:t>
            </a:r>
            <a:r>
              <a:rPr lang="zh-CN" altLang="en-US" dirty="0"/>
              <a:t>，那么需要对于所有</a:t>
            </a:r>
            <a:r>
              <a:rPr lang="en-US" altLang="zh-CN" dirty="0"/>
              <a:t>l \in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求出</a:t>
            </a:r>
            <a:r>
              <a:rPr lang="en-US" altLang="zh-CN" dirty="0"/>
              <a:t>\sum_{r=mid+1}^R 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l,r</a:t>
            </a:r>
            <a:r>
              <a:rPr lang="en-US" altLang="zh-CN" dirty="0"/>
              <a:t>])=\sum_{r=mid+1}^R 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∪</a:t>
            </a:r>
            <a:r>
              <a:rPr lang="en-US" altLang="zh-CN" dirty="0"/>
              <a:t>[mid+1,r])</a:t>
            </a:r>
          </a:p>
          <a:p>
            <a:r>
              <a:rPr lang="zh-CN" altLang="en-US" dirty="0"/>
              <a:t>随着</a:t>
            </a:r>
            <a:r>
              <a:rPr lang="en-US" altLang="zh-CN" dirty="0"/>
              <a:t>r</a:t>
            </a:r>
            <a:r>
              <a:rPr lang="zh-CN" altLang="en-US" dirty="0"/>
              <a:t>的增大，</a:t>
            </a:r>
            <a:r>
              <a:rPr lang="en-US" altLang="zh-CN" dirty="0"/>
              <a:t>[mid+1,r]</a:t>
            </a:r>
            <a:r>
              <a:rPr lang="zh-CN" altLang="en-US" dirty="0"/>
              <a:t>不断增大，那么最小圆覆盖也会变大</a:t>
            </a:r>
            <a:endParaRPr lang="en-US" altLang="zh-CN" dirty="0"/>
          </a:p>
          <a:p>
            <a:r>
              <a:rPr lang="zh-CN" altLang="en-US" dirty="0"/>
              <a:t>有可能一开始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的圆覆盖可以包含</a:t>
            </a:r>
            <a:r>
              <a:rPr lang="en-US" altLang="zh-CN" dirty="0"/>
              <a:t>[mid+1,r]</a:t>
            </a:r>
            <a:r>
              <a:rPr lang="zh-CN" altLang="en-US" dirty="0"/>
              <a:t>的圆覆盖，这一段每个</a:t>
            </a:r>
            <a:r>
              <a:rPr lang="en-US" altLang="zh-CN" dirty="0"/>
              <a:t>r</a:t>
            </a:r>
            <a:r>
              <a:rPr lang="zh-CN" altLang="en-US" dirty="0"/>
              <a:t>的贡献是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l,mid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过了一会就是中间那种情况，这一段每个</a:t>
            </a:r>
            <a:r>
              <a:rPr lang="en-US" altLang="zh-CN" dirty="0"/>
              <a:t>r</a:t>
            </a:r>
            <a:r>
              <a:rPr lang="zh-CN" altLang="en-US" dirty="0"/>
              <a:t>的贡献是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l,mid</a:t>
            </a:r>
            <a:r>
              <a:rPr lang="en-US" altLang="zh-CN" dirty="0"/>
              <a:t>])+</a:t>
            </a:r>
            <a:r>
              <a:rPr lang="en-US" altLang="zh-CN" dirty="0" err="1"/>
              <a:t>len</a:t>
            </a:r>
            <a:r>
              <a:rPr lang="en-US" altLang="zh-CN" dirty="0"/>
              <a:t>([mid+1,r])+dis(mid([</a:t>
            </a:r>
            <a:r>
              <a:rPr lang="en-US" altLang="zh-CN" dirty="0" err="1"/>
              <a:t>l,mid</a:t>
            </a:r>
            <a:r>
              <a:rPr lang="en-US" altLang="zh-CN" dirty="0"/>
              <a:t>]),mid([mid+1,r]))</a:t>
            </a:r>
            <a:r>
              <a:rPr lang="zh-CN" altLang="en-US" dirty="0"/>
              <a:t>的一半</a:t>
            </a:r>
            <a:endParaRPr lang="en-US" altLang="zh-CN" dirty="0"/>
          </a:p>
          <a:p>
            <a:r>
              <a:rPr lang="zh-CN" altLang="en-US" dirty="0"/>
              <a:t>最后就是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的圆覆盖被</a:t>
            </a:r>
            <a:r>
              <a:rPr lang="en-US" altLang="zh-CN" dirty="0"/>
              <a:t>[mid+1,r]</a:t>
            </a:r>
            <a:r>
              <a:rPr lang="zh-CN" altLang="en-US" dirty="0"/>
              <a:t>的圆覆盖包含，这一段每个</a:t>
            </a:r>
            <a:r>
              <a:rPr lang="en-US" altLang="zh-CN" dirty="0"/>
              <a:t>r</a:t>
            </a:r>
            <a:r>
              <a:rPr lang="zh-CN" altLang="en-US" dirty="0"/>
              <a:t>的贡献是</a:t>
            </a:r>
            <a:r>
              <a:rPr lang="en-US" altLang="zh-CN" dirty="0" err="1"/>
              <a:t>len</a:t>
            </a:r>
            <a:r>
              <a:rPr lang="en-US" altLang="zh-CN" dirty="0"/>
              <a:t>([mid+1,r])</a:t>
            </a:r>
          </a:p>
        </p:txBody>
      </p:sp>
    </p:spTree>
    <p:extLst>
      <p:ext uri="{BB962C8B-B14F-4D97-AF65-F5344CB8AC3E}">
        <p14:creationId xmlns:p14="http://schemas.microsoft.com/office/powerpoint/2010/main" val="45708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CF1458F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对于任意的</a:t>
            </a:r>
            <a:r>
              <a:rPr lang="en-US" altLang="zh-CN" dirty="0" err="1"/>
              <a:t>l,r</a:t>
            </a:r>
            <a:r>
              <a:rPr lang="zh-CN" altLang="en-US" dirty="0"/>
              <a:t>，用之前的结论，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l,mid</a:t>
            </a:r>
            <a:r>
              <a:rPr lang="en-US" altLang="zh-CN" dirty="0"/>
              <a:t>])</a:t>
            </a:r>
            <a:r>
              <a:rPr lang="zh-CN" altLang="en-US" dirty="0"/>
              <a:t>，</a:t>
            </a:r>
            <a:r>
              <a:rPr lang="en-US" altLang="zh-CN" dirty="0" err="1"/>
              <a:t>len</a:t>
            </a:r>
            <a:r>
              <a:rPr lang="en-US" altLang="zh-CN" dirty="0"/>
              <a:t>([mid+1,r])</a:t>
            </a:r>
            <a:r>
              <a:rPr lang="zh-CN" altLang="en-US" dirty="0"/>
              <a:t>可以在线性时间预处理出来</a:t>
            </a:r>
            <a:endParaRPr lang="en-US" altLang="zh-CN" dirty="0"/>
          </a:p>
          <a:p>
            <a:r>
              <a:rPr lang="zh-CN" altLang="en-US" dirty="0"/>
              <a:t>所以麻烦的地方就是计算</a:t>
            </a:r>
            <a:r>
              <a:rPr lang="en-US" altLang="zh-CN" dirty="0"/>
              <a:t>dis(mid([</a:t>
            </a:r>
            <a:r>
              <a:rPr lang="en-US" altLang="zh-CN" dirty="0" err="1"/>
              <a:t>l,mid</a:t>
            </a:r>
            <a:r>
              <a:rPr lang="en-US" altLang="zh-CN" dirty="0"/>
              <a:t>]),mid([mid+1,r]))</a:t>
            </a:r>
          </a:p>
          <a:p>
            <a:r>
              <a:rPr lang="en-US" altLang="zh-CN" dirty="0"/>
              <a:t>=dep(mid1[l])+dep(mid2[r])-2dep(</a:t>
            </a:r>
            <a:r>
              <a:rPr lang="en-US" altLang="zh-CN" dirty="0" err="1"/>
              <a:t>lca</a:t>
            </a:r>
            <a:r>
              <a:rPr lang="en-US" altLang="zh-CN" dirty="0"/>
              <a:t>(mid1[l],mid2[r]))</a:t>
            </a:r>
          </a:p>
          <a:p>
            <a:r>
              <a:rPr lang="en-US" altLang="zh-CN" dirty="0"/>
              <a:t>mid1[l]=mid([</a:t>
            </a:r>
            <a:r>
              <a:rPr lang="en-US" altLang="zh-CN" dirty="0" err="1"/>
              <a:t>l,mid</a:t>
            </a:r>
            <a:r>
              <a:rPr lang="en-US" altLang="zh-CN" dirty="0"/>
              <a:t>])</a:t>
            </a:r>
            <a:r>
              <a:rPr lang="zh-CN" altLang="en-US" dirty="0"/>
              <a:t>和</a:t>
            </a:r>
            <a:r>
              <a:rPr lang="en-US" altLang="zh-CN" dirty="0"/>
              <a:t>mid2[r]=mid([mid+1,r])</a:t>
            </a:r>
            <a:r>
              <a:rPr lang="zh-CN" altLang="en-US" dirty="0"/>
              <a:t>可以在算</a:t>
            </a:r>
            <a:r>
              <a:rPr lang="en-US" altLang="zh-CN" dirty="0" err="1"/>
              <a:t>len</a:t>
            </a:r>
            <a:r>
              <a:rPr lang="en-US" altLang="zh-CN" dirty="0"/>
              <a:t>([</a:t>
            </a:r>
            <a:r>
              <a:rPr lang="en-US" altLang="zh-CN" dirty="0" err="1"/>
              <a:t>l,mid</a:t>
            </a:r>
            <a:r>
              <a:rPr lang="en-US" altLang="zh-CN" dirty="0"/>
              <a:t>])</a:t>
            </a:r>
            <a:r>
              <a:rPr lang="zh-CN" altLang="en-US" dirty="0"/>
              <a:t>，</a:t>
            </a:r>
            <a:r>
              <a:rPr lang="en-US" altLang="zh-CN" dirty="0" err="1"/>
              <a:t>len</a:t>
            </a:r>
            <a:r>
              <a:rPr lang="en-US" altLang="zh-CN" dirty="0"/>
              <a:t>([mid+1,r])</a:t>
            </a:r>
            <a:r>
              <a:rPr lang="zh-CN" altLang="en-US" dirty="0"/>
              <a:t>的时候顺便一起算出来</a:t>
            </a:r>
            <a:endParaRPr lang="en-US" altLang="zh-CN" dirty="0"/>
          </a:p>
          <a:p>
            <a:r>
              <a:rPr lang="zh-CN" altLang="en-US" dirty="0"/>
              <a:t>其</a:t>
            </a:r>
            <a:r>
              <a:rPr lang="en-US" altLang="zh-CN" dirty="0"/>
              <a:t>dep</a:t>
            </a:r>
            <a:r>
              <a:rPr lang="zh-CN" altLang="en-US" dirty="0"/>
              <a:t>易求，那么问题就变成求</a:t>
            </a:r>
            <a:r>
              <a:rPr lang="en-US" altLang="zh-CN" dirty="0"/>
              <a:t>\sum_{l=L}^mid \sum_{r=mid+1}^R dep(</a:t>
            </a:r>
            <a:r>
              <a:rPr lang="en-US" altLang="zh-CN" dirty="0" err="1"/>
              <a:t>lca</a:t>
            </a:r>
            <a:r>
              <a:rPr lang="en-US" altLang="zh-CN" dirty="0"/>
              <a:t>(mid1[l],mid2[r]))</a:t>
            </a:r>
          </a:p>
          <a:p>
            <a:r>
              <a:rPr lang="zh-CN" altLang="en-US" dirty="0"/>
              <a:t>这个就是</a:t>
            </a:r>
            <a:r>
              <a:rPr lang="en-US" altLang="zh-CN" dirty="0"/>
              <a:t>LNOI LCA</a:t>
            </a:r>
            <a:r>
              <a:rPr lang="zh-CN" altLang="en-US" dirty="0"/>
              <a:t>那个题做多次询问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342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CF1458F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至于三种情况的分界线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zh-CN" altLang="en-US" dirty="0"/>
              <a:t>从大到小枚举，那么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点集越来越大，所以两条分界线也要越来越右移，可以双指针</a:t>
            </a:r>
            <a:endParaRPr lang="en-US" altLang="zh-CN" dirty="0"/>
          </a:p>
          <a:p>
            <a:r>
              <a:rPr lang="zh-CN" altLang="en-US" dirty="0"/>
              <a:t>最后的复杂度就是外层</a:t>
            </a:r>
            <a:r>
              <a:rPr lang="en-US" altLang="zh-CN" dirty="0" err="1"/>
              <a:t>cdq</a:t>
            </a:r>
            <a:r>
              <a:rPr lang="zh-CN" altLang="en-US" dirty="0"/>
              <a:t>有一个</a:t>
            </a:r>
            <a:r>
              <a:rPr lang="en-US" altLang="zh-CN" dirty="0"/>
              <a:t>log</a:t>
            </a:r>
            <a:r>
              <a:rPr lang="zh-CN" altLang="en-US" dirty="0"/>
              <a:t>，内层</a:t>
            </a:r>
            <a:r>
              <a:rPr lang="en-US" altLang="zh-CN" dirty="0"/>
              <a:t>LNOI LCA</a:t>
            </a:r>
            <a:r>
              <a:rPr lang="zh-CN" altLang="en-US" dirty="0"/>
              <a:t>根据实现不同有一到两个</a:t>
            </a:r>
            <a:r>
              <a:rPr lang="en-US" altLang="zh-CN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426482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3A52-6EFC-12EB-1CD4-80E829E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127A0-2869-6533-417E-39830F93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给一棵树，每次改一条边的权值，求直径</a:t>
            </a:r>
            <a:endParaRPr lang="en-US" altLang="zh-CN" dirty="0"/>
          </a:p>
          <a:p>
            <a:r>
              <a:rPr lang="en-US" altLang="zh-CN" dirty="0"/>
              <a:t>CF1192B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4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3A52-6EFC-12EB-1CD4-80E829E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127A0-2869-6533-417E-39830F93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欧拉序</a:t>
            </a:r>
            <a:r>
              <a:rPr lang="en-US" altLang="zh-CN" dirty="0"/>
              <a:t>+</a:t>
            </a:r>
            <a:r>
              <a:rPr lang="zh-CN" altLang="en-US" dirty="0"/>
              <a:t>线段树</a:t>
            </a:r>
            <a:endParaRPr lang="en-US" altLang="zh-CN" dirty="0"/>
          </a:p>
          <a:p>
            <a:r>
              <a:rPr lang="zh-CN" altLang="en-US" dirty="0"/>
              <a:t>众所周知在欧拉序中找到点</a:t>
            </a:r>
            <a:r>
              <a:rPr lang="en-US" altLang="zh-CN" dirty="0"/>
              <a:t>l</a:t>
            </a:r>
            <a:r>
              <a:rPr lang="zh-CN" altLang="en-US" dirty="0"/>
              <a:t>和点</a:t>
            </a:r>
            <a:r>
              <a:rPr lang="en-US" altLang="zh-CN" dirty="0"/>
              <a:t>r</a:t>
            </a:r>
            <a:r>
              <a:rPr lang="zh-CN" altLang="en-US" dirty="0"/>
              <a:t>第一次出现的位置</a:t>
            </a:r>
            <a:endParaRPr lang="en-US" altLang="zh-CN" dirty="0"/>
          </a:p>
          <a:p>
            <a:r>
              <a:rPr lang="zh-CN" altLang="en-US" dirty="0"/>
              <a:t>这个区间内深度最小的点就是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想要最大化</a:t>
            </a:r>
            <a:r>
              <a:rPr lang="en-US" altLang="zh-CN" dirty="0"/>
              <a:t>dis(</a:t>
            </a:r>
            <a:r>
              <a:rPr lang="en-US" altLang="zh-CN" dirty="0" err="1"/>
              <a:t>l,r</a:t>
            </a:r>
            <a:r>
              <a:rPr lang="en-US" altLang="zh-CN" dirty="0"/>
              <a:t>)=dep(l)+dep(r)-2dep(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那么就是</a:t>
            </a:r>
            <a:r>
              <a:rPr lang="en-US" altLang="zh-CN" dirty="0"/>
              <a:t>max(dep(l)+dep(r))-min(2dep(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)))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46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3A52-6EFC-12EB-1CD4-80E829E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127A0-2869-6533-417E-39830F93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欧拉序</a:t>
            </a:r>
            <a:r>
              <a:rPr lang="en-US" altLang="zh-CN" dirty="0"/>
              <a:t>+</a:t>
            </a:r>
            <a:r>
              <a:rPr lang="zh-CN" altLang="en-US" dirty="0"/>
              <a:t>线段树</a:t>
            </a:r>
            <a:endParaRPr lang="en-US" altLang="zh-CN" dirty="0"/>
          </a:p>
          <a:p>
            <a:r>
              <a:rPr lang="zh-CN" altLang="en-US" dirty="0"/>
              <a:t>线段树维护欧拉序的点的</a:t>
            </a:r>
            <a:r>
              <a:rPr lang="en-US" altLang="zh-CN" dirty="0"/>
              <a:t>dep</a:t>
            </a:r>
          </a:p>
          <a:p>
            <a:r>
              <a:rPr lang="zh-CN" altLang="en-US" dirty="0"/>
              <a:t>线段树上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区间的区间最大值，记作</a:t>
            </a:r>
            <a:r>
              <a:rPr lang="en-US" altLang="zh-CN" dirty="0"/>
              <a:t>X</a:t>
            </a:r>
            <a:r>
              <a:rPr lang="zh-CN" altLang="en-US" dirty="0"/>
              <a:t>（作为答案的</a:t>
            </a:r>
            <a:r>
              <a:rPr lang="en-US" altLang="zh-CN" dirty="0"/>
              <a:t>dep[l]</a:t>
            </a:r>
            <a:r>
              <a:rPr lang="zh-CN" altLang="en-US" dirty="0"/>
              <a:t>或</a:t>
            </a:r>
            <a:r>
              <a:rPr lang="en-US" altLang="zh-CN" dirty="0"/>
              <a:t>dep[r]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区间最小值记作</a:t>
            </a:r>
            <a:r>
              <a:rPr lang="en-US" altLang="zh-CN" dirty="0"/>
              <a:t>I</a:t>
            </a:r>
            <a:r>
              <a:rPr lang="zh-CN" altLang="en-US" dirty="0"/>
              <a:t>（作为答案的</a:t>
            </a:r>
            <a:r>
              <a:rPr lang="en-US" altLang="zh-CN" dirty="0"/>
              <a:t>dep[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)]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dep[l]-2*dep[</a:t>
            </a:r>
            <a:r>
              <a:rPr lang="en-US" altLang="zh-CN" dirty="0" err="1"/>
              <a:t>lca</a:t>
            </a:r>
            <a:r>
              <a:rPr lang="en-US" altLang="zh-CN" dirty="0"/>
              <a:t>]</a:t>
            </a:r>
            <a:r>
              <a:rPr lang="zh-CN" altLang="en-US" dirty="0"/>
              <a:t>的最大值记作</a:t>
            </a:r>
            <a:r>
              <a:rPr lang="en-US" altLang="zh-CN" dirty="0"/>
              <a:t>LI</a:t>
            </a:r>
            <a:r>
              <a:rPr lang="zh-CN" altLang="en-US" dirty="0"/>
              <a:t>，是由左区间的</a:t>
            </a:r>
            <a:r>
              <a:rPr lang="en-US" altLang="zh-CN" dirty="0"/>
              <a:t>LI</a:t>
            </a:r>
            <a:r>
              <a:rPr lang="zh-CN" altLang="en-US" dirty="0"/>
              <a:t>，或者右区间的</a:t>
            </a:r>
            <a:r>
              <a:rPr lang="en-US" altLang="zh-CN" dirty="0"/>
              <a:t>LI</a:t>
            </a:r>
            <a:r>
              <a:rPr lang="zh-CN" altLang="en-US" dirty="0"/>
              <a:t>，或者左区间的</a:t>
            </a:r>
            <a:r>
              <a:rPr lang="en-US" altLang="zh-CN" dirty="0"/>
              <a:t>X</a:t>
            </a:r>
            <a:r>
              <a:rPr lang="zh-CN" altLang="en-US" dirty="0"/>
              <a:t>减去右区间的</a:t>
            </a:r>
            <a:r>
              <a:rPr lang="en-US" altLang="zh-CN" dirty="0"/>
              <a:t>I</a:t>
            </a:r>
            <a:r>
              <a:rPr lang="zh-CN" altLang="en-US" dirty="0"/>
              <a:t>得到</a:t>
            </a:r>
            <a:endParaRPr lang="en-US" altLang="zh-CN" dirty="0"/>
          </a:p>
          <a:p>
            <a:r>
              <a:rPr lang="en-US" altLang="zh-CN" dirty="0"/>
              <a:t>dep[r]-2*dep[</a:t>
            </a:r>
            <a:r>
              <a:rPr lang="en-US" altLang="zh-CN" dirty="0" err="1"/>
              <a:t>lca</a:t>
            </a:r>
            <a:r>
              <a:rPr lang="en-US" altLang="zh-CN" dirty="0"/>
              <a:t>]</a:t>
            </a:r>
            <a:r>
              <a:rPr lang="zh-CN" altLang="en-US" dirty="0"/>
              <a:t>的最大值记作</a:t>
            </a:r>
            <a:r>
              <a:rPr lang="en-US" altLang="zh-CN" dirty="0"/>
              <a:t>IR</a:t>
            </a:r>
            <a:r>
              <a:rPr lang="zh-CN" altLang="en-US" dirty="0"/>
              <a:t>，和</a:t>
            </a:r>
            <a:r>
              <a:rPr lang="en-US" altLang="zh-CN" dirty="0"/>
              <a:t>LI</a:t>
            </a:r>
            <a:r>
              <a:rPr lang="zh-CN" altLang="en-US" dirty="0"/>
              <a:t>计算差不多</a:t>
            </a:r>
            <a:endParaRPr lang="en-US" altLang="zh-CN" dirty="0"/>
          </a:p>
          <a:p>
            <a:r>
              <a:rPr lang="zh-CN" altLang="en-US" dirty="0"/>
              <a:t>答案</a:t>
            </a:r>
            <a:r>
              <a:rPr lang="en-US" altLang="zh-CN" dirty="0"/>
              <a:t>dep[l]-2*dep[</a:t>
            </a:r>
            <a:r>
              <a:rPr lang="en-US" altLang="zh-CN" dirty="0" err="1"/>
              <a:t>lca</a:t>
            </a:r>
            <a:r>
              <a:rPr lang="en-US" altLang="zh-CN" dirty="0"/>
              <a:t>]+dep[r]</a:t>
            </a:r>
            <a:r>
              <a:rPr lang="zh-CN" altLang="en-US" dirty="0"/>
              <a:t>的最大值记作</a:t>
            </a:r>
            <a:r>
              <a:rPr lang="en-US" altLang="zh-CN" dirty="0"/>
              <a:t>LIR</a:t>
            </a:r>
            <a:r>
              <a:rPr lang="zh-CN" altLang="en-US" dirty="0"/>
              <a:t>，算法都差不多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38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67B92-33CC-5281-ED6F-EEAFC372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ED364-C787-F371-F817-04A3D310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统计整棵树的信息</a:t>
            </a:r>
            <a:endParaRPr lang="en-US" altLang="zh-CN" dirty="0"/>
          </a:p>
          <a:p>
            <a:r>
              <a:rPr lang="zh-CN" altLang="en-US" dirty="0"/>
              <a:t>重心、直径相关</a:t>
            </a:r>
          </a:p>
        </p:txBody>
      </p:sp>
    </p:spTree>
    <p:extLst>
      <p:ext uri="{BB962C8B-B14F-4D97-AF65-F5344CB8AC3E}">
        <p14:creationId xmlns:p14="http://schemas.microsoft.com/office/powerpoint/2010/main" val="112358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3A52-6EFC-12EB-1CD4-80E829E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127A0-2869-6533-417E-39830F93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边权会影响一个子树的</a:t>
            </a:r>
            <a:r>
              <a:rPr lang="en-US" altLang="zh-CN" dirty="0"/>
              <a:t>dep</a:t>
            </a:r>
            <a:r>
              <a:rPr lang="zh-CN" altLang="en-US" dirty="0"/>
              <a:t>，所以就是区间修改区间查询</a:t>
            </a:r>
            <a:endParaRPr lang="en-US" altLang="zh-CN" dirty="0"/>
          </a:p>
          <a:p>
            <a:r>
              <a:rPr lang="zh-CN" altLang="en-US" dirty="0"/>
              <a:t>打标记即可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98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3A52-6EFC-12EB-1CD4-80E829E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127A0-2869-6533-417E-39830F93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dfs</a:t>
            </a:r>
            <a:r>
              <a:rPr lang="zh-CN" altLang="en-US" dirty="0"/>
              <a:t>序维护直径</a:t>
            </a:r>
            <a:endParaRPr lang="en-US" altLang="zh-CN" dirty="0"/>
          </a:p>
          <a:p>
            <a:r>
              <a:rPr lang="zh-CN" altLang="en-US" dirty="0"/>
              <a:t>假设已知</a:t>
            </a:r>
            <a:r>
              <a:rPr lang="en-US" altLang="zh-CN" dirty="0"/>
              <a:t>S</a:t>
            </a:r>
            <a:r>
              <a:rPr lang="zh-CN" altLang="en-US" dirty="0"/>
              <a:t>的一条直径和</a:t>
            </a:r>
            <a:r>
              <a:rPr lang="en-US" altLang="zh-CN" dirty="0"/>
              <a:t>T</a:t>
            </a:r>
            <a:r>
              <a:rPr lang="zh-CN" altLang="en-US" dirty="0"/>
              <a:t>的一条直径</a:t>
            </a:r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S</a:t>
            </a:r>
            <a:r>
              <a:rPr lang="zh-CN" altLang="en-US" dirty="0"/>
              <a:t>∪</a:t>
            </a:r>
            <a:r>
              <a:rPr lang="en-US" altLang="zh-CN" dirty="0"/>
              <a:t>T</a:t>
            </a:r>
            <a:r>
              <a:rPr lang="zh-CN" altLang="en-US" dirty="0"/>
              <a:t>的直径只用讨论</a:t>
            </a:r>
            <a:r>
              <a:rPr lang="en-US" altLang="zh-CN" dirty="0"/>
              <a:t>C(4,2)</a:t>
            </a:r>
            <a:r>
              <a:rPr lang="zh-CN" altLang="en-US" dirty="0"/>
              <a:t>种情况即可</a:t>
            </a:r>
            <a:endParaRPr lang="en-US" altLang="zh-CN" dirty="0"/>
          </a:p>
          <a:p>
            <a:r>
              <a:rPr lang="zh-CN" altLang="en-US" dirty="0"/>
              <a:t>所以在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序上建一棵线段树。线段树的每个区间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，维护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序在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内的这些点组成的点集的直径。</a:t>
            </a:r>
            <a:endParaRPr lang="en-US" altLang="zh-CN" dirty="0"/>
          </a:p>
          <a:p>
            <a:r>
              <a:rPr lang="zh-CN" altLang="en-US" dirty="0"/>
              <a:t>合并是比较好做的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66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3A52-6EFC-12EB-1CD4-80E829E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127A0-2869-6533-417E-39830F93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考虑修改一条边的权值，会对线段树上哪些点集产生影响。设修改的边的儿子节点为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那么当且仅当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与</a:t>
            </a:r>
            <a:r>
              <a:rPr lang="en-US" altLang="zh-CN" dirty="0"/>
              <a:t>[</a:t>
            </a:r>
            <a:r>
              <a:rPr lang="en-US" altLang="zh-CN" dirty="0" err="1"/>
              <a:t>st</a:t>
            </a:r>
            <a:r>
              <a:rPr lang="en-US" altLang="zh-CN" dirty="0"/>
              <a:t>[x],ed[x]]</a:t>
            </a:r>
            <a:r>
              <a:rPr lang="zh-CN" altLang="en-US" dirty="0"/>
              <a:t>有交又不被完全包含的时候，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的直径可能会发生变化</a:t>
            </a:r>
            <a:endParaRPr lang="en-US" altLang="zh-CN" dirty="0"/>
          </a:p>
          <a:p>
            <a:r>
              <a:rPr lang="zh-CN" altLang="en-US" dirty="0"/>
              <a:t>这样的区间只有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个，可以暴力更新，具体方法还是从儿子那里继承，然后分类讨论。</a:t>
            </a:r>
            <a:endParaRPr lang="en-US" altLang="zh-CN" dirty="0"/>
          </a:p>
          <a:p>
            <a:r>
              <a:rPr lang="en-US" altLang="zh-CN" dirty="0" err="1"/>
              <a:t>push_up</a:t>
            </a:r>
            <a:r>
              <a:rPr lang="en-US" altLang="zh-CN" dirty="0"/>
              <a:t> </a:t>
            </a:r>
            <a:r>
              <a:rPr lang="zh-CN" altLang="en-US" dirty="0"/>
              <a:t>时，涉及到求树上某条路径的长度。另外要支持修改边权。我们可以用另一个数据结构（树状数组或另一棵线段树）维护每个点到根的距离。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37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C232-EC78-C716-FA3B-2ABFDEA8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1EE89-55BA-F07E-667D-C67F40B5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树分治</a:t>
            </a:r>
            <a:endParaRPr lang="en-US" altLang="zh-CN" dirty="0"/>
          </a:p>
          <a:p>
            <a:r>
              <a:rPr lang="zh-CN" altLang="en-US" dirty="0"/>
              <a:t>点分树</a:t>
            </a:r>
            <a:endParaRPr lang="en-US" altLang="zh-CN" dirty="0"/>
          </a:p>
          <a:p>
            <a:r>
              <a:rPr lang="zh-CN" altLang="en-US" dirty="0"/>
              <a:t>重心、直径的一些维护套路 </a:t>
            </a:r>
            <a:r>
              <a:rPr lang="en-US" altLang="zh-CN" dirty="0"/>
              <a:t>or </a:t>
            </a:r>
            <a:r>
              <a:rPr lang="zh-CN" altLang="en-US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12248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4D3C9-3C93-4DBC-F9AD-B8C9BAFD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61816CE-D59B-D034-1FC4-34F1CC24A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266346"/>
              </p:ext>
            </p:extLst>
          </p:nvPr>
        </p:nvGraphicFramePr>
        <p:xfrm>
          <a:off x="1525980" y="2036617"/>
          <a:ext cx="8484919" cy="3675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4639">
                  <a:extLst>
                    <a:ext uri="{9D8B030D-6E8A-4147-A177-3AD203B41FA5}">
                      <a16:colId xmlns:a16="http://schemas.microsoft.com/office/drawing/2014/main" val="1822383561"/>
                    </a:ext>
                  </a:extLst>
                </a:gridCol>
                <a:gridCol w="2076852">
                  <a:extLst>
                    <a:ext uri="{9D8B030D-6E8A-4147-A177-3AD203B41FA5}">
                      <a16:colId xmlns:a16="http://schemas.microsoft.com/office/drawing/2014/main" val="3221440006"/>
                    </a:ext>
                  </a:extLst>
                </a:gridCol>
                <a:gridCol w="3603428">
                  <a:extLst>
                    <a:ext uri="{9D8B030D-6E8A-4147-A177-3AD203B41FA5}">
                      <a16:colId xmlns:a16="http://schemas.microsoft.com/office/drawing/2014/main" val="784812940"/>
                    </a:ext>
                  </a:extLst>
                </a:gridCol>
              </a:tblGrid>
              <a:tr h="40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[CTSC2017]</a:t>
                      </a:r>
                      <a:r>
                        <a:rPr lang="zh-CN" altLang="en-US" sz="1100" u="none" strike="noStrike">
                          <a:effectLst/>
                        </a:rPr>
                        <a:t>网络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luoguP3771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直径、二分答案、双指针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7461453"/>
                  </a:ext>
                </a:extLst>
              </a:tr>
              <a:tr h="40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[WC2010]</a:t>
                      </a:r>
                      <a:r>
                        <a:rPr lang="zh-CN" altLang="en-US" sz="1100" u="none" strike="noStrike" dirty="0">
                          <a:effectLst/>
                        </a:rPr>
                        <a:t>重建计划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luoguP4292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分数规划、点分 </a:t>
                      </a:r>
                      <a:r>
                        <a:rPr lang="en-US" altLang="zh-CN" sz="1100" u="none" strike="noStrike">
                          <a:effectLst/>
                        </a:rPr>
                        <a:t>or </a:t>
                      </a:r>
                      <a:r>
                        <a:rPr lang="zh-CN" altLang="en-US" sz="1100" u="none" strike="noStrike">
                          <a:effectLst/>
                        </a:rPr>
                        <a:t>长剖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9171445"/>
                  </a:ext>
                </a:extLst>
              </a:tr>
              <a:tr h="40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Tree MST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AT_cf17_final_j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点分、</a:t>
                      </a:r>
                      <a:r>
                        <a:rPr lang="en-US" sz="1100" u="none" strike="noStrike">
                          <a:effectLst/>
                        </a:rPr>
                        <a:t>kruskal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9442545"/>
                  </a:ext>
                </a:extLst>
              </a:tr>
              <a:tr h="40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Logistical Questions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CF566C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魔改重心、点分、求导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8490138"/>
                  </a:ext>
                </a:extLst>
              </a:tr>
              <a:tr h="40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Range Diameter Sum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CF1458F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树上圆理论、分治、点分树或者树剖</a:t>
                      </a:r>
                      <a:r>
                        <a:rPr lang="en-US" altLang="zh-CN" sz="1100" u="none" strike="noStrike">
                          <a:effectLst/>
                        </a:rPr>
                        <a:t>+BIT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1361023"/>
                  </a:ext>
                </a:extLst>
              </a:tr>
              <a:tr h="40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Drazil</a:t>
                      </a:r>
                      <a:r>
                        <a:rPr lang="en-US" sz="1100" u="none" strike="noStrike" dirty="0">
                          <a:effectLst/>
                        </a:rPr>
                        <a:t> and Morning Exercise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CF516D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直径、树上差分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9144577"/>
                  </a:ext>
                </a:extLst>
              </a:tr>
              <a:tr h="40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Weighed Tree Radius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CF1783G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树的动态直径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0845297"/>
                  </a:ext>
                </a:extLst>
              </a:tr>
              <a:tr h="408379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SPOJ QTREE6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同色连通块问题、树剖、线段树 </a:t>
                      </a:r>
                      <a:r>
                        <a:rPr lang="en-US" altLang="zh-CN" sz="1100" u="none" strike="noStrike" dirty="0">
                          <a:effectLst/>
                        </a:rPr>
                        <a:t>or LCT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384058"/>
                  </a:ext>
                </a:extLst>
              </a:tr>
              <a:tr h="4083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Tree Generator™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CF1149C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直径转括号序列、线段树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222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66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树上圆理论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搬一下</a:t>
            </a:r>
            <a:r>
              <a:rPr lang="en-US" altLang="zh-CN" dirty="0" err="1"/>
              <a:t>command_block</a:t>
            </a:r>
            <a:r>
              <a:rPr lang="zh-CN" altLang="en-US" dirty="0"/>
              <a:t>的博客</a:t>
            </a:r>
            <a:endParaRPr lang="en-US" altLang="zh-CN" dirty="0"/>
          </a:p>
          <a:p>
            <a:r>
              <a:rPr lang="zh-CN" altLang="en-US" dirty="0"/>
              <a:t>首先这个是在一棵树上进行讨论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f(</a:t>
            </a:r>
            <a:r>
              <a:rPr lang="en-US" altLang="zh-CN" dirty="0" err="1"/>
              <a:t>u,r</a:t>
            </a:r>
            <a:r>
              <a:rPr lang="en-US" altLang="zh-CN" dirty="0"/>
              <a:t>)</a:t>
            </a:r>
            <a:r>
              <a:rPr lang="zh-CN" altLang="en-US" dirty="0"/>
              <a:t>是一个点集，里面装的是距离点</a:t>
            </a:r>
            <a:r>
              <a:rPr lang="en-US" altLang="zh-CN" dirty="0"/>
              <a:t>u</a:t>
            </a:r>
            <a:r>
              <a:rPr lang="zh-CN" altLang="en-US" dirty="0"/>
              <a:t>不超过</a:t>
            </a:r>
            <a:r>
              <a:rPr lang="en-US" altLang="zh-CN" dirty="0"/>
              <a:t>r</a:t>
            </a:r>
            <a:r>
              <a:rPr lang="zh-CN" altLang="en-US" dirty="0"/>
              <a:t>的点</a:t>
            </a:r>
            <a:endParaRPr lang="en-US" altLang="zh-CN" dirty="0"/>
          </a:p>
          <a:p>
            <a:r>
              <a:rPr lang="zh-CN" altLang="en-US" dirty="0"/>
              <a:t>称</a:t>
            </a:r>
            <a:r>
              <a:rPr lang="en-US" altLang="zh-CN" dirty="0"/>
              <a:t>f(</a:t>
            </a:r>
            <a:r>
              <a:rPr lang="en-US" altLang="zh-CN" dirty="0" err="1"/>
              <a:t>u,r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/>
              <a:t>r</a:t>
            </a:r>
            <a:r>
              <a:rPr lang="zh-CN" altLang="en-US" dirty="0"/>
              <a:t>邻域，</a:t>
            </a:r>
            <a:r>
              <a:rPr lang="en-US" altLang="zh-CN" dirty="0"/>
              <a:t>r</a:t>
            </a:r>
            <a:r>
              <a:rPr lang="zh-CN" altLang="en-US" dirty="0"/>
              <a:t>是半径</a:t>
            </a:r>
            <a:endParaRPr lang="en-US" altLang="zh-CN" dirty="0"/>
          </a:p>
          <a:p>
            <a:r>
              <a:rPr lang="zh-CN" altLang="en-US" dirty="0"/>
              <a:t>显然</a:t>
            </a:r>
            <a:r>
              <a:rPr lang="en-US" altLang="zh-CN" dirty="0"/>
              <a:t>f(</a:t>
            </a:r>
            <a:r>
              <a:rPr lang="en-US" altLang="zh-CN" dirty="0" err="1"/>
              <a:t>u,r</a:t>
            </a:r>
            <a:r>
              <a:rPr lang="en-US" altLang="zh-CN" dirty="0"/>
              <a:t>)</a:t>
            </a:r>
            <a:r>
              <a:rPr lang="zh-CN" altLang="en-US" dirty="0"/>
              <a:t>是这棵树的一个连通块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51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树上圆理论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1</a:t>
            </a:r>
            <a:r>
              <a:rPr lang="zh-CN" altLang="en-US" dirty="0"/>
              <a:t>：对于</a:t>
            </a:r>
            <a:r>
              <a:rPr lang="en-US" altLang="zh-CN" dirty="0"/>
              <a:t>f(</a:t>
            </a:r>
            <a:r>
              <a:rPr lang="en-US" altLang="zh-CN" dirty="0" err="1"/>
              <a:t>u,r</a:t>
            </a:r>
            <a:r>
              <a:rPr lang="en-US" altLang="zh-CN" dirty="0"/>
              <a:t>)</a:t>
            </a:r>
            <a:r>
              <a:rPr lang="zh-CN" altLang="en-US" dirty="0"/>
              <a:t>，其所有直径的中点是重合的</a:t>
            </a:r>
            <a:endParaRPr lang="en-US" altLang="zh-CN" dirty="0"/>
          </a:p>
          <a:p>
            <a:r>
              <a:rPr lang="zh-CN" altLang="en-US" dirty="0"/>
              <a:t>证明：</a:t>
            </a:r>
            <a:r>
              <a:rPr lang="en-US" altLang="zh-CN" dirty="0"/>
              <a:t>f(</a:t>
            </a:r>
            <a:r>
              <a:rPr lang="en-US" altLang="zh-CN" dirty="0" err="1"/>
              <a:t>u,r</a:t>
            </a:r>
            <a:r>
              <a:rPr lang="en-US" altLang="zh-CN" dirty="0"/>
              <a:t>)</a:t>
            </a:r>
            <a:r>
              <a:rPr lang="zh-CN" altLang="en-US" dirty="0"/>
              <a:t>本身就是一棵树，而树的所有直径的中点就是重合的</a:t>
            </a:r>
            <a:endParaRPr lang="en-US" altLang="zh-CN" dirty="0"/>
          </a:p>
          <a:p>
            <a:r>
              <a:rPr lang="zh-CN" altLang="en-US" dirty="0"/>
              <a:t>注意这里中点可能不在某个点上面，而是边的中点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设点集</a:t>
            </a:r>
            <a:r>
              <a:rPr lang="en-US" altLang="zh-CN" dirty="0"/>
              <a:t>S</a:t>
            </a:r>
            <a:r>
              <a:rPr lang="zh-CN" altLang="en-US" dirty="0"/>
              <a:t>的中心（直径中点）为</a:t>
            </a:r>
            <a:r>
              <a:rPr lang="en-US" altLang="zh-CN" dirty="0"/>
              <a:t>mid(S)</a:t>
            </a:r>
            <a:r>
              <a:rPr lang="zh-CN" altLang="en-US" dirty="0"/>
              <a:t>，直径长度为</a:t>
            </a:r>
            <a:r>
              <a:rPr lang="en-US" altLang="zh-CN" dirty="0" err="1"/>
              <a:t>len</a:t>
            </a:r>
            <a:r>
              <a:rPr lang="en-US" altLang="zh-CN" dirty="0"/>
              <a:t>(S)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S</a:t>
            </a:r>
            <a:r>
              <a:rPr lang="zh-CN" altLang="en-US" dirty="0"/>
              <a:t>的最小覆盖邻域为</a:t>
            </a:r>
            <a:r>
              <a:rPr lang="en-US" altLang="zh-CN" dirty="0"/>
              <a:t>c(S)=f(mid(S),</a:t>
            </a:r>
            <a:r>
              <a:rPr lang="en-US" altLang="zh-CN" dirty="0" err="1"/>
              <a:t>len</a:t>
            </a:r>
            <a:r>
              <a:rPr lang="en-US" altLang="zh-CN" dirty="0"/>
              <a:t>(S)/2)</a:t>
            </a:r>
          </a:p>
          <a:p>
            <a:r>
              <a:rPr lang="zh-CN" altLang="en-US" dirty="0"/>
              <a:t>类似于最小圆覆盖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65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树上圆理论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2</a:t>
            </a:r>
            <a:r>
              <a:rPr lang="zh-CN" altLang="en-US" dirty="0"/>
              <a:t>：若</a:t>
            </a:r>
            <a:r>
              <a:rPr lang="en-US" altLang="zh-CN" dirty="0"/>
              <a:t>f(</a:t>
            </a:r>
            <a:r>
              <a:rPr lang="en-US" altLang="zh-CN" dirty="0" err="1"/>
              <a:t>u,r</a:t>
            </a:r>
            <a:r>
              <a:rPr lang="en-US" altLang="zh-CN" dirty="0"/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KaTeX_Main"/>
              </a:rPr>
              <a:t> ⊇</a:t>
            </a:r>
            <a:r>
              <a:rPr lang="en-US" altLang="zh-CN" dirty="0"/>
              <a:t> S</a:t>
            </a:r>
            <a:r>
              <a:rPr lang="zh-CN" altLang="en-US" dirty="0"/>
              <a:t>，则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KaTeX_Main"/>
              </a:rPr>
              <a:t> </a:t>
            </a:r>
            <a:r>
              <a:rPr lang="en-US" altLang="zh-CN" dirty="0"/>
              <a:t>f(</a:t>
            </a:r>
            <a:r>
              <a:rPr lang="en-US" altLang="zh-CN" dirty="0" err="1"/>
              <a:t>u,r</a:t>
            </a:r>
            <a:r>
              <a:rPr lang="en-US" altLang="zh-CN" dirty="0"/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KaTeX_Main"/>
              </a:rPr>
              <a:t> ⊇</a:t>
            </a:r>
            <a:r>
              <a:rPr lang="en-US" altLang="zh-CN" dirty="0"/>
              <a:t> c(S)</a:t>
            </a:r>
          </a:p>
          <a:p>
            <a:r>
              <a:rPr lang="zh-CN" altLang="en-US" dirty="0"/>
              <a:t>换言之，若有一个中心为</a:t>
            </a:r>
            <a:r>
              <a:rPr lang="en-US" altLang="zh-CN" dirty="0"/>
              <a:t>u</a:t>
            </a:r>
            <a:r>
              <a:rPr lang="zh-CN" altLang="en-US" dirty="0"/>
              <a:t>，半径为</a:t>
            </a:r>
            <a:r>
              <a:rPr lang="en-US" altLang="zh-CN" dirty="0"/>
              <a:t>r</a:t>
            </a:r>
            <a:r>
              <a:rPr lang="zh-CN" altLang="en-US" dirty="0"/>
              <a:t>的圆覆盖点集</a:t>
            </a:r>
            <a:r>
              <a:rPr lang="en-US" altLang="zh-CN" dirty="0"/>
              <a:t>S</a:t>
            </a:r>
            <a:r>
              <a:rPr lang="zh-CN" altLang="en-US" dirty="0"/>
              <a:t>，则这个圆也覆盖</a:t>
            </a:r>
            <a:r>
              <a:rPr lang="en-US" altLang="zh-CN" dirty="0"/>
              <a:t>S</a:t>
            </a:r>
            <a:r>
              <a:rPr lang="zh-CN" altLang="en-US" dirty="0"/>
              <a:t>的最小圆覆盖</a:t>
            </a:r>
            <a:endParaRPr lang="en-US" altLang="zh-CN" dirty="0"/>
          </a:p>
          <a:p>
            <a:r>
              <a:rPr lang="zh-CN" altLang="en-US" dirty="0"/>
              <a:t>证明：设</a:t>
            </a:r>
            <a:r>
              <a:rPr lang="en-US" altLang="zh-CN" dirty="0"/>
              <a:t>S</a:t>
            </a:r>
            <a:r>
              <a:rPr lang="zh-CN" altLang="en-US" dirty="0"/>
              <a:t>的一条直径的端点为</a:t>
            </a:r>
            <a:r>
              <a:rPr lang="en-US" altLang="zh-CN" dirty="0" err="1"/>
              <a:t>a,b</a:t>
            </a:r>
            <a:r>
              <a:rPr lang="zh-CN" altLang="en-US" dirty="0"/>
              <a:t>，那么</a:t>
            </a:r>
            <a:r>
              <a:rPr lang="en-US" altLang="zh-CN" dirty="0"/>
              <a:t>dis(</a:t>
            </a:r>
            <a:r>
              <a:rPr lang="en-US" altLang="zh-CN" dirty="0" err="1"/>
              <a:t>u,a</a:t>
            </a:r>
            <a:r>
              <a:rPr lang="en-US" altLang="zh-CN" dirty="0"/>
              <a:t>)&lt;=</a:t>
            </a:r>
            <a:r>
              <a:rPr lang="en-US" altLang="zh-CN" dirty="0" err="1"/>
              <a:t>r,dis</a:t>
            </a:r>
            <a:r>
              <a:rPr lang="en-US" altLang="zh-CN" dirty="0"/>
              <a:t>(</a:t>
            </a:r>
            <a:r>
              <a:rPr lang="en-US" altLang="zh-CN" dirty="0" err="1"/>
              <a:t>u,b</a:t>
            </a:r>
            <a:r>
              <a:rPr lang="en-US" altLang="zh-CN" dirty="0"/>
              <a:t>)&lt;=r</a:t>
            </a:r>
            <a:r>
              <a:rPr lang="zh-CN" altLang="en-US" dirty="0"/>
              <a:t>，而</a:t>
            </a:r>
            <a:r>
              <a:rPr lang="en-US" altLang="zh-CN" dirty="0"/>
              <a:t>dis(</a:t>
            </a:r>
            <a:r>
              <a:rPr lang="en-US" altLang="zh-CN" dirty="0" err="1"/>
              <a:t>a,mid</a:t>
            </a:r>
            <a:r>
              <a:rPr lang="en-US" altLang="zh-CN" dirty="0"/>
              <a:t>(S))=dis(</a:t>
            </a:r>
            <a:r>
              <a:rPr lang="en-US" altLang="zh-CN" dirty="0" err="1"/>
              <a:t>b,mid</a:t>
            </a:r>
            <a:r>
              <a:rPr lang="en-US" altLang="zh-CN" dirty="0"/>
              <a:t>(S))=</a:t>
            </a:r>
            <a:r>
              <a:rPr lang="en-US" altLang="zh-CN" dirty="0" err="1"/>
              <a:t>len</a:t>
            </a:r>
            <a:r>
              <a:rPr lang="en-US" altLang="zh-CN" dirty="0"/>
              <a:t>(S)/2</a:t>
            </a:r>
            <a:r>
              <a:rPr lang="zh-CN" altLang="en-US" dirty="0"/>
              <a:t>，所以</a:t>
            </a:r>
            <a:r>
              <a:rPr lang="en-US" altLang="zh-CN" dirty="0"/>
              <a:t>dis(</a:t>
            </a:r>
            <a:r>
              <a:rPr lang="en-US" altLang="zh-CN" dirty="0" err="1"/>
              <a:t>u,mid</a:t>
            </a:r>
            <a:r>
              <a:rPr lang="en-US" altLang="zh-CN" dirty="0"/>
              <a:t>(S))&lt;=r-</a:t>
            </a:r>
            <a:r>
              <a:rPr lang="en-US" altLang="zh-CN" dirty="0" err="1"/>
              <a:t>len</a:t>
            </a:r>
            <a:r>
              <a:rPr lang="en-US" altLang="zh-CN" dirty="0"/>
              <a:t>(S)/2</a:t>
            </a:r>
          </a:p>
          <a:p>
            <a:r>
              <a:rPr lang="zh-CN" altLang="en-US" dirty="0"/>
              <a:t>考虑</a:t>
            </a:r>
            <a:r>
              <a:rPr lang="en-US" altLang="zh-CN" dirty="0"/>
              <a:t>c(S)</a:t>
            </a:r>
            <a:r>
              <a:rPr lang="zh-CN" altLang="en-US" dirty="0"/>
              <a:t>里面任意一个点</a:t>
            </a:r>
            <a:r>
              <a:rPr lang="en-US" altLang="zh-CN" dirty="0"/>
              <a:t>x</a:t>
            </a:r>
            <a:r>
              <a:rPr lang="zh-CN" altLang="en-US" dirty="0"/>
              <a:t>，从</a:t>
            </a:r>
            <a:r>
              <a:rPr lang="en-US" altLang="zh-CN" dirty="0"/>
              <a:t>u</a:t>
            </a:r>
            <a:r>
              <a:rPr lang="zh-CN" altLang="en-US" dirty="0"/>
              <a:t>出发走到</a:t>
            </a:r>
            <a:r>
              <a:rPr lang="en-US" altLang="zh-CN" dirty="0"/>
              <a:t>mid(S)</a:t>
            </a:r>
            <a:r>
              <a:rPr lang="zh-CN" altLang="en-US" dirty="0"/>
              <a:t>，距离不超过</a:t>
            </a:r>
            <a:r>
              <a:rPr lang="en-US" altLang="zh-CN" dirty="0"/>
              <a:t>r-</a:t>
            </a:r>
            <a:r>
              <a:rPr lang="en-US" altLang="zh-CN" dirty="0" err="1"/>
              <a:t>len</a:t>
            </a:r>
            <a:r>
              <a:rPr lang="en-US" altLang="zh-CN" dirty="0"/>
              <a:t>(S)/2</a:t>
            </a:r>
            <a:r>
              <a:rPr lang="zh-CN" altLang="en-US" dirty="0"/>
              <a:t>，再从</a:t>
            </a:r>
            <a:r>
              <a:rPr lang="en-US" altLang="zh-CN" dirty="0"/>
              <a:t>mid(S)</a:t>
            </a:r>
            <a:r>
              <a:rPr lang="zh-CN" altLang="en-US" dirty="0"/>
              <a:t>走到</a:t>
            </a:r>
            <a:r>
              <a:rPr lang="en-US" altLang="zh-CN" dirty="0"/>
              <a:t>x</a:t>
            </a:r>
            <a:r>
              <a:rPr lang="zh-CN" altLang="en-US" dirty="0"/>
              <a:t>，距离不超过</a:t>
            </a:r>
            <a:r>
              <a:rPr lang="en-US" altLang="zh-CN" dirty="0" err="1"/>
              <a:t>len</a:t>
            </a:r>
            <a:r>
              <a:rPr lang="en-US" altLang="zh-CN" dirty="0"/>
              <a:t>(S)/2</a:t>
            </a:r>
            <a:r>
              <a:rPr lang="zh-CN" altLang="en-US" dirty="0"/>
              <a:t>，所以总距离不超过</a:t>
            </a:r>
            <a:r>
              <a:rPr lang="en-US" altLang="zh-CN" dirty="0"/>
              <a:t>r</a:t>
            </a:r>
            <a:r>
              <a:rPr lang="zh-CN" altLang="en-US" dirty="0"/>
              <a:t>，所以</a:t>
            </a:r>
            <a:r>
              <a:rPr lang="en-US" altLang="zh-CN" dirty="0"/>
              <a:t>c(S)</a:t>
            </a:r>
            <a:r>
              <a:rPr lang="zh-CN" altLang="en-US" dirty="0"/>
              <a:t>的点都在</a:t>
            </a:r>
            <a:r>
              <a:rPr lang="en-US" altLang="zh-CN" dirty="0"/>
              <a:t>f(</a:t>
            </a:r>
            <a:r>
              <a:rPr lang="en-US" altLang="zh-CN" dirty="0" err="1"/>
              <a:t>u,r</a:t>
            </a:r>
            <a:r>
              <a:rPr lang="en-US" altLang="zh-CN" dirty="0"/>
              <a:t>)</a:t>
            </a:r>
            <a:r>
              <a:rPr lang="zh-CN" altLang="en-US" dirty="0"/>
              <a:t>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84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树上圆理论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3</a:t>
            </a:r>
            <a:r>
              <a:rPr lang="zh-CN" altLang="en-US" dirty="0"/>
              <a:t>：设</a:t>
            </a:r>
            <a:r>
              <a:rPr lang="en-US" altLang="zh-CN" dirty="0"/>
              <a:t>md(</a:t>
            </a:r>
            <a:r>
              <a:rPr lang="en-US" altLang="zh-CN" dirty="0" err="1"/>
              <a:t>S,v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/>
              <a:t>v</a:t>
            </a:r>
            <a:r>
              <a:rPr lang="zh-CN" altLang="en-US" dirty="0"/>
              <a:t>到</a:t>
            </a:r>
            <a:r>
              <a:rPr lang="en-US" altLang="zh-CN" dirty="0"/>
              <a:t>S</a:t>
            </a:r>
            <a:r>
              <a:rPr lang="zh-CN" altLang="en-US" dirty="0"/>
              <a:t>内一点的最远距离，那么</a:t>
            </a:r>
            <a:r>
              <a:rPr lang="en-US" altLang="zh-CN" dirty="0"/>
              <a:t>md(</a:t>
            </a:r>
            <a:r>
              <a:rPr lang="en-US" altLang="zh-CN" dirty="0" err="1"/>
              <a:t>S,v</a:t>
            </a:r>
            <a:r>
              <a:rPr lang="en-US" altLang="zh-CN" dirty="0"/>
              <a:t>)=dis(mid(S),v)+</a:t>
            </a:r>
            <a:r>
              <a:rPr lang="en-US" altLang="zh-CN" dirty="0" err="1"/>
              <a:t>len</a:t>
            </a:r>
            <a:r>
              <a:rPr lang="en-US" altLang="zh-CN" dirty="0"/>
              <a:t>(S)/2</a:t>
            </a:r>
          </a:p>
          <a:p>
            <a:r>
              <a:rPr lang="zh-CN" altLang="en-US" dirty="0"/>
              <a:t>证明：显然要达到最远距离，</a:t>
            </a:r>
            <a:r>
              <a:rPr lang="en-US" altLang="zh-CN" dirty="0"/>
              <a:t>v</a:t>
            </a:r>
            <a:r>
              <a:rPr lang="zh-CN" altLang="en-US" dirty="0"/>
              <a:t>必须走到</a:t>
            </a:r>
            <a:r>
              <a:rPr lang="en-US" altLang="zh-CN" dirty="0"/>
              <a:t>S</a:t>
            </a:r>
            <a:r>
              <a:rPr lang="zh-CN" altLang="en-US" dirty="0"/>
              <a:t>的直径的一个端点</a:t>
            </a:r>
            <a:endParaRPr lang="en-US" altLang="zh-CN" dirty="0"/>
          </a:p>
          <a:p>
            <a:r>
              <a:rPr lang="zh-CN" altLang="en-US" dirty="0"/>
              <a:t>无论从哪边来到中心，都可以再从中心走到直径的一个端点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03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6898-1305-E30F-4B0D-AD0C33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树上圆理论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DCF9F-F2B9-CFAC-749C-0A122A8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合并两个点集的圆覆盖</a:t>
            </a:r>
            <a:endParaRPr lang="en-US" altLang="zh-CN" dirty="0"/>
          </a:p>
          <a:p>
            <a:r>
              <a:rPr lang="zh-CN" altLang="en-US" dirty="0"/>
              <a:t>即计算</a:t>
            </a:r>
            <a:r>
              <a:rPr lang="en-US" altLang="zh-CN" dirty="0"/>
              <a:t>c(S </a:t>
            </a:r>
            <a:r>
              <a:rPr lang="zh-CN" altLang="en-US" dirty="0"/>
              <a:t>∪ </a:t>
            </a:r>
            <a:r>
              <a:rPr lang="en-US" altLang="zh-CN" dirty="0"/>
              <a:t>T)</a:t>
            </a:r>
          </a:p>
          <a:p>
            <a:r>
              <a:rPr lang="zh-CN" altLang="en-US" dirty="0"/>
              <a:t>首先特判</a:t>
            </a:r>
            <a:r>
              <a:rPr lang="en-US" altLang="zh-CN" dirty="0"/>
              <a:t>c(S)</a:t>
            </a:r>
            <a:r>
              <a:rPr lang="zh-CN" altLang="en-US" dirty="0"/>
              <a:t>和</a:t>
            </a:r>
            <a:r>
              <a:rPr lang="en-US" altLang="zh-CN" dirty="0"/>
              <a:t>c(T)</a:t>
            </a:r>
            <a:r>
              <a:rPr lang="zh-CN" altLang="en-US" dirty="0"/>
              <a:t>这两个集合互相包含的情况</a:t>
            </a:r>
            <a:endParaRPr lang="en-US" altLang="zh-CN" dirty="0"/>
          </a:p>
          <a:p>
            <a:r>
              <a:rPr lang="zh-CN" altLang="en-US" dirty="0"/>
              <a:t>例如检查是否</a:t>
            </a:r>
            <a:r>
              <a:rPr lang="en-US" altLang="zh-CN" dirty="0" err="1"/>
              <a:t>len</a:t>
            </a:r>
            <a:r>
              <a:rPr lang="en-US" altLang="zh-CN" dirty="0"/>
              <a:t>(T)/2+dis(mid(S),mid(T))&lt;=</a:t>
            </a:r>
            <a:r>
              <a:rPr lang="en-US" altLang="zh-CN" dirty="0" err="1"/>
              <a:t>len</a:t>
            </a:r>
            <a:r>
              <a:rPr lang="en-US" altLang="zh-CN" dirty="0"/>
              <a:t>(S)/2</a:t>
            </a:r>
          </a:p>
          <a:p>
            <a:r>
              <a:rPr lang="zh-CN" altLang="en-US" dirty="0"/>
              <a:t>如果是就说明</a:t>
            </a:r>
            <a:r>
              <a:rPr lang="en-US" altLang="zh-CN" dirty="0"/>
              <a:t>c(T)</a:t>
            </a:r>
            <a:r>
              <a:rPr lang="zh-CN" altLang="en-US" dirty="0"/>
              <a:t>被</a:t>
            </a:r>
            <a:r>
              <a:rPr lang="en-US" altLang="zh-CN" dirty="0"/>
              <a:t>c(S)</a:t>
            </a:r>
            <a:r>
              <a:rPr lang="zh-CN" altLang="en-US" dirty="0"/>
              <a:t>包含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655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2227</Words>
  <Application>Microsoft Office PowerPoint</Application>
  <PresentationFormat>宽屏</PresentationFormat>
  <Paragraphs>139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KaTeX_Main</vt:lpstr>
      <vt:lpstr>等线</vt:lpstr>
      <vt:lpstr>等线 Light</vt:lpstr>
      <vt:lpstr>Arial</vt:lpstr>
      <vt:lpstr>Office 主题​​</vt:lpstr>
      <vt:lpstr>树上问题二</vt:lpstr>
      <vt:lpstr>常见问题</vt:lpstr>
      <vt:lpstr>常用的工具</vt:lpstr>
      <vt:lpstr>PowerPoint 演示文稿</vt:lpstr>
      <vt:lpstr>树上圆理论</vt:lpstr>
      <vt:lpstr>树上圆理论</vt:lpstr>
      <vt:lpstr>树上圆理论</vt:lpstr>
      <vt:lpstr>树上圆理论</vt:lpstr>
      <vt:lpstr>树上圆理论</vt:lpstr>
      <vt:lpstr>树上圆理论</vt:lpstr>
      <vt:lpstr>CF1458F</vt:lpstr>
      <vt:lpstr>CF1458F</vt:lpstr>
      <vt:lpstr>CF1458F</vt:lpstr>
      <vt:lpstr>CF1458F</vt:lpstr>
      <vt:lpstr>CF1458F</vt:lpstr>
      <vt:lpstr>CF1458F</vt:lpstr>
      <vt:lpstr>动态直径</vt:lpstr>
      <vt:lpstr>动态直径</vt:lpstr>
      <vt:lpstr>动态直径</vt:lpstr>
      <vt:lpstr>动态直径</vt:lpstr>
      <vt:lpstr>动态直径</vt:lpstr>
      <vt:lpstr>动态直径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树上问题二</dc:title>
  <dc:creator>You Lingyun</dc:creator>
  <cp:lastModifiedBy>You Lingyun</cp:lastModifiedBy>
  <cp:revision>19</cp:revision>
  <dcterms:created xsi:type="dcterms:W3CDTF">2023-07-12T01:04:59Z</dcterms:created>
  <dcterms:modified xsi:type="dcterms:W3CDTF">2023-07-12T14:41:21Z</dcterms:modified>
</cp:coreProperties>
</file>