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256" r:id="rId2"/>
    <p:sldId id="257" r:id="rId3"/>
    <p:sldId id="282" r:id="rId4"/>
    <p:sldId id="258" r:id="rId5"/>
    <p:sldId id="259" r:id="rId6"/>
    <p:sldId id="260" r:id="rId7"/>
    <p:sldId id="261" r:id="rId8"/>
    <p:sldId id="262" r:id="rId9"/>
    <p:sldId id="263" r:id="rId10"/>
    <p:sldId id="272" r:id="rId11"/>
    <p:sldId id="264" r:id="rId12"/>
    <p:sldId id="267" r:id="rId13"/>
    <p:sldId id="265" r:id="rId14"/>
    <p:sldId id="268" r:id="rId15"/>
    <p:sldId id="266" r:id="rId16"/>
    <p:sldId id="269" r:id="rId17"/>
    <p:sldId id="270" r:id="rId18"/>
    <p:sldId id="271" r:id="rId19"/>
    <p:sldId id="273" r:id="rId20"/>
    <p:sldId id="274" r:id="rId21"/>
    <p:sldId id="275" r:id="rId22"/>
    <p:sldId id="276" r:id="rId23"/>
    <p:sldId id="277" r:id="rId24"/>
    <p:sldId id="278" r:id="rId25"/>
    <p:sldId id="279" r:id="rId26"/>
    <p:sldId id="280" r:id="rId27"/>
    <p:sldId id="281" r:id="rId28"/>
    <p:sldId id="283" r:id="rId29"/>
    <p:sldId id="292" r:id="rId30"/>
    <p:sldId id="293" r:id="rId31"/>
    <p:sldId id="284" r:id="rId32"/>
    <p:sldId id="287" r:id="rId33"/>
    <p:sldId id="285" r:id="rId34"/>
    <p:sldId id="286" r:id="rId35"/>
    <p:sldId id="288" r:id="rId36"/>
    <p:sldId id="289" r:id="rId37"/>
    <p:sldId id="290" r:id="rId38"/>
    <p:sldId id="291" r:id="rId39"/>
    <p:sldId id="295" r:id="rId40"/>
    <p:sldId id="294" r:id="rId41"/>
    <p:sldId id="296" r:id="rId42"/>
    <p:sldId id="297" r:id="rId43"/>
    <p:sldId id="298" r:id="rId44"/>
    <p:sldId id="299" r:id="rId45"/>
    <p:sldId id="300" r:id="rId46"/>
    <p:sldId id="301" r:id="rId47"/>
    <p:sldId id="302" r:id="rId48"/>
    <p:sldId id="303" r:id="rId49"/>
    <p:sldId id="304" r:id="rId50"/>
    <p:sldId id="305" r:id="rId51"/>
    <p:sldId id="320"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1" r:id="rId67"/>
    <p:sldId id="324" r:id="rId68"/>
    <p:sldId id="322" r:id="rId69"/>
    <p:sldId id="323"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1978" autoAdjust="0"/>
  </p:normalViewPr>
  <p:slideViewPr>
    <p:cSldViewPr snapToGrid="0">
      <p:cViewPr varScale="1">
        <p:scale>
          <a:sx n="104" d="100"/>
          <a:sy n="104" d="100"/>
        </p:scale>
        <p:origin x="216"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ink/ink1.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4186" units="1/cm"/>
          <inkml:channelProperty channel="Y" name="resolution" value="74.4186" units="1/cm"/>
          <inkml:channelProperty channel="T" name="resolution" value="1" units="1/dev"/>
        </inkml:channelProperties>
      </inkml:inkSource>
      <inkml:timestamp xml:id="ts0" timeString="2023-04-30T12:20:22.193"/>
    </inkml:context>
    <inkml:brush xml:id="br0">
      <inkml:brushProperty name="width" value="0.05292" units="cm"/>
      <inkml:brushProperty name="height" value="0.05292" units="cm"/>
      <inkml:brushProperty name="color" value="#FF0000"/>
    </inkml:brush>
  </inkml:definitions>
  <inkml:trace contextRef="#ctx0" brushRef="#br0">6125 13150 0,'-26'0'0,"26"-27"15,-27 14 1,14-13-1,0 26 1,-40-14 0,53-12-1,-27 26 1,14 0 0,-27 0-1,-26 0 1,13 40-1,14-14 1,12 14 0,27-14-1,0-12 1,0 12 15,0 14-15,-26-27 15,26 13-15,13-26 15,40 40-15,-40-40-1,14 13 1,12 14-1,-12-14 1,12 13-16,-12-26 16,26 53-1,-27-53 1,-26 27 0,13-27 15,80 53-16,-66-14 17,-27-25-17,0 12 1,0 14 0,0-27-1,-14-13-15,1 27 16,0-27-1,-27 0 1,0 0 0,1-14-1,26 14 1,-27-13 0,13-27-1,-12 27 1,26 13 15,-27-13-15,27 0-1,-1 13 17</inkml:trace>
  <inkml:trace contextRef="#ctx0" brushRef="#br0" timeOffset="1480.04">11456 13534 0,'27'0'63,"-14"13"-63,27 0 15,26-13 1,27 26 0,-40-12-1,-27-14 1,0 0-16,14 0 78,-27 0-62,14 0-1,12 26 1,54-13 0,-53 14-1,-40-14 1,26-13-1,-13 0 1,14 0 0</inkml:trace>
  <inkml:trace contextRef="#ctx0" brushRef="#br0" timeOffset="2743.42">11867 13375 0,'-27'0'31,"14"0"0,0 0 1,-1 0-17,-12 53 1,13 39 0,-27 14-1,40-40 1,0 0-1,0-52 1,0 12 0,0-13-1,0 1 17,0-1-17,13 13 32,-13-13-16,14 14 63,12-27-94,-26 13 16,13-13-16,14 27 15,-14-27 1,27 13 15,-14 0-15,14-13-1,-1 0 17,-25 0-17,-1 0 1,13 0 0,14 0-1,-40-13-15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817D88-500C-4F32-BE20-739D432E56E9}" type="datetimeFigureOut">
              <a:rPr lang="zh-CN" altLang="en-US" smtClean="0"/>
              <a:t>2023/5/15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ECC6C8-8FC8-4B3A-97D8-0CEC8FF83F39}" type="slidenum">
              <a:rPr lang="zh-CN" altLang="en-US" smtClean="0"/>
              <a:t>‹#›</a:t>
            </a:fld>
            <a:endParaRPr lang="zh-CN" altLang="en-US"/>
          </a:p>
        </p:txBody>
      </p:sp>
    </p:spTree>
    <p:extLst>
      <p:ext uri="{BB962C8B-B14F-4D97-AF65-F5344CB8AC3E}">
        <p14:creationId xmlns:p14="http://schemas.microsoft.com/office/powerpoint/2010/main" val="64178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POJ 1655</a:t>
            </a:r>
          </a:p>
          <a:p>
            <a:r>
              <a:rPr lang="en-US" altLang="zh-CN" dirty="0"/>
              <a:t>CF 1406C</a:t>
            </a:r>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4</a:t>
            </a:fld>
            <a:endParaRPr lang="zh-CN" altLang="en-US"/>
          </a:p>
        </p:txBody>
      </p:sp>
    </p:spTree>
    <p:extLst>
      <p:ext uri="{BB962C8B-B14F-4D97-AF65-F5344CB8AC3E}">
        <p14:creationId xmlns:p14="http://schemas.microsoft.com/office/powerpoint/2010/main" val="2416789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54</a:t>
            </a:fld>
            <a:endParaRPr lang="zh-CN" altLang="en-US"/>
          </a:p>
        </p:txBody>
      </p:sp>
    </p:spTree>
    <p:extLst>
      <p:ext uri="{BB962C8B-B14F-4D97-AF65-F5344CB8AC3E}">
        <p14:creationId xmlns:p14="http://schemas.microsoft.com/office/powerpoint/2010/main" val="1829622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55</a:t>
            </a:fld>
            <a:endParaRPr lang="zh-CN" altLang="en-US"/>
          </a:p>
        </p:txBody>
      </p:sp>
    </p:spTree>
    <p:extLst>
      <p:ext uri="{BB962C8B-B14F-4D97-AF65-F5344CB8AC3E}">
        <p14:creationId xmlns:p14="http://schemas.microsoft.com/office/powerpoint/2010/main" val="685990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56</a:t>
            </a:fld>
            <a:endParaRPr lang="zh-CN" altLang="en-US"/>
          </a:p>
        </p:txBody>
      </p:sp>
    </p:spTree>
    <p:extLst>
      <p:ext uri="{BB962C8B-B14F-4D97-AF65-F5344CB8AC3E}">
        <p14:creationId xmlns:p14="http://schemas.microsoft.com/office/powerpoint/2010/main" val="1153144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57</a:t>
            </a:fld>
            <a:endParaRPr lang="zh-CN" altLang="en-US"/>
          </a:p>
        </p:txBody>
      </p:sp>
    </p:spTree>
    <p:extLst>
      <p:ext uri="{BB962C8B-B14F-4D97-AF65-F5344CB8AC3E}">
        <p14:creationId xmlns:p14="http://schemas.microsoft.com/office/powerpoint/2010/main" val="4228363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58</a:t>
            </a:fld>
            <a:endParaRPr lang="zh-CN" altLang="en-US"/>
          </a:p>
        </p:txBody>
      </p:sp>
    </p:spTree>
    <p:extLst>
      <p:ext uri="{BB962C8B-B14F-4D97-AF65-F5344CB8AC3E}">
        <p14:creationId xmlns:p14="http://schemas.microsoft.com/office/powerpoint/2010/main" val="1341574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59</a:t>
            </a:fld>
            <a:endParaRPr lang="zh-CN" altLang="en-US"/>
          </a:p>
        </p:txBody>
      </p:sp>
    </p:spTree>
    <p:extLst>
      <p:ext uri="{BB962C8B-B14F-4D97-AF65-F5344CB8AC3E}">
        <p14:creationId xmlns:p14="http://schemas.microsoft.com/office/powerpoint/2010/main" val="3424984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60</a:t>
            </a:fld>
            <a:endParaRPr lang="zh-CN" altLang="en-US"/>
          </a:p>
        </p:txBody>
      </p:sp>
    </p:spTree>
    <p:extLst>
      <p:ext uri="{BB962C8B-B14F-4D97-AF65-F5344CB8AC3E}">
        <p14:creationId xmlns:p14="http://schemas.microsoft.com/office/powerpoint/2010/main" val="2415591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61</a:t>
            </a:fld>
            <a:endParaRPr lang="zh-CN" altLang="en-US"/>
          </a:p>
        </p:txBody>
      </p:sp>
    </p:spTree>
    <p:extLst>
      <p:ext uri="{BB962C8B-B14F-4D97-AF65-F5344CB8AC3E}">
        <p14:creationId xmlns:p14="http://schemas.microsoft.com/office/powerpoint/2010/main" val="3093436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62</a:t>
            </a:fld>
            <a:endParaRPr lang="zh-CN" altLang="en-US"/>
          </a:p>
        </p:txBody>
      </p:sp>
    </p:spTree>
    <p:extLst>
      <p:ext uri="{BB962C8B-B14F-4D97-AF65-F5344CB8AC3E}">
        <p14:creationId xmlns:p14="http://schemas.microsoft.com/office/powerpoint/2010/main" val="3748590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63</a:t>
            </a:fld>
            <a:endParaRPr lang="zh-CN" altLang="en-US"/>
          </a:p>
        </p:txBody>
      </p:sp>
    </p:spTree>
    <p:extLst>
      <p:ext uri="{BB962C8B-B14F-4D97-AF65-F5344CB8AC3E}">
        <p14:creationId xmlns:p14="http://schemas.microsoft.com/office/powerpoint/2010/main" val="4185844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POJ 1849</a:t>
            </a:r>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18</a:t>
            </a:fld>
            <a:endParaRPr lang="zh-CN" altLang="en-US"/>
          </a:p>
        </p:txBody>
      </p:sp>
    </p:spTree>
    <p:extLst>
      <p:ext uri="{BB962C8B-B14F-4D97-AF65-F5344CB8AC3E}">
        <p14:creationId xmlns:p14="http://schemas.microsoft.com/office/powerpoint/2010/main" val="1039416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64</a:t>
            </a:fld>
            <a:endParaRPr lang="zh-CN" altLang="en-US"/>
          </a:p>
        </p:txBody>
      </p:sp>
    </p:spTree>
    <p:extLst>
      <p:ext uri="{BB962C8B-B14F-4D97-AF65-F5344CB8AC3E}">
        <p14:creationId xmlns:p14="http://schemas.microsoft.com/office/powerpoint/2010/main" val="649214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65</a:t>
            </a:fld>
            <a:endParaRPr lang="zh-CN" altLang="en-US"/>
          </a:p>
        </p:txBody>
      </p:sp>
    </p:spTree>
    <p:extLst>
      <p:ext uri="{BB962C8B-B14F-4D97-AF65-F5344CB8AC3E}">
        <p14:creationId xmlns:p14="http://schemas.microsoft.com/office/powerpoint/2010/main" val="2042075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66</a:t>
            </a:fld>
            <a:endParaRPr lang="zh-CN" altLang="en-US"/>
          </a:p>
        </p:txBody>
      </p:sp>
    </p:spTree>
    <p:extLst>
      <p:ext uri="{BB962C8B-B14F-4D97-AF65-F5344CB8AC3E}">
        <p14:creationId xmlns:p14="http://schemas.microsoft.com/office/powerpoint/2010/main" val="668144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67</a:t>
            </a:fld>
            <a:endParaRPr lang="zh-CN" altLang="en-US"/>
          </a:p>
        </p:txBody>
      </p:sp>
    </p:spTree>
    <p:extLst>
      <p:ext uri="{BB962C8B-B14F-4D97-AF65-F5344CB8AC3E}">
        <p14:creationId xmlns:p14="http://schemas.microsoft.com/office/powerpoint/2010/main" val="109134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68</a:t>
            </a:fld>
            <a:endParaRPr lang="zh-CN" altLang="en-US"/>
          </a:p>
        </p:txBody>
      </p:sp>
    </p:spTree>
    <p:extLst>
      <p:ext uri="{BB962C8B-B14F-4D97-AF65-F5344CB8AC3E}">
        <p14:creationId xmlns:p14="http://schemas.microsoft.com/office/powerpoint/2010/main" val="2321020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69</a:t>
            </a:fld>
            <a:endParaRPr lang="zh-CN" altLang="en-US"/>
          </a:p>
        </p:txBody>
      </p:sp>
    </p:spTree>
    <p:extLst>
      <p:ext uri="{BB962C8B-B14F-4D97-AF65-F5344CB8AC3E}">
        <p14:creationId xmlns:p14="http://schemas.microsoft.com/office/powerpoint/2010/main" val="8752175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70</a:t>
            </a:fld>
            <a:endParaRPr lang="zh-CN" altLang="en-US"/>
          </a:p>
        </p:txBody>
      </p:sp>
    </p:spTree>
    <p:extLst>
      <p:ext uri="{BB962C8B-B14F-4D97-AF65-F5344CB8AC3E}">
        <p14:creationId xmlns:p14="http://schemas.microsoft.com/office/powerpoint/2010/main" val="2675550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71</a:t>
            </a:fld>
            <a:endParaRPr lang="zh-CN" altLang="en-US"/>
          </a:p>
        </p:txBody>
      </p:sp>
    </p:spTree>
    <p:extLst>
      <p:ext uri="{BB962C8B-B14F-4D97-AF65-F5344CB8AC3E}">
        <p14:creationId xmlns:p14="http://schemas.microsoft.com/office/powerpoint/2010/main" val="8975098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72</a:t>
            </a:fld>
            <a:endParaRPr lang="zh-CN" altLang="en-US"/>
          </a:p>
        </p:txBody>
      </p:sp>
    </p:spTree>
    <p:extLst>
      <p:ext uri="{BB962C8B-B14F-4D97-AF65-F5344CB8AC3E}">
        <p14:creationId xmlns:p14="http://schemas.microsoft.com/office/powerpoint/2010/main" val="12851689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73</a:t>
            </a:fld>
            <a:endParaRPr lang="zh-CN" altLang="en-US"/>
          </a:p>
        </p:txBody>
      </p:sp>
    </p:spTree>
    <p:extLst>
      <p:ext uri="{BB962C8B-B14F-4D97-AF65-F5344CB8AC3E}">
        <p14:creationId xmlns:p14="http://schemas.microsoft.com/office/powerpoint/2010/main" val="1485590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洛谷</a:t>
            </a:r>
            <a:r>
              <a:rPr lang="en-US" altLang="zh-CN" dirty="0"/>
              <a:t>P1352</a:t>
            </a:r>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39</a:t>
            </a:fld>
            <a:endParaRPr lang="zh-CN" altLang="en-US"/>
          </a:p>
        </p:txBody>
      </p:sp>
    </p:spTree>
    <p:extLst>
      <p:ext uri="{BB962C8B-B14F-4D97-AF65-F5344CB8AC3E}">
        <p14:creationId xmlns:p14="http://schemas.microsoft.com/office/powerpoint/2010/main" val="30131563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74</a:t>
            </a:fld>
            <a:endParaRPr lang="zh-CN" altLang="en-US"/>
          </a:p>
        </p:txBody>
      </p:sp>
    </p:spTree>
    <p:extLst>
      <p:ext uri="{BB962C8B-B14F-4D97-AF65-F5344CB8AC3E}">
        <p14:creationId xmlns:p14="http://schemas.microsoft.com/office/powerpoint/2010/main" val="30679228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75</a:t>
            </a:fld>
            <a:endParaRPr lang="zh-CN" altLang="en-US"/>
          </a:p>
        </p:txBody>
      </p:sp>
    </p:spTree>
    <p:extLst>
      <p:ext uri="{BB962C8B-B14F-4D97-AF65-F5344CB8AC3E}">
        <p14:creationId xmlns:p14="http://schemas.microsoft.com/office/powerpoint/2010/main" val="17195197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76</a:t>
            </a:fld>
            <a:endParaRPr lang="zh-CN" altLang="en-US"/>
          </a:p>
        </p:txBody>
      </p:sp>
    </p:spTree>
    <p:extLst>
      <p:ext uri="{BB962C8B-B14F-4D97-AF65-F5344CB8AC3E}">
        <p14:creationId xmlns:p14="http://schemas.microsoft.com/office/powerpoint/2010/main" val="38301609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77</a:t>
            </a:fld>
            <a:endParaRPr lang="zh-CN" altLang="en-US"/>
          </a:p>
        </p:txBody>
      </p:sp>
    </p:spTree>
    <p:extLst>
      <p:ext uri="{BB962C8B-B14F-4D97-AF65-F5344CB8AC3E}">
        <p14:creationId xmlns:p14="http://schemas.microsoft.com/office/powerpoint/2010/main" val="13963441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78</a:t>
            </a:fld>
            <a:endParaRPr lang="zh-CN" altLang="en-US"/>
          </a:p>
        </p:txBody>
      </p:sp>
    </p:spTree>
    <p:extLst>
      <p:ext uri="{BB962C8B-B14F-4D97-AF65-F5344CB8AC3E}">
        <p14:creationId xmlns:p14="http://schemas.microsoft.com/office/powerpoint/2010/main" val="2756266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79</a:t>
            </a:fld>
            <a:endParaRPr lang="zh-CN" altLang="en-US"/>
          </a:p>
        </p:txBody>
      </p:sp>
    </p:spTree>
    <p:extLst>
      <p:ext uri="{BB962C8B-B14F-4D97-AF65-F5344CB8AC3E}">
        <p14:creationId xmlns:p14="http://schemas.microsoft.com/office/powerpoint/2010/main" val="12973246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80</a:t>
            </a:fld>
            <a:endParaRPr lang="zh-CN" altLang="en-US"/>
          </a:p>
        </p:txBody>
      </p:sp>
    </p:spTree>
    <p:extLst>
      <p:ext uri="{BB962C8B-B14F-4D97-AF65-F5344CB8AC3E}">
        <p14:creationId xmlns:p14="http://schemas.microsoft.com/office/powerpoint/2010/main" val="30132864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81</a:t>
            </a:fld>
            <a:endParaRPr lang="zh-CN" altLang="en-US"/>
          </a:p>
        </p:txBody>
      </p:sp>
    </p:spTree>
    <p:extLst>
      <p:ext uri="{BB962C8B-B14F-4D97-AF65-F5344CB8AC3E}">
        <p14:creationId xmlns:p14="http://schemas.microsoft.com/office/powerpoint/2010/main" val="18718293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82</a:t>
            </a:fld>
            <a:endParaRPr lang="zh-CN" altLang="en-US"/>
          </a:p>
        </p:txBody>
      </p:sp>
    </p:spTree>
    <p:extLst>
      <p:ext uri="{BB962C8B-B14F-4D97-AF65-F5344CB8AC3E}">
        <p14:creationId xmlns:p14="http://schemas.microsoft.com/office/powerpoint/2010/main" val="6019536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83</a:t>
            </a:fld>
            <a:endParaRPr lang="zh-CN" altLang="en-US"/>
          </a:p>
        </p:txBody>
      </p:sp>
    </p:spTree>
    <p:extLst>
      <p:ext uri="{BB962C8B-B14F-4D97-AF65-F5344CB8AC3E}">
        <p14:creationId xmlns:p14="http://schemas.microsoft.com/office/powerpoint/2010/main" val="2167425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poj1463</a:t>
            </a:r>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47</a:t>
            </a:fld>
            <a:endParaRPr lang="zh-CN" altLang="en-US"/>
          </a:p>
        </p:txBody>
      </p:sp>
    </p:spTree>
    <p:extLst>
      <p:ext uri="{BB962C8B-B14F-4D97-AF65-F5344CB8AC3E}">
        <p14:creationId xmlns:p14="http://schemas.microsoft.com/office/powerpoint/2010/main" val="24964045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84</a:t>
            </a:fld>
            <a:endParaRPr lang="zh-CN" altLang="en-US"/>
          </a:p>
        </p:txBody>
      </p:sp>
    </p:spTree>
    <p:extLst>
      <p:ext uri="{BB962C8B-B14F-4D97-AF65-F5344CB8AC3E}">
        <p14:creationId xmlns:p14="http://schemas.microsoft.com/office/powerpoint/2010/main" val="570983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49</a:t>
            </a:fld>
            <a:endParaRPr lang="zh-CN" altLang="en-US"/>
          </a:p>
        </p:txBody>
      </p:sp>
    </p:spTree>
    <p:extLst>
      <p:ext uri="{BB962C8B-B14F-4D97-AF65-F5344CB8AC3E}">
        <p14:creationId xmlns:p14="http://schemas.microsoft.com/office/powerpoint/2010/main" val="1325267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50</a:t>
            </a:fld>
            <a:endParaRPr lang="zh-CN" altLang="en-US"/>
          </a:p>
        </p:txBody>
      </p:sp>
    </p:spTree>
    <p:extLst>
      <p:ext uri="{BB962C8B-B14F-4D97-AF65-F5344CB8AC3E}">
        <p14:creationId xmlns:p14="http://schemas.microsoft.com/office/powerpoint/2010/main" val="2304225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51</a:t>
            </a:fld>
            <a:endParaRPr lang="zh-CN" altLang="en-US"/>
          </a:p>
        </p:txBody>
      </p:sp>
    </p:spTree>
    <p:extLst>
      <p:ext uri="{BB962C8B-B14F-4D97-AF65-F5344CB8AC3E}">
        <p14:creationId xmlns:p14="http://schemas.microsoft.com/office/powerpoint/2010/main" val="4065244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52</a:t>
            </a:fld>
            <a:endParaRPr lang="zh-CN" altLang="en-US"/>
          </a:p>
        </p:txBody>
      </p:sp>
    </p:spTree>
    <p:extLst>
      <p:ext uri="{BB962C8B-B14F-4D97-AF65-F5344CB8AC3E}">
        <p14:creationId xmlns:p14="http://schemas.microsoft.com/office/powerpoint/2010/main" val="3317580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ECC6C8-8FC8-4B3A-97D8-0CEC8FF83F39}" type="slidenum">
              <a:rPr lang="zh-CN" altLang="en-US" smtClean="0"/>
              <a:t>53</a:t>
            </a:fld>
            <a:endParaRPr lang="zh-CN" altLang="en-US"/>
          </a:p>
        </p:txBody>
      </p:sp>
    </p:spTree>
    <p:extLst>
      <p:ext uri="{BB962C8B-B14F-4D97-AF65-F5344CB8AC3E}">
        <p14:creationId xmlns:p14="http://schemas.microsoft.com/office/powerpoint/2010/main" val="2151462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C208F3-3ADA-94A0-47EE-0FDE8558B5F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D2AB095-4B68-7BFD-9E54-CE327DD81F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7CED5B6-2369-1D5B-17E4-44CEF170BE7B}"/>
              </a:ext>
            </a:extLst>
          </p:cNvPr>
          <p:cNvSpPr>
            <a:spLocks noGrp="1"/>
          </p:cNvSpPr>
          <p:nvPr>
            <p:ph type="dt" sz="half" idx="10"/>
          </p:nvPr>
        </p:nvSpPr>
        <p:spPr/>
        <p:txBody>
          <a:bodyPr/>
          <a:lstStyle/>
          <a:p>
            <a:fld id="{8BA5E40A-0ED7-4500-9602-4649274EFDB1}" type="datetimeFigureOut">
              <a:rPr lang="zh-CN" altLang="en-US" smtClean="0"/>
              <a:t>2023/5/15</a:t>
            </a:fld>
            <a:endParaRPr lang="zh-CN" altLang="en-US"/>
          </a:p>
        </p:txBody>
      </p:sp>
      <p:sp>
        <p:nvSpPr>
          <p:cNvPr id="5" name="页脚占位符 4">
            <a:extLst>
              <a:ext uri="{FF2B5EF4-FFF2-40B4-BE49-F238E27FC236}">
                <a16:creationId xmlns:a16="http://schemas.microsoft.com/office/drawing/2014/main" id="{83F75317-ACBD-A196-E3FA-346D7F58F2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46B052-DFB3-6FA3-1EB3-5C6C5EFEF2E3}"/>
              </a:ext>
            </a:extLst>
          </p:cNvPr>
          <p:cNvSpPr>
            <a:spLocks noGrp="1"/>
          </p:cNvSpPr>
          <p:nvPr>
            <p:ph type="sldNum" sz="quarter" idx="12"/>
          </p:nvPr>
        </p:nvSpPr>
        <p:spPr/>
        <p:txBody>
          <a:bodyPr/>
          <a:lstStyle/>
          <a:p>
            <a:fld id="{4C361546-D94B-4B1D-A6E5-DC129A6DA136}" type="slidenum">
              <a:rPr lang="zh-CN" altLang="en-US" smtClean="0"/>
              <a:t>‹#›</a:t>
            </a:fld>
            <a:endParaRPr lang="zh-CN" altLang="en-US"/>
          </a:p>
        </p:txBody>
      </p:sp>
    </p:spTree>
    <p:extLst>
      <p:ext uri="{BB962C8B-B14F-4D97-AF65-F5344CB8AC3E}">
        <p14:creationId xmlns:p14="http://schemas.microsoft.com/office/powerpoint/2010/main" val="1881201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83E78-9123-E7B5-FFEE-929B77DFEEB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7DF95BD-D7C2-AED4-849F-155B6898E4B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B61825F-4F40-9D07-B4C3-A91D0F6E5423}"/>
              </a:ext>
            </a:extLst>
          </p:cNvPr>
          <p:cNvSpPr>
            <a:spLocks noGrp="1"/>
          </p:cNvSpPr>
          <p:nvPr>
            <p:ph type="dt" sz="half" idx="10"/>
          </p:nvPr>
        </p:nvSpPr>
        <p:spPr/>
        <p:txBody>
          <a:bodyPr/>
          <a:lstStyle/>
          <a:p>
            <a:fld id="{8BA5E40A-0ED7-4500-9602-4649274EFDB1}" type="datetimeFigureOut">
              <a:rPr lang="zh-CN" altLang="en-US" smtClean="0"/>
              <a:t>2023/5/15</a:t>
            </a:fld>
            <a:endParaRPr lang="zh-CN" altLang="en-US"/>
          </a:p>
        </p:txBody>
      </p:sp>
      <p:sp>
        <p:nvSpPr>
          <p:cNvPr id="5" name="页脚占位符 4">
            <a:extLst>
              <a:ext uri="{FF2B5EF4-FFF2-40B4-BE49-F238E27FC236}">
                <a16:creationId xmlns:a16="http://schemas.microsoft.com/office/drawing/2014/main" id="{7F6FB5DD-34D6-1909-5CA6-5D3DD06C28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B165FF-CC54-F47D-8DCE-96D11109C746}"/>
              </a:ext>
            </a:extLst>
          </p:cNvPr>
          <p:cNvSpPr>
            <a:spLocks noGrp="1"/>
          </p:cNvSpPr>
          <p:nvPr>
            <p:ph type="sldNum" sz="quarter" idx="12"/>
          </p:nvPr>
        </p:nvSpPr>
        <p:spPr/>
        <p:txBody>
          <a:bodyPr/>
          <a:lstStyle/>
          <a:p>
            <a:fld id="{4C361546-D94B-4B1D-A6E5-DC129A6DA136}" type="slidenum">
              <a:rPr lang="zh-CN" altLang="en-US" smtClean="0"/>
              <a:t>‹#›</a:t>
            </a:fld>
            <a:endParaRPr lang="zh-CN" altLang="en-US"/>
          </a:p>
        </p:txBody>
      </p:sp>
    </p:spTree>
    <p:extLst>
      <p:ext uri="{BB962C8B-B14F-4D97-AF65-F5344CB8AC3E}">
        <p14:creationId xmlns:p14="http://schemas.microsoft.com/office/powerpoint/2010/main" val="316665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F306633-BD54-42DE-D9F3-8B3B29C7E8E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DB5BD90-4311-D0A2-9DB2-B8D5E946E07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3E2F88-1423-7ABA-A67E-B749328486DB}"/>
              </a:ext>
            </a:extLst>
          </p:cNvPr>
          <p:cNvSpPr>
            <a:spLocks noGrp="1"/>
          </p:cNvSpPr>
          <p:nvPr>
            <p:ph type="dt" sz="half" idx="10"/>
          </p:nvPr>
        </p:nvSpPr>
        <p:spPr/>
        <p:txBody>
          <a:bodyPr/>
          <a:lstStyle/>
          <a:p>
            <a:fld id="{8BA5E40A-0ED7-4500-9602-4649274EFDB1}" type="datetimeFigureOut">
              <a:rPr lang="zh-CN" altLang="en-US" smtClean="0"/>
              <a:t>2023/5/15</a:t>
            </a:fld>
            <a:endParaRPr lang="zh-CN" altLang="en-US"/>
          </a:p>
        </p:txBody>
      </p:sp>
      <p:sp>
        <p:nvSpPr>
          <p:cNvPr id="5" name="页脚占位符 4">
            <a:extLst>
              <a:ext uri="{FF2B5EF4-FFF2-40B4-BE49-F238E27FC236}">
                <a16:creationId xmlns:a16="http://schemas.microsoft.com/office/drawing/2014/main" id="{B6254DDF-2C63-D4D9-C827-3F6ECF2A37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14692E-0886-36C5-578B-01E83FB214A6}"/>
              </a:ext>
            </a:extLst>
          </p:cNvPr>
          <p:cNvSpPr>
            <a:spLocks noGrp="1"/>
          </p:cNvSpPr>
          <p:nvPr>
            <p:ph type="sldNum" sz="quarter" idx="12"/>
          </p:nvPr>
        </p:nvSpPr>
        <p:spPr/>
        <p:txBody>
          <a:bodyPr/>
          <a:lstStyle/>
          <a:p>
            <a:fld id="{4C361546-D94B-4B1D-A6E5-DC129A6DA136}" type="slidenum">
              <a:rPr lang="zh-CN" altLang="en-US" smtClean="0"/>
              <a:t>‹#›</a:t>
            </a:fld>
            <a:endParaRPr lang="zh-CN" altLang="en-US"/>
          </a:p>
        </p:txBody>
      </p:sp>
    </p:spTree>
    <p:extLst>
      <p:ext uri="{BB962C8B-B14F-4D97-AF65-F5344CB8AC3E}">
        <p14:creationId xmlns:p14="http://schemas.microsoft.com/office/powerpoint/2010/main" val="2510891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A5D35F-7A32-117E-B7E6-33F37765B37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41CA79-8951-D8CC-DA46-6376E3B3ABF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B0455E0-65D3-EFF0-FD1F-97653F2B8D96}"/>
              </a:ext>
            </a:extLst>
          </p:cNvPr>
          <p:cNvSpPr>
            <a:spLocks noGrp="1"/>
          </p:cNvSpPr>
          <p:nvPr>
            <p:ph type="dt" sz="half" idx="10"/>
          </p:nvPr>
        </p:nvSpPr>
        <p:spPr/>
        <p:txBody>
          <a:bodyPr/>
          <a:lstStyle/>
          <a:p>
            <a:fld id="{8BA5E40A-0ED7-4500-9602-4649274EFDB1}" type="datetimeFigureOut">
              <a:rPr lang="zh-CN" altLang="en-US" smtClean="0"/>
              <a:t>2023/5/15</a:t>
            </a:fld>
            <a:endParaRPr lang="zh-CN" altLang="en-US"/>
          </a:p>
        </p:txBody>
      </p:sp>
      <p:sp>
        <p:nvSpPr>
          <p:cNvPr id="5" name="页脚占位符 4">
            <a:extLst>
              <a:ext uri="{FF2B5EF4-FFF2-40B4-BE49-F238E27FC236}">
                <a16:creationId xmlns:a16="http://schemas.microsoft.com/office/drawing/2014/main" id="{FA6D2156-1637-1F93-66AF-04CD7308B3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878C39-52C7-CE28-9D7D-8F3BBB8DBE90}"/>
              </a:ext>
            </a:extLst>
          </p:cNvPr>
          <p:cNvSpPr>
            <a:spLocks noGrp="1"/>
          </p:cNvSpPr>
          <p:nvPr>
            <p:ph type="sldNum" sz="quarter" idx="12"/>
          </p:nvPr>
        </p:nvSpPr>
        <p:spPr/>
        <p:txBody>
          <a:bodyPr/>
          <a:lstStyle/>
          <a:p>
            <a:fld id="{4C361546-D94B-4B1D-A6E5-DC129A6DA136}" type="slidenum">
              <a:rPr lang="zh-CN" altLang="en-US" smtClean="0"/>
              <a:t>‹#›</a:t>
            </a:fld>
            <a:endParaRPr lang="zh-CN" altLang="en-US"/>
          </a:p>
        </p:txBody>
      </p:sp>
    </p:spTree>
    <p:extLst>
      <p:ext uri="{BB962C8B-B14F-4D97-AF65-F5344CB8AC3E}">
        <p14:creationId xmlns:p14="http://schemas.microsoft.com/office/powerpoint/2010/main" val="3286477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5ED6E-07BD-6867-7166-EF3243DD63E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27E18EC-BAD3-915B-30F6-D4BA126A10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50D889A-DFE6-E2D3-ACA6-7B5F745A8864}"/>
              </a:ext>
            </a:extLst>
          </p:cNvPr>
          <p:cNvSpPr>
            <a:spLocks noGrp="1"/>
          </p:cNvSpPr>
          <p:nvPr>
            <p:ph type="dt" sz="half" idx="10"/>
          </p:nvPr>
        </p:nvSpPr>
        <p:spPr/>
        <p:txBody>
          <a:bodyPr/>
          <a:lstStyle/>
          <a:p>
            <a:fld id="{8BA5E40A-0ED7-4500-9602-4649274EFDB1}" type="datetimeFigureOut">
              <a:rPr lang="zh-CN" altLang="en-US" smtClean="0"/>
              <a:t>2023/5/15</a:t>
            </a:fld>
            <a:endParaRPr lang="zh-CN" altLang="en-US"/>
          </a:p>
        </p:txBody>
      </p:sp>
      <p:sp>
        <p:nvSpPr>
          <p:cNvPr id="5" name="页脚占位符 4">
            <a:extLst>
              <a:ext uri="{FF2B5EF4-FFF2-40B4-BE49-F238E27FC236}">
                <a16:creationId xmlns:a16="http://schemas.microsoft.com/office/drawing/2014/main" id="{73FDE4F2-051A-3C86-6B83-DE986EEE57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D0F823-CD68-2645-F07B-F6E4A76A2090}"/>
              </a:ext>
            </a:extLst>
          </p:cNvPr>
          <p:cNvSpPr>
            <a:spLocks noGrp="1"/>
          </p:cNvSpPr>
          <p:nvPr>
            <p:ph type="sldNum" sz="quarter" idx="12"/>
          </p:nvPr>
        </p:nvSpPr>
        <p:spPr/>
        <p:txBody>
          <a:bodyPr/>
          <a:lstStyle/>
          <a:p>
            <a:fld id="{4C361546-D94B-4B1D-A6E5-DC129A6DA136}" type="slidenum">
              <a:rPr lang="zh-CN" altLang="en-US" smtClean="0"/>
              <a:t>‹#›</a:t>
            </a:fld>
            <a:endParaRPr lang="zh-CN" altLang="en-US"/>
          </a:p>
        </p:txBody>
      </p:sp>
    </p:spTree>
    <p:extLst>
      <p:ext uri="{BB962C8B-B14F-4D97-AF65-F5344CB8AC3E}">
        <p14:creationId xmlns:p14="http://schemas.microsoft.com/office/powerpoint/2010/main" val="448862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D22139-3DC4-0039-792F-8C5ED75221D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20B976-2899-76AF-68BC-01FC57EC1F9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80AA25F-B255-37D4-C6EC-F4B82553F7E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3606A16-90D5-DAC4-6689-19F9189AC96E}"/>
              </a:ext>
            </a:extLst>
          </p:cNvPr>
          <p:cNvSpPr>
            <a:spLocks noGrp="1"/>
          </p:cNvSpPr>
          <p:nvPr>
            <p:ph type="dt" sz="half" idx="10"/>
          </p:nvPr>
        </p:nvSpPr>
        <p:spPr/>
        <p:txBody>
          <a:bodyPr/>
          <a:lstStyle/>
          <a:p>
            <a:fld id="{8BA5E40A-0ED7-4500-9602-4649274EFDB1}" type="datetimeFigureOut">
              <a:rPr lang="zh-CN" altLang="en-US" smtClean="0"/>
              <a:t>2023/5/15</a:t>
            </a:fld>
            <a:endParaRPr lang="zh-CN" altLang="en-US"/>
          </a:p>
        </p:txBody>
      </p:sp>
      <p:sp>
        <p:nvSpPr>
          <p:cNvPr id="6" name="页脚占位符 5">
            <a:extLst>
              <a:ext uri="{FF2B5EF4-FFF2-40B4-BE49-F238E27FC236}">
                <a16:creationId xmlns:a16="http://schemas.microsoft.com/office/drawing/2014/main" id="{ECDF9C41-6D0F-88FF-D608-F629EFB0F4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AF6DBB-24A3-CDB2-7354-9802A8B7416E}"/>
              </a:ext>
            </a:extLst>
          </p:cNvPr>
          <p:cNvSpPr>
            <a:spLocks noGrp="1"/>
          </p:cNvSpPr>
          <p:nvPr>
            <p:ph type="sldNum" sz="quarter" idx="12"/>
          </p:nvPr>
        </p:nvSpPr>
        <p:spPr/>
        <p:txBody>
          <a:bodyPr/>
          <a:lstStyle/>
          <a:p>
            <a:fld id="{4C361546-D94B-4B1D-A6E5-DC129A6DA136}" type="slidenum">
              <a:rPr lang="zh-CN" altLang="en-US" smtClean="0"/>
              <a:t>‹#›</a:t>
            </a:fld>
            <a:endParaRPr lang="zh-CN" altLang="en-US"/>
          </a:p>
        </p:txBody>
      </p:sp>
    </p:spTree>
    <p:extLst>
      <p:ext uri="{BB962C8B-B14F-4D97-AF65-F5344CB8AC3E}">
        <p14:creationId xmlns:p14="http://schemas.microsoft.com/office/powerpoint/2010/main" val="2411305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A5DA46-BE2F-189A-71E7-638049918EB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9950427-9231-1FDA-3901-856256252D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84B0139-8383-8862-7742-22A2FDBFB4D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0F92485-BB90-5E3E-767E-C186ECFFD6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81805F-82A8-F7AF-D488-378626E1148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5ABAC39-8EA9-93FA-8BF1-B68B6738C2CC}"/>
              </a:ext>
            </a:extLst>
          </p:cNvPr>
          <p:cNvSpPr>
            <a:spLocks noGrp="1"/>
          </p:cNvSpPr>
          <p:nvPr>
            <p:ph type="dt" sz="half" idx="10"/>
          </p:nvPr>
        </p:nvSpPr>
        <p:spPr/>
        <p:txBody>
          <a:bodyPr/>
          <a:lstStyle/>
          <a:p>
            <a:fld id="{8BA5E40A-0ED7-4500-9602-4649274EFDB1}" type="datetimeFigureOut">
              <a:rPr lang="zh-CN" altLang="en-US" smtClean="0"/>
              <a:t>2023/5/15</a:t>
            </a:fld>
            <a:endParaRPr lang="zh-CN" altLang="en-US"/>
          </a:p>
        </p:txBody>
      </p:sp>
      <p:sp>
        <p:nvSpPr>
          <p:cNvPr id="8" name="页脚占位符 7">
            <a:extLst>
              <a:ext uri="{FF2B5EF4-FFF2-40B4-BE49-F238E27FC236}">
                <a16:creationId xmlns:a16="http://schemas.microsoft.com/office/drawing/2014/main" id="{0EBB65DE-DEA5-ABED-EAA6-58AB948BE18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5C2D9E9-B162-32E9-B340-37E9DFC2C7F1}"/>
              </a:ext>
            </a:extLst>
          </p:cNvPr>
          <p:cNvSpPr>
            <a:spLocks noGrp="1"/>
          </p:cNvSpPr>
          <p:nvPr>
            <p:ph type="sldNum" sz="quarter" idx="12"/>
          </p:nvPr>
        </p:nvSpPr>
        <p:spPr/>
        <p:txBody>
          <a:bodyPr/>
          <a:lstStyle/>
          <a:p>
            <a:fld id="{4C361546-D94B-4B1D-A6E5-DC129A6DA136}" type="slidenum">
              <a:rPr lang="zh-CN" altLang="en-US" smtClean="0"/>
              <a:t>‹#›</a:t>
            </a:fld>
            <a:endParaRPr lang="zh-CN" altLang="en-US"/>
          </a:p>
        </p:txBody>
      </p:sp>
    </p:spTree>
    <p:extLst>
      <p:ext uri="{BB962C8B-B14F-4D97-AF65-F5344CB8AC3E}">
        <p14:creationId xmlns:p14="http://schemas.microsoft.com/office/powerpoint/2010/main" val="21226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E04480-41C3-363E-40C3-91CA8138052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186ECF7-582D-183D-E96E-81F056FF57C9}"/>
              </a:ext>
            </a:extLst>
          </p:cNvPr>
          <p:cNvSpPr>
            <a:spLocks noGrp="1"/>
          </p:cNvSpPr>
          <p:nvPr>
            <p:ph type="dt" sz="half" idx="10"/>
          </p:nvPr>
        </p:nvSpPr>
        <p:spPr/>
        <p:txBody>
          <a:bodyPr/>
          <a:lstStyle/>
          <a:p>
            <a:fld id="{8BA5E40A-0ED7-4500-9602-4649274EFDB1}" type="datetimeFigureOut">
              <a:rPr lang="zh-CN" altLang="en-US" smtClean="0"/>
              <a:t>2023/5/15</a:t>
            </a:fld>
            <a:endParaRPr lang="zh-CN" altLang="en-US"/>
          </a:p>
        </p:txBody>
      </p:sp>
      <p:sp>
        <p:nvSpPr>
          <p:cNvPr id="4" name="页脚占位符 3">
            <a:extLst>
              <a:ext uri="{FF2B5EF4-FFF2-40B4-BE49-F238E27FC236}">
                <a16:creationId xmlns:a16="http://schemas.microsoft.com/office/drawing/2014/main" id="{696A8B52-5F30-544C-D935-130141F6634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0A9C41B-3AEB-A837-31AF-610D898F09A7}"/>
              </a:ext>
            </a:extLst>
          </p:cNvPr>
          <p:cNvSpPr>
            <a:spLocks noGrp="1"/>
          </p:cNvSpPr>
          <p:nvPr>
            <p:ph type="sldNum" sz="quarter" idx="12"/>
          </p:nvPr>
        </p:nvSpPr>
        <p:spPr/>
        <p:txBody>
          <a:bodyPr/>
          <a:lstStyle/>
          <a:p>
            <a:fld id="{4C361546-D94B-4B1D-A6E5-DC129A6DA136}" type="slidenum">
              <a:rPr lang="zh-CN" altLang="en-US" smtClean="0"/>
              <a:t>‹#›</a:t>
            </a:fld>
            <a:endParaRPr lang="zh-CN" altLang="en-US"/>
          </a:p>
        </p:txBody>
      </p:sp>
    </p:spTree>
    <p:extLst>
      <p:ext uri="{BB962C8B-B14F-4D97-AF65-F5344CB8AC3E}">
        <p14:creationId xmlns:p14="http://schemas.microsoft.com/office/powerpoint/2010/main" val="1009506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CDB9D03-75FD-8503-4346-6C89ADE54B1D}"/>
              </a:ext>
            </a:extLst>
          </p:cNvPr>
          <p:cNvSpPr>
            <a:spLocks noGrp="1"/>
          </p:cNvSpPr>
          <p:nvPr>
            <p:ph type="dt" sz="half" idx="10"/>
          </p:nvPr>
        </p:nvSpPr>
        <p:spPr/>
        <p:txBody>
          <a:bodyPr/>
          <a:lstStyle/>
          <a:p>
            <a:fld id="{8BA5E40A-0ED7-4500-9602-4649274EFDB1}" type="datetimeFigureOut">
              <a:rPr lang="zh-CN" altLang="en-US" smtClean="0"/>
              <a:t>2023/5/15</a:t>
            </a:fld>
            <a:endParaRPr lang="zh-CN" altLang="en-US"/>
          </a:p>
        </p:txBody>
      </p:sp>
      <p:sp>
        <p:nvSpPr>
          <p:cNvPr id="3" name="页脚占位符 2">
            <a:extLst>
              <a:ext uri="{FF2B5EF4-FFF2-40B4-BE49-F238E27FC236}">
                <a16:creationId xmlns:a16="http://schemas.microsoft.com/office/drawing/2014/main" id="{430EA8D2-80A8-F917-AA07-36A130CFC3F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9987C46-8F06-8977-5485-0975C7BC20A5}"/>
              </a:ext>
            </a:extLst>
          </p:cNvPr>
          <p:cNvSpPr>
            <a:spLocks noGrp="1"/>
          </p:cNvSpPr>
          <p:nvPr>
            <p:ph type="sldNum" sz="quarter" idx="12"/>
          </p:nvPr>
        </p:nvSpPr>
        <p:spPr/>
        <p:txBody>
          <a:bodyPr/>
          <a:lstStyle/>
          <a:p>
            <a:fld id="{4C361546-D94B-4B1D-A6E5-DC129A6DA136}" type="slidenum">
              <a:rPr lang="zh-CN" altLang="en-US" smtClean="0"/>
              <a:t>‹#›</a:t>
            </a:fld>
            <a:endParaRPr lang="zh-CN" altLang="en-US"/>
          </a:p>
        </p:txBody>
      </p:sp>
    </p:spTree>
    <p:extLst>
      <p:ext uri="{BB962C8B-B14F-4D97-AF65-F5344CB8AC3E}">
        <p14:creationId xmlns:p14="http://schemas.microsoft.com/office/powerpoint/2010/main" val="3305106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DE6CC-A874-F35D-468B-F092CA83EC2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63E1988-87CE-74C5-01F3-365495499D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B0BECCA-D419-5A9D-16EC-C1CCE5977E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2F5AFDB-60E7-1945-AAF8-FE802A9B37DE}"/>
              </a:ext>
            </a:extLst>
          </p:cNvPr>
          <p:cNvSpPr>
            <a:spLocks noGrp="1"/>
          </p:cNvSpPr>
          <p:nvPr>
            <p:ph type="dt" sz="half" idx="10"/>
          </p:nvPr>
        </p:nvSpPr>
        <p:spPr/>
        <p:txBody>
          <a:bodyPr/>
          <a:lstStyle/>
          <a:p>
            <a:fld id="{8BA5E40A-0ED7-4500-9602-4649274EFDB1}" type="datetimeFigureOut">
              <a:rPr lang="zh-CN" altLang="en-US" smtClean="0"/>
              <a:t>2023/5/15</a:t>
            </a:fld>
            <a:endParaRPr lang="zh-CN" altLang="en-US"/>
          </a:p>
        </p:txBody>
      </p:sp>
      <p:sp>
        <p:nvSpPr>
          <p:cNvPr id="6" name="页脚占位符 5">
            <a:extLst>
              <a:ext uri="{FF2B5EF4-FFF2-40B4-BE49-F238E27FC236}">
                <a16:creationId xmlns:a16="http://schemas.microsoft.com/office/drawing/2014/main" id="{9781C0CD-CCED-4CCA-0B5F-F55E6DB487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E675BA4-90ED-DF78-BF1C-479649145C7B}"/>
              </a:ext>
            </a:extLst>
          </p:cNvPr>
          <p:cNvSpPr>
            <a:spLocks noGrp="1"/>
          </p:cNvSpPr>
          <p:nvPr>
            <p:ph type="sldNum" sz="quarter" idx="12"/>
          </p:nvPr>
        </p:nvSpPr>
        <p:spPr/>
        <p:txBody>
          <a:bodyPr/>
          <a:lstStyle/>
          <a:p>
            <a:fld id="{4C361546-D94B-4B1D-A6E5-DC129A6DA136}" type="slidenum">
              <a:rPr lang="zh-CN" altLang="en-US" smtClean="0"/>
              <a:t>‹#›</a:t>
            </a:fld>
            <a:endParaRPr lang="zh-CN" altLang="en-US"/>
          </a:p>
        </p:txBody>
      </p:sp>
    </p:spTree>
    <p:extLst>
      <p:ext uri="{BB962C8B-B14F-4D97-AF65-F5344CB8AC3E}">
        <p14:creationId xmlns:p14="http://schemas.microsoft.com/office/powerpoint/2010/main" val="3868484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AFF69-5859-EE37-A35A-FE146FE1F70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6C1F5CC-F0FB-0490-4DF2-881380CA44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08DF570-F51C-CD33-9DEF-6DB3F4A8A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FEFB99-3339-51D5-AFB7-040B8D4E5346}"/>
              </a:ext>
            </a:extLst>
          </p:cNvPr>
          <p:cNvSpPr>
            <a:spLocks noGrp="1"/>
          </p:cNvSpPr>
          <p:nvPr>
            <p:ph type="dt" sz="half" idx="10"/>
          </p:nvPr>
        </p:nvSpPr>
        <p:spPr/>
        <p:txBody>
          <a:bodyPr/>
          <a:lstStyle/>
          <a:p>
            <a:fld id="{8BA5E40A-0ED7-4500-9602-4649274EFDB1}" type="datetimeFigureOut">
              <a:rPr lang="zh-CN" altLang="en-US" smtClean="0"/>
              <a:t>2023/5/15</a:t>
            </a:fld>
            <a:endParaRPr lang="zh-CN" altLang="en-US"/>
          </a:p>
        </p:txBody>
      </p:sp>
      <p:sp>
        <p:nvSpPr>
          <p:cNvPr id="6" name="页脚占位符 5">
            <a:extLst>
              <a:ext uri="{FF2B5EF4-FFF2-40B4-BE49-F238E27FC236}">
                <a16:creationId xmlns:a16="http://schemas.microsoft.com/office/drawing/2014/main" id="{E0FB82F3-BC77-7944-A7D1-0EEAD2B70E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F5F8998-675B-8877-A115-7942B4CE962A}"/>
              </a:ext>
            </a:extLst>
          </p:cNvPr>
          <p:cNvSpPr>
            <a:spLocks noGrp="1"/>
          </p:cNvSpPr>
          <p:nvPr>
            <p:ph type="sldNum" sz="quarter" idx="12"/>
          </p:nvPr>
        </p:nvSpPr>
        <p:spPr/>
        <p:txBody>
          <a:bodyPr/>
          <a:lstStyle/>
          <a:p>
            <a:fld id="{4C361546-D94B-4B1D-A6E5-DC129A6DA136}" type="slidenum">
              <a:rPr lang="zh-CN" altLang="en-US" smtClean="0"/>
              <a:t>‹#›</a:t>
            </a:fld>
            <a:endParaRPr lang="zh-CN" altLang="en-US"/>
          </a:p>
        </p:txBody>
      </p:sp>
    </p:spTree>
    <p:extLst>
      <p:ext uri="{BB962C8B-B14F-4D97-AF65-F5344CB8AC3E}">
        <p14:creationId xmlns:p14="http://schemas.microsoft.com/office/powerpoint/2010/main" val="2354533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1A23862-32A2-010C-FEE3-490E3FC500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2D56675-8D4D-7097-4C34-E2E83425F9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5D404D-38B2-44FC-23BC-B08652BB25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A5E40A-0ED7-4500-9602-4649274EFDB1}" type="datetimeFigureOut">
              <a:rPr lang="zh-CN" altLang="en-US" smtClean="0"/>
              <a:t>2023/5/15</a:t>
            </a:fld>
            <a:endParaRPr lang="zh-CN" altLang="en-US"/>
          </a:p>
        </p:txBody>
      </p:sp>
      <p:sp>
        <p:nvSpPr>
          <p:cNvPr id="5" name="页脚占位符 4">
            <a:extLst>
              <a:ext uri="{FF2B5EF4-FFF2-40B4-BE49-F238E27FC236}">
                <a16:creationId xmlns:a16="http://schemas.microsoft.com/office/drawing/2014/main" id="{1F4BE538-CA1A-5479-06C7-A23B224A8B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DBA126D-9043-29E9-7B0D-8360D77389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361546-D94B-4B1D-A6E5-DC129A6DA136}" type="slidenum">
              <a:rPr lang="zh-CN" altLang="en-US" smtClean="0"/>
              <a:t>‹#›</a:t>
            </a:fld>
            <a:endParaRPr lang="zh-CN" altLang="en-US"/>
          </a:p>
        </p:txBody>
      </p:sp>
    </p:spTree>
    <p:extLst>
      <p:ext uri="{BB962C8B-B14F-4D97-AF65-F5344CB8AC3E}">
        <p14:creationId xmlns:p14="http://schemas.microsoft.com/office/powerpoint/2010/main" val="1617421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0EEAE-DC95-6193-416D-9B764A70B132}"/>
              </a:ext>
            </a:extLst>
          </p:cNvPr>
          <p:cNvSpPr>
            <a:spLocks noGrp="1"/>
          </p:cNvSpPr>
          <p:nvPr>
            <p:ph type="ctrTitle"/>
          </p:nvPr>
        </p:nvSpPr>
        <p:spPr/>
        <p:txBody>
          <a:bodyPr/>
          <a:lstStyle/>
          <a:p>
            <a:r>
              <a:rPr lang="zh-CN" altLang="en-US" dirty="0"/>
              <a:t>树形</a:t>
            </a:r>
            <a:r>
              <a:rPr lang="en-US" altLang="zh-CN" dirty="0" err="1"/>
              <a:t>dp</a:t>
            </a:r>
            <a:endParaRPr lang="zh-CN" altLang="en-US" dirty="0"/>
          </a:p>
        </p:txBody>
      </p:sp>
      <p:sp>
        <p:nvSpPr>
          <p:cNvPr id="3" name="副标题 2">
            <a:extLst>
              <a:ext uri="{FF2B5EF4-FFF2-40B4-BE49-F238E27FC236}">
                <a16:creationId xmlns:a16="http://schemas.microsoft.com/office/drawing/2014/main" id="{47BD5132-4C90-5C83-95C9-FE5B8AC697BC}"/>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541761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树的重心</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lstStyle/>
          <a:p>
            <a:r>
              <a:rPr lang="zh-CN" altLang="en-US" dirty="0"/>
              <a:t>树的重心有很多的性质</a:t>
            </a:r>
            <a:endParaRPr lang="en-US" altLang="zh-CN" dirty="0"/>
          </a:p>
          <a:p>
            <a:r>
              <a:rPr lang="zh-CN" altLang="en-US" dirty="0"/>
              <a:t>一个节点是重心的充要条件是把它当作根，它的所有子树大小都不超过总点数的一半。</a:t>
            </a:r>
          </a:p>
          <a:p>
            <a:r>
              <a:rPr lang="zh-CN" altLang="en-US" dirty="0"/>
              <a:t>也可以用此性质求重心，此时只需求</a:t>
            </a:r>
            <a:r>
              <a:rPr lang="en-US" altLang="zh-CN" dirty="0" err="1"/>
              <a:t>sz</a:t>
            </a:r>
            <a:r>
              <a:rPr lang="en-US" altLang="zh-CN" dirty="0"/>
              <a:t>[u]</a:t>
            </a:r>
            <a:r>
              <a:rPr lang="zh-CN" altLang="en-US" dirty="0"/>
              <a:t>。</a:t>
            </a:r>
            <a:endParaRPr lang="en-US" altLang="zh-CN" dirty="0"/>
          </a:p>
        </p:txBody>
      </p:sp>
    </p:spTree>
    <p:extLst>
      <p:ext uri="{BB962C8B-B14F-4D97-AF65-F5344CB8AC3E}">
        <p14:creationId xmlns:p14="http://schemas.microsoft.com/office/powerpoint/2010/main" val="57279843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39B06-829B-2A84-8DB6-22689B1FBB19}"/>
              </a:ext>
            </a:extLst>
          </p:cNvPr>
          <p:cNvSpPr>
            <a:spLocks noGrp="1"/>
          </p:cNvSpPr>
          <p:nvPr>
            <p:ph type="title"/>
          </p:nvPr>
        </p:nvSpPr>
        <p:spPr/>
        <p:txBody>
          <a:bodyPr/>
          <a:lstStyle/>
          <a:p>
            <a:r>
              <a:rPr lang="en-US" altLang="zh-CN" dirty="0"/>
              <a:t>[APIO2014] </a:t>
            </a:r>
            <a:r>
              <a:rPr lang="zh-CN" altLang="en-US" dirty="0"/>
              <a:t>连珠线</a:t>
            </a:r>
          </a:p>
        </p:txBody>
      </p:sp>
      <p:sp>
        <p:nvSpPr>
          <p:cNvPr id="3" name="内容占位符 2">
            <a:extLst>
              <a:ext uri="{FF2B5EF4-FFF2-40B4-BE49-F238E27FC236}">
                <a16:creationId xmlns:a16="http://schemas.microsoft.com/office/drawing/2014/main" id="{5A424961-35DC-D880-DA48-6D3E8197F48A}"/>
              </a:ext>
            </a:extLst>
          </p:cNvPr>
          <p:cNvSpPr>
            <a:spLocks noGrp="1"/>
          </p:cNvSpPr>
          <p:nvPr>
            <p:ph idx="1"/>
          </p:nvPr>
        </p:nvSpPr>
        <p:spPr/>
        <p:txBody>
          <a:bodyPr>
            <a:normAutofit/>
          </a:bodyPr>
          <a:lstStyle/>
          <a:p>
            <a:r>
              <a:rPr lang="en-US" altLang="zh-CN" dirty="0"/>
              <a:t>f[u][0]=\</a:t>
            </a:r>
            <a:r>
              <a:rPr lang="en-US" altLang="zh-CN" dirty="0" err="1"/>
              <a:t>sum_v</a:t>
            </a:r>
            <a:r>
              <a:rPr lang="zh-CN" altLang="en-US" dirty="0"/>
              <a:t> </a:t>
            </a:r>
            <a:r>
              <a:rPr lang="en-US" altLang="zh-CN" dirty="0"/>
              <a:t>max(f[v][0],f[v][1]+w(</a:t>
            </a:r>
            <a:r>
              <a:rPr lang="en-US" altLang="zh-CN" dirty="0" err="1"/>
              <a:t>u,v</a:t>
            </a:r>
            <a:r>
              <a:rPr lang="en-US" altLang="zh-CN" dirty="0"/>
              <a:t>))</a:t>
            </a:r>
          </a:p>
          <a:p>
            <a:r>
              <a:rPr lang="en-US" altLang="zh-CN" dirty="0"/>
              <a:t>f[u][1]=f[u][0]+\</a:t>
            </a:r>
            <a:r>
              <a:rPr lang="en-US" altLang="zh-CN" dirty="0" err="1"/>
              <a:t>max_v</a:t>
            </a:r>
            <a:r>
              <a:rPr lang="en-US" altLang="zh-CN" dirty="0"/>
              <a:t> (f[v][0]+w(</a:t>
            </a:r>
            <a:r>
              <a:rPr lang="en-US" altLang="zh-CN" dirty="0" err="1"/>
              <a:t>u,v</a:t>
            </a:r>
            <a:r>
              <a:rPr lang="en-US" altLang="zh-CN" dirty="0"/>
              <a:t>)-max(f[v][0],f[v][1]+w(</a:t>
            </a:r>
            <a:r>
              <a:rPr lang="en-US" altLang="zh-CN" dirty="0" err="1"/>
              <a:t>u,v</a:t>
            </a:r>
            <a:r>
              <a:rPr lang="en-US" altLang="zh-CN" dirty="0"/>
              <a:t>)))</a:t>
            </a:r>
          </a:p>
          <a:p>
            <a:r>
              <a:rPr lang="zh-CN" altLang="en-US" dirty="0"/>
              <a:t>然后就还是换根</a:t>
            </a:r>
            <a:r>
              <a:rPr lang="en-US" altLang="zh-CN" dirty="0" err="1"/>
              <a:t>dp</a:t>
            </a:r>
            <a:r>
              <a:rPr lang="zh-CN" altLang="en-US" dirty="0"/>
              <a:t>，我们设</a:t>
            </a:r>
            <a:r>
              <a:rPr lang="en-US" altLang="zh-CN" dirty="0"/>
              <a:t>h[u][v][0/1]</a:t>
            </a:r>
            <a:r>
              <a:rPr lang="zh-CN" altLang="en-US" dirty="0"/>
              <a:t>表示</a:t>
            </a:r>
            <a:r>
              <a:rPr lang="en-US" altLang="zh-CN" dirty="0"/>
              <a:t>f[u][0/1]</a:t>
            </a:r>
            <a:r>
              <a:rPr lang="zh-CN" altLang="en-US" dirty="0"/>
              <a:t>但不考虑</a:t>
            </a:r>
            <a:r>
              <a:rPr lang="en-US" altLang="zh-CN" dirty="0"/>
              <a:t>u</a:t>
            </a:r>
            <a:r>
              <a:rPr lang="zh-CN" altLang="en-US" dirty="0"/>
              <a:t>的儿子</a:t>
            </a:r>
            <a:r>
              <a:rPr lang="en-US" altLang="zh-CN" dirty="0"/>
              <a:t>v</a:t>
            </a:r>
          </a:p>
          <a:p>
            <a:r>
              <a:rPr lang="zh-CN" altLang="en-US" dirty="0"/>
              <a:t>于是</a:t>
            </a:r>
            <a:r>
              <a:rPr lang="en-US" altLang="zh-CN" dirty="0"/>
              <a:t>h[u][v][0]=f[u][0]-max(f[v][0],f[v][1]+w(</a:t>
            </a:r>
            <a:r>
              <a:rPr lang="en-US" altLang="zh-CN" dirty="0" err="1"/>
              <a:t>u,v</a:t>
            </a:r>
            <a:r>
              <a:rPr lang="en-US" altLang="zh-CN" dirty="0"/>
              <a:t>))</a:t>
            </a:r>
          </a:p>
          <a:p>
            <a:r>
              <a:rPr lang="en-US" altLang="zh-CN" dirty="0"/>
              <a:t>h[u][v][1]</a:t>
            </a:r>
            <a:r>
              <a:rPr lang="zh-CN" altLang="en-US" dirty="0"/>
              <a:t>不好减去，可以维护</a:t>
            </a:r>
            <a:r>
              <a:rPr lang="en-US" altLang="zh-CN" dirty="0"/>
              <a:t>\</a:t>
            </a:r>
            <a:r>
              <a:rPr lang="en-US" altLang="zh-CN" dirty="0" err="1"/>
              <a:t>max_v</a:t>
            </a:r>
            <a:r>
              <a:rPr lang="en-US" altLang="zh-CN" dirty="0"/>
              <a:t> (f[v][0]+w(</a:t>
            </a:r>
            <a:r>
              <a:rPr lang="en-US" altLang="zh-CN" dirty="0" err="1"/>
              <a:t>u,v</a:t>
            </a:r>
            <a:r>
              <a:rPr lang="en-US" altLang="zh-CN" dirty="0"/>
              <a:t>)-max(f[v][0],f[v][1]+w(</a:t>
            </a:r>
            <a:r>
              <a:rPr lang="en-US" altLang="zh-CN" dirty="0" err="1"/>
              <a:t>u,v</a:t>
            </a:r>
            <a:r>
              <a:rPr lang="en-US" altLang="zh-CN" dirty="0"/>
              <a:t>)))</a:t>
            </a:r>
            <a:r>
              <a:rPr lang="zh-CN" altLang="en-US" dirty="0"/>
              <a:t>的最大值和次大值</a:t>
            </a:r>
            <a:endParaRPr lang="en-US" altLang="zh-CN" dirty="0"/>
          </a:p>
          <a:p>
            <a:r>
              <a:rPr lang="zh-CN" altLang="en-US" dirty="0"/>
              <a:t>实际在做换根的时候，比如说要求</a:t>
            </a:r>
            <a:r>
              <a:rPr lang="en-US" altLang="zh-CN" dirty="0"/>
              <a:t>g[v][0/1]</a:t>
            </a:r>
            <a:r>
              <a:rPr lang="zh-CN" altLang="en-US" dirty="0"/>
              <a:t>，就先把</a:t>
            </a:r>
            <a:r>
              <a:rPr lang="en-US" altLang="zh-CN" dirty="0"/>
              <a:t>h[u][v][0/1]</a:t>
            </a:r>
            <a:r>
              <a:rPr lang="zh-CN" altLang="en-US" dirty="0"/>
              <a:t>和</a:t>
            </a:r>
            <a:r>
              <a:rPr lang="en-US" altLang="zh-CN" dirty="0"/>
              <a:t>h[fa[u]][u][0/1]</a:t>
            </a:r>
            <a:r>
              <a:rPr lang="zh-CN" altLang="en-US"/>
              <a:t>合起来，再当成</a:t>
            </a:r>
            <a:r>
              <a:rPr lang="en-US" altLang="zh-CN" dirty="0"/>
              <a:t>v</a:t>
            </a:r>
            <a:r>
              <a:rPr lang="zh-CN" altLang="en-US" dirty="0"/>
              <a:t>的一个儿子添加上去就可以了</a:t>
            </a:r>
            <a:endParaRPr lang="en-US" altLang="zh-CN" dirty="0"/>
          </a:p>
          <a:p>
            <a:endParaRPr lang="en-US" altLang="zh-CN" dirty="0"/>
          </a:p>
        </p:txBody>
      </p:sp>
    </p:spTree>
    <p:extLst>
      <p:ext uri="{BB962C8B-B14F-4D97-AF65-F5344CB8AC3E}">
        <p14:creationId xmlns:p14="http://schemas.microsoft.com/office/powerpoint/2010/main" val="1807855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树的重心</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lstStyle/>
          <a:p>
            <a:r>
              <a:rPr lang="zh-CN" altLang="en-US" dirty="0"/>
              <a:t>树的重心有很多的性质</a:t>
            </a:r>
            <a:endParaRPr lang="en-US" altLang="zh-CN" dirty="0"/>
          </a:p>
          <a:p>
            <a:r>
              <a:rPr lang="zh-CN" altLang="en-US" dirty="0"/>
              <a:t>一棵树最多两个重心，如果有两个，它们一定相邻。</a:t>
            </a:r>
            <a:endParaRPr lang="en-US" altLang="zh-CN" dirty="0"/>
          </a:p>
        </p:txBody>
      </p:sp>
    </p:spTree>
    <p:extLst>
      <p:ext uri="{BB962C8B-B14F-4D97-AF65-F5344CB8AC3E}">
        <p14:creationId xmlns:p14="http://schemas.microsoft.com/office/powerpoint/2010/main" val="2999729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树的重心</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lstStyle/>
          <a:p>
            <a:r>
              <a:rPr lang="zh-CN" altLang="en-US" dirty="0"/>
              <a:t>树的重心有很多的性质</a:t>
            </a:r>
            <a:endParaRPr lang="en-US" altLang="zh-CN" dirty="0"/>
          </a:p>
          <a:p>
            <a:r>
              <a:rPr lang="zh-CN" altLang="en-US" dirty="0"/>
              <a:t>一棵树最多两个重心，如果有两个，它们一定相邻。</a:t>
            </a:r>
            <a:endParaRPr lang="en-US" altLang="zh-CN" dirty="0"/>
          </a:p>
          <a:p>
            <a:r>
              <a:rPr lang="zh-CN" altLang="en-US" dirty="0"/>
              <a:t>首先证明重心是相邻的，先设</a:t>
            </a:r>
            <a:r>
              <a:rPr lang="en-US" altLang="zh-CN" dirty="0" err="1"/>
              <a:t>u,v</a:t>
            </a:r>
            <a:r>
              <a:rPr lang="zh-CN" altLang="en-US" dirty="0"/>
              <a:t>都是重心，然后可以通过画图看出来</a:t>
            </a:r>
            <a:endParaRPr lang="en-US" altLang="zh-CN" dirty="0"/>
          </a:p>
          <a:p>
            <a:r>
              <a:rPr lang="zh-CN" altLang="en-US" dirty="0"/>
              <a:t>然后由于树没有环，所以最多只有</a:t>
            </a:r>
            <a:r>
              <a:rPr lang="en-US" altLang="zh-CN" dirty="0"/>
              <a:t>2</a:t>
            </a:r>
            <a:r>
              <a:rPr lang="zh-CN" altLang="en-US" dirty="0"/>
              <a:t>个点两两相邻，所以一棵树最多</a:t>
            </a:r>
            <a:r>
              <a:rPr lang="en-US" altLang="zh-CN" dirty="0"/>
              <a:t>2</a:t>
            </a:r>
            <a:r>
              <a:rPr lang="zh-CN" altLang="en-US" dirty="0"/>
              <a:t>个重心</a:t>
            </a:r>
            <a:endParaRPr lang="en-US" altLang="zh-CN" dirty="0"/>
          </a:p>
        </p:txBody>
      </p:sp>
    </p:spTree>
    <p:extLst>
      <p:ext uri="{BB962C8B-B14F-4D97-AF65-F5344CB8AC3E}">
        <p14:creationId xmlns:p14="http://schemas.microsoft.com/office/powerpoint/2010/main" val="3873702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树的重心</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lstStyle/>
          <a:p>
            <a:r>
              <a:rPr lang="zh-CN" altLang="en-US" dirty="0"/>
              <a:t>树的重心有很多的性质</a:t>
            </a:r>
            <a:endParaRPr lang="en-US" altLang="zh-CN" dirty="0"/>
          </a:p>
          <a:p>
            <a:r>
              <a:rPr lang="zh-CN" altLang="en-US" dirty="0"/>
              <a:t>一个节点是重心的充要条件是这个点到树上所有节点的距离和最小。</a:t>
            </a:r>
          </a:p>
        </p:txBody>
      </p:sp>
    </p:spTree>
    <p:extLst>
      <p:ext uri="{BB962C8B-B14F-4D97-AF65-F5344CB8AC3E}">
        <p14:creationId xmlns:p14="http://schemas.microsoft.com/office/powerpoint/2010/main" val="3758535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树的重心</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lstStyle/>
          <a:p>
            <a:r>
              <a:rPr lang="zh-CN" altLang="en-US" dirty="0"/>
              <a:t>树的重心有很多的性质</a:t>
            </a:r>
            <a:endParaRPr lang="en-US" altLang="zh-CN" dirty="0"/>
          </a:p>
          <a:p>
            <a:r>
              <a:rPr lang="zh-CN" altLang="en-US" dirty="0"/>
              <a:t>一个节点是重心的充要条件是这个点到树上所有节点的距离和最小。</a:t>
            </a:r>
            <a:endParaRPr lang="en-US" altLang="zh-CN" dirty="0"/>
          </a:p>
          <a:p>
            <a:r>
              <a:rPr lang="zh-CN" altLang="en-US" dirty="0"/>
              <a:t>考虑调整法，如果现在这个点不是重心，根据性质 </a:t>
            </a:r>
            <a:r>
              <a:rPr lang="en-US" altLang="zh-CN" dirty="0"/>
              <a:t>1</a:t>
            </a:r>
            <a:r>
              <a:rPr lang="zh-CN" altLang="en-US" dirty="0"/>
              <a:t>，它肯定有一个子树超过总点数一半，往那边移一个肯定更优。那么是重心的点都比相邻的不劣，不是重心的点有相邻的优的点，结论正确。</a:t>
            </a:r>
            <a:endParaRPr lang="en-US" altLang="zh-CN" dirty="0"/>
          </a:p>
          <a:p>
            <a:r>
              <a:rPr lang="zh-CN" altLang="en-US" dirty="0"/>
              <a:t>也可以用这个性质求重心。此时</a:t>
            </a:r>
            <a:r>
              <a:rPr lang="en-US" altLang="zh-CN" dirty="0" err="1"/>
              <a:t>dp</a:t>
            </a:r>
            <a:r>
              <a:rPr lang="en-US" altLang="zh-CN" dirty="0"/>
              <a:t>[u]</a:t>
            </a:r>
            <a:r>
              <a:rPr lang="zh-CN" altLang="en-US" dirty="0"/>
              <a:t>表示的是</a:t>
            </a:r>
            <a:r>
              <a:rPr lang="en-US" altLang="zh-CN" dirty="0"/>
              <a:t>u</a:t>
            </a:r>
            <a:r>
              <a:rPr lang="zh-CN" altLang="en-US" dirty="0"/>
              <a:t>到树上所有节点的距离和。</a:t>
            </a:r>
          </a:p>
        </p:txBody>
      </p:sp>
    </p:spTree>
    <p:extLst>
      <p:ext uri="{BB962C8B-B14F-4D97-AF65-F5344CB8AC3E}">
        <p14:creationId xmlns:p14="http://schemas.microsoft.com/office/powerpoint/2010/main" val="967195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树的重心</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lstStyle/>
          <a:p>
            <a:r>
              <a:rPr lang="zh-CN" altLang="en-US" dirty="0"/>
              <a:t>树的重心有很多的性质</a:t>
            </a:r>
            <a:endParaRPr lang="en-US" altLang="zh-CN" dirty="0"/>
          </a:p>
          <a:p>
            <a:r>
              <a:rPr lang="zh-CN" altLang="en-US" dirty="0"/>
              <a:t>往树上加或者删一个叶子，重心最多移一条边。</a:t>
            </a:r>
            <a:endParaRPr lang="en-US" altLang="zh-CN" dirty="0"/>
          </a:p>
          <a:p>
            <a:r>
              <a:rPr lang="zh-CN" altLang="en-US" dirty="0"/>
              <a:t>如果旧重心加点之后不是重心了，显然是包含新点的那颗子树超过总点数一半了，因为只加了一个点，只可能是刚好超过总点数一半，往新点那边移一条边之后这颗子树肯定已经满足要求，不需要再移动了。</a:t>
            </a:r>
          </a:p>
        </p:txBody>
      </p:sp>
    </p:spTree>
    <p:extLst>
      <p:ext uri="{BB962C8B-B14F-4D97-AF65-F5344CB8AC3E}">
        <p14:creationId xmlns:p14="http://schemas.microsoft.com/office/powerpoint/2010/main" val="1728256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树的重心</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lstStyle/>
          <a:p>
            <a:r>
              <a:rPr lang="zh-CN" altLang="en-US" dirty="0"/>
              <a:t>树的重心有很多的性质</a:t>
            </a:r>
            <a:endParaRPr lang="en-US" altLang="zh-CN" dirty="0"/>
          </a:p>
          <a:p>
            <a:r>
              <a:rPr lang="zh-CN" altLang="en-US" dirty="0"/>
              <a:t>把两个树连起来，新树的重心一定在旧重心的路径之间。</a:t>
            </a:r>
            <a:endParaRPr lang="en-US" altLang="zh-CN" dirty="0"/>
          </a:p>
        </p:txBody>
      </p:sp>
    </p:spTree>
    <p:extLst>
      <p:ext uri="{BB962C8B-B14F-4D97-AF65-F5344CB8AC3E}">
        <p14:creationId xmlns:p14="http://schemas.microsoft.com/office/powerpoint/2010/main" val="3836856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树的重心</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fontScale="92500" lnSpcReduction="10000"/>
          </a:bodyPr>
          <a:lstStyle/>
          <a:p>
            <a:r>
              <a:rPr lang="zh-CN" altLang="en-US" dirty="0"/>
              <a:t>树的重心有很多的性质</a:t>
            </a:r>
            <a:endParaRPr lang="en-US" altLang="zh-CN" dirty="0"/>
          </a:p>
          <a:p>
            <a:r>
              <a:rPr lang="zh-CN" altLang="en-US" dirty="0"/>
              <a:t>把两个树连起来，新树的重心一定在旧重心的路径之间。</a:t>
            </a:r>
            <a:endParaRPr lang="en-US" altLang="zh-CN" dirty="0"/>
          </a:p>
          <a:p>
            <a:r>
              <a:rPr lang="zh-CN" altLang="en-US" dirty="0"/>
              <a:t>不妨假设连接的两个点就是两个树原来的根</a:t>
            </a:r>
          </a:p>
          <a:p>
            <a:r>
              <a:rPr lang="zh-CN" altLang="en-US" dirty="0"/>
              <a:t>然后可以发现，仍然可以用调整法，假设原先两个重心分别是 </a:t>
            </a:r>
            <a:r>
              <a:rPr lang="en-US" altLang="zh-CN" dirty="0" err="1"/>
              <a:t>u,v</a:t>
            </a:r>
            <a:r>
              <a:rPr lang="zh-CN" altLang="en-US" dirty="0"/>
              <a:t>，从 </a:t>
            </a:r>
            <a:r>
              <a:rPr lang="en-US" altLang="zh-CN" dirty="0"/>
              <a:t>u </a:t>
            </a:r>
            <a:r>
              <a:rPr lang="zh-CN" altLang="en-US" dirty="0"/>
              <a:t>开始调整，当目前仍在 </a:t>
            </a:r>
            <a:r>
              <a:rPr lang="en-US" altLang="zh-CN" dirty="0"/>
              <a:t>u </a:t>
            </a:r>
            <a:r>
              <a:rPr lang="zh-CN" altLang="en-US" dirty="0"/>
              <a:t>所在的原先的那颗树中时，肯定是朝着根调整，因为是根那个方向被接入了另一个树导致大小变大</a:t>
            </a:r>
          </a:p>
          <a:p>
            <a:r>
              <a:rPr lang="zh-CN" altLang="en-US" dirty="0"/>
              <a:t>如果还没调整到原先的根，就符合了最大子树小于等于总结点数一半的条件，自然符合性质，这就说明了，如果新重心在原来 </a:t>
            </a:r>
            <a:r>
              <a:rPr lang="en-US" altLang="zh-CN" dirty="0"/>
              <a:t>u </a:t>
            </a:r>
            <a:r>
              <a:rPr lang="zh-CN" altLang="en-US" dirty="0"/>
              <a:t>所在的那个子树上的话，一定在 </a:t>
            </a:r>
            <a:r>
              <a:rPr lang="en-US" altLang="zh-CN" dirty="0"/>
              <a:t>u </a:t>
            </a:r>
            <a:r>
              <a:rPr lang="zh-CN" altLang="en-US" dirty="0"/>
              <a:t>到它原来的根的路径上</a:t>
            </a:r>
          </a:p>
          <a:p>
            <a:r>
              <a:rPr lang="zh-CN" altLang="en-US" dirty="0"/>
              <a:t>同理可以说明，如果新重心在 </a:t>
            </a:r>
            <a:r>
              <a:rPr lang="en-US" altLang="zh-CN" dirty="0"/>
              <a:t>v </a:t>
            </a:r>
            <a:r>
              <a:rPr lang="zh-CN" altLang="en-US" dirty="0"/>
              <a:t>所在的那个子树上，一定在 </a:t>
            </a:r>
            <a:r>
              <a:rPr lang="en-US" altLang="zh-CN" dirty="0"/>
              <a:t>u </a:t>
            </a:r>
            <a:r>
              <a:rPr lang="zh-CN" altLang="en-US" dirty="0"/>
              <a:t>到它原来那个根的路径上，把这两个合起来就是本条性质了</a:t>
            </a:r>
            <a:endParaRPr lang="en-US" altLang="zh-CN" dirty="0"/>
          </a:p>
        </p:txBody>
      </p:sp>
    </p:spTree>
    <p:extLst>
      <p:ext uri="{BB962C8B-B14F-4D97-AF65-F5344CB8AC3E}">
        <p14:creationId xmlns:p14="http://schemas.microsoft.com/office/powerpoint/2010/main" val="3788804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树的直径</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树的直径定义为在树上找一对点</a:t>
            </a:r>
            <a:r>
              <a:rPr lang="en-US" altLang="zh-CN" dirty="0"/>
              <a:t>(</a:t>
            </a:r>
            <a:r>
              <a:rPr lang="en-US" altLang="zh-CN" dirty="0" err="1"/>
              <a:t>u,v</a:t>
            </a:r>
            <a:r>
              <a:rPr lang="en-US" altLang="zh-CN" dirty="0"/>
              <a:t>)</a:t>
            </a:r>
            <a:r>
              <a:rPr lang="zh-CN" altLang="en-US" dirty="0"/>
              <a:t>，使得</a:t>
            </a:r>
            <a:r>
              <a:rPr lang="en-US" altLang="zh-CN" dirty="0"/>
              <a:t>dis(</a:t>
            </a:r>
            <a:r>
              <a:rPr lang="en-US" altLang="zh-CN" dirty="0" err="1"/>
              <a:t>u,v</a:t>
            </a:r>
            <a:r>
              <a:rPr lang="en-US" altLang="zh-CN" dirty="0"/>
              <a:t>)</a:t>
            </a:r>
            <a:r>
              <a:rPr lang="zh-CN" altLang="en-US" dirty="0"/>
              <a:t>最大</a:t>
            </a:r>
            <a:endParaRPr lang="en-US" altLang="zh-CN" dirty="0"/>
          </a:p>
          <a:p>
            <a:r>
              <a:rPr lang="zh-CN" altLang="en-US" dirty="0"/>
              <a:t>如果有很多对同为最大那么都是直径</a:t>
            </a:r>
            <a:endParaRPr lang="en-US" altLang="zh-CN" dirty="0"/>
          </a:p>
          <a:p>
            <a:endParaRPr lang="en-US" altLang="zh-CN" dirty="0"/>
          </a:p>
        </p:txBody>
      </p:sp>
    </p:spTree>
    <p:extLst>
      <p:ext uri="{BB962C8B-B14F-4D97-AF65-F5344CB8AC3E}">
        <p14:creationId xmlns:p14="http://schemas.microsoft.com/office/powerpoint/2010/main" val="2223346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树的直径</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树的直径定义为在树上找一对点</a:t>
            </a:r>
            <a:r>
              <a:rPr lang="en-US" altLang="zh-CN" dirty="0"/>
              <a:t>(</a:t>
            </a:r>
            <a:r>
              <a:rPr lang="en-US" altLang="zh-CN" dirty="0" err="1"/>
              <a:t>u,v</a:t>
            </a:r>
            <a:r>
              <a:rPr lang="en-US" altLang="zh-CN" dirty="0"/>
              <a:t>)</a:t>
            </a:r>
            <a:r>
              <a:rPr lang="zh-CN" altLang="en-US" dirty="0"/>
              <a:t>，使得</a:t>
            </a:r>
            <a:r>
              <a:rPr lang="en-US" altLang="zh-CN" dirty="0"/>
              <a:t>dis(</a:t>
            </a:r>
            <a:r>
              <a:rPr lang="en-US" altLang="zh-CN" dirty="0" err="1"/>
              <a:t>u,v</a:t>
            </a:r>
            <a:r>
              <a:rPr lang="en-US" altLang="zh-CN" dirty="0"/>
              <a:t>)</a:t>
            </a:r>
            <a:r>
              <a:rPr lang="zh-CN" altLang="en-US" dirty="0"/>
              <a:t>最大</a:t>
            </a:r>
            <a:endParaRPr lang="en-US" altLang="zh-CN" dirty="0"/>
          </a:p>
          <a:p>
            <a:r>
              <a:rPr lang="zh-CN" altLang="en-US" dirty="0"/>
              <a:t>设</a:t>
            </a:r>
            <a:r>
              <a:rPr lang="en-US" altLang="zh-CN" dirty="0"/>
              <a:t>f[u]</a:t>
            </a:r>
            <a:r>
              <a:rPr lang="zh-CN" altLang="en-US" dirty="0"/>
              <a:t>表示从</a:t>
            </a:r>
            <a:r>
              <a:rPr lang="en-US" altLang="zh-CN" dirty="0"/>
              <a:t>u</a:t>
            </a:r>
            <a:r>
              <a:rPr lang="zh-CN" altLang="en-US" dirty="0"/>
              <a:t>出发在树上能走出的最长路（如有必要可以再记录</a:t>
            </a:r>
            <a:r>
              <a:rPr lang="en-US" altLang="zh-CN" dirty="0"/>
              <a:t>u</a:t>
            </a:r>
            <a:r>
              <a:rPr lang="zh-CN" altLang="en-US" dirty="0"/>
              <a:t>和哪个点走出的最长路），然后再枚举</a:t>
            </a:r>
            <a:r>
              <a:rPr lang="en-US" altLang="zh-CN" dirty="0"/>
              <a:t>f[u]</a:t>
            </a:r>
            <a:r>
              <a:rPr lang="zh-CN" altLang="en-US" dirty="0"/>
              <a:t>求</a:t>
            </a:r>
            <a:r>
              <a:rPr lang="en-US" altLang="zh-CN" dirty="0"/>
              <a:t>dis(</a:t>
            </a:r>
            <a:r>
              <a:rPr lang="en-US" altLang="zh-CN" dirty="0" err="1"/>
              <a:t>u,v</a:t>
            </a:r>
            <a:r>
              <a:rPr lang="en-US" altLang="zh-CN" dirty="0"/>
              <a:t>)</a:t>
            </a:r>
            <a:r>
              <a:rPr lang="zh-CN" altLang="en-US" dirty="0"/>
              <a:t>最大的点对</a:t>
            </a:r>
            <a:endParaRPr lang="en-US" altLang="zh-CN" dirty="0"/>
          </a:p>
          <a:p>
            <a:r>
              <a:rPr lang="zh-CN" altLang="en-US" dirty="0"/>
              <a:t>但是和重心类似，直接这样不好</a:t>
            </a:r>
            <a:r>
              <a:rPr lang="en-US" altLang="zh-CN" dirty="0" err="1"/>
              <a:t>dp</a:t>
            </a:r>
            <a:r>
              <a:rPr lang="zh-CN" altLang="en-US" dirty="0"/>
              <a:t>，设</a:t>
            </a:r>
            <a:r>
              <a:rPr lang="en-US" altLang="zh-CN" dirty="0"/>
              <a:t>up[u]</a:t>
            </a:r>
            <a:r>
              <a:rPr lang="zh-CN" altLang="en-US" dirty="0"/>
              <a:t>表示往根方向走，</a:t>
            </a:r>
            <a:r>
              <a:rPr lang="en-US" altLang="zh-CN" dirty="0"/>
              <a:t>down[u]</a:t>
            </a:r>
            <a:r>
              <a:rPr lang="zh-CN" altLang="en-US" dirty="0"/>
              <a:t>表示往叶子方向走，</a:t>
            </a:r>
            <a:r>
              <a:rPr lang="en-US" altLang="zh-CN" dirty="0"/>
              <a:t>f[u]=max(up[u],down[u])</a:t>
            </a:r>
          </a:p>
          <a:p>
            <a:r>
              <a:rPr lang="zh-CN" altLang="en-US" dirty="0"/>
              <a:t>显然往根方向只有一条路，</a:t>
            </a:r>
            <a:r>
              <a:rPr lang="en-US" altLang="zh-CN" dirty="0"/>
              <a:t>up[v]=up[u]+1</a:t>
            </a:r>
          </a:p>
          <a:p>
            <a:r>
              <a:rPr lang="en-US" altLang="zh-CN" dirty="0"/>
              <a:t>down[u]=max(down[v])+1</a:t>
            </a:r>
          </a:p>
        </p:txBody>
      </p:sp>
    </p:spTree>
    <p:extLst>
      <p:ext uri="{BB962C8B-B14F-4D97-AF65-F5344CB8AC3E}">
        <p14:creationId xmlns:p14="http://schemas.microsoft.com/office/powerpoint/2010/main" val="2073361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对树上基本信息的求解</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lstStyle/>
          <a:p>
            <a:r>
              <a:rPr lang="en-US" altLang="zh-CN" dirty="0" err="1"/>
              <a:t>sz,fa,dep</a:t>
            </a:r>
            <a:r>
              <a:rPr lang="en-US" altLang="zh-CN" dirty="0"/>
              <a:t>,…</a:t>
            </a:r>
          </a:p>
          <a:p>
            <a:r>
              <a:rPr lang="zh-CN" altLang="en-US" dirty="0"/>
              <a:t>树的重心</a:t>
            </a:r>
            <a:endParaRPr lang="en-US" altLang="zh-CN" dirty="0"/>
          </a:p>
          <a:p>
            <a:r>
              <a:rPr lang="zh-CN" altLang="en-US" dirty="0"/>
              <a:t>树的直径</a:t>
            </a:r>
            <a:endParaRPr lang="en-US" altLang="zh-CN" dirty="0"/>
          </a:p>
          <a:p>
            <a:r>
              <a:rPr lang="zh-CN" altLang="en-US" dirty="0"/>
              <a:t>树的独立集</a:t>
            </a:r>
            <a:endParaRPr lang="en-US" altLang="zh-CN" dirty="0"/>
          </a:p>
          <a:p>
            <a:r>
              <a:rPr lang="zh-CN" altLang="en-US" dirty="0"/>
              <a:t>树的点覆盖</a:t>
            </a:r>
            <a:endParaRPr lang="en-US" altLang="zh-CN" dirty="0"/>
          </a:p>
          <a:p>
            <a:r>
              <a:rPr lang="zh-CN" altLang="en-US" dirty="0"/>
              <a:t>以上的几个问题的</a:t>
            </a:r>
            <a:r>
              <a:rPr lang="en-US" altLang="zh-CN" dirty="0" err="1"/>
              <a:t>dp</a:t>
            </a:r>
            <a:r>
              <a:rPr lang="zh-CN" altLang="en-US" dirty="0"/>
              <a:t>状态设法都差不多，都是设</a:t>
            </a:r>
            <a:r>
              <a:rPr lang="en-US" altLang="zh-CN" dirty="0" err="1"/>
              <a:t>dp</a:t>
            </a:r>
            <a:r>
              <a:rPr lang="en-US" altLang="zh-CN" dirty="0"/>
              <a:t>[u]</a:t>
            </a:r>
            <a:r>
              <a:rPr lang="zh-CN" altLang="en-US" dirty="0"/>
              <a:t>表示以</a:t>
            </a:r>
            <a:r>
              <a:rPr lang="en-US" altLang="zh-CN" dirty="0"/>
              <a:t>u</a:t>
            </a:r>
            <a:r>
              <a:rPr lang="zh-CN" altLang="en-US" dirty="0"/>
              <a:t>的子树为根的</a:t>
            </a:r>
            <a:r>
              <a:rPr lang="en-US" altLang="zh-CN" dirty="0"/>
              <a:t>xxx</a:t>
            </a:r>
            <a:r>
              <a:rPr lang="zh-CN" altLang="en-US" dirty="0"/>
              <a:t>信息，再用这些信息把答案表示出来</a:t>
            </a:r>
          </a:p>
        </p:txBody>
      </p:sp>
    </p:spTree>
    <p:extLst>
      <p:ext uri="{BB962C8B-B14F-4D97-AF65-F5344CB8AC3E}">
        <p14:creationId xmlns:p14="http://schemas.microsoft.com/office/powerpoint/2010/main" val="2580309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树的直径</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树的直径也有很多性质</a:t>
            </a:r>
            <a:endParaRPr lang="en-US" altLang="zh-CN" dirty="0"/>
          </a:p>
          <a:p>
            <a:r>
              <a:rPr lang="zh-CN" altLang="en-US" dirty="0"/>
              <a:t>树的直径的两个端点都是叶子</a:t>
            </a:r>
            <a:endParaRPr lang="en-US" altLang="zh-CN" dirty="0"/>
          </a:p>
        </p:txBody>
      </p:sp>
    </p:spTree>
    <p:extLst>
      <p:ext uri="{BB962C8B-B14F-4D97-AF65-F5344CB8AC3E}">
        <p14:creationId xmlns:p14="http://schemas.microsoft.com/office/powerpoint/2010/main" val="551507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树的直径</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树的直径也有很多性质</a:t>
            </a:r>
            <a:endParaRPr lang="en-US" altLang="zh-CN" dirty="0"/>
          </a:p>
          <a:p>
            <a:r>
              <a:rPr lang="zh-CN" altLang="en-US" dirty="0"/>
              <a:t>树的直径的两个端点都是叶子</a:t>
            </a:r>
            <a:endParaRPr lang="en-US" altLang="zh-CN" dirty="0"/>
          </a:p>
          <a:p>
            <a:r>
              <a:rPr lang="zh-CN" altLang="en-US" dirty="0"/>
              <a:t>显然，当然前提是边权是正的</a:t>
            </a:r>
            <a:endParaRPr lang="en-US" altLang="zh-CN" dirty="0"/>
          </a:p>
        </p:txBody>
      </p:sp>
    </p:spTree>
    <p:extLst>
      <p:ext uri="{BB962C8B-B14F-4D97-AF65-F5344CB8AC3E}">
        <p14:creationId xmlns:p14="http://schemas.microsoft.com/office/powerpoint/2010/main" val="3410547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树的直径</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树的直径也有很多性质</a:t>
            </a:r>
            <a:endParaRPr lang="en-US" altLang="zh-CN" dirty="0"/>
          </a:p>
          <a:p>
            <a:r>
              <a:rPr lang="zh-CN" altLang="en-US" dirty="0"/>
              <a:t>对树上的任意一点而言，树上与它距离最远的点一定为树的直径的两个端点的其中之一</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325697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7F8EA6E-6CC5-CAC3-505A-D9CE894DC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72" t="7061" r="13467" b="8492"/>
          <a:stretch/>
        </p:blipFill>
        <p:spPr bwMode="auto">
          <a:xfrm>
            <a:off x="6817519" y="4069557"/>
            <a:ext cx="4536281" cy="210740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树的直径</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树的直径也有很多性质</a:t>
            </a:r>
            <a:endParaRPr lang="en-US" altLang="zh-CN" dirty="0"/>
          </a:p>
          <a:p>
            <a:r>
              <a:rPr lang="zh-CN" altLang="en-US" dirty="0"/>
              <a:t>对树上的任意一点而言，树上与它距离最远的点一定为树的直径的两个端点的其中之一</a:t>
            </a:r>
            <a:endParaRPr lang="en-US" altLang="zh-CN" dirty="0"/>
          </a:p>
          <a:p>
            <a:r>
              <a:rPr lang="zh-CN" altLang="en-US" dirty="0"/>
              <a:t>假设从</a:t>
            </a:r>
            <a:r>
              <a:rPr lang="en-US" altLang="zh-CN" dirty="0"/>
              <a:t>x</a:t>
            </a:r>
            <a:r>
              <a:rPr lang="zh-CN" altLang="en-US" dirty="0"/>
              <a:t>出发，离</a:t>
            </a:r>
            <a:r>
              <a:rPr lang="en-US" altLang="zh-CN" dirty="0"/>
              <a:t>x</a:t>
            </a:r>
            <a:r>
              <a:rPr lang="zh-CN" altLang="en-US" dirty="0"/>
              <a:t>最远的点是</a:t>
            </a:r>
            <a:r>
              <a:rPr lang="en-US" altLang="zh-CN" dirty="0"/>
              <a:t>y</a:t>
            </a:r>
            <a:r>
              <a:rPr lang="zh-CN" altLang="en-US" dirty="0"/>
              <a:t>，直径是</a:t>
            </a:r>
            <a:r>
              <a:rPr lang="en-US" altLang="zh-CN" dirty="0"/>
              <a:t>(</a:t>
            </a:r>
            <a:r>
              <a:rPr lang="en-US" altLang="zh-CN" dirty="0" err="1"/>
              <a:t>u,v</a:t>
            </a:r>
            <a:r>
              <a:rPr lang="en-US" altLang="zh-CN" dirty="0"/>
              <a:t>)</a:t>
            </a:r>
          </a:p>
          <a:p>
            <a:r>
              <a:rPr lang="zh-CN" altLang="en-US" dirty="0"/>
              <a:t>分类讨论，如果</a:t>
            </a:r>
            <a:r>
              <a:rPr lang="en-US" altLang="zh-CN" dirty="0"/>
              <a:t>y</a:t>
            </a:r>
            <a:r>
              <a:rPr lang="zh-CN" altLang="en-US" dirty="0"/>
              <a:t>在直径外，</a:t>
            </a:r>
            <a:r>
              <a:rPr lang="en-US" altLang="zh-CN" dirty="0"/>
              <a:t>(</a:t>
            </a:r>
            <a:r>
              <a:rPr lang="en-US" altLang="zh-CN" dirty="0" err="1"/>
              <a:t>x,y</a:t>
            </a:r>
            <a:r>
              <a:rPr lang="en-US" altLang="zh-CN" dirty="0"/>
              <a:t>)</a:t>
            </a:r>
            <a:r>
              <a:rPr lang="zh-CN" altLang="en-US" dirty="0"/>
              <a:t>和</a:t>
            </a:r>
            <a:r>
              <a:rPr lang="en-US" altLang="zh-CN" dirty="0"/>
              <a:t>(</a:t>
            </a:r>
            <a:r>
              <a:rPr lang="en-US" altLang="zh-CN" dirty="0" err="1"/>
              <a:t>u,v</a:t>
            </a:r>
            <a:r>
              <a:rPr lang="en-US" altLang="zh-CN" dirty="0"/>
              <a:t>)</a:t>
            </a:r>
            <a:r>
              <a:rPr lang="zh-CN" altLang="en-US" dirty="0"/>
              <a:t>有交点</a:t>
            </a:r>
            <a:endParaRPr lang="en-US" altLang="zh-CN" dirty="0"/>
          </a:p>
          <a:p>
            <a:r>
              <a:rPr lang="zh-CN" altLang="en-US" dirty="0"/>
              <a:t>那么</a:t>
            </a:r>
            <a:r>
              <a:rPr lang="en-US" altLang="zh-CN" dirty="0"/>
              <a:t>dis(</a:t>
            </a:r>
            <a:r>
              <a:rPr lang="en-US" altLang="zh-CN" dirty="0" err="1"/>
              <a:t>x,y</a:t>
            </a:r>
            <a:r>
              <a:rPr lang="en-US" altLang="zh-CN" dirty="0"/>
              <a:t>)&gt;dis(</a:t>
            </a:r>
            <a:r>
              <a:rPr lang="en-US" altLang="zh-CN" dirty="0" err="1"/>
              <a:t>x,v</a:t>
            </a:r>
            <a:r>
              <a:rPr lang="en-US" altLang="zh-CN" dirty="0"/>
              <a:t>)</a:t>
            </a:r>
          </a:p>
          <a:p>
            <a:r>
              <a:rPr lang="zh-CN" altLang="en-US" dirty="0"/>
              <a:t>那么</a:t>
            </a:r>
            <a:r>
              <a:rPr lang="en-US" altLang="zh-CN" dirty="0"/>
              <a:t>dis(</a:t>
            </a:r>
            <a:r>
              <a:rPr lang="en-US" altLang="zh-CN" dirty="0" err="1"/>
              <a:t>u,y</a:t>
            </a:r>
            <a:r>
              <a:rPr lang="en-US" altLang="zh-CN" dirty="0"/>
              <a:t>)&gt;dis(</a:t>
            </a:r>
            <a:r>
              <a:rPr lang="en-US" altLang="zh-CN" dirty="0" err="1"/>
              <a:t>u,v</a:t>
            </a:r>
            <a:r>
              <a:rPr lang="en-US" altLang="zh-CN" dirty="0"/>
              <a:t>)</a:t>
            </a:r>
            <a:r>
              <a:rPr lang="zh-CN" altLang="en-US" dirty="0"/>
              <a:t>，矛盾</a:t>
            </a:r>
            <a:endParaRPr lang="en-US" altLang="zh-CN" dirty="0"/>
          </a:p>
          <a:p>
            <a:endParaRPr lang="en-US" altLang="zh-CN" dirty="0"/>
          </a:p>
        </p:txBody>
      </p:sp>
    </p:spTree>
    <p:extLst>
      <p:ext uri="{BB962C8B-B14F-4D97-AF65-F5344CB8AC3E}">
        <p14:creationId xmlns:p14="http://schemas.microsoft.com/office/powerpoint/2010/main" val="356984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树的直径</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树的直径也有很多性质</a:t>
            </a:r>
            <a:endParaRPr lang="en-US" altLang="zh-CN" dirty="0"/>
          </a:p>
          <a:p>
            <a:r>
              <a:rPr lang="zh-CN" altLang="en-US" dirty="0"/>
              <a:t>对树上的任意一点而言，树上与它距离最远的点一定为树的直径的两个端点的其中之一</a:t>
            </a:r>
            <a:endParaRPr lang="en-US" altLang="zh-CN" dirty="0"/>
          </a:p>
          <a:p>
            <a:r>
              <a:rPr lang="zh-CN" altLang="en-US" dirty="0"/>
              <a:t>假设从</a:t>
            </a:r>
            <a:r>
              <a:rPr lang="en-US" altLang="zh-CN" dirty="0"/>
              <a:t>x</a:t>
            </a:r>
            <a:r>
              <a:rPr lang="zh-CN" altLang="en-US" dirty="0"/>
              <a:t>出发，离</a:t>
            </a:r>
            <a:r>
              <a:rPr lang="en-US" altLang="zh-CN" dirty="0"/>
              <a:t>x</a:t>
            </a:r>
            <a:r>
              <a:rPr lang="zh-CN" altLang="en-US" dirty="0"/>
              <a:t>最远的点是</a:t>
            </a:r>
            <a:r>
              <a:rPr lang="en-US" altLang="zh-CN" dirty="0"/>
              <a:t>y</a:t>
            </a:r>
            <a:r>
              <a:rPr lang="zh-CN" altLang="en-US" dirty="0"/>
              <a:t>，直径是</a:t>
            </a:r>
            <a:r>
              <a:rPr lang="en-US" altLang="zh-CN" dirty="0"/>
              <a:t>(</a:t>
            </a:r>
            <a:r>
              <a:rPr lang="en-US" altLang="zh-CN" dirty="0" err="1"/>
              <a:t>u,v</a:t>
            </a:r>
            <a:r>
              <a:rPr lang="en-US" altLang="zh-CN" dirty="0"/>
              <a:t>)</a:t>
            </a:r>
          </a:p>
          <a:p>
            <a:r>
              <a:rPr lang="zh-CN" altLang="en-US" dirty="0"/>
              <a:t>分类讨论，如果</a:t>
            </a:r>
            <a:r>
              <a:rPr lang="en-US" altLang="zh-CN" dirty="0"/>
              <a:t>y</a:t>
            </a:r>
            <a:r>
              <a:rPr lang="zh-CN" altLang="en-US" dirty="0"/>
              <a:t>在直径外，</a:t>
            </a:r>
            <a:r>
              <a:rPr lang="en-US" altLang="zh-CN" dirty="0"/>
              <a:t>(</a:t>
            </a:r>
            <a:r>
              <a:rPr lang="en-US" altLang="zh-CN" dirty="0" err="1"/>
              <a:t>x,y</a:t>
            </a:r>
            <a:r>
              <a:rPr lang="en-US" altLang="zh-CN" dirty="0"/>
              <a:t>)</a:t>
            </a:r>
            <a:r>
              <a:rPr lang="zh-CN" altLang="en-US" dirty="0"/>
              <a:t>和</a:t>
            </a:r>
            <a:r>
              <a:rPr lang="en-US" altLang="zh-CN" dirty="0"/>
              <a:t>(</a:t>
            </a:r>
            <a:r>
              <a:rPr lang="en-US" altLang="zh-CN" dirty="0" err="1"/>
              <a:t>u,v</a:t>
            </a:r>
            <a:r>
              <a:rPr lang="en-US" altLang="zh-CN" dirty="0"/>
              <a:t>)</a:t>
            </a:r>
            <a:r>
              <a:rPr lang="zh-CN" altLang="en-US" dirty="0"/>
              <a:t>没有交点</a:t>
            </a:r>
            <a:endParaRPr lang="en-US" altLang="zh-CN" dirty="0"/>
          </a:p>
          <a:p>
            <a:r>
              <a:rPr lang="zh-CN" altLang="en-US" dirty="0"/>
              <a:t>那么</a:t>
            </a:r>
            <a:r>
              <a:rPr lang="en-US" altLang="zh-CN" dirty="0"/>
              <a:t>dis(</a:t>
            </a:r>
            <a:r>
              <a:rPr lang="en-US" altLang="zh-CN" dirty="0" err="1"/>
              <a:t>x,y</a:t>
            </a:r>
            <a:r>
              <a:rPr lang="en-US" altLang="zh-CN" dirty="0"/>
              <a:t>)&gt;dis(</a:t>
            </a:r>
            <a:r>
              <a:rPr lang="en-US" altLang="zh-CN" dirty="0" err="1"/>
              <a:t>x,v</a:t>
            </a:r>
            <a:r>
              <a:rPr lang="en-US" altLang="zh-CN" dirty="0"/>
              <a:t>)</a:t>
            </a:r>
          </a:p>
          <a:p>
            <a:r>
              <a:rPr lang="zh-CN" altLang="en-US" dirty="0"/>
              <a:t>那么</a:t>
            </a:r>
            <a:r>
              <a:rPr lang="en-US" altLang="zh-CN" dirty="0"/>
              <a:t>dis(</a:t>
            </a:r>
            <a:r>
              <a:rPr lang="en-US" altLang="zh-CN" dirty="0" err="1"/>
              <a:t>p,y</a:t>
            </a:r>
            <a:r>
              <a:rPr lang="en-US" altLang="zh-CN" dirty="0"/>
              <a:t>)&gt;dis(</a:t>
            </a:r>
            <a:r>
              <a:rPr lang="en-US" altLang="zh-CN" dirty="0" err="1"/>
              <a:t>p,v</a:t>
            </a:r>
            <a:r>
              <a:rPr lang="en-US" altLang="zh-CN" dirty="0"/>
              <a:t>)</a:t>
            </a:r>
          </a:p>
          <a:p>
            <a:r>
              <a:rPr lang="zh-CN" altLang="en-US" dirty="0"/>
              <a:t>那么</a:t>
            </a:r>
            <a:r>
              <a:rPr lang="en-US" altLang="zh-CN" dirty="0"/>
              <a:t>dis(</a:t>
            </a:r>
            <a:r>
              <a:rPr lang="en-US" altLang="zh-CN" dirty="0" err="1"/>
              <a:t>u,y</a:t>
            </a:r>
            <a:r>
              <a:rPr lang="en-US" altLang="zh-CN" dirty="0"/>
              <a:t>)&gt;dis(</a:t>
            </a:r>
            <a:r>
              <a:rPr lang="en-US" altLang="zh-CN" dirty="0" err="1"/>
              <a:t>u,v</a:t>
            </a:r>
            <a:r>
              <a:rPr lang="en-US" altLang="zh-CN" dirty="0"/>
              <a:t>)</a:t>
            </a:r>
            <a:r>
              <a:rPr lang="zh-CN" altLang="en-US" dirty="0"/>
              <a:t>，矛盾</a:t>
            </a:r>
            <a:endParaRPr lang="en-US" altLang="zh-CN" dirty="0"/>
          </a:p>
          <a:p>
            <a:endParaRPr lang="en-US" altLang="zh-CN" dirty="0"/>
          </a:p>
        </p:txBody>
      </p:sp>
      <p:pic>
        <p:nvPicPr>
          <p:cNvPr id="2050" name="Picture 2">
            <a:extLst>
              <a:ext uri="{FF2B5EF4-FFF2-40B4-BE49-F238E27FC236}">
                <a16:creationId xmlns:a16="http://schemas.microsoft.com/office/drawing/2014/main" id="{CFF7F1F1-C861-00E0-5827-D1FE1B46CD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36" t="5495" r="8949" b="12967"/>
          <a:stretch/>
        </p:blipFill>
        <p:spPr bwMode="auto">
          <a:xfrm>
            <a:off x="7631906" y="4662488"/>
            <a:ext cx="3721894"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527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树的直径</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树的直径也有很多性质</a:t>
            </a:r>
            <a:endParaRPr lang="en-US" altLang="zh-CN" dirty="0"/>
          </a:p>
          <a:p>
            <a:r>
              <a:rPr lang="zh-CN" altLang="en-US" dirty="0"/>
              <a:t>对树上的任意一点而言，树上与它距离最远的点一定为树的直径的两个端点的其中之一</a:t>
            </a:r>
            <a:endParaRPr lang="en-US" altLang="zh-CN" dirty="0"/>
          </a:p>
          <a:p>
            <a:r>
              <a:rPr lang="zh-CN" altLang="en-US" dirty="0"/>
              <a:t>假设从</a:t>
            </a:r>
            <a:r>
              <a:rPr lang="en-US" altLang="zh-CN" dirty="0"/>
              <a:t>x</a:t>
            </a:r>
            <a:r>
              <a:rPr lang="zh-CN" altLang="en-US" dirty="0"/>
              <a:t>出发，离</a:t>
            </a:r>
            <a:r>
              <a:rPr lang="en-US" altLang="zh-CN" dirty="0"/>
              <a:t>x</a:t>
            </a:r>
            <a:r>
              <a:rPr lang="zh-CN" altLang="en-US" dirty="0"/>
              <a:t>最远的点是</a:t>
            </a:r>
            <a:r>
              <a:rPr lang="en-US" altLang="zh-CN" dirty="0"/>
              <a:t>y</a:t>
            </a:r>
            <a:r>
              <a:rPr lang="zh-CN" altLang="en-US" dirty="0"/>
              <a:t>，直径是</a:t>
            </a:r>
            <a:r>
              <a:rPr lang="en-US" altLang="zh-CN" dirty="0"/>
              <a:t>(</a:t>
            </a:r>
            <a:r>
              <a:rPr lang="en-US" altLang="zh-CN" dirty="0" err="1"/>
              <a:t>u,v</a:t>
            </a:r>
            <a:r>
              <a:rPr lang="en-US" altLang="zh-CN" dirty="0"/>
              <a:t>)</a:t>
            </a:r>
          </a:p>
          <a:p>
            <a:r>
              <a:rPr lang="zh-CN" altLang="en-US" dirty="0"/>
              <a:t>分类讨论，如果</a:t>
            </a:r>
            <a:r>
              <a:rPr lang="en-US" altLang="zh-CN" dirty="0"/>
              <a:t>y</a:t>
            </a:r>
            <a:r>
              <a:rPr lang="zh-CN" altLang="en-US" dirty="0"/>
              <a:t>在直径上，显然矛盾</a:t>
            </a:r>
            <a:endParaRPr lang="en-US" altLang="zh-CN" dirty="0"/>
          </a:p>
          <a:p>
            <a:endParaRPr lang="en-US" altLang="zh-CN" dirty="0"/>
          </a:p>
        </p:txBody>
      </p:sp>
      <p:pic>
        <p:nvPicPr>
          <p:cNvPr id="3074" name="Picture 2">
            <a:extLst>
              <a:ext uri="{FF2B5EF4-FFF2-40B4-BE49-F238E27FC236}">
                <a16:creationId xmlns:a16="http://schemas.microsoft.com/office/drawing/2014/main" id="{130C4327-DA43-662B-E243-B67E371819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6" t="35648" r="8809" b="6490"/>
          <a:stretch/>
        </p:blipFill>
        <p:spPr bwMode="auto">
          <a:xfrm>
            <a:off x="7684324" y="5102245"/>
            <a:ext cx="3669476" cy="1074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601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树的直径</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树的直径也有很多性质</a:t>
            </a:r>
            <a:endParaRPr lang="en-US" altLang="zh-CN" dirty="0"/>
          </a:p>
          <a:p>
            <a:r>
              <a:rPr lang="zh-CN" altLang="en-US" dirty="0"/>
              <a:t>对树上的任意一点而言，树上与它距离最远的点一定为树的直径的两个端点的其中之一</a:t>
            </a:r>
            <a:endParaRPr lang="en-US" altLang="zh-CN" dirty="0"/>
          </a:p>
          <a:p>
            <a:r>
              <a:rPr lang="zh-CN" altLang="en-US" dirty="0"/>
              <a:t>利用这个性质，我们可以</a:t>
            </a:r>
            <a:r>
              <a:rPr lang="en-US" altLang="zh-CN" dirty="0" err="1"/>
              <a:t>dfs</a:t>
            </a:r>
            <a:r>
              <a:rPr lang="zh-CN" altLang="en-US" dirty="0"/>
              <a:t>两次树，求树的直径</a:t>
            </a:r>
            <a:endParaRPr lang="en-US" altLang="zh-CN" dirty="0"/>
          </a:p>
          <a:p>
            <a:r>
              <a:rPr lang="zh-CN" altLang="en-US" dirty="0"/>
              <a:t>先任选一个点开始在树上走，走到的最远的点就是树的直径的其中一个点，在从这个点开始又在树上走，走到的最远的点就是树的直径的另外一个点</a:t>
            </a:r>
            <a:endParaRPr lang="en-US" altLang="zh-CN" dirty="0"/>
          </a:p>
          <a:p>
            <a:r>
              <a:rPr lang="zh-CN" altLang="en-US" dirty="0"/>
              <a:t>注意这种方法适用需要保证边权都是非负数</a:t>
            </a:r>
            <a:endParaRPr lang="en-US" altLang="zh-CN" dirty="0"/>
          </a:p>
        </p:txBody>
      </p:sp>
    </p:spTree>
    <p:extLst>
      <p:ext uri="{BB962C8B-B14F-4D97-AF65-F5344CB8AC3E}">
        <p14:creationId xmlns:p14="http://schemas.microsoft.com/office/powerpoint/2010/main" val="466969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树的直径</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树的直径也有很多性质</a:t>
            </a:r>
            <a:endParaRPr lang="en-US" altLang="zh-CN" dirty="0"/>
          </a:p>
          <a:p>
            <a:r>
              <a:rPr lang="zh-CN" altLang="en-US" dirty="0"/>
              <a:t>对于两棵树，如果第一棵树直径两端点为</a:t>
            </a:r>
            <a:r>
              <a:rPr lang="en-US" altLang="zh-CN" dirty="0"/>
              <a:t>(</a:t>
            </a:r>
            <a:r>
              <a:rPr lang="en-US" altLang="zh-CN" dirty="0" err="1"/>
              <a:t>u,v</a:t>
            </a:r>
            <a:r>
              <a:rPr lang="en-US" altLang="zh-CN" dirty="0"/>
              <a:t>)</a:t>
            </a:r>
            <a:r>
              <a:rPr lang="zh-CN" altLang="en-US" dirty="0"/>
              <a:t>，第二棵树直径两端点为</a:t>
            </a:r>
            <a:r>
              <a:rPr lang="en-US" altLang="zh-CN" dirty="0"/>
              <a:t>(</a:t>
            </a:r>
            <a:r>
              <a:rPr lang="en-US" altLang="zh-CN" dirty="0" err="1"/>
              <a:t>x,y</a:t>
            </a:r>
            <a:r>
              <a:rPr lang="en-US" altLang="zh-CN" dirty="0"/>
              <a:t>)</a:t>
            </a:r>
            <a:r>
              <a:rPr lang="zh-CN" altLang="en-US" dirty="0"/>
              <a:t>，用一条边将两棵树连接，那么新树的直径的两端点一定是 </a:t>
            </a:r>
            <a:r>
              <a:rPr lang="en-US" altLang="zh-CN" dirty="0" err="1"/>
              <a:t>u,v,x,y</a:t>
            </a:r>
            <a:r>
              <a:rPr lang="en-US" altLang="zh-CN" dirty="0"/>
              <a:t> </a:t>
            </a:r>
            <a:r>
              <a:rPr lang="zh-CN" altLang="en-US" dirty="0"/>
              <a:t>中的两个点</a:t>
            </a:r>
            <a:endParaRPr lang="en-US" altLang="zh-CN" dirty="0"/>
          </a:p>
          <a:p>
            <a:endParaRPr lang="en-US" altLang="zh-CN" dirty="0"/>
          </a:p>
        </p:txBody>
      </p:sp>
    </p:spTree>
    <p:extLst>
      <p:ext uri="{BB962C8B-B14F-4D97-AF65-F5344CB8AC3E}">
        <p14:creationId xmlns:p14="http://schemas.microsoft.com/office/powerpoint/2010/main" val="2477032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树的直径</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lnSpcReduction="10000"/>
          </a:bodyPr>
          <a:lstStyle/>
          <a:p>
            <a:r>
              <a:rPr lang="zh-CN" altLang="en-US" dirty="0"/>
              <a:t>树的直径也有很多性质</a:t>
            </a:r>
            <a:endParaRPr lang="en-US" altLang="zh-CN" dirty="0"/>
          </a:p>
          <a:p>
            <a:r>
              <a:rPr lang="zh-CN" altLang="en-US" dirty="0"/>
              <a:t>对于两棵树，如果第一棵树直径两端点为</a:t>
            </a:r>
            <a:r>
              <a:rPr lang="en-US" altLang="zh-CN" dirty="0"/>
              <a:t>(</a:t>
            </a:r>
            <a:r>
              <a:rPr lang="en-US" altLang="zh-CN" dirty="0" err="1"/>
              <a:t>u,v</a:t>
            </a:r>
            <a:r>
              <a:rPr lang="en-US" altLang="zh-CN" dirty="0"/>
              <a:t>)</a:t>
            </a:r>
            <a:r>
              <a:rPr lang="zh-CN" altLang="en-US" dirty="0"/>
              <a:t>，第二棵树直径两端点为</a:t>
            </a:r>
            <a:r>
              <a:rPr lang="en-US" altLang="zh-CN" dirty="0"/>
              <a:t>(</a:t>
            </a:r>
            <a:r>
              <a:rPr lang="en-US" altLang="zh-CN" dirty="0" err="1"/>
              <a:t>x,y</a:t>
            </a:r>
            <a:r>
              <a:rPr lang="en-US" altLang="zh-CN" dirty="0"/>
              <a:t>)</a:t>
            </a:r>
            <a:r>
              <a:rPr lang="zh-CN" altLang="en-US" dirty="0"/>
              <a:t>，用一条边将两棵树连接，那么新树的直径的两端点一定是 </a:t>
            </a:r>
            <a:r>
              <a:rPr lang="en-US" altLang="zh-CN" dirty="0" err="1"/>
              <a:t>u,v,x,y</a:t>
            </a:r>
            <a:r>
              <a:rPr lang="en-US" altLang="zh-CN" dirty="0"/>
              <a:t> </a:t>
            </a:r>
            <a:r>
              <a:rPr lang="zh-CN" altLang="en-US" dirty="0"/>
              <a:t>中的两个点</a:t>
            </a:r>
            <a:endParaRPr lang="en-US" altLang="zh-CN" dirty="0"/>
          </a:p>
          <a:p>
            <a:r>
              <a:rPr lang="zh-CN" altLang="en-US" dirty="0"/>
              <a:t>分类讨论，看新直径经不经过连接两棵树的边（设为</a:t>
            </a:r>
            <a:r>
              <a:rPr lang="en-US" altLang="zh-CN" dirty="0"/>
              <a:t>(</a:t>
            </a:r>
            <a:r>
              <a:rPr lang="en-US" altLang="zh-CN" dirty="0" err="1"/>
              <a:t>s,t</a:t>
            </a:r>
            <a:r>
              <a:rPr lang="en-US" altLang="zh-CN" dirty="0"/>
              <a:t>)</a:t>
            </a:r>
            <a:r>
              <a:rPr lang="zh-CN" altLang="en-US" dirty="0"/>
              <a:t>）</a:t>
            </a:r>
            <a:endParaRPr lang="en-US" altLang="zh-CN" dirty="0"/>
          </a:p>
          <a:p>
            <a:r>
              <a:rPr lang="zh-CN" altLang="en-US" dirty="0"/>
              <a:t>如果不经过，那么显然新直径是</a:t>
            </a:r>
            <a:r>
              <a:rPr lang="en-US" altLang="zh-CN" dirty="0"/>
              <a:t>(</a:t>
            </a:r>
            <a:r>
              <a:rPr lang="en-US" altLang="zh-CN" dirty="0" err="1"/>
              <a:t>u,v</a:t>
            </a:r>
            <a:r>
              <a:rPr lang="en-US" altLang="zh-CN" dirty="0"/>
              <a:t>)</a:t>
            </a:r>
            <a:r>
              <a:rPr lang="zh-CN" altLang="en-US" dirty="0"/>
              <a:t>或者</a:t>
            </a:r>
            <a:r>
              <a:rPr lang="en-US" altLang="zh-CN" dirty="0"/>
              <a:t>(</a:t>
            </a:r>
            <a:r>
              <a:rPr lang="en-US" altLang="zh-CN" dirty="0" err="1"/>
              <a:t>x,y</a:t>
            </a:r>
            <a:r>
              <a:rPr lang="en-US" altLang="zh-CN" dirty="0"/>
              <a:t>)</a:t>
            </a:r>
            <a:r>
              <a:rPr lang="zh-CN" altLang="en-US" dirty="0"/>
              <a:t>，其他的没有这两个优</a:t>
            </a:r>
            <a:endParaRPr lang="en-US" altLang="zh-CN" dirty="0"/>
          </a:p>
          <a:p>
            <a:r>
              <a:rPr lang="zh-CN" altLang="en-US" dirty="0"/>
              <a:t>如果经过，那么由前一个性质，在第一棵树上找从</a:t>
            </a:r>
            <a:r>
              <a:rPr lang="en-US" altLang="zh-CN" dirty="0"/>
              <a:t>s</a:t>
            </a:r>
            <a:r>
              <a:rPr lang="zh-CN" altLang="en-US" dirty="0"/>
              <a:t>出发能走的最远的点，必为</a:t>
            </a:r>
            <a:r>
              <a:rPr lang="en-US" altLang="zh-CN" dirty="0" err="1"/>
              <a:t>u,v</a:t>
            </a:r>
            <a:r>
              <a:rPr lang="zh-CN" altLang="en-US" dirty="0"/>
              <a:t>之一；在第二棵树上找从</a:t>
            </a:r>
            <a:r>
              <a:rPr lang="en-US" altLang="zh-CN" dirty="0"/>
              <a:t>t</a:t>
            </a:r>
            <a:r>
              <a:rPr lang="zh-CN" altLang="en-US" dirty="0"/>
              <a:t>出发能走的最远的点，必为</a:t>
            </a:r>
            <a:r>
              <a:rPr lang="en-US" altLang="zh-CN" dirty="0" err="1"/>
              <a:t>x,y</a:t>
            </a:r>
            <a:r>
              <a:rPr lang="zh-CN" altLang="en-US" dirty="0"/>
              <a:t>之一</a:t>
            </a:r>
            <a:endParaRPr lang="en-US" altLang="zh-CN" dirty="0"/>
          </a:p>
        </p:txBody>
      </p:sp>
    </p:spTree>
    <p:extLst>
      <p:ext uri="{BB962C8B-B14F-4D97-AF65-F5344CB8AC3E}">
        <p14:creationId xmlns:p14="http://schemas.microsoft.com/office/powerpoint/2010/main" val="41235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树的直径</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树的直径也有很多性质</a:t>
            </a:r>
            <a:endParaRPr lang="en-US" altLang="zh-CN" dirty="0"/>
          </a:p>
          <a:p>
            <a:r>
              <a:rPr lang="zh-CN" altLang="en-US" dirty="0"/>
              <a:t>对于一棵树，如果增删一个叶子，那么最多会改变直径的一个端点</a:t>
            </a:r>
            <a:endParaRPr lang="en-US" altLang="zh-CN" dirty="0"/>
          </a:p>
          <a:p>
            <a:endParaRPr lang="en-US" altLang="zh-CN" dirty="0"/>
          </a:p>
        </p:txBody>
      </p:sp>
    </p:spTree>
    <p:extLst>
      <p:ext uri="{BB962C8B-B14F-4D97-AF65-F5344CB8AC3E}">
        <p14:creationId xmlns:p14="http://schemas.microsoft.com/office/powerpoint/2010/main" val="3269647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en-US" altLang="zh-CN" dirty="0" err="1"/>
              <a:t>sz,fa,dep</a:t>
            </a:r>
            <a:r>
              <a:rPr lang="en-US" altLang="zh-CN" dirty="0"/>
              <a:t>,…</a:t>
            </a:r>
            <a:endParaRPr lang="zh-CN" altLang="en-US" dirty="0"/>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lstStyle/>
          <a:p>
            <a:r>
              <a:rPr lang="en-US" altLang="zh-CN" dirty="0" err="1"/>
              <a:t>sz</a:t>
            </a:r>
            <a:r>
              <a:rPr lang="en-US" altLang="zh-CN" dirty="0"/>
              <a:t>[u]=1+sum_v </a:t>
            </a:r>
            <a:r>
              <a:rPr lang="en-US" altLang="zh-CN" dirty="0" err="1"/>
              <a:t>sz</a:t>
            </a:r>
            <a:r>
              <a:rPr lang="en-US" altLang="zh-CN" dirty="0"/>
              <a:t>[v]</a:t>
            </a:r>
          </a:p>
          <a:p>
            <a:r>
              <a:rPr lang="en-US" altLang="zh-CN" dirty="0"/>
              <a:t>dep[v]=dep[u]+1</a:t>
            </a:r>
          </a:p>
          <a:p>
            <a:r>
              <a:rPr lang="en-US" altLang="zh-CN" dirty="0"/>
              <a:t>fa</a:t>
            </a:r>
            <a:r>
              <a:rPr lang="zh-CN" altLang="en-US" dirty="0"/>
              <a:t>在</a:t>
            </a:r>
            <a:r>
              <a:rPr lang="en-US" altLang="zh-CN" dirty="0" err="1"/>
              <a:t>dfs</a:t>
            </a:r>
            <a:r>
              <a:rPr lang="en-US" altLang="zh-CN" dirty="0"/>
              <a:t>(</a:t>
            </a:r>
            <a:r>
              <a:rPr lang="en-US" altLang="zh-CN" dirty="0" err="1"/>
              <a:t>u,v</a:t>
            </a:r>
            <a:r>
              <a:rPr lang="en-US" altLang="zh-CN" dirty="0"/>
              <a:t>)</a:t>
            </a:r>
            <a:r>
              <a:rPr lang="zh-CN" altLang="en-US" dirty="0"/>
              <a:t>的时候顺便求出</a:t>
            </a:r>
            <a:endParaRPr lang="en-US" altLang="zh-CN" dirty="0"/>
          </a:p>
          <a:p>
            <a:endParaRPr lang="en-US" altLang="zh-CN" dirty="0"/>
          </a:p>
          <a:p>
            <a:r>
              <a:rPr lang="en-US" altLang="zh-CN" dirty="0" err="1"/>
              <a:t>sz</a:t>
            </a:r>
            <a:r>
              <a:rPr lang="zh-CN" altLang="en-US" dirty="0"/>
              <a:t>和</a:t>
            </a:r>
            <a:r>
              <a:rPr lang="en-US" altLang="zh-CN" dirty="0"/>
              <a:t>dep</a:t>
            </a:r>
            <a:r>
              <a:rPr lang="zh-CN" altLang="en-US" dirty="0"/>
              <a:t>就是树形</a:t>
            </a:r>
            <a:r>
              <a:rPr lang="en-US" altLang="zh-CN" dirty="0" err="1"/>
              <a:t>dp</a:t>
            </a:r>
            <a:r>
              <a:rPr lang="zh-CN" altLang="en-US" dirty="0"/>
              <a:t>的两种不同实现方式</a:t>
            </a:r>
            <a:endParaRPr lang="en-US" altLang="zh-CN" dirty="0"/>
          </a:p>
          <a:p>
            <a:r>
              <a:rPr lang="zh-CN" altLang="en-US" dirty="0"/>
              <a:t>要求</a:t>
            </a:r>
            <a:r>
              <a:rPr lang="en-US" altLang="zh-CN" dirty="0" err="1"/>
              <a:t>sz</a:t>
            </a:r>
            <a:r>
              <a:rPr lang="en-US" altLang="zh-CN" dirty="0"/>
              <a:t>[u]</a:t>
            </a:r>
            <a:r>
              <a:rPr lang="zh-CN" altLang="en-US" dirty="0"/>
              <a:t>，</a:t>
            </a:r>
            <a:r>
              <a:rPr lang="en-US" altLang="zh-CN" dirty="0" err="1"/>
              <a:t>sz</a:t>
            </a:r>
            <a:r>
              <a:rPr lang="en-US" altLang="zh-CN" dirty="0"/>
              <a:t>[v]</a:t>
            </a:r>
            <a:r>
              <a:rPr lang="zh-CN" altLang="en-US" dirty="0"/>
              <a:t>必须先求出来，即当前点的</a:t>
            </a:r>
            <a:r>
              <a:rPr lang="en-US" altLang="zh-CN" dirty="0" err="1"/>
              <a:t>dp</a:t>
            </a:r>
            <a:r>
              <a:rPr lang="zh-CN" altLang="en-US" dirty="0"/>
              <a:t>值依赖于儿子的</a:t>
            </a:r>
            <a:r>
              <a:rPr lang="en-US" altLang="zh-CN" dirty="0" err="1"/>
              <a:t>dp</a:t>
            </a:r>
            <a:r>
              <a:rPr lang="zh-CN" altLang="en-US" dirty="0"/>
              <a:t>值，所以是自底向上的</a:t>
            </a:r>
            <a:r>
              <a:rPr lang="en-US" altLang="zh-CN" dirty="0" err="1"/>
              <a:t>dp</a:t>
            </a:r>
            <a:endParaRPr lang="en-US" altLang="zh-CN" dirty="0"/>
          </a:p>
          <a:p>
            <a:r>
              <a:rPr lang="zh-CN" altLang="en-US" dirty="0"/>
              <a:t>要求</a:t>
            </a:r>
            <a:r>
              <a:rPr lang="en-US" altLang="zh-CN" dirty="0"/>
              <a:t>dep[v]</a:t>
            </a:r>
            <a:r>
              <a:rPr lang="zh-CN" altLang="en-US" dirty="0"/>
              <a:t>，</a:t>
            </a:r>
            <a:r>
              <a:rPr lang="en-US" altLang="zh-CN" dirty="0"/>
              <a:t>dep[u]</a:t>
            </a:r>
            <a:r>
              <a:rPr lang="zh-CN" altLang="en-US" dirty="0"/>
              <a:t>必须先求出来，即当前点的</a:t>
            </a:r>
            <a:r>
              <a:rPr lang="en-US" altLang="zh-CN" dirty="0" err="1"/>
              <a:t>dp</a:t>
            </a:r>
            <a:r>
              <a:rPr lang="zh-CN" altLang="en-US" dirty="0"/>
              <a:t>值依赖于父亲的</a:t>
            </a:r>
            <a:r>
              <a:rPr lang="en-US" altLang="zh-CN" dirty="0" err="1"/>
              <a:t>dp</a:t>
            </a:r>
            <a:r>
              <a:rPr lang="zh-CN" altLang="en-US" dirty="0"/>
              <a:t>值，所以是自顶向下的</a:t>
            </a:r>
            <a:r>
              <a:rPr lang="en-US" altLang="zh-CN" dirty="0" err="1"/>
              <a:t>dp</a:t>
            </a:r>
            <a:endParaRPr lang="zh-CN" altLang="en-US" dirty="0"/>
          </a:p>
        </p:txBody>
      </p:sp>
    </p:spTree>
    <p:extLst>
      <p:ext uri="{BB962C8B-B14F-4D97-AF65-F5344CB8AC3E}">
        <p14:creationId xmlns:p14="http://schemas.microsoft.com/office/powerpoint/2010/main" val="421792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树的直径</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树的直径也有很多性质</a:t>
            </a:r>
            <a:endParaRPr lang="en-US" altLang="zh-CN" dirty="0"/>
          </a:p>
          <a:p>
            <a:r>
              <a:rPr lang="zh-CN" altLang="en-US" dirty="0"/>
              <a:t>对于一棵树，如果增删一个叶子，那么最多会改变直径的一个端点</a:t>
            </a:r>
            <a:endParaRPr lang="en-US" altLang="zh-CN" dirty="0"/>
          </a:p>
          <a:p>
            <a:r>
              <a:rPr lang="zh-CN" altLang="en-US" dirty="0"/>
              <a:t>直接套上面那个结论</a:t>
            </a:r>
            <a:endParaRPr lang="en-US" altLang="zh-CN" dirty="0"/>
          </a:p>
          <a:p>
            <a:endParaRPr lang="en-US" altLang="zh-CN" dirty="0"/>
          </a:p>
        </p:txBody>
      </p:sp>
    </p:spTree>
    <p:extLst>
      <p:ext uri="{BB962C8B-B14F-4D97-AF65-F5344CB8AC3E}">
        <p14:creationId xmlns:p14="http://schemas.microsoft.com/office/powerpoint/2010/main" val="1927546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树的直径</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树的直径也有很多性质</a:t>
            </a:r>
            <a:endParaRPr lang="en-US" altLang="zh-CN" dirty="0"/>
          </a:p>
          <a:p>
            <a:r>
              <a:rPr lang="zh-CN" altLang="en-US" dirty="0"/>
              <a:t>如果一棵树有多条直径，那么它们必有公共点</a:t>
            </a:r>
            <a:endParaRPr lang="en-US" altLang="zh-CN" dirty="0"/>
          </a:p>
          <a:p>
            <a:endParaRPr lang="en-US" altLang="zh-CN" dirty="0"/>
          </a:p>
        </p:txBody>
      </p:sp>
    </p:spTree>
    <p:extLst>
      <p:ext uri="{BB962C8B-B14F-4D97-AF65-F5344CB8AC3E}">
        <p14:creationId xmlns:p14="http://schemas.microsoft.com/office/powerpoint/2010/main" val="471918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树的直径</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树的直径也有很多性质</a:t>
            </a:r>
            <a:endParaRPr lang="en-US" altLang="zh-CN" dirty="0"/>
          </a:p>
          <a:p>
            <a:r>
              <a:rPr lang="zh-CN" altLang="en-US" dirty="0"/>
              <a:t>如果一棵树有多条直径，那么它们必有公共点</a:t>
            </a:r>
            <a:endParaRPr lang="en-US" altLang="zh-CN" dirty="0"/>
          </a:p>
          <a:p>
            <a:r>
              <a:rPr lang="zh-CN" altLang="en-US" dirty="0"/>
              <a:t>如果没有的话看下面这个图，</a:t>
            </a:r>
            <a:r>
              <a:rPr lang="en-US" altLang="zh-CN" dirty="0"/>
              <a:t>(</a:t>
            </a:r>
            <a:r>
              <a:rPr lang="en-US" altLang="zh-CN" dirty="0" err="1"/>
              <a:t>u,v</a:t>
            </a:r>
            <a:r>
              <a:rPr lang="en-US" altLang="zh-CN" dirty="0"/>
              <a:t>),(</a:t>
            </a:r>
            <a:r>
              <a:rPr lang="en-US" altLang="zh-CN" dirty="0" err="1"/>
              <a:t>x,y</a:t>
            </a:r>
            <a:r>
              <a:rPr lang="en-US" altLang="zh-CN" dirty="0"/>
              <a:t>)</a:t>
            </a:r>
            <a:r>
              <a:rPr lang="zh-CN" altLang="en-US" dirty="0"/>
              <a:t>是两个直径</a:t>
            </a:r>
            <a:endParaRPr lang="en-US" altLang="zh-CN" dirty="0"/>
          </a:p>
          <a:p>
            <a:r>
              <a:rPr lang="zh-CN" altLang="en-US" dirty="0"/>
              <a:t>但是你会发现</a:t>
            </a:r>
            <a:r>
              <a:rPr lang="en-US" altLang="zh-CN" dirty="0"/>
              <a:t>(</a:t>
            </a:r>
            <a:r>
              <a:rPr lang="en-US" altLang="zh-CN" dirty="0" err="1"/>
              <a:t>u,y</a:t>
            </a:r>
            <a:r>
              <a:rPr lang="en-US" altLang="zh-CN" dirty="0"/>
              <a:t>)</a:t>
            </a:r>
            <a:r>
              <a:rPr lang="zh-CN" altLang="en-US" dirty="0"/>
              <a:t>这样走更优，矛盾</a:t>
            </a:r>
            <a:endParaRPr lang="en-US" altLang="zh-CN" dirty="0"/>
          </a:p>
          <a:p>
            <a:r>
              <a:rPr lang="zh-CN" altLang="en-US" dirty="0"/>
              <a:t>当然，前提条件还是边权是正的</a:t>
            </a:r>
            <a:endParaRPr lang="en-US" altLang="zh-CN" dirty="0"/>
          </a:p>
          <a:p>
            <a:endParaRPr lang="en-US" altLang="zh-CN" dirty="0"/>
          </a:p>
          <a:p>
            <a:endParaRPr lang="en-US" altLang="zh-CN" dirty="0"/>
          </a:p>
        </p:txBody>
      </p:sp>
      <p:pic>
        <p:nvPicPr>
          <p:cNvPr id="5" name="图片 4">
            <a:extLst>
              <a:ext uri="{FF2B5EF4-FFF2-40B4-BE49-F238E27FC236}">
                <a16:creationId xmlns:a16="http://schemas.microsoft.com/office/drawing/2014/main" id="{0E6A5B01-5524-8837-F6C1-89E53FF23F41}"/>
              </a:ext>
            </a:extLst>
          </p:cNvPr>
          <p:cNvPicPr>
            <a:picLocks noChangeAspect="1"/>
          </p:cNvPicPr>
          <p:nvPr/>
        </p:nvPicPr>
        <p:blipFill>
          <a:blip r:embed="rId2"/>
          <a:stretch>
            <a:fillRect/>
          </a:stretch>
        </p:blipFill>
        <p:spPr>
          <a:xfrm>
            <a:off x="6804929" y="4197683"/>
            <a:ext cx="4548871" cy="1979280"/>
          </a:xfrm>
          <a:prstGeom prst="rect">
            <a:avLst/>
          </a:prstGeom>
        </p:spPr>
      </p:pic>
    </p:spTree>
    <p:extLst>
      <p:ext uri="{BB962C8B-B14F-4D97-AF65-F5344CB8AC3E}">
        <p14:creationId xmlns:p14="http://schemas.microsoft.com/office/powerpoint/2010/main" val="2144803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树的直径</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树的直径也有很多性质</a:t>
            </a:r>
            <a:endParaRPr lang="en-US" altLang="zh-CN" dirty="0"/>
          </a:p>
          <a:p>
            <a:r>
              <a:rPr lang="zh-CN" altLang="en-US" dirty="0"/>
              <a:t>如果一棵树有多条直径，那么它们必交于一点</a:t>
            </a:r>
            <a:endParaRPr lang="en-US" altLang="zh-CN" dirty="0"/>
          </a:p>
        </p:txBody>
      </p:sp>
    </p:spTree>
    <p:extLst>
      <p:ext uri="{BB962C8B-B14F-4D97-AF65-F5344CB8AC3E}">
        <p14:creationId xmlns:p14="http://schemas.microsoft.com/office/powerpoint/2010/main" val="3318446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树的直径</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树的直径也有很多性质</a:t>
            </a:r>
            <a:endParaRPr lang="en-US" altLang="zh-CN" dirty="0"/>
          </a:p>
          <a:p>
            <a:r>
              <a:rPr lang="zh-CN" altLang="en-US" dirty="0"/>
              <a:t>如果一棵树有多条直径，那么它们必交于一点</a:t>
            </a:r>
            <a:endParaRPr lang="en-US" altLang="zh-CN" dirty="0"/>
          </a:p>
          <a:p>
            <a:r>
              <a:rPr lang="zh-CN" altLang="en-US" dirty="0"/>
              <a:t>由于两两直径都有公共点</a:t>
            </a:r>
            <a:endParaRPr lang="en-US" altLang="zh-CN" dirty="0"/>
          </a:p>
          <a:p>
            <a:r>
              <a:rPr lang="zh-CN" altLang="en-US" dirty="0"/>
              <a:t>由于是树，所以三条直径两两相交，不交于同一点这种情况不可能成立（会成环）。所以只能多条直径同时交于一个点，证毕。</a:t>
            </a:r>
            <a:endParaRPr lang="en-US" altLang="zh-CN" dirty="0"/>
          </a:p>
          <a:p>
            <a:endParaRPr lang="en-US" altLang="zh-CN" dirty="0"/>
          </a:p>
        </p:txBody>
      </p:sp>
    </p:spTree>
    <p:extLst>
      <p:ext uri="{BB962C8B-B14F-4D97-AF65-F5344CB8AC3E}">
        <p14:creationId xmlns:p14="http://schemas.microsoft.com/office/powerpoint/2010/main" val="31375374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树的直径</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树的直径也有很多性质</a:t>
            </a:r>
            <a:endParaRPr lang="en-US" altLang="zh-CN" dirty="0"/>
          </a:p>
          <a:p>
            <a:r>
              <a:rPr lang="zh-CN" altLang="en-US" dirty="0"/>
              <a:t>任意两条直径一定有且仅有一个极长连续段（可以只是一个点）重合。若两条直径共用一个端点，这个端点也算重合。</a:t>
            </a:r>
            <a:endParaRPr lang="en-US" altLang="zh-CN" dirty="0"/>
          </a:p>
          <a:p>
            <a:endParaRPr lang="en-US" altLang="zh-CN" dirty="0"/>
          </a:p>
        </p:txBody>
      </p:sp>
    </p:spTree>
    <p:extLst>
      <p:ext uri="{BB962C8B-B14F-4D97-AF65-F5344CB8AC3E}">
        <p14:creationId xmlns:p14="http://schemas.microsoft.com/office/powerpoint/2010/main" val="12321416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树的直径</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树的直径也有很多性质</a:t>
            </a:r>
            <a:endParaRPr lang="en-US" altLang="zh-CN" dirty="0"/>
          </a:p>
          <a:p>
            <a:r>
              <a:rPr lang="zh-CN" altLang="en-US" dirty="0"/>
              <a:t>任意两条直径一定有且仅有一个极长连续段（可以只是一个点）重合。若两条直径共用一个端点，这个端点也算重合。</a:t>
            </a:r>
            <a:endParaRPr lang="en-US" altLang="zh-CN" dirty="0"/>
          </a:p>
          <a:p>
            <a:r>
              <a:rPr lang="zh-CN" altLang="en-US" dirty="0"/>
              <a:t>显然多个连续段会成环</a:t>
            </a:r>
            <a:endParaRPr lang="en-US" altLang="zh-CN" dirty="0"/>
          </a:p>
        </p:txBody>
      </p:sp>
      <p:pic>
        <p:nvPicPr>
          <p:cNvPr id="4098" name="Picture 2">
            <a:extLst>
              <a:ext uri="{FF2B5EF4-FFF2-40B4-BE49-F238E27FC236}">
                <a16:creationId xmlns:a16="http://schemas.microsoft.com/office/drawing/2014/main" id="{0DFA6A34-3D72-24FB-4FBD-37E000B2D7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64" t="12060" r="4051" b="10660"/>
          <a:stretch/>
        </p:blipFill>
        <p:spPr bwMode="auto">
          <a:xfrm>
            <a:off x="5398324" y="4211597"/>
            <a:ext cx="5955476" cy="1965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465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树的直径</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树的直径也有很多性质</a:t>
            </a:r>
            <a:endParaRPr lang="en-US" altLang="zh-CN" dirty="0"/>
          </a:p>
          <a:p>
            <a:r>
              <a:rPr lang="zh-CN" altLang="en-US" dirty="0"/>
              <a:t>任意两条直径一定有且仅有一个极长连续段（可以只是一个点）重合。若两条直径共用一个端点，这个端点也算重合。</a:t>
            </a:r>
            <a:endParaRPr lang="en-US" altLang="zh-CN" dirty="0"/>
          </a:p>
          <a:p>
            <a:r>
              <a:rPr lang="zh-CN" altLang="en-US" dirty="0"/>
              <a:t>所以直径相交的情况如下图（并且显然</a:t>
            </a:r>
            <a:r>
              <a:rPr lang="en-US" altLang="zh-CN" dirty="0"/>
              <a:t>dis(</a:t>
            </a:r>
            <a:r>
              <a:rPr lang="en-US" altLang="zh-CN" dirty="0" err="1"/>
              <a:t>a,s</a:t>
            </a:r>
            <a:r>
              <a:rPr lang="en-US" altLang="zh-CN" dirty="0"/>
              <a:t>)=dis(</a:t>
            </a:r>
            <a:r>
              <a:rPr lang="en-US" altLang="zh-CN" dirty="0" err="1"/>
              <a:t>c,s</a:t>
            </a:r>
            <a:r>
              <a:rPr lang="en-US" altLang="zh-CN" dirty="0"/>
              <a:t>)</a:t>
            </a:r>
            <a:r>
              <a:rPr lang="zh-CN" altLang="en-US" dirty="0"/>
              <a:t>）：</a:t>
            </a:r>
            <a:endParaRPr lang="en-US" altLang="zh-CN" dirty="0"/>
          </a:p>
        </p:txBody>
      </p:sp>
      <p:pic>
        <p:nvPicPr>
          <p:cNvPr id="5122" name="Picture 2">
            <a:extLst>
              <a:ext uri="{FF2B5EF4-FFF2-40B4-BE49-F238E27FC236}">
                <a16:creationId xmlns:a16="http://schemas.microsoft.com/office/drawing/2014/main" id="{E0F09488-F193-C516-5F94-B2AE846763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10" t="6476" r="6273" b="9426"/>
          <a:stretch/>
        </p:blipFill>
        <p:spPr bwMode="auto">
          <a:xfrm>
            <a:off x="838200" y="3733800"/>
            <a:ext cx="4679158" cy="244316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6AD61DC-1287-2F96-A169-D5D1B6129B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72" t="12264" r="6022" b="10613"/>
          <a:stretch/>
        </p:blipFill>
        <p:spPr bwMode="auto">
          <a:xfrm>
            <a:off x="7331868" y="3840957"/>
            <a:ext cx="4021932" cy="233600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4" name="墨迹 3">
                <a:extLst>
                  <a:ext uri="{FF2B5EF4-FFF2-40B4-BE49-F238E27FC236}">
                    <a16:creationId xmlns:a16="http://schemas.microsoft.com/office/drawing/2014/main" id="{43795AF1-167D-3218-1389-8172CEE6A05A}"/>
                  </a:ext>
                </a:extLst>
              </p14:cNvPr>
              <p14:cNvContentPartPr/>
              <p14:nvPr/>
            </p14:nvContentPartPr>
            <p14:xfrm>
              <a:off x="2052720" y="4695840"/>
              <a:ext cx="2310120" cy="333720"/>
            </p14:xfrm>
          </p:contentPart>
        </mc:Choice>
        <mc:Fallback xmlns="">
          <p:pic>
            <p:nvPicPr>
              <p:cNvPr id="4" name="墨迹 3">
                <a:extLst>
                  <a:ext uri="{FF2B5EF4-FFF2-40B4-BE49-F238E27FC236}">
                    <a16:creationId xmlns:a16="http://schemas.microsoft.com/office/drawing/2014/main" id="{43795AF1-167D-3218-1389-8172CEE6A05A}"/>
                  </a:ext>
                </a:extLst>
              </p:cNvPr>
              <p:cNvPicPr/>
              <p:nvPr/>
            </p:nvPicPr>
            <p:blipFill>
              <a:blip r:embed="rId5"/>
              <a:stretch>
                <a:fillRect/>
              </a:stretch>
            </p:blipFill>
            <p:spPr>
              <a:xfrm>
                <a:off x="2043360" y="4686480"/>
                <a:ext cx="2328840" cy="352440"/>
              </a:xfrm>
              <a:prstGeom prst="rect">
                <a:avLst/>
              </a:prstGeom>
            </p:spPr>
          </p:pic>
        </mc:Fallback>
      </mc:AlternateContent>
    </p:spTree>
    <p:extLst>
      <p:ext uri="{BB962C8B-B14F-4D97-AF65-F5344CB8AC3E}">
        <p14:creationId xmlns:p14="http://schemas.microsoft.com/office/powerpoint/2010/main" val="3582133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树的直径</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定义树的中心为到所有点的距离最大值最小的点</a:t>
            </a:r>
            <a:endParaRPr lang="en-US" altLang="zh-CN" dirty="0"/>
          </a:p>
          <a:p>
            <a:r>
              <a:rPr lang="zh-CN" altLang="en-US" dirty="0"/>
              <a:t>那么树的中心就是从直径的中间那一两个点里面选出</a:t>
            </a:r>
            <a:endParaRPr lang="en-US" altLang="zh-CN" dirty="0"/>
          </a:p>
          <a:p>
            <a:r>
              <a:rPr lang="zh-CN" altLang="en-US" dirty="0"/>
              <a:t>比较显然，当然也可以用</a:t>
            </a:r>
            <a:r>
              <a:rPr lang="en-US" altLang="zh-CN" dirty="0" err="1"/>
              <a:t>dp</a:t>
            </a:r>
            <a:r>
              <a:rPr lang="zh-CN" altLang="en-US" dirty="0"/>
              <a:t>求树的中心</a:t>
            </a:r>
            <a:endParaRPr lang="en-US" altLang="zh-CN" dirty="0"/>
          </a:p>
          <a:p>
            <a:r>
              <a:rPr lang="zh-CN" altLang="en-US" dirty="0"/>
              <a:t>注意中心和重心是不一样的</a:t>
            </a:r>
            <a:endParaRPr lang="en-US" altLang="zh-CN" dirty="0"/>
          </a:p>
        </p:txBody>
      </p:sp>
    </p:spTree>
    <p:extLst>
      <p:ext uri="{BB962C8B-B14F-4D97-AF65-F5344CB8AC3E}">
        <p14:creationId xmlns:p14="http://schemas.microsoft.com/office/powerpoint/2010/main" val="2377177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树的独立集</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在树上找尽量多的点（或者是权值和尽量大），使得这些点互不相邻</a:t>
            </a:r>
            <a:endParaRPr lang="en-US" altLang="zh-CN" dirty="0"/>
          </a:p>
          <a:p>
            <a:r>
              <a:rPr lang="zh-CN" altLang="en-US" dirty="0"/>
              <a:t>或者问这些点互不相邻的方案数之类的</a:t>
            </a:r>
            <a:endParaRPr lang="en-US" altLang="zh-CN" dirty="0"/>
          </a:p>
        </p:txBody>
      </p:sp>
    </p:spTree>
    <p:extLst>
      <p:ext uri="{BB962C8B-B14F-4D97-AF65-F5344CB8AC3E}">
        <p14:creationId xmlns:p14="http://schemas.microsoft.com/office/powerpoint/2010/main" val="4211945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树的重心</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lstStyle/>
          <a:p>
            <a:r>
              <a:rPr lang="zh-CN" altLang="en-US" dirty="0"/>
              <a:t>树的重心定义为在树上选一个点作为根</a:t>
            </a:r>
            <a:endParaRPr lang="en-US" altLang="zh-CN" dirty="0"/>
          </a:p>
          <a:p>
            <a:r>
              <a:rPr lang="zh-CN" altLang="en-US" dirty="0"/>
              <a:t>对这个根的每个儿子的子树大小求一个最大值</a:t>
            </a:r>
            <a:endParaRPr lang="en-US" altLang="zh-CN" dirty="0"/>
          </a:p>
          <a:p>
            <a:r>
              <a:rPr lang="zh-CN" altLang="en-US" dirty="0"/>
              <a:t>要最小化这个最大值</a:t>
            </a:r>
            <a:endParaRPr lang="en-US" altLang="zh-CN" dirty="0"/>
          </a:p>
          <a:p>
            <a:r>
              <a:rPr lang="zh-CN" altLang="en-US" dirty="0"/>
              <a:t>相当于把这个点删掉</a:t>
            </a:r>
            <a:endParaRPr lang="en-US" altLang="zh-CN" dirty="0"/>
          </a:p>
          <a:p>
            <a:r>
              <a:rPr lang="zh-CN" altLang="en-US" dirty="0"/>
              <a:t>然后看树被分裂成很多个连通块，连通块大小最大值要最小</a:t>
            </a:r>
            <a:endParaRPr lang="en-US" altLang="zh-CN" dirty="0"/>
          </a:p>
          <a:p>
            <a:r>
              <a:rPr lang="zh-CN" altLang="en-US" dirty="0"/>
              <a:t>如果有很多个这样的点就随便定一个</a:t>
            </a:r>
          </a:p>
        </p:txBody>
      </p:sp>
    </p:spTree>
    <p:extLst>
      <p:ext uri="{BB962C8B-B14F-4D97-AF65-F5344CB8AC3E}">
        <p14:creationId xmlns:p14="http://schemas.microsoft.com/office/powerpoint/2010/main" val="1778045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树的独立集</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在树上找尽量多的点，使得这些点互不相邻</a:t>
            </a:r>
            <a:endParaRPr lang="en-US" altLang="zh-CN" dirty="0"/>
          </a:p>
          <a:p>
            <a:r>
              <a:rPr lang="zh-CN" altLang="en-US" dirty="0"/>
              <a:t>我们先考虑这个问题</a:t>
            </a:r>
            <a:endParaRPr lang="en-US" altLang="zh-CN" dirty="0"/>
          </a:p>
        </p:txBody>
      </p:sp>
    </p:spTree>
    <p:extLst>
      <p:ext uri="{BB962C8B-B14F-4D97-AF65-F5344CB8AC3E}">
        <p14:creationId xmlns:p14="http://schemas.microsoft.com/office/powerpoint/2010/main" val="1527979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树的独立集</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在树上找尽量多的点，使得这些点互不相邻</a:t>
            </a:r>
            <a:endParaRPr lang="en-US" altLang="zh-CN" dirty="0"/>
          </a:p>
          <a:p>
            <a:r>
              <a:rPr lang="zh-CN" altLang="en-US" dirty="0"/>
              <a:t>我们先考虑这个问题</a:t>
            </a:r>
            <a:endParaRPr lang="en-US" altLang="zh-CN" dirty="0"/>
          </a:p>
          <a:p>
            <a:r>
              <a:rPr lang="zh-CN" altLang="en-US" dirty="0"/>
              <a:t>设</a:t>
            </a:r>
            <a:r>
              <a:rPr lang="en-US" altLang="zh-CN" dirty="0"/>
              <a:t>f[u]</a:t>
            </a:r>
            <a:r>
              <a:rPr lang="zh-CN" altLang="en-US" dirty="0"/>
              <a:t>表示在</a:t>
            </a:r>
            <a:r>
              <a:rPr lang="en-US" altLang="zh-CN" dirty="0"/>
              <a:t>u</a:t>
            </a:r>
            <a:r>
              <a:rPr lang="zh-CN" altLang="en-US" dirty="0"/>
              <a:t>的子树里面选尽量多的点的数量，使得这些点互不相邻</a:t>
            </a:r>
            <a:endParaRPr lang="en-US" altLang="zh-CN" dirty="0"/>
          </a:p>
          <a:p>
            <a:r>
              <a:rPr lang="zh-CN" altLang="en-US" dirty="0"/>
              <a:t>但是发现这样不太好</a:t>
            </a:r>
            <a:r>
              <a:rPr lang="en-US" altLang="zh-CN" dirty="0" err="1"/>
              <a:t>dp</a:t>
            </a:r>
            <a:r>
              <a:rPr lang="zh-CN" altLang="en-US" dirty="0"/>
              <a:t>，因为</a:t>
            </a:r>
            <a:r>
              <a:rPr lang="en-US" altLang="zh-CN" dirty="0"/>
              <a:t>u</a:t>
            </a:r>
            <a:r>
              <a:rPr lang="zh-CN" altLang="en-US" dirty="0"/>
              <a:t>选不选还是比较影响的</a:t>
            </a:r>
            <a:endParaRPr lang="en-US" altLang="zh-CN" dirty="0"/>
          </a:p>
          <a:p>
            <a:r>
              <a:rPr lang="zh-CN" altLang="en-US" dirty="0"/>
              <a:t>所以设</a:t>
            </a:r>
            <a:r>
              <a:rPr lang="en-US" altLang="zh-CN" dirty="0"/>
              <a:t>f[u][0/1]</a:t>
            </a:r>
            <a:r>
              <a:rPr lang="zh-CN" altLang="en-US" dirty="0"/>
              <a:t>表示</a:t>
            </a:r>
            <a:r>
              <a:rPr lang="en-US" altLang="zh-CN" dirty="0"/>
              <a:t>u</a:t>
            </a:r>
            <a:r>
              <a:rPr lang="zh-CN" altLang="en-US" dirty="0"/>
              <a:t>选或者不选的答案</a:t>
            </a:r>
            <a:endParaRPr lang="en-US" altLang="zh-CN" dirty="0"/>
          </a:p>
        </p:txBody>
      </p:sp>
    </p:spTree>
    <p:extLst>
      <p:ext uri="{BB962C8B-B14F-4D97-AF65-F5344CB8AC3E}">
        <p14:creationId xmlns:p14="http://schemas.microsoft.com/office/powerpoint/2010/main" val="20286155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树的独立集</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在树上找尽量多的点，使得这些点互不相邻</a:t>
            </a:r>
            <a:endParaRPr lang="en-US" altLang="zh-CN" dirty="0"/>
          </a:p>
          <a:p>
            <a:r>
              <a:rPr lang="zh-CN" altLang="en-US" dirty="0"/>
              <a:t>我们先考虑这个问题</a:t>
            </a:r>
            <a:endParaRPr lang="en-US" altLang="zh-CN" dirty="0"/>
          </a:p>
          <a:p>
            <a:r>
              <a:rPr lang="zh-CN" altLang="en-US" b="1" dirty="0"/>
              <a:t>那么</a:t>
            </a:r>
            <a:r>
              <a:rPr lang="en-US" altLang="zh-CN" b="1" dirty="0"/>
              <a:t>u</a:t>
            </a:r>
            <a:r>
              <a:rPr lang="zh-CN" altLang="en-US" b="1" dirty="0"/>
              <a:t>不选，</a:t>
            </a:r>
            <a:r>
              <a:rPr lang="en-US" altLang="zh-CN" b="1" dirty="0"/>
              <a:t>u</a:t>
            </a:r>
            <a:r>
              <a:rPr lang="zh-CN" altLang="en-US" b="1" dirty="0"/>
              <a:t>的儿子可以选也可以不选</a:t>
            </a:r>
            <a:endParaRPr lang="en-US" altLang="zh-CN" b="1" dirty="0"/>
          </a:p>
          <a:p>
            <a:r>
              <a:rPr lang="en-US" altLang="zh-CN" b="1" dirty="0"/>
              <a:t>u</a:t>
            </a:r>
            <a:r>
              <a:rPr lang="zh-CN" altLang="en-US" b="1" dirty="0"/>
              <a:t>选了，</a:t>
            </a:r>
            <a:r>
              <a:rPr lang="en-US" altLang="zh-CN" b="1" dirty="0"/>
              <a:t>u</a:t>
            </a:r>
            <a:r>
              <a:rPr lang="zh-CN" altLang="en-US" b="1" dirty="0"/>
              <a:t>的儿子都不能选</a:t>
            </a:r>
            <a:endParaRPr lang="en-US" altLang="zh-CN" b="1" dirty="0"/>
          </a:p>
          <a:p>
            <a:r>
              <a:rPr lang="en-US" altLang="zh-CN" dirty="0"/>
              <a:t>f[u][0]=</a:t>
            </a:r>
            <a:r>
              <a:rPr lang="en-US" altLang="zh-CN" dirty="0" err="1"/>
              <a:t>sum_v</a:t>
            </a:r>
            <a:r>
              <a:rPr lang="en-US" altLang="zh-CN" dirty="0"/>
              <a:t> max(f[v][0],f[v][1])</a:t>
            </a:r>
          </a:p>
          <a:p>
            <a:r>
              <a:rPr lang="en-US" altLang="zh-CN" dirty="0"/>
              <a:t>f[u][1]=1+sum_v f[v][0]</a:t>
            </a:r>
          </a:p>
        </p:txBody>
      </p:sp>
    </p:spTree>
    <p:extLst>
      <p:ext uri="{BB962C8B-B14F-4D97-AF65-F5344CB8AC3E}">
        <p14:creationId xmlns:p14="http://schemas.microsoft.com/office/powerpoint/2010/main" val="37914727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树的独立集</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在树上找尽量多的点，使得这些点互不相邻</a:t>
            </a:r>
            <a:endParaRPr lang="en-US" altLang="zh-CN" dirty="0"/>
          </a:p>
          <a:p>
            <a:r>
              <a:rPr lang="zh-CN" altLang="en-US" dirty="0"/>
              <a:t>我们先考虑这个问题</a:t>
            </a:r>
            <a:endParaRPr lang="en-US" altLang="zh-CN" dirty="0"/>
          </a:p>
          <a:p>
            <a:r>
              <a:rPr lang="zh-CN" altLang="en-US" dirty="0"/>
              <a:t>边界情况是叶子的时候，</a:t>
            </a:r>
            <a:r>
              <a:rPr lang="en-US" altLang="zh-CN" dirty="0"/>
              <a:t>f[u][1]=1,f[u][0]=0</a:t>
            </a:r>
          </a:p>
          <a:p>
            <a:r>
              <a:rPr lang="zh-CN" altLang="en-US" dirty="0"/>
              <a:t>答案是</a:t>
            </a:r>
            <a:r>
              <a:rPr lang="en-US" altLang="zh-CN" dirty="0"/>
              <a:t>max(f[root][0],f[root][1])</a:t>
            </a:r>
          </a:p>
        </p:txBody>
      </p:sp>
    </p:spTree>
    <p:extLst>
      <p:ext uri="{BB962C8B-B14F-4D97-AF65-F5344CB8AC3E}">
        <p14:creationId xmlns:p14="http://schemas.microsoft.com/office/powerpoint/2010/main" val="3585025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树的独立集</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带权的差不多，就不说了</a:t>
            </a:r>
            <a:endParaRPr lang="en-US" altLang="zh-CN" dirty="0"/>
          </a:p>
          <a:p>
            <a:r>
              <a:rPr lang="zh-CN" altLang="en-US" dirty="0"/>
              <a:t>考虑一下方案数的问题</a:t>
            </a:r>
            <a:endParaRPr lang="en-US" altLang="zh-CN" dirty="0"/>
          </a:p>
        </p:txBody>
      </p:sp>
    </p:spTree>
    <p:extLst>
      <p:ext uri="{BB962C8B-B14F-4D97-AF65-F5344CB8AC3E}">
        <p14:creationId xmlns:p14="http://schemas.microsoft.com/office/powerpoint/2010/main" val="4352245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树的独立集</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带权的差不多，就不说了</a:t>
            </a:r>
            <a:endParaRPr lang="en-US" altLang="zh-CN" dirty="0"/>
          </a:p>
          <a:p>
            <a:r>
              <a:rPr lang="zh-CN" altLang="en-US" dirty="0"/>
              <a:t>考虑一下方案数的问题</a:t>
            </a:r>
            <a:endParaRPr lang="en-US" altLang="zh-CN" dirty="0"/>
          </a:p>
          <a:p>
            <a:r>
              <a:rPr lang="zh-CN" altLang="en-US" dirty="0"/>
              <a:t>设</a:t>
            </a:r>
            <a:r>
              <a:rPr lang="en-US" altLang="zh-CN" dirty="0"/>
              <a:t>f[u][0/1]</a:t>
            </a:r>
            <a:r>
              <a:rPr lang="zh-CN" altLang="en-US" dirty="0"/>
              <a:t>表示</a:t>
            </a:r>
            <a:r>
              <a:rPr lang="en-US" altLang="zh-CN" dirty="0"/>
              <a:t>u</a:t>
            </a:r>
            <a:r>
              <a:rPr lang="zh-CN" altLang="en-US" dirty="0"/>
              <a:t>点选或者不选的方案数</a:t>
            </a:r>
            <a:endParaRPr lang="en-US" altLang="zh-CN" dirty="0"/>
          </a:p>
        </p:txBody>
      </p:sp>
    </p:spTree>
    <p:extLst>
      <p:ext uri="{BB962C8B-B14F-4D97-AF65-F5344CB8AC3E}">
        <p14:creationId xmlns:p14="http://schemas.microsoft.com/office/powerpoint/2010/main" val="30965897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树的独立集</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带权的差不多，就不说了</a:t>
            </a:r>
            <a:endParaRPr lang="en-US" altLang="zh-CN" dirty="0"/>
          </a:p>
          <a:p>
            <a:r>
              <a:rPr lang="zh-CN" altLang="en-US" dirty="0"/>
              <a:t>考虑一下方案数的问题</a:t>
            </a:r>
            <a:endParaRPr lang="en-US" altLang="zh-CN" dirty="0"/>
          </a:p>
          <a:p>
            <a:r>
              <a:rPr lang="zh-CN" altLang="en-US" dirty="0"/>
              <a:t>设</a:t>
            </a:r>
            <a:r>
              <a:rPr lang="en-US" altLang="zh-CN" dirty="0"/>
              <a:t>f[u][0/1]</a:t>
            </a:r>
            <a:r>
              <a:rPr lang="zh-CN" altLang="en-US" dirty="0"/>
              <a:t>表示</a:t>
            </a:r>
            <a:r>
              <a:rPr lang="en-US" altLang="zh-CN" dirty="0"/>
              <a:t>u</a:t>
            </a:r>
            <a:r>
              <a:rPr lang="zh-CN" altLang="en-US" dirty="0"/>
              <a:t>点选或者不选的方案数</a:t>
            </a:r>
            <a:endParaRPr lang="en-US" altLang="zh-CN" dirty="0"/>
          </a:p>
          <a:p>
            <a:r>
              <a:rPr lang="en-US" altLang="zh-CN" dirty="0"/>
              <a:t>f[u][0]=\</a:t>
            </a:r>
            <a:r>
              <a:rPr lang="en-US" altLang="zh-CN" dirty="0" err="1"/>
              <a:t>prod_v</a:t>
            </a:r>
            <a:r>
              <a:rPr lang="en-US" altLang="zh-CN" dirty="0"/>
              <a:t> (f[v][0]+f[v][1])</a:t>
            </a:r>
          </a:p>
          <a:p>
            <a:r>
              <a:rPr lang="en-US" altLang="zh-CN" dirty="0"/>
              <a:t>f[u][1]=\</a:t>
            </a:r>
            <a:r>
              <a:rPr lang="en-US" altLang="zh-CN" dirty="0" err="1"/>
              <a:t>prod_v</a:t>
            </a:r>
            <a:r>
              <a:rPr lang="en-US" altLang="zh-CN" dirty="0"/>
              <a:t> f[v][0]</a:t>
            </a:r>
          </a:p>
          <a:p>
            <a:r>
              <a:rPr lang="zh-CN" altLang="en-US" dirty="0"/>
              <a:t>注意叶子不管选或者不选都是</a:t>
            </a:r>
            <a:r>
              <a:rPr lang="en-US" altLang="zh-CN" dirty="0"/>
              <a:t>1</a:t>
            </a:r>
            <a:r>
              <a:rPr lang="zh-CN" altLang="en-US" dirty="0"/>
              <a:t>种方案</a:t>
            </a:r>
            <a:endParaRPr lang="en-US" altLang="zh-CN" dirty="0"/>
          </a:p>
        </p:txBody>
      </p:sp>
    </p:spTree>
    <p:extLst>
      <p:ext uri="{BB962C8B-B14F-4D97-AF65-F5344CB8AC3E}">
        <p14:creationId xmlns:p14="http://schemas.microsoft.com/office/powerpoint/2010/main" val="19250722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树的点覆盖</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点覆盖边</a:t>
            </a:r>
            <a:endParaRPr lang="en-US" altLang="zh-CN" dirty="0"/>
          </a:p>
          <a:p>
            <a:r>
              <a:rPr lang="zh-CN" altLang="en-US" dirty="0"/>
              <a:t>在树上找尽量少的点，所有边都与选出来的点相连</a:t>
            </a:r>
            <a:endParaRPr lang="en-US" altLang="zh-CN" dirty="0"/>
          </a:p>
        </p:txBody>
      </p:sp>
    </p:spTree>
    <p:extLst>
      <p:ext uri="{BB962C8B-B14F-4D97-AF65-F5344CB8AC3E}">
        <p14:creationId xmlns:p14="http://schemas.microsoft.com/office/powerpoint/2010/main" val="32648648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树的点覆盖</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点覆盖边</a:t>
            </a:r>
            <a:endParaRPr lang="en-US" altLang="zh-CN" dirty="0"/>
          </a:p>
          <a:p>
            <a:r>
              <a:rPr lang="zh-CN" altLang="en-US" dirty="0"/>
              <a:t>在树上找尽量少的点，所有边都与选出来的点相连</a:t>
            </a:r>
            <a:endParaRPr lang="en-US" altLang="zh-CN" dirty="0"/>
          </a:p>
          <a:p>
            <a:r>
              <a:rPr lang="zh-CN" altLang="en-US" dirty="0"/>
              <a:t>设</a:t>
            </a:r>
            <a:r>
              <a:rPr lang="en-US" altLang="zh-CN" dirty="0"/>
              <a:t>f[u][0/1]</a:t>
            </a:r>
            <a:r>
              <a:rPr lang="zh-CN" altLang="en-US" dirty="0"/>
              <a:t>表示</a:t>
            </a:r>
            <a:r>
              <a:rPr lang="en-US" altLang="zh-CN" dirty="0"/>
              <a:t>u</a:t>
            </a:r>
            <a:r>
              <a:rPr lang="zh-CN" altLang="en-US" dirty="0"/>
              <a:t>选或者不选的答案</a:t>
            </a:r>
            <a:endParaRPr lang="en-US" altLang="zh-CN" dirty="0"/>
          </a:p>
        </p:txBody>
      </p:sp>
    </p:spTree>
    <p:extLst>
      <p:ext uri="{BB962C8B-B14F-4D97-AF65-F5344CB8AC3E}">
        <p14:creationId xmlns:p14="http://schemas.microsoft.com/office/powerpoint/2010/main" val="29972196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树的点覆盖</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点覆盖边</a:t>
            </a:r>
            <a:endParaRPr lang="en-US" altLang="zh-CN" dirty="0"/>
          </a:p>
          <a:p>
            <a:r>
              <a:rPr lang="zh-CN" altLang="en-US" dirty="0"/>
              <a:t>在树上找尽量少的点，所有边都与选出来的点相连</a:t>
            </a:r>
            <a:endParaRPr lang="en-US" altLang="zh-CN" dirty="0"/>
          </a:p>
          <a:p>
            <a:r>
              <a:rPr lang="zh-CN" altLang="en-US" dirty="0"/>
              <a:t>设</a:t>
            </a:r>
            <a:r>
              <a:rPr lang="en-US" altLang="zh-CN" dirty="0"/>
              <a:t>f[u][0/1]</a:t>
            </a:r>
            <a:r>
              <a:rPr lang="zh-CN" altLang="en-US" dirty="0"/>
              <a:t>表示</a:t>
            </a:r>
            <a:r>
              <a:rPr lang="en-US" altLang="zh-CN" dirty="0"/>
              <a:t>u</a:t>
            </a:r>
            <a:r>
              <a:rPr lang="zh-CN" altLang="en-US" dirty="0"/>
              <a:t>选或者不选的答案</a:t>
            </a:r>
          </a:p>
          <a:p>
            <a:r>
              <a:rPr lang="en-US" altLang="zh-CN" b="1" dirty="0"/>
              <a:t>u</a:t>
            </a:r>
            <a:r>
              <a:rPr lang="zh-CN" altLang="en-US" b="1" dirty="0"/>
              <a:t>不选，</a:t>
            </a:r>
            <a:r>
              <a:rPr lang="en-US" altLang="zh-CN" b="1" dirty="0"/>
              <a:t>u</a:t>
            </a:r>
            <a:r>
              <a:rPr lang="zh-CN" altLang="en-US" b="1" dirty="0"/>
              <a:t>的儿子必须选</a:t>
            </a:r>
            <a:endParaRPr lang="en-US" altLang="zh-CN" b="1" dirty="0"/>
          </a:p>
          <a:p>
            <a:r>
              <a:rPr lang="en-US" altLang="zh-CN" b="1" dirty="0"/>
              <a:t>u</a:t>
            </a:r>
            <a:r>
              <a:rPr lang="zh-CN" altLang="en-US" b="1" dirty="0"/>
              <a:t>选了，</a:t>
            </a:r>
            <a:r>
              <a:rPr lang="en-US" altLang="zh-CN" b="1" dirty="0"/>
              <a:t>u</a:t>
            </a:r>
            <a:r>
              <a:rPr lang="zh-CN" altLang="en-US" b="1" dirty="0"/>
              <a:t>的儿子可选可不选</a:t>
            </a:r>
            <a:endParaRPr lang="en-US" altLang="zh-CN" b="1" dirty="0"/>
          </a:p>
          <a:p>
            <a:r>
              <a:rPr lang="en-US" altLang="zh-CN" dirty="0"/>
              <a:t>f[u][0]=\</a:t>
            </a:r>
            <a:r>
              <a:rPr lang="en-US" altLang="zh-CN" dirty="0" err="1"/>
              <a:t>sum_v</a:t>
            </a:r>
            <a:r>
              <a:rPr lang="en-US" altLang="zh-CN" dirty="0"/>
              <a:t> f[v][1]</a:t>
            </a:r>
          </a:p>
          <a:p>
            <a:r>
              <a:rPr lang="en-US" altLang="zh-CN" dirty="0"/>
              <a:t>f[u][1]=1+\</a:t>
            </a:r>
            <a:r>
              <a:rPr lang="en-US" altLang="zh-CN" dirty="0" err="1"/>
              <a:t>sum_v</a:t>
            </a:r>
            <a:r>
              <a:rPr lang="en-US" altLang="zh-CN" dirty="0"/>
              <a:t> min(f[v][0],f[v][1])</a:t>
            </a:r>
          </a:p>
        </p:txBody>
      </p:sp>
    </p:spTree>
    <p:extLst>
      <p:ext uri="{BB962C8B-B14F-4D97-AF65-F5344CB8AC3E}">
        <p14:creationId xmlns:p14="http://schemas.microsoft.com/office/powerpoint/2010/main" val="20692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树的重心</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lstStyle/>
          <a:p>
            <a:r>
              <a:rPr lang="zh-CN" altLang="en-US" dirty="0"/>
              <a:t>设</a:t>
            </a:r>
            <a:r>
              <a:rPr lang="en-US" altLang="zh-CN" dirty="0"/>
              <a:t>f[</a:t>
            </a:r>
            <a:r>
              <a:rPr lang="en-US" altLang="zh-CN" dirty="0" err="1"/>
              <a:t>i</a:t>
            </a:r>
            <a:r>
              <a:rPr lang="en-US" altLang="zh-CN" dirty="0"/>
              <a:t>]</a:t>
            </a:r>
            <a:r>
              <a:rPr lang="zh-CN" altLang="en-US" dirty="0"/>
              <a:t>表示删掉这个点的答案</a:t>
            </a:r>
            <a:endParaRPr lang="en-US" altLang="zh-CN" dirty="0"/>
          </a:p>
          <a:p>
            <a:r>
              <a:rPr lang="en-US" altLang="zh-CN" dirty="0"/>
              <a:t>f[u]=</a:t>
            </a:r>
            <a:r>
              <a:rPr lang="en-US" altLang="zh-CN" dirty="0" err="1"/>
              <a:t>max_v</a:t>
            </a:r>
            <a:r>
              <a:rPr lang="en-US" altLang="zh-CN" dirty="0"/>
              <a:t>(</a:t>
            </a:r>
            <a:r>
              <a:rPr lang="en-US" altLang="zh-CN" dirty="0" err="1"/>
              <a:t>sz</a:t>
            </a:r>
            <a:r>
              <a:rPr lang="en-US" altLang="zh-CN" dirty="0"/>
              <a:t>[v],n-</a:t>
            </a:r>
            <a:r>
              <a:rPr lang="en-US" altLang="zh-CN" dirty="0" err="1"/>
              <a:t>sz</a:t>
            </a:r>
            <a:r>
              <a:rPr lang="en-US" altLang="zh-CN" dirty="0"/>
              <a:t>[u])</a:t>
            </a:r>
          </a:p>
          <a:p>
            <a:r>
              <a:rPr lang="en-US" altLang="zh-CN" dirty="0" err="1"/>
              <a:t>sz</a:t>
            </a:r>
            <a:r>
              <a:rPr lang="en-US" altLang="zh-CN" dirty="0"/>
              <a:t>[u]</a:t>
            </a:r>
            <a:r>
              <a:rPr lang="zh-CN" altLang="en-US" dirty="0"/>
              <a:t>表示以</a:t>
            </a:r>
            <a:r>
              <a:rPr lang="en-US" altLang="zh-CN" dirty="0"/>
              <a:t>u</a:t>
            </a:r>
            <a:r>
              <a:rPr lang="zh-CN" altLang="en-US" dirty="0"/>
              <a:t>为根的子树大小</a:t>
            </a:r>
            <a:endParaRPr lang="en-US" altLang="zh-CN" dirty="0"/>
          </a:p>
          <a:p>
            <a:r>
              <a:rPr lang="en-US" altLang="zh-CN" dirty="0" err="1"/>
              <a:t>sz</a:t>
            </a:r>
            <a:r>
              <a:rPr lang="en-US" altLang="zh-CN" dirty="0"/>
              <a:t>[u]=1+sum_v </a:t>
            </a:r>
            <a:r>
              <a:rPr lang="en-US" altLang="zh-CN" dirty="0" err="1"/>
              <a:t>sz</a:t>
            </a:r>
            <a:r>
              <a:rPr lang="en-US" altLang="zh-CN" dirty="0"/>
              <a:t>[v]</a:t>
            </a:r>
          </a:p>
          <a:p>
            <a:r>
              <a:rPr lang="zh-CN" altLang="en-US" dirty="0"/>
              <a:t>有点“换根</a:t>
            </a:r>
            <a:r>
              <a:rPr lang="en-US" altLang="zh-CN" dirty="0" err="1"/>
              <a:t>dp</a:t>
            </a:r>
            <a:r>
              <a:rPr lang="zh-CN" altLang="en-US" dirty="0"/>
              <a:t>”的雏形</a:t>
            </a:r>
          </a:p>
        </p:txBody>
      </p:sp>
    </p:spTree>
    <p:extLst>
      <p:ext uri="{BB962C8B-B14F-4D97-AF65-F5344CB8AC3E}">
        <p14:creationId xmlns:p14="http://schemas.microsoft.com/office/powerpoint/2010/main" val="4436521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树上背包</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回忆</a:t>
            </a:r>
            <a:r>
              <a:rPr lang="en-US" altLang="zh-CN" dirty="0"/>
              <a:t>max</a:t>
            </a:r>
            <a:r>
              <a:rPr lang="zh-CN" altLang="en-US" dirty="0"/>
              <a:t>卷积</a:t>
            </a:r>
            <a:endParaRPr lang="en-US" altLang="zh-CN" dirty="0"/>
          </a:p>
          <a:p>
            <a:r>
              <a:rPr lang="en-US" altLang="zh-CN" dirty="0"/>
              <a:t>c[</a:t>
            </a:r>
            <a:r>
              <a:rPr lang="en-US" altLang="zh-CN" dirty="0" err="1"/>
              <a:t>i</a:t>
            </a:r>
            <a:r>
              <a:rPr lang="en-US" altLang="zh-CN" dirty="0"/>
              <a:t>]=</a:t>
            </a:r>
            <a:r>
              <a:rPr lang="en-US" altLang="zh-CN" dirty="0" err="1"/>
              <a:t>max_j</a:t>
            </a:r>
            <a:r>
              <a:rPr lang="en-US" altLang="zh-CN" dirty="0"/>
              <a:t> (a[j]+b[</a:t>
            </a:r>
            <a:r>
              <a:rPr lang="en-US" altLang="zh-CN" dirty="0" err="1"/>
              <a:t>i</a:t>
            </a:r>
            <a:r>
              <a:rPr lang="en-US" altLang="zh-CN" dirty="0"/>
              <a:t>-j])</a:t>
            </a:r>
          </a:p>
          <a:p>
            <a:r>
              <a:rPr lang="zh-CN" altLang="en-US" dirty="0"/>
              <a:t>树上背包的状态一般设为</a:t>
            </a:r>
            <a:r>
              <a:rPr lang="en-US" altLang="zh-CN" dirty="0"/>
              <a:t>f[</a:t>
            </a:r>
            <a:r>
              <a:rPr lang="en-US" altLang="zh-CN" dirty="0" err="1"/>
              <a:t>i</a:t>
            </a:r>
            <a:r>
              <a:rPr lang="en-US" altLang="zh-CN" dirty="0"/>
              <a:t>][j]</a:t>
            </a:r>
            <a:r>
              <a:rPr lang="zh-CN" altLang="en-US" dirty="0"/>
              <a:t>表示以</a:t>
            </a:r>
            <a:r>
              <a:rPr lang="en-US" altLang="zh-CN" dirty="0" err="1"/>
              <a:t>i</a:t>
            </a:r>
            <a:r>
              <a:rPr lang="zh-CN" altLang="en-US" dirty="0"/>
              <a:t>为根的子树体积为</a:t>
            </a:r>
            <a:r>
              <a:rPr lang="en-US" altLang="zh-CN" dirty="0"/>
              <a:t>j</a:t>
            </a:r>
            <a:r>
              <a:rPr lang="zh-CN" altLang="en-US" dirty="0"/>
              <a:t>的答案</a:t>
            </a:r>
            <a:endParaRPr lang="en-US" altLang="zh-CN" dirty="0"/>
          </a:p>
          <a:p>
            <a:r>
              <a:rPr lang="zh-CN" altLang="en-US" dirty="0"/>
              <a:t>那么假设</a:t>
            </a:r>
            <a:r>
              <a:rPr lang="en-US" altLang="zh-CN" dirty="0"/>
              <a:t>u</a:t>
            </a:r>
            <a:r>
              <a:rPr lang="zh-CN" altLang="en-US" dirty="0"/>
              <a:t>有很多个儿子</a:t>
            </a:r>
            <a:r>
              <a:rPr lang="en-US" altLang="zh-CN" dirty="0"/>
              <a:t>v1,…,</a:t>
            </a:r>
            <a:r>
              <a:rPr lang="en-US" altLang="zh-CN" dirty="0" err="1"/>
              <a:t>vk</a:t>
            </a:r>
            <a:endParaRPr lang="en-US" altLang="zh-CN" dirty="0"/>
          </a:p>
          <a:p>
            <a:r>
              <a:rPr lang="en-US" altLang="zh-CN" dirty="0"/>
              <a:t>f[u][·]</a:t>
            </a:r>
            <a:r>
              <a:rPr lang="zh-CN" altLang="en-US" dirty="0"/>
              <a:t>这个序列就是由</a:t>
            </a:r>
            <a:r>
              <a:rPr lang="en-US" altLang="zh-CN" dirty="0"/>
              <a:t>f[v1][·],…,f[</a:t>
            </a:r>
            <a:r>
              <a:rPr lang="en-US" altLang="zh-CN" dirty="0" err="1"/>
              <a:t>vk</a:t>
            </a:r>
            <a:r>
              <a:rPr lang="en-US" altLang="zh-CN" dirty="0"/>
              <a:t>][·]</a:t>
            </a:r>
            <a:r>
              <a:rPr lang="zh-CN" altLang="en-US" dirty="0"/>
              <a:t>这</a:t>
            </a:r>
            <a:r>
              <a:rPr lang="en-US" altLang="zh-CN" dirty="0"/>
              <a:t>k</a:t>
            </a:r>
            <a:r>
              <a:rPr lang="zh-CN" altLang="en-US" dirty="0"/>
              <a:t>个序列再加上</a:t>
            </a:r>
            <a:r>
              <a:rPr lang="en-US" altLang="zh-CN" dirty="0"/>
              <a:t>u</a:t>
            </a:r>
            <a:r>
              <a:rPr lang="zh-CN" altLang="en-US" dirty="0"/>
              <a:t>这个位置的物品序列一起做</a:t>
            </a:r>
            <a:r>
              <a:rPr lang="en-US" altLang="zh-CN" dirty="0"/>
              <a:t>max</a:t>
            </a:r>
            <a:r>
              <a:rPr lang="zh-CN" altLang="en-US" dirty="0"/>
              <a:t>卷积卷出来的序列</a:t>
            </a:r>
            <a:endParaRPr lang="en-US" altLang="zh-CN" dirty="0"/>
          </a:p>
        </p:txBody>
      </p:sp>
    </p:spTree>
    <p:extLst>
      <p:ext uri="{BB962C8B-B14F-4D97-AF65-F5344CB8AC3E}">
        <p14:creationId xmlns:p14="http://schemas.microsoft.com/office/powerpoint/2010/main" val="23919117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树上背包</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主要是复杂度问题</a:t>
            </a:r>
            <a:endParaRPr lang="en-US" altLang="zh-CN" dirty="0"/>
          </a:p>
          <a:p>
            <a:r>
              <a:rPr lang="zh-CN" altLang="en-US" dirty="0"/>
              <a:t>下面举一个例子</a:t>
            </a:r>
            <a:endParaRPr lang="en-US" altLang="zh-CN" dirty="0"/>
          </a:p>
          <a:p>
            <a:r>
              <a:rPr lang="zh-CN" altLang="en-US" dirty="0"/>
              <a:t>并且介绍优化复杂度的</a:t>
            </a:r>
            <a:r>
              <a:rPr lang="en-US" altLang="zh-CN" dirty="0"/>
              <a:t>4</a:t>
            </a:r>
            <a:r>
              <a:rPr lang="zh-CN" altLang="en-US" dirty="0"/>
              <a:t>种方法</a:t>
            </a:r>
            <a:endParaRPr lang="en-US" altLang="zh-CN" dirty="0"/>
          </a:p>
        </p:txBody>
      </p:sp>
    </p:spTree>
    <p:extLst>
      <p:ext uri="{BB962C8B-B14F-4D97-AF65-F5344CB8AC3E}">
        <p14:creationId xmlns:p14="http://schemas.microsoft.com/office/powerpoint/2010/main" val="22156702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en-US" altLang="zh-CN" dirty="0"/>
              <a:t>luoguP2014</a:t>
            </a:r>
            <a:endParaRPr lang="zh-CN" altLang="en-US" dirty="0"/>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给定</a:t>
            </a:r>
            <a:r>
              <a:rPr lang="en-US" altLang="zh-CN" dirty="0"/>
              <a:t>n</a:t>
            </a:r>
            <a:r>
              <a:rPr lang="zh-CN" altLang="en-US" dirty="0"/>
              <a:t>门课的学分与先修课程（一个或零个），问选</a:t>
            </a:r>
            <a:r>
              <a:rPr lang="en-US" altLang="zh-CN" dirty="0"/>
              <a:t>m</a:t>
            </a:r>
            <a:r>
              <a:rPr lang="zh-CN" altLang="en-US" dirty="0"/>
              <a:t>个课程的最大学分。</a:t>
            </a:r>
            <a:endParaRPr lang="en-US" altLang="zh-CN" dirty="0"/>
          </a:p>
          <a:p>
            <a:r>
              <a:rPr lang="zh-CN" altLang="en-US" dirty="0"/>
              <a:t>如</a:t>
            </a:r>
            <a:r>
              <a:rPr lang="en-US" altLang="zh-CN" dirty="0"/>
              <a:t>a</a:t>
            </a:r>
            <a:r>
              <a:rPr lang="zh-CN" altLang="en-US" dirty="0"/>
              <a:t>的先修课是</a:t>
            </a:r>
            <a:r>
              <a:rPr lang="en-US" altLang="zh-CN" dirty="0"/>
              <a:t>b</a:t>
            </a:r>
            <a:r>
              <a:rPr lang="zh-CN" altLang="en-US" dirty="0"/>
              <a:t>，那么选</a:t>
            </a:r>
            <a:r>
              <a:rPr lang="en-US" altLang="zh-CN" dirty="0"/>
              <a:t>a</a:t>
            </a:r>
            <a:r>
              <a:rPr lang="zh-CN" altLang="en-US" dirty="0"/>
              <a:t>必须也要选</a:t>
            </a:r>
            <a:r>
              <a:rPr lang="en-US" altLang="zh-CN" dirty="0"/>
              <a:t>b</a:t>
            </a:r>
          </a:p>
        </p:txBody>
      </p:sp>
    </p:spTree>
    <p:extLst>
      <p:ext uri="{BB962C8B-B14F-4D97-AF65-F5344CB8AC3E}">
        <p14:creationId xmlns:p14="http://schemas.microsoft.com/office/powerpoint/2010/main" val="32365348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en-US" altLang="zh-CN" dirty="0"/>
              <a:t>luoguP2014</a:t>
            </a:r>
            <a:endParaRPr lang="zh-CN" altLang="en-US" dirty="0"/>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显然先修关系构成了一个森林</a:t>
            </a:r>
            <a:endParaRPr lang="en-US" altLang="zh-CN" dirty="0"/>
          </a:p>
          <a:p>
            <a:r>
              <a:rPr lang="zh-CN" altLang="en-US" dirty="0"/>
              <a:t>我们可以为那些没有先修课的课程创造一个假的先修课程，编号为</a:t>
            </a:r>
            <a:r>
              <a:rPr lang="en-US" altLang="zh-CN" dirty="0"/>
              <a:t>0</a:t>
            </a:r>
          </a:p>
          <a:p>
            <a:r>
              <a:rPr lang="en-US" altLang="zh-CN" dirty="0"/>
              <a:t>0</a:t>
            </a:r>
            <a:r>
              <a:rPr lang="zh-CN" altLang="en-US" dirty="0"/>
              <a:t>号课程学分也为</a:t>
            </a:r>
            <a:r>
              <a:rPr lang="en-US" altLang="zh-CN" dirty="0"/>
              <a:t>0</a:t>
            </a:r>
          </a:p>
          <a:p>
            <a:r>
              <a:rPr lang="zh-CN" altLang="en-US" dirty="0"/>
              <a:t>这样就把森林变成一棵树</a:t>
            </a:r>
            <a:endParaRPr lang="en-US" altLang="zh-CN" dirty="0"/>
          </a:p>
          <a:p>
            <a:r>
              <a:rPr lang="zh-CN" altLang="en-US" dirty="0"/>
              <a:t>题目的意思是说树有点权，我们在树上选一个包含树根的大小为</a:t>
            </a:r>
            <a:r>
              <a:rPr lang="en-US" altLang="zh-CN" dirty="0"/>
              <a:t>m</a:t>
            </a:r>
            <a:r>
              <a:rPr lang="zh-CN" altLang="en-US" dirty="0"/>
              <a:t>的连通块，使得连通块的点权和最大</a:t>
            </a:r>
            <a:endParaRPr lang="en-US" altLang="zh-CN" dirty="0"/>
          </a:p>
        </p:txBody>
      </p:sp>
    </p:spTree>
    <p:extLst>
      <p:ext uri="{BB962C8B-B14F-4D97-AF65-F5344CB8AC3E}">
        <p14:creationId xmlns:p14="http://schemas.microsoft.com/office/powerpoint/2010/main" val="5383976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en-US" altLang="zh-CN" dirty="0"/>
              <a:t>luoguP2014</a:t>
            </a:r>
            <a:endParaRPr lang="zh-CN" altLang="en-US" dirty="0"/>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设</a:t>
            </a:r>
            <a:r>
              <a:rPr lang="en-US" altLang="zh-CN" dirty="0"/>
              <a:t>f[u][</a:t>
            </a:r>
            <a:r>
              <a:rPr lang="en-US" altLang="zh-CN" dirty="0" err="1"/>
              <a:t>i</a:t>
            </a:r>
            <a:r>
              <a:rPr lang="en-US" altLang="zh-CN" dirty="0"/>
              <a:t>]</a:t>
            </a:r>
            <a:r>
              <a:rPr lang="zh-CN" altLang="en-US" dirty="0"/>
              <a:t>表示只考虑</a:t>
            </a:r>
            <a:r>
              <a:rPr lang="en-US" altLang="zh-CN" dirty="0"/>
              <a:t>u</a:t>
            </a:r>
            <a:r>
              <a:rPr lang="zh-CN" altLang="en-US" dirty="0"/>
              <a:t>的子树中，选</a:t>
            </a:r>
            <a:r>
              <a:rPr lang="en-US" altLang="zh-CN" dirty="0" err="1"/>
              <a:t>i</a:t>
            </a:r>
            <a:r>
              <a:rPr lang="zh-CN" altLang="en-US" dirty="0"/>
              <a:t>门课的最大学分</a:t>
            </a:r>
            <a:endParaRPr lang="en-US" altLang="zh-CN" dirty="0"/>
          </a:p>
          <a:p>
            <a:r>
              <a:rPr lang="zh-CN" altLang="en-US" dirty="0"/>
              <a:t>由于这里限制选一个连通块，所以</a:t>
            </a:r>
            <a:r>
              <a:rPr lang="en-US" altLang="zh-CN" dirty="0"/>
              <a:t>f[u][</a:t>
            </a:r>
            <a:r>
              <a:rPr lang="en-US" altLang="zh-CN" dirty="0" err="1"/>
              <a:t>i</a:t>
            </a:r>
            <a:r>
              <a:rPr lang="en-US" altLang="zh-CN" dirty="0"/>
              <a:t>]</a:t>
            </a:r>
            <a:r>
              <a:rPr lang="zh-CN" altLang="en-US" dirty="0"/>
              <a:t>再加一个限制就是</a:t>
            </a:r>
            <a:r>
              <a:rPr lang="en-US" altLang="zh-CN" dirty="0"/>
              <a:t>u</a:t>
            </a:r>
            <a:r>
              <a:rPr lang="zh-CN" altLang="en-US" dirty="0"/>
              <a:t>必选</a:t>
            </a:r>
            <a:endParaRPr lang="en-US" altLang="zh-CN" dirty="0"/>
          </a:p>
          <a:p>
            <a:endParaRPr lang="en-US" altLang="zh-CN" dirty="0"/>
          </a:p>
        </p:txBody>
      </p:sp>
    </p:spTree>
    <p:extLst>
      <p:ext uri="{BB962C8B-B14F-4D97-AF65-F5344CB8AC3E}">
        <p14:creationId xmlns:p14="http://schemas.microsoft.com/office/powerpoint/2010/main" val="42450459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en-US" altLang="zh-CN" dirty="0"/>
              <a:t>luoguP2014</a:t>
            </a:r>
            <a:endParaRPr lang="zh-CN" altLang="en-US" dirty="0"/>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设</a:t>
            </a:r>
            <a:r>
              <a:rPr lang="en-US" altLang="zh-CN" dirty="0"/>
              <a:t>f[u][</a:t>
            </a:r>
            <a:r>
              <a:rPr lang="en-US" altLang="zh-CN" dirty="0" err="1"/>
              <a:t>i</a:t>
            </a:r>
            <a:r>
              <a:rPr lang="en-US" altLang="zh-CN" dirty="0"/>
              <a:t>]</a:t>
            </a:r>
            <a:r>
              <a:rPr lang="zh-CN" altLang="en-US" dirty="0"/>
              <a:t>表示只考虑</a:t>
            </a:r>
            <a:r>
              <a:rPr lang="en-US" altLang="zh-CN" dirty="0"/>
              <a:t>u</a:t>
            </a:r>
            <a:r>
              <a:rPr lang="zh-CN" altLang="en-US" dirty="0"/>
              <a:t>的子树中，选</a:t>
            </a:r>
            <a:r>
              <a:rPr lang="en-US" altLang="zh-CN" dirty="0" err="1"/>
              <a:t>i</a:t>
            </a:r>
            <a:r>
              <a:rPr lang="zh-CN" altLang="en-US" dirty="0"/>
              <a:t>门课的最大学分</a:t>
            </a:r>
            <a:endParaRPr lang="en-US" altLang="zh-CN" dirty="0"/>
          </a:p>
          <a:p>
            <a:r>
              <a:rPr lang="zh-CN" altLang="en-US" dirty="0"/>
              <a:t>由于这里限制选一个连通块，所以</a:t>
            </a:r>
            <a:r>
              <a:rPr lang="en-US" altLang="zh-CN" dirty="0"/>
              <a:t>f[u][</a:t>
            </a:r>
            <a:r>
              <a:rPr lang="en-US" altLang="zh-CN" dirty="0" err="1"/>
              <a:t>i</a:t>
            </a:r>
            <a:r>
              <a:rPr lang="en-US" altLang="zh-CN" dirty="0"/>
              <a:t>]</a:t>
            </a:r>
            <a:r>
              <a:rPr lang="zh-CN" altLang="en-US" dirty="0"/>
              <a:t>再加一个限制就是</a:t>
            </a:r>
            <a:r>
              <a:rPr lang="en-US" altLang="zh-CN" dirty="0"/>
              <a:t>u</a:t>
            </a:r>
            <a:r>
              <a:rPr lang="zh-CN" altLang="en-US" dirty="0"/>
              <a:t>必选</a:t>
            </a:r>
            <a:endParaRPr lang="en-US" altLang="zh-CN" dirty="0"/>
          </a:p>
          <a:p>
            <a:r>
              <a:rPr lang="zh-CN" altLang="en-US" dirty="0"/>
              <a:t>那么</a:t>
            </a:r>
            <a:r>
              <a:rPr lang="en-US" altLang="zh-CN" dirty="0"/>
              <a:t>f[u][</a:t>
            </a:r>
            <a:r>
              <a:rPr lang="en-US" altLang="zh-CN" dirty="0" err="1"/>
              <a:t>i</a:t>
            </a:r>
            <a:r>
              <a:rPr lang="en-US" altLang="zh-CN" dirty="0"/>
              <a:t>]=a[u]+min_{v1,…,</a:t>
            </a:r>
            <a:r>
              <a:rPr lang="en-US" altLang="zh-CN" dirty="0" err="1"/>
              <a:t>vk</a:t>
            </a:r>
            <a:r>
              <a:rPr lang="zh-CN" altLang="en-US" dirty="0"/>
              <a:t>是</a:t>
            </a:r>
            <a:r>
              <a:rPr lang="en-US" altLang="zh-CN" dirty="0"/>
              <a:t>u</a:t>
            </a:r>
            <a:r>
              <a:rPr lang="zh-CN" altLang="en-US" dirty="0"/>
              <a:t>的儿子，</a:t>
            </a:r>
            <a:r>
              <a:rPr lang="en-US" altLang="zh-CN" dirty="0"/>
              <a:t>j1+…+</a:t>
            </a:r>
            <a:r>
              <a:rPr lang="en-US" altLang="zh-CN" dirty="0" err="1"/>
              <a:t>jk</a:t>
            </a:r>
            <a:r>
              <a:rPr lang="en-US" altLang="zh-CN" dirty="0"/>
              <a:t>=i-1} (\</a:t>
            </a:r>
            <a:r>
              <a:rPr lang="en-US" altLang="zh-CN" dirty="0" err="1"/>
              <a:t>sum_t</a:t>
            </a:r>
            <a:r>
              <a:rPr lang="en-US" altLang="zh-CN" dirty="0"/>
              <a:t> f[</a:t>
            </a:r>
            <a:r>
              <a:rPr lang="en-US" altLang="zh-CN" dirty="0" err="1"/>
              <a:t>vt</a:t>
            </a:r>
            <a:r>
              <a:rPr lang="en-US" altLang="zh-CN" dirty="0"/>
              <a:t>][</a:t>
            </a:r>
            <a:r>
              <a:rPr lang="en-US" altLang="zh-CN" dirty="0" err="1"/>
              <a:t>jt</a:t>
            </a:r>
            <a:r>
              <a:rPr lang="en-US" altLang="zh-CN" dirty="0"/>
              <a:t>])</a:t>
            </a:r>
          </a:p>
          <a:p>
            <a:r>
              <a:rPr lang="zh-CN" altLang="en-US" dirty="0"/>
              <a:t>在实现的时候，使用背包，每次把</a:t>
            </a:r>
            <a:r>
              <a:rPr lang="en-US" altLang="zh-CN" dirty="0"/>
              <a:t>f[v][·]</a:t>
            </a:r>
            <a:r>
              <a:rPr lang="zh-CN" altLang="en-US" dirty="0"/>
              <a:t>往</a:t>
            </a:r>
            <a:r>
              <a:rPr lang="en-US" altLang="zh-CN" dirty="0"/>
              <a:t>f[u][·]</a:t>
            </a:r>
            <a:r>
              <a:rPr lang="zh-CN" altLang="en-US" dirty="0"/>
              <a:t>上面合并（合并就是做</a:t>
            </a:r>
            <a:r>
              <a:rPr lang="en-US" altLang="zh-CN" dirty="0"/>
              <a:t>max</a:t>
            </a:r>
            <a:r>
              <a:rPr lang="zh-CN" altLang="en-US" dirty="0"/>
              <a:t>卷积）</a:t>
            </a:r>
            <a:endParaRPr lang="en-US" altLang="zh-CN" dirty="0"/>
          </a:p>
        </p:txBody>
      </p:sp>
    </p:spTree>
    <p:extLst>
      <p:ext uri="{BB962C8B-B14F-4D97-AF65-F5344CB8AC3E}">
        <p14:creationId xmlns:p14="http://schemas.microsoft.com/office/powerpoint/2010/main" val="4924163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en-US" altLang="zh-CN" dirty="0"/>
              <a:t>luoguP2014</a:t>
            </a:r>
            <a:endParaRPr lang="zh-CN" altLang="en-US" dirty="0"/>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设</a:t>
            </a:r>
            <a:r>
              <a:rPr lang="en-US" altLang="zh-CN" dirty="0"/>
              <a:t>f[u][</a:t>
            </a:r>
            <a:r>
              <a:rPr lang="en-US" altLang="zh-CN" dirty="0" err="1"/>
              <a:t>i</a:t>
            </a:r>
            <a:r>
              <a:rPr lang="en-US" altLang="zh-CN" dirty="0"/>
              <a:t>]</a:t>
            </a:r>
            <a:r>
              <a:rPr lang="zh-CN" altLang="en-US" dirty="0"/>
              <a:t>表示只考虑</a:t>
            </a:r>
            <a:r>
              <a:rPr lang="en-US" altLang="zh-CN" dirty="0"/>
              <a:t>u</a:t>
            </a:r>
            <a:r>
              <a:rPr lang="zh-CN" altLang="en-US" dirty="0"/>
              <a:t>的子树中，选</a:t>
            </a:r>
            <a:r>
              <a:rPr lang="en-US" altLang="zh-CN" dirty="0" err="1"/>
              <a:t>i</a:t>
            </a:r>
            <a:r>
              <a:rPr lang="zh-CN" altLang="en-US" dirty="0"/>
              <a:t>门课的最大学分</a:t>
            </a:r>
            <a:endParaRPr lang="en-US" altLang="zh-CN" dirty="0"/>
          </a:p>
          <a:p>
            <a:r>
              <a:rPr lang="zh-CN" altLang="en-US" dirty="0"/>
              <a:t>由于这里限制选一个连通块，所以</a:t>
            </a:r>
            <a:r>
              <a:rPr lang="en-US" altLang="zh-CN" dirty="0"/>
              <a:t>f[u][</a:t>
            </a:r>
            <a:r>
              <a:rPr lang="en-US" altLang="zh-CN" dirty="0" err="1"/>
              <a:t>i</a:t>
            </a:r>
            <a:r>
              <a:rPr lang="en-US" altLang="zh-CN" dirty="0"/>
              <a:t>]</a:t>
            </a:r>
            <a:r>
              <a:rPr lang="zh-CN" altLang="en-US" dirty="0"/>
              <a:t>再加一个限制就是</a:t>
            </a:r>
            <a:r>
              <a:rPr lang="en-US" altLang="zh-CN" dirty="0"/>
              <a:t>u</a:t>
            </a:r>
            <a:r>
              <a:rPr lang="zh-CN" altLang="en-US" dirty="0"/>
              <a:t>必选</a:t>
            </a:r>
            <a:endParaRPr lang="en-US" altLang="zh-CN" dirty="0"/>
          </a:p>
          <a:p>
            <a:r>
              <a:rPr lang="zh-CN" altLang="en-US" dirty="0"/>
              <a:t>那么</a:t>
            </a:r>
            <a:r>
              <a:rPr lang="en-US" altLang="zh-CN" dirty="0"/>
              <a:t>f[u][</a:t>
            </a:r>
            <a:r>
              <a:rPr lang="en-US" altLang="zh-CN" dirty="0" err="1"/>
              <a:t>i</a:t>
            </a:r>
            <a:r>
              <a:rPr lang="en-US" altLang="zh-CN" dirty="0"/>
              <a:t>]=a[u]+min_{v1,…,</a:t>
            </a:r>
            <a:r>
              <a:rPr lang="en-US" altLang="zh-CN" dirty="0" err="1"/>
              <a:t>vk</a:t>
            </a:r>
            <a:r>
              <a:rPr lang="zh-CN" altLang="en-US" dirty="0"/>
              <a:t>是</a:t>
            </a:r>
            <a:r>
              <a:rPr lang="en-US" altLang="zh-CN" dirty="0"/>
              <a:t>u</a:t>
            </a:r>
            <a:r>
              <a:rPr lang="zh-CN" altLang="en-US" dirty="0"/>
              <a:t>的儿子，</a:t>
            </a:r>
            <a:r>
              <a:rPr lang="en-US" altLang="zh-CN" dirty="0"/>
              <a:t>j1+…+</a:t>
            </a:r>
            <a:r>
              <a:rPr lang="en-US" altLang="zh-CN" dirty="0" err="1"/>
              <a:t>jk</a:t>
            </a:r>
            <a:r>
              <a:rPr lang="en-US" altLang="zh-CN" dirty="0"/>
              <a:t>=i-1} (\</a:t>
            </a:r>
            <a:r>
              <a:rPr lang="en-US" altLang="zh-CN" dirty="0" err="1"/>
              <a:t>sum_t</a:t>
            </a:r>
            <a:r>
              <a:rPr lang="en-US" altLang="zh-CN" dirty="0"/>
              <a:t> f[</a:t>
            </a:r>
            <a:r>
              <a:rPr lang="en-US" altLang="zh-CN" dirty="0" err="1"/>
              <a:t>vt</a:t>
            </a:r>
            <a:r>
              <a:rPr lang="en-US" altLang="zh-CN" dirty="0"/>
              <a:t>][</a:t>
            </a:r>
            <a:r>
              <a:rPr lang="en-US" altLang="zh-CN" dirty="0" err="1"/>
              <a:t>jt</a:t>
            </a:r>
            <a:r>
              <a:rPr lang="en-US" altLang="zh-CN" dirty="0"/>
              <a:t>])</a:t>
            </a:r>
          </a:p>
          <a:p>
            <a:r>
              <a:rPr lang="zh-CN" altLang="en-US" dirty="0"/>
              <a:t>在实现的时候，使用背包，每次把</a:t>
            </a:r>
            <a:r>
              <a:rPr lang="en-US" altLang="zh-CN" dirty="0"/>
              <a:t>f[v][·]</a:t>
            </a:r>
            <a:r>
              <a:rPr lang="zh-CN" altLang="en-US" dirty="0"/>
              <a:t>往</a:t>
            </a:r>
            <a:r>
              <a:rPr lang="en-US" altLang="zh-CN" dirty="0"/>
              <a:t>f[u][·]</a:t>
            </a:r>
            <a:r>
              <a:rPr lang="zh-CN" altLang="en-US" dirty="0"/>
              <a:t>上面合并（合并就是做</a:t>
            </a:r>
            <a:r>
              <a:rPr lang="en-US" altLang="zh-CN" dirty="0"/>
              <a:t>max</a:t>
            </a:r>
            <a:r>
              <a:rPr lang="zh-CN" altLang="en-US" dirty="0"/>
              <a:t>卷积）</a:t>
            </a:r>
            <a:endParaRPr lang="en-US" altLang="zh-CN" dirty="0"/>
          </a:p>
          <a:p>
            <a:r>
              <a:rPr lang="zh-CN" altLang="en-US" dirty="0"/>
              <a:t>然后发现复杂度不太合理，一次</a:t>
            </a:r>
            <a:r>
              <a:rPr lang="en-US" altLang="zh-CN" dirty="0"/>
              <a:t>max</a:t>
            </a:r>
            <a:r>
              <a:rPr lang="zh-CN" altLang="en-US" dirty="0"/>
              <a:t>卷积是</a:t>
            </a:r>
            <a:r>
              <a:rPr lang="en-US" altLang="zh-CN" dirty="0"/>
              <a:t>O(m^2)</a:t>
            </a:r>
            <a:r>
              <a:rPr lang="zh-CN" altLang="en-US" dirty="0"/>
              <a:t>的</a:t>
            </a:r>
            <a:endParaRPr lang="en-US" altLang="zh-CN" dirty="0"/>
          </a:p>
          <a:p>
            <a:r>
              <a:rPr lang="zh-CN" altLang="en-US" dirty="0"/>
              <a:t>然后一共要卷</a:t>
            </a:r>
            <a:r>
              <a:rPr lang="en-US" altLang="zh-CN" dirty="0"/>
              <a:t>n</a:t>
            </a:r>
            <a:r>
              <a:rPr lang="zh-CN" altLang="en-US" dirty="0"/>
              <a:t>次，所以复杂度</a:t>
            </a:r>
            <a:r>
              <a:rPr lang="en-US" altLang="zh-CN" dirty="0"/>
              <a:t>O(nm^2)</a:t>
            </a:r>
          </a:p>
          <a:p>
            <a:r>
              <a:rPr lang="zh-CN" altLang="en-US" dirty="0"/>
              <a:t>不太合理是因为一般的序列背包复杂度都是</a:t>
            </a:r>
            <a:r>
              <a:rPr lang="en-US" altLang="zh-CN" dirty="0"/>
              <a:t>O(nm)</a:t>
            </a:r>
          </a:p>
        </p:txBody>
      </p:sp>
    </p:spTree>
    <p:extLst>
      <p:ext uri="{BB962C8B-B14F-4D97-AF65-F5344CB8AC3E}">
        <p14:creationId xmlns:p14="http://schemas.microsoft.com/office/powerpoint/2010/main" val="259887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en-US" altLang="zh-CN" dirty="0"/>
              <a:t>luoguP2014</a:t>
            </a:r>
            <a:endParaRPr lang="zh-CN" altLang="en-US" dirty="0"/>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fontScale="85000" lnSpcReduction="20000"/>
          </a:bodyPr>
          <a:lstStyle/>
          <a:p>
            <a:r>
              <a:rPr lang="zh-CN" altLang="en-US" dirty="0"/>
              <a:t>不管怎么说我们还是把代码写出来</a:t>
            </a:r>
            <a:endParaRPr lang="en-US" altLang="zh-CN" dirty="0"/>
          </a:p>
          <a:p>
            <a:r>
              <a:rPr lang="en-US" altLang="zh-CN" b="0" dirty="0">
                <a:solidFill>
                  <a:srgbClr val="0000FF"/>
                </a:solidFill>
                <a:effectLst/>
                <a:latin typeface="Cascadia Code" panose="020B0609020000020004" pitchFamily="49" charset="0"/>
              </a:rPr>
              <a:t>void</a:t>
            </a:r>
            <a:r>
              <a:rPr lang="en-US" altLang="zh-CN" b="0" dirty="0">
                <a:solidFill>
                  <a:srgbClr val="000000"/>
                </a:solidFill>
                <a:effectLst/>
                <a:latin typeface="Cascadia Code" panose="020B0609020000020004" pitchFamily="49" charset="0"/>
              </a:rPr>
              <a:t> </a:t>
            </a:r>
            <a:r>
              <a:rPr lang="en-US" altLang="zh-CN" b="0" dirty="0" err="1">
                <a:solidFill>
                  <a:srgbClr val="795E26"/>
                </a:solidFill>
                <a:effectLst/>
                <a:latin typeface="Cascadia Code" panose="020B0609020000020004" pitchFamily="49" charset="0"/>
              </a:rPr>
              <a:t>dfs</a:t>
            </a:r>
            <a:r>
              <a:rPr lang="en-US" altLang="zh-CN" b="0" dirty="0">
                <a:solidFill>
                  <a:srgbClr val="000000"/>
                </a:solidFill>
                <a:effectLst/>
                <a:latin typeface="Cascadia Code" panose="020B0609020000020004" pitchFamily="49" charset="0"/>
              </a:rPr>
              <a:t>(</a:t>
            </a:r>
            <a:r>
              <a:rPr lang="en-US" altLang="zh-CN" b="0" dirty="0">
                <a:solidFill>
                  <a:srgbClr val="0000FF"/>
                </a:solidFill>
                <a:effectLst/>
                <a:latin typeface="Cascadia Code" panose="020B0609020000020004" pitchFamily="49" charset="0"/>
              </a:rPr>
              <a:t>int</a:t>
            </a:r>
            <a:r>
              <a:rPr lang="en-US" altLang="zh-CN" b="0" dirty="0">
                <a:solidFill>
                  <a:srgbClr val="000000"/>
                </a:solidFill>
                <a:effectLst/>
                <a:latin typeface="Cascadia Code" panose="020B0609020000020004" pitchFamily="49" charset="0"/>
              </a:rPr>
              <a:t> </a:t>
            </a:r>
            <a:r>
              <a:rPr lang="en-US" altLang="zh-CN" b="0" dirty="0">
                <a:solidFill>
                  <a:srgbClr val="001080"/>
                </a:solidFill>
                <a:effectLst/>
                <a:latin typeface="Cascadia Code" panose="020B0609020000020004" pitchFamily="49" charset="0"/>
              </a:rPr>
              <a:t>u</a:t>
            </a:r>
            <a:r>
              <a:rPr lang="en-US" altLang="zh-CN" b="0" dirty="0">
                <a:solidFill>
                  <a:srgbClr val="000000"/>
                </a:solidFill>
                <a:effectLst/>
                <a:latin typeface="Cascadia Code" panose="020B0609020000020004" pitchFamily="49" charset="0"/>
              </a:rPr>
              <a:t>) {</a:t>
            </a:r>
          </a:p>
          <a:p>
            <a:r>
              <a:rPr lang="en-US" altLang="zh-CN" b="0" dirty="0">
                <a:solidFill>
                  <a:srgbClr val="000000"/>
                </a:solidFill>
                <a:effectLst/>
                <a:latin typeface="Cascadia Code" panose="020B0609020000020004" pitchFamily="49" charset="0"/>
              </a:rPr>
              <a:t>    </a:t>
            </a:r>
            <a:r>
              <a:rPr lang="en-US" altLang="zh-CN" b="0" dirty="0">
                <a:solidFill>
                  <a:srgbClr val="001080"/>
                </a:solidFill>
                <a:effectLst/>
                <a:latin typeface="Cascadia Code" panose="020B0609020000020004" pitchFamily="49" charset="0"/>
              </a:rPr>
              <a:t>f</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u</a:t>
            </a:r>
            <a:r>
              <a:rPr lang="en-US" altLang="zh-CN" b="0" dirty="0">
                <a:solidFill>
                  <a:srgbClr val="000000"/>
                </a:solidFill>
                <a:effectLst/>
                <a:latin typeface="Cascadia Code" panose="020B0609020000020004" pitchFamily="49" charset="0"/>
              </a:rPr>
              <a:t>][</a:t>
            </a:r>
            <a:r>
              <a:rPr lang="en-US" altLang="zh-CN" b="0" dirty="0">
                <a:solidFill>
                  <a:srgbClr val="098658"/>
                </a:solidFill>
                <a:effectLst/>
                <a:latin typeface="Cascadia Code" panose="020B0609020000020004" pitchFamily="49" charset="0"/>
              </a:rPr>
              <a:t>1</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a</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u</a:t>
            </a:r>
            <a:r>
              <a:rPr lang="en-US" altLang="zh-CN" b="0" dirty="0">
                <a:solidFill>
                  <a:srgbClr val="000000"/>
                </a:solidFill>
                <a:effectLst/>
                <a:latin typeface="Cascadia Code" panose="020B0609020000020004" pitchFamily="49" charset="0"/>
              </a:rPr>
              <a:t>];</a:t>
            </a:r>
          </a:p>
          <a:p>
            <a:r>
              <a:rPr lang="en-US" altLang="zh-CN" b="0" dirty="0">
                <a:solidFill>
                  <a:srgbClr val="000000"/>
                </a:solidFill>
                <a:effectLst/>
                <a:latin typeface="Cascadia Code" panose="020B0609020000020004" pitchFamily="49" charset="0"/>
              </a:rPr>
              <a:t>    </a:t>
            </a:r>
            <a:r>
              <a:rPr lang="en-US" altLang="zh-CN" b="0" dirty="0">
                <a:solidFill>
                  <a:srgbClr val="AF00DB"/>
                </a:solidFill>
                <a:effectLst/>
                <a:latin typeface="Cascadia Code" panose="020B0609020000020004" pitchFamily="49" charset="0"/>
              </a:rPr>
              <a:t>for</a:t>
            </a:r>
            <a:r>
              <a:rPr lang="en-US" altLang="zh-CN" b="0" dirty="0">
                <a:solidFill>
                  <a:srgbClr val="000000"/>
                </a:solidFill>
                <a:effectLst/>
                <a:latin typeface="Cascadia Code" panose="020B0609020000020004" pitchFamily="49" charset="0"/>
              </a:rPr>
              <a:t> (</a:t>
            </a:r>
            <a:r>
              <a:rPr lang="en-US" altLang="zh-CN" b="0" dirty="0">
                <a:solidFill>
                  <a:srgbClr val="0000FF"/>
                </a:solidFill>
                <a:effectLst/>
                <a:latin typeface="Cascadia Code" panose="020B0609020000020004" pitchFamily="49" charset="0"/>
              </a:rPr>
              <a:t>int </a:t>
            </a:r>
            <a:r>
              <a:rPr lang="en-US" altLang="zh-CN" b="0" dirty="0" err="1">
                <a:solidFill>
                  <a:srgbClr val="001080"/>
                </a:solidFill>
                <a:effectLst/>
                <a:latin typeface="Cascadia Code" panose="020B0609020000020004" pitchFamily="49" charset="0"/>
              </a:rPr>
              <a:t>i</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head</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u</a:t>
            </a:r>
            <a:r>
              <a:rPr lang="en-US" altLang="zh-CN" b="0" dirty="0">
                <a:solidFill>
                  <a:srgbClr val="000000"/>
                </a:solidFill>
                <a:effectLst/>
                <a:latin typeface="Cascadia Code" panose="020B0609020000020004" pitchFamily="49" charset="0"/>
              </a:rPr>
              <a:t>];</a:t>
            </a:r>
            <a:r>
              <a:rPr lang="en-US" altLang="zh-CN" b="0" dirty="0" err="1">
                <a:solidFill>
                  <a:srgbClr val="001080"/>
                </a:solidFill>
                <a:effectLst/>
                <a:latin typeface="Cascadia Code" panose="020B0609020000020004" pitchFamily="49" charset="0"/>
              </a:rPr>
              <a:t>i</a:t>
            </a:r>
            <a:r>
              <a:rPr lang="en-US" altLang="zh-CN" b="0" dirty="0" err="1">
                <a:solidFill>
                  <a:srgbClr val="000000"/>
                </a:solidFill>
                <a:effectLst/>
                <a:latin typeface="Cascadia Code" panose="020B0609020000020004" pitchFamily="49" charset="0"/>
              </a:rPr>
              <a:t>;</a:t>
            </a:r>
            <a:r>
              <a:rPr lang="en-US" altLang="zh-CN" b="0" dirty="0" err="1">
                <a:solidFill>
                  <a:srgbClr val="001080"/>
                </a:solidFill>
                <a:effectLst/>
                <a:latin typeface="Cascadia Code" panose="020B0609020000020004" pitchFamily="49" charset="0"/>
              </a:rPr>
              <a:t>i</a:t>
            </a:r>
            <a:r>
              <a:rPr lang="en-US" altLang="zh-CN" b="0" dirty="0">
                <a:solidFill>
                  <a:srgbClr val="000000"/>
                </a:solidFill>
                <a:effectLst/>
                <a:latin typeface="Cascadia Code" panose="020B0609020000020004" pitchFamily="49" charset="0"/>
              </a:rPr>
              <a:t>=</a:t>
            </a:r>
            <a:r>
              <a:rPr lang="en-US" altLang="zh-CN" b="0" dirty="0" err="1">
                <a:solidFill>
                  <a:srgbClr val="001080"/>
                </a:solidFill>
                <a:effectLst/>
                <a:latin typeface="Cascadia Code" panose="020B0609020000020004" pitchFamily="49" charset="0"/>
              </a:rPr>
              <a:t>nxt</a:t>
            </a:r>
            <a:r>
              <a:rPr lang="en-US" altLang="zh-CN" b="0" dirty="0">
                <a:solidFill>
                  <a:srgbClr val="000000"/>
                </a:solidFill>
                <a:effectLst/>
                <a:latin typeface="Cascadia Code" panose="020B0609020000020004" pitchFamily="49" charset="0"/>
              </a:rPr>
              <a:t>[</a:t>
            </a:r>
            <a:r>
              <a:rPr lang="en-US" altLang="zh-CN" b="0" dirty="0" err="1">
                <a:solidFill>
                  <a:srgbClr val="001080"/>
                </a:solidFill>
                <a:effectLst/>
                <a:latin typeface="Cascadia Code" panose="020B0609020000020004" pitchFamily="49" charset="0"/>
              </a:rPr>
              <a:t>i</a:t>
            </a:r>
            <a:r>
              <a:rPr lang="en-US" altLang="zh-CN" b="0" dirty="0">
                <a:solidFill>
                  <a:srgbClr val="000000"/>
                </a:solidFill>
                <a:effectLst/>
                <a:latin typeface="Cascadia Code" panose="020B0609020000020004" pitchFamily="49" charset="0"/>
              </a:rPr>
              <a:t>]) {</a:t>
            </a:r>
          </a:p>
          <a:p>
            <a:r>
              <a:rPr lang="en-US" altLang="zh-CN" b="0" dirty="0">
                <a:solidFill>
                  <a:srgbClr val="000000"/>
                </a:solidFill>
                <a:effectLst/>
                <a:latin typeface="Cascadia Code" panose="020B0609020000020004" pitchFamily="49" charset="0"/>
              </a:rPr>
              <a:t>        </a:t>
            </a:r>
            <a:r>
              <a:rPr lang="en-US" altLang="zh-CN" b="0" dirty="0">
                <a:solidFill>
                  <a:srgbClr val="0000FF"/>
                </a:solidFill>
                <a:effectLst/>
                <a:latin typeface="Cascadia Code" panose="020B0609020000020004" pitchFamily="49" charset="0"/>
              </a:rPr>
              <a:t>int </a:t>
            </a:r>
            <a:r>
              <a:rPr lang="en-US" altLang="zh-CN" b="0" dirty="0">
                <a:solidFill>
                  <a:srgbClr val="001080"/>
                </a:solidFill>
                <a:effectLst/>
                <a:latin typeface="Cascadia Code" panose="020B0609020000020004" pitchFamily="49" charset="0"/>
              </a:rPr>
              <a:t>v</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to</a:t>
            </a:r>
            <a:r>
              <a:rPr lang="en-US" altLang="zh-CN" b="0" dirty="0">
                <a:solidFill>
                  <a:srgbClr val="000000"/>
                </a:solidFill>
                <a:effectLst/>
                <a:latin typeface="Cascadia Code" panose="020B0609020000020004" pitchFamily="49" charset="0"/>
              </a:rPr>
              <a:t>[</a:t>
            </a:r>
            <a:r>
              <a:rPr lang="en-US" altLang="zh-CN" b="0" dirty="0" err="1">
                <a:solidFill>
                  <a:srgbClr val="001080"/>
                </a:solidFill>
                <a:effectLst/>
                <a:latin typeface="Cascadia Code" panose="020B0609020000020004" pitchFamily="49" charset="0"/>
              </a:rPr>
              <a:t>i</a:t>
            </a:r>
            <a:r>
              <a:rPr lang="en-US" altLang="zh-CN" b="0" dirty="0">
                <a:solidFill>
                  <a:srgbClr val="000000"/>
                </a:solidFill>
                <a:effectLst/>
                <a:latin typeface="Cascadia Code" panose="020B0609020000020004" pitchFamily="49" charset="0"/>
              </a:rPr>
              <a:t>];</a:t>
            </a:r>
          </a:p>
          <a:p>
            <a:r>
              <a:rPr lang="en-US" altLang="zh-CN" b="0" dirty="0">
                <a:solidFill>
                  <a:srgbClr val="000000"/>
                </a:solidFill>
                <a:effectLst/>
                <a:latin typeface="Cascadia Code" panose="020B0609020000020004" pitchFamily="49" charset="0"/>
              </a:rPr>
              <a:t>        </a:t>
            </a:r>
            <a:r>
              <a:rPr lang="en-US" altLang="zh-CN" b="0" dirty="0" err="1">
                <a:solidFill>
                  <a:srgbClr val="795E26"/>
                </a:solidFill>
                <a:effectLst/>
                <a:latin typeface="Cascadia Code" panose="020B0609020000020004" pitchFamily="49" charset="0"/>
              </a:rPr>
              <a:t>dfs</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v</a:t>
            </a:r>
            <a:r>
              <a:rPr lang="en-US" altLang="zh-CN" b="0" dirty="0">
                <a:solidFill>
                  <a:srgbClr val="000000"/>
                </a:solidFill>
                <a:effectLst/>
                <a:latin typeface="Cascadia Code" panose="020B0609020000020004" pitchFamily="49" charset="0"/>
              </a:rPr>
              <a:t>);</a:t>
            </a:r>
          </a:p>
          <a:p>
            <a:r>
              <a:rPr lang="en-US" altLang="zh-CN" b="0" dirty="0">
                <a:solidFill>
                  <a:srgbClr val="000000"/>
                </a:solidFill>
                <a:effectLst/>
                <a:latin typeface="Cascadia Code" panose="020B0609020000020004" pitchFamily="49" charset="0"/>
              </a:rPr>
              <a:t>        </a:t>
            </a:r>
            <a:r>
              <a:rPr lang="en-US" altLang="zh-CN" b="0" dirty="0">
                <a:solidFill>
                  <a:srgbClr val="AF00DB"/>
                </a:solidFill>
                <a:effectLst/>
                <a:latin typeface="Cascadia Code" panose="020B0609020000020004" pitchFamily="49" charset="0"/>
              </a:rPr>
              <a:t>for</a:t>
            </a:r>
            <a:r>
              <a:rPr lang="en-US" altLang="zh-CN" b="0" dirty="0">
                <a:solidFill>
                  <a:srgbClr val="000000"/>
                </a:solidFill>
                <a:effectLst/>
                <a:latin typeface="Cascadia Code" panose="020B0609020000020004" pitchFamily="49" charset="0"/>
              </a:rPr>
              <a:t> (</a:t>
            </a:r>
            <a:r>
              <a:rPr lang="en-US" altLang="zh-CN" b="0" dirty="0">
                <a:solidFill>
                  <a:srgbClr val="0000FF"/>
                </a:solidFill>
                <a:effectLst/>
                <a:latin typeface="Cascadia Code" panose="020B0609020000020004" pitchFamily="49" charset="0"/>
              </a:rPr>
              <a:t>int </a:t>
            </a:r>
            <a:r>
              <a:rPr lang="en-US" altLang="zh-CN" b="0" dirty="0">
                <a:solidFill>
                  <a:srgbClr val="001080"/>
                </a:solidFill>
                <a:effectLst/>
                <a:latin typeface="Cascadia Code" panose="020B0609020000020004" pitchFamily="49" charset="0"/>
              </a:rPr>
              <a:t>j</a:t>
            </a:r>
            <a:r>
              <a:rPr lang="en-US" altLang="zh-CN" b="0" dirty="0">
                <a:solidFill>
                  <a:srgbClr val="000000"/>
                </a:solidFill>
                <a:effectLst/>
                <a:latin typeface="Cascadia Code" panose="020B0609020000020004" pitchFamily="49" charset="0"/>
              </a:rPr>
              <a:t>=m+</a:t>
            </a:r>
            <a:r>
              <a:rPr lang="en-US" altLang="zh-CN" b="0" dirty="0">
                <a:solidFill>
                  <a:srgbClr val="098658"/>
                </a:solidFill>
                <a:effectLst/>
                <a:latin typeface="Cascadia Code" panose="020B0609020000020004" pitchFamily="49" charset="0"/>
              </a:rPr>
              <a:t>1</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j</a:t>
            </a:r>
            <a:r>
              <a:rPr lang="en-US" altLang="zh-CN" b="0" dirty="0">
                <a:solidFill>
                  <a:srgbClr val="000000"/>
                </a:solidFill>
                <a:effectLst/>
                <a:latin typeface="Cascadia Code" panose="020B0609020000020004" pitchFamily="49" charset="0"/>
              </a:rPr>
              <a:t>&gt;=</a:t>
            </a:r>
            <a:r>
              <a:rPr lang="en-US" altLang="zh-CN" b="0" dirty="0">
                <a:solidFill>
                  <a:srgbClr val="098658"/>
                </a:solidFill>
                <a:effectLst/>
                <a:latin typeface="Cascadia Code" panose="020B0609020000020004" pitchFamily="49" charset="0"/>
              </a:rPr>
              <a:t>1</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j</a:t>
            </a:r>
            <a:r>
              <a:rPr lang="en-US" altLang="zh-CN" b="0" dirty="0">
                <a:solidFill>
                  <a:srgbClr val="000000"/>
                </a:solidFill>
                <a:effectLst/>
                <a:latin typeface="Cascadia Code" panose="020B0609020000020004" pitchFamily="49" charset="0"/>
              </a:rPr>
              <a:t>)</a:t>
            </a:r>
          </a:p>
          <a:p>
            <a:r>
              <a:rPr lang="en-US" altLang="zh-CN" b="0" dirty="0">
                <a:solidFill>
                  <a:srgbClr val="000000"/>
                </a:solidFill>
                <a:effectLst/>
                <a:latin typeface="Cascadia Code" panose="020B0609020000020004" pitchFamily="49" charset="0"/>
              </a:rPr>
              <a:t>            </a:t>
            </a:r>
            <a:r>
              <a:rPr lang="en-US" altLang="zh-CN" b="0" dirty="0">
                <a:solidFill>
                  <a:srgbClr val="AF00DB"/>
                </a:solidFill>
                <a:effectLst/>
                <a:latin typeface="Cascadia Code" panose="020B0609020000020004" pitchFamily="49" charset="0"/>
              </a:rPr>
              <a:t>for</a:t>
            </a:r>
            <a:r>
              <a:rPr lang="en-US" altLang="zh-CN" b="0" dirty="0">
                <a:solidFill>
                  <a:srgbClr val="000000"/>
                </a:solidFill>
                <a:effectLst/>
                <a:latin typeface="Cascadia Code" panose="020B0609020000020004" pitchFamily="49" charset="0"/>
              </a:rPr>
              <a:t> (</a:t>
            </a:r>
            <a:r>
              <a:rPr lang="en-US" altLang="zh-CN" b="0" dirty="0">
                <a:solidFill>
                  <a:srgbClr val="0000FF"/>
                </a:solidFill>
                <a:effectLst/>
                <a:latin typeface="Cascadia Code" panose="020B0609020000020004" pitchFamily="49" charset="0"/>
              </a:rPr>
              <a:t>int </a:t>
            </a:r>
            <a:r>
              <a:rPr lang="en-US" altLang="zh-CN" b="0" dirty="0">
                <a:solidFill>
                  <a:srgbClr val="001080"/>
                </a:solidFill>
                <a:effectLst/>
                <a:latin typeface="Cascadia Code" panose="020B0609020000020004" pitchFamily="49" charset="0"/>
              </a:rPr>
              <a:t>k</a:t>
            </a:r>
            <a:r>
              <a:rPr lang="en-US" altLang="zh-CN" b="0" dirty="0">
                <a:solidFill>
                  <a:srgbClr val="000000"/>
                </a:solidFill>
                <a:effectLst/>
                <a:latin typeface="Cascadia Code" panose="020B0609020000020004" pitchFamily="49" charset="0"/>
              </a:rPr>
              <a:t>=</a:t>
            </a:r>
            <a:r>
              <a:rPr lang="en-US" altLang="zh-CN" b="0" dirty="0">
                <a:solidFill>
                  <a:srgbClr val="098658"/>
                </a:solidFill>
                <a:effectLst/>
                <a:latin typeface="Cascadia Code" panose="020B0609020000020004" pitchFamily="49" charset="0"/>
              </a:rPr>
              <a:t>1</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k</a:t>
            </a:r>
            <a:r>
              <a:rPr lang="en-US" altLang="zh-CN" b="0" dirty="0">
                <a:solidFill>
                  <a:srgbClr val="000000"/>
                </a:solidFill>
                <a:effectLst/>
                <a:latin typeface="Cascadia Code" panose="020B0609020000020004" pitchFamily="49" charset="0"/>
              </a:rPr>
              <a:t>&lt;</a:t>
            </a:r>
            <a:r>
              <a:rPr lang="en-US" altLang="zh-CN" b="0" dirty="0">
                <a:solidFill>
                  <a:srgbClr val="001080"/>
                </a:solidFill>
                <a:effectLst/>
                <a:latin typeface="Cascadia Code" panose="020B0609020000020004" pitchFamily="49" charset="0"/>
              </a:rPr>
              <a:t>j</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k</a:t>
            </a:r>
            <a:r>
              <a:rPr lang="en-US" altLang="zh-CN" b="0" dirty="0">
                <a:solidFill>
                  <a:srgbClr val="000000"/>
                </a:solidFill>
                <a:effectLst/>
                <a:latin typeface="Cascadia Code" panose="020B0609020000020004" pitchFamily="49" charset="0"/>
              </a:rPr>
              <a:t>)</a:t>
            </a:r>
          </a:p>
          <a:p>
            <a:r>
              <a:rPr lang="en-US" altLang="zh-CN" b="0" dirty="0">
                <a:solidFill>
                  <a:srgbClr val="000000"/>
                </a:solidFill>
                <a:effectLst/>
                <a:latin typeface="Cascadia Code" panose="020B0609020000020004" pitchFamily="49" charset="0"/>
              </a:rPr>
              <a:t>                </a:t>
            </a:r>
            <a:r>
              <a:rPr lang="en-US" altLang="zh-CN" b="0" dirty="0">
                <a:solidFill>
                  <a:srgbClr val="001080"/>
                </a:solidFill>
                <a:effectLst/>
                <a:latin typeface="Cascadia Code" panose="020B0609020000020004" pitchFamily="49" charset="0"/>
              </a:rPr>
              <a:t>f</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u</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j</a:t>
            </a:r>
            <a:r>
              <a:rPr lang="en-US" altLang="zh-CN" b="0" dirty="0">
                <a:solidFill>
                  <a:srgbClr val="000000"/>
                </a:solidFill>
                <a:effectLst/>
                <a:latin typeface="Cascadia Code" panose="020B0609020000020004" pitchFamily="49" charset="0"/>
              </a:rPr>
              <a:t>]=</a:t>
            </a:r>
            <a:r>
              <a:rPr lang="en-US" altLang="zh-CN" b="0" dirty="0">
                <a:solidFill>
                  <a:srgbClr val="795E26"/>
                </a:solidFill>
                <a:effectLst/>
                <a:latin typeface="Cascadia Code" panose="020B0609020000020004" pitchFamily="49" charset="0"/>
              </a:rPr>
              <a:t>max</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f</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u</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j</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f</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u</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j</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k</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f</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v</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k</a:t>
            </a:r>
            <a:r>
              <a:rPr lang="en-US" altLang="zh-CN" b="0" dirty="0">
                <a:solidFill>
                  <a:srgbClr val="000000"/>
                </a:solidFill>
                <a:effectLst/>
                <a:latin typeface="Cascadia Code" panose="020B0609020000020004" pitchFamily="49" charset="0"/>
              </a:rPr>
              <a:t>]);</a:t>
            </a:r>
          </a:p>
          <a:p>
            <a:r>
              <a:rPr lang="en-US" altLang="zh-CN" b="0" dirty="0">
                <a:solidFill>
                  <a:srgbClr val="000000"/>
                </a:solidFill>
                <a:effectLst/>
                <a:latin typeface="Cascadia Code" panose="020B0609020000020004" pitchFamily="49" charset="0"/>
              </a:rPr>
              <a:t>    }</a:t>
            </a:r>
          </a:p>
          <a:p>
            <a:r>
              <a:rPr lang="en-US" altLang="zh-CN" b="0" dirty="0">
                <a:solidFill>
                  <a:srgbClr val="000000"/>
                </a:solidFill>
                <a:effectLst/>
                <a:latin typeface="Cascadia Code" panose="020B0609020000020004" pitchFamily="49" charset="0"/>
              </a:rPr>
              <a:t>}</a:t>
            </a:r>
          </a:p>
          <a:p>
            <a:endParaRPr lang="en-US" altLang="zh-CN" dirty="0"/>
          </a:p>
        </p:txBody>
      </p:sp>
    </p:spTree>
    <p:extLst>
      <p:ext uri="{BB962C8B-B14F-4D97-AF65-F5344CB8AC3E}">
        <p14:creationId xmlns:p14="http://schemas.microsoft.com/office/powerpoint/2010/main" val="1809956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en-US" altLang="zh-CN" dirty="0"/>
              <a:t>luoguP2014</a:t>
            </a:r>
            <a:endParaRPr lang="zh-CN" altLang="en-US" dirty="0"/>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但是对于这个</a:t>
            </a:r>
            <a:r>
              <a:rPr lang="en-US" altLang="zh-CN" dirty="0" err="1"/>
              <a:t>dp</a:t>
            </a:r>
            <a:r>
              <a:rPr lang="zh-CN" altLang="en-US" dirty="0"/>
              <a:t>我们可以对范围做限制</a:t>
            </a:r>
            <a:endParaRPr lang="en-US" altLang="zh-CN" dirty="0"/>
          </a:p>
          <a:p>
            <a:r>
              <a:rPr lang="zh-CN" altLang="en-US" dirty="0"/>
              <a:t>显然</a:t>
            </a:r>
            <a:r>
              <a:rPr lang="en-US" altLang="zh-CN" dirty="0"/>
              <a:t>f[u][·]</a:t>
            </a:r>
            <a:r>
              <a:rPr lang="zh-CN" altLang="en-US" dirty="0"/>
              <a:t>的上限是</a:t>
            </a:r>
            <a:r>
              <a:rPr lang="en-US" altLang="zh-CN" dirty="0"/>
              <a:t>min(</a:t>
            </a:r>
            <a:r>
              <a:rPr lang="en-US" altLang="zh-CN" dirty="0" err="1"/>
              <a:t>sz</a:t>
            </a:r>
            <a:r>
              <a:rPr lang="en-US" altLang="zh-CN" dirty="0"/>
              <a:t>[u],m+1)</a:t>
            </a:r>
          </a:p>
          <a:p>
            <a:r>
              <a:rPr lang="zh-CN" altLang="en-US" dirty="0"/>
              <a:t>并且这个上限是动态的（就是你把</a:t>
            </a:r>
            <a:r>
              <a:rPr lang="en-US" altLang="zh-CN" dirty="0"/>
              <a:t>v</a:t>
            </a:r>
            <a:r>
              <a:rPr lang="zh-CN" altLang="en-US" dirty="0"/>
              <a:t>合并到</a:t>
            </a:r>
            <a:r>
              <a:rPr lang="en-US" altLang="zh-CN" dirty="0"/>
              <a:t>u</a:t>
            </a:r>
            <a:r>
              <a:rPr lang="zh-CN" altLang="en-US" dirty="0"/>
              <a:t>上去了，</a:t>
            </a:r>
            <a:r>
              <a:rPr lang="en-US" altLang="zh-CN" dirty="0"/>
              <a:t>u</a:t>
            </a:r>
            <a:r>
              <a:rPr lang="zh-CN" altLang="en-US" dirty="0"/>
              <a:t>的</a:t>
            </a:r>
            <a:r>
              <a:rPr lang="en-US" altLang="zh-CN" dirty="0" err="1"/>
              <a:t>sz</a:t>
            </a:r>
            <a:r>
              <a:rPr lang="zh-CN" altLang="en-US" dirty="0"/>
              <a:t>就变大了，不是一来就很大的）</a:t>
            </a:r>
            <a:endParaRPr lang="en-US" altLang="zh-CN" dirty="0"/>
          </a:p>
          <a:p>
            <a:r>
              <a:rPr lang="zh-CN" altLang="en-US" dirty="0"/>
              <a:t>把这个上限应用于点</a:t>
            </a:r>
            <a:r>
              <a:rPr lang="en-US" altLang="zh-CN" dirty="0"/>
              <a:t>v</a:t>
            </a:r>
          </a:p>
          <a:p>
            <a:r>
              <a:rPr lang="zh-CN" altLang="en-US" dirty="0"/>
              <a:t>那么也有</a:t>
            </a:r>
            <a:r>
              <a:rPr lang="en-US" altLang="zh-CN" dirty="0"/>
              <a:t>f[v][·]</a:t>
            </a:r>
            <a:r>
              <a:rPr lang="zh-CN" altLang="en-US" dirty="0"/>
              <a:t>的上限是</a:t>
            </a:r>
            <a:r>
              <a:rPr lang="en-US" altLang="zh-CN" dirty="0"/>
              <a:t>min(</a:t>
            </a:r>
            <a:r>
              <a:rPr lang="en-US" altLang="zh-CN" dirty="0" err="1"/>
              <a:t>sz</a:t>
            </a:r>
            <a:r>
              <a:rPr lang="en-US" altLang="zh-CN" dirty="0"/>
              <a:t>[v],j-1)</a:t>
            </a:r>
          </a:p>
          <a:p>
            <a:r>
              <a:rPr lang="zh-CN" altLang="en-US" dirty="0"/>
              <a:t>另外，</a:t>
            </a:r>
            <a:r>
              <a:rPr lang="en-US" altLang="zh-CN" dirty="0"/>
              <a:t>f[u][j-k]</a:t>
            </a:r>
            <a:r>
              <a:rPr lang="zh-CN" altLang="en-US" dirty="0"/>
              <a:t>这里也有</a:t>
            </a:r>
            <a:r>
              <a:rPr lang="en-US" altLang="zh-CN" dirty="0"/>
              <a:t>j-k&lt;=</a:t>
            </a:r>
            <a:r>
              <a:rPr lang="en-US" altLang="zh-CN" dirty="0" err="1"/>
              <a:t>sz</a:t>
            </a:r>
            <a:r>
              <a:rPr lang="en-US" altLang="zh-CN" dirty="0"/>
              <a:t>[u]</a:t>
            </a:r>
            <a:r>
              <a:rPr lang="zh-CN" altLang="en-US" dirty="0"/>
              <a:t>，反过来得到</a:t>
            </a:r>
            <a:r>
              <a:rPr lang="en-US" altLang="zh-CN" dirty="0"/>
              <a:t>k</a:t>
            </a:r>
            <a:r>
              <a:rPr lang="zh-CN" altLang="en-US" dirty="0"/>
              <a:t>的下限是</a:t>
            </a:r>
            <a:r>
              <a:rPr lang="en-US" altLang="zh-CN" dirty="0"/>
              <a:t>k&gt;=j-</a:t>
            </a:r>
            <a:r>
              <a:rPr lang="en-US" altLang="zh-CN" dirty="0" err="1"/>
              <a:t>sz</a:t>
            </a:r>
            <a:r>
              <a:rPr lang="en-US" altLang="zh-CN" dirty="0"/>
              <a:t>[u]</a:t>
            </a:r>
            <a:r>
              <a:rPr lang="zh-CN" altLang="en-US" dirty="0"/>
              <a:t>，当然</a:t>
            </a:r>
            <a:r>
              <a:rPr lang="en-US" altLang="zh-CN" dirty="0"/>
              <a:t>k</a:t>
            </a:r>
            <a:r>
              <a:rPr lang="zh-CN" altLang="en-US" dirty="0"/>
              <a:t>本身有</a:t>
            </a:r>
            <a:r>
              <a:rPr lang="en-US" altLang="zh-CN" dirty="0"/>
              <a:t>1</a:t>
            </a:r>
            <a:r>
              <a:rPr lang="zh-CN" altLang="en-US" dirty="0"/>
              <a:t>的下限，所以总的下限是</a:t>
            </a:r>
            <a:r>
              <a:rPr lang="en-US" altLang="zh-CN" dirty="0"/>
              <a:t>max(1,j-sz[u])</a:t>
            </a:r>
          </a:p>
        </p:txBody>
      </p:sp>
      <p:pic>
        <p:nvPicPr>
          <p:cNvPr id="5" name="图片 4">
            <a:extLst>
              <a:ext uri="{FF2B5EF4-FFF2-40B4-BE49-F238E27FC236}">
                <a16:creationId xmlns:a16="http://schemas.microsoft.com/office/drawing/2014/main" id="{65909FDE-109C-3D0F-BF49-E7893CCA9636}"/>
              </a:ext>
            </a:extLst>
          </p:cNvPr>
          <p:cNvPicPr>
            <a:picLocks noChangeAspect="1"/>
          </p:cNvPicPr>
          <p:nvPr/>
        </p:nvPicPr>
        <p:blipFill>
          <a:blip r:embed="rId3"/>
          <a:stretch>
            <a:fillRect/>
          </a:stretch>
        </p:blipFill>
        <p:spPr>
          <a:xfrm>
            <a:off x="0" y="0"/>
            <a:ext cx="12192000" cy="1735637"/>
          </a:xfrm>
          <a:prstGeom prst="rect">
            <a:avLst/>
          </a:prstGeom>
        </p:spPr>
      </p:pic>
    </p:spTree>
    <p:extLst>
      <p:ext uri="{BB962C8B-B14F-4D97-AF65-F5344CB8AC3E}">
        <p14:creationId xmlns:p14="http://schemas.microsoft.com/office/powerpoint/2010/main" val="19316442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en-US" altLang="zh-CN" dirty="0"/>
              <a:t>luoguP2014</a:t>
            </a:r>
            <a:endParaRPr lang="zh-CN" altLang="en-US" dirty="0"/>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fontScale="77500" lnSpcReduction="20000"/>
          </a:bodyPr>
          <a:lstStyle/>
          <a:p>
            <a:r>
              <a:rPr lang="zh-CN" altLang="en-US" dirty="0"/>
              <a:t>我们把优化后的代码写出来</a:t>
            </a:r>
            <a:endParaRPr lang="en-US" altLang="zh-CN" dirty="0"/>
          </a:p>
          <a:p>
            <a:r>
              <a:rPr lang="en-US" altLang="zh-CN" b="0" dirty="0">
                <a:solidFill>
                  <a:srgbClr val="0000FF"/>
                </a:solidFill>
                <a:effectLst/>
                <a:latin typeface="Cascadia Code" panose="020B0609020000020004" pitchFamily="49" charset="0"/>
              </a:rPr>
              <a:t>void</a:t>
            </a:r>
            <a:r>
              <a:rPr lang="en-US" altLang="zh-CN" b="0" dirty="0">
                <a:solidFill>
                  <a:srgbClr val="000000"/>
                </a:solidFill>
                <a:effectLst/>
                <a:latin typeface="Cascadia Code" panose="020B0609020000020004" pitchFamily="49" charset="0"/>
              </a:rPr>
              <a:t> </a:t>
            </a:r>
            <a:r>
              <a:rPr lang="en-US" altLang="zh-CN" b="0" dirty="0" err="1">
                <a:solidFill>
                  <a:srgbClr val="795E26"/>
                </a:solidFill>
                <a:effectLst/>
                <a:latin typeface="Cascadia Code" panose="020B0609020000020004" pitchFamily="49" charset="0"/>
              </a:rPr>
              <a:t>dfs</a:t>
            </a:r>
            <a:r>
              <a:rPr lang="en-US" altLang="zh-CN" b="0" dirty="0">
                <a:solidFill>
                  <a:srgbClr val="000000"/>
                </a:solidFill>
                <a:effectLst/>
                <a:latin typeface="Cascadia Code" panose="020B0609020000020004" pitchFamily="49" charset="0"/>
              </a:rPr>
              <a:t>(</a:t>
            </a:r>
            <a:r>
              <a:rPr lang="en-US" altLang="zh-CN" b="0" dirty="0">
                <a:solidFill>
                  <a:srgbClr val="0000FF"/>
                </a:solidFill>
                <a:effectLst/>
                <a:latin typeface="Cascadia Code" panose="020B0609020000020004" pitchFamily="49" charset="0"/>
              </a:rPr>
              <a:t>int</a:t>
            </a:r>
            <a:r>
              <a:rPr lang="en-US" altLang="zh-CN" b="0" dirty="0">
                <a:solidFill>
                  <a:srgbClr val="000000"/>
                </a:solidFill>
                <a:effectLst/>
                <a:latin typeface="Cascadia Code" panose="020B0609020000020004" pitchFamily="49" charset="0"/>
              </a:rPr>
              <a:t> </a:t>
            </a:r>
            <a:r>
              <a:rPr lang="en-US" altLang="zh-CN" b="0" dirty="0">
                <a:solidFill>
                  <a:srgbClr val="001080"/>
                </a:solidFill>
                <a:effectLst/>
                <a:latin typeface="Cascadia Code" panose="020B0609020000020004" pitchFamily="49" charset="0"/>
              </a:rPr>
              <a:t>u</a:t>
            </a:r>
            <a:r>
              <a:rPr lang="en-US" altLang="zh-CN" b="0" dirty="0">
                <a:solidFill>
                  <a:srgbClr val="000000"/>
                </a:solidFill>
                <a:effectLst/>
                <a:latin typeface="Cascadia Code" panose="020B0609020000020004" pitchFamily="49" charset="0"/>
              </a:rPr>
              <a:t>) {</a:t>
            </a:r>
          </a:p>
          <a:p>
            <a:r>
              <a:rPr lang="en-US" altLang="zh-CN" b="0" dirty="0">
                <a:solidFill>
                  <a:srgbClr val="000000"/>
                </a:solidFill>
                <a:effectLst/>
                <a:latin typeface="Cascadia Code" panose="020B0609020000020004" pitchFamily="49" charset="0"/>
              </a:rPr>
              <a:t>    </a:t>
            </a:r>
            <a:r>
              <a:rPr lang="en-US" altLang="zh-CN" b="0" dirty="0" err="1">
                <a:solidFill>
                  <a:srgbClr val="001080"/>
                </a:solidFill>
                <a:effectLst/>
                <a:latin typeface="Cascadia Code" panose="020B0609020000020004" pitchFamily="49" charset="0"/>
              </a:rPr>
              <a:t>siz</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u</a:t>
            </a:r>
            <a:r>
              <a:rPr lang="en-US" altLang="zh-CN" b="0" dirty="0">
                <a:solidFill>
                  <a:srgbClr val="000000"/>
                </a:solidFill>
                <a:effectLst/>
                <a:latin typeface="Cascadia Code" panose="020B0609020000020004" pitchFamily="49" charset="0"/>
              </a:rPr>
              <a:t>]=</a:t>
            </a:r>
            <a:r>
              <a:rPr lang="en-US" altLang="zh-CN" b="0" dirty="0">
                <a:solidFill>
                  <a:srgbClr val="098658"/>
                </a:solidFill>
                <a:effectLst/>
                <a:latin typeface="Cascadia Code" panose="020B0609020000020004" pitchFamily="49" charset="0"/>
              </a:rPr>
              <a:t>1</a:t>
            </a:r>
            <a:r>
              <a:rPr lang="en-US" altLang="zh-CN" b="0" dirty="0">
                <a:solidFill>
                  <a:srgbClr val="000000"/>
                </a:solidFill>
                <a:effectLst/>
                <a:latin typeface="Cascadia Code" panose="020B0609020000020004" pitchFamily="49" charset="0"/>
              </a:rPr>
              <a:t>; </a:t>
            </a:r>
            <a:r>
              <a:rPr lang="en-US" altLang="zh-CN" b="0" dirty="0">
                <a:solidFill>
                  <a:srgbClr val="001080"/>
                </a:solidFill>
                <a:effectLst/>
                <a:latin typeface="Cascadia Code" panose="020B0609020000020004" pitchFamily="49" charset="0"/>
              </a:rPr>
              <a:t>f</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u</a:t>
            </a:r>
            <a:r>
              <a:rPr lang="en-US" altLang="zh-CN" b="0" dirty="0">
                <a:solidFill>
                  <a:srgbClr val="000000"/>
                </a:solidFill>
                <a:effectLst/>
                <a:latin typeface="Cascadia Code" panose="020B0609020000020004" pitchFamily="49" charset="0"/>
              </a:rPr>
              <a:t>][</a:t>
            </a:r>
            <a:r>
              <a:rPr lang="en-US" altLang="zh-CN" b="0" dirty="0">
                <a:solidFill>
                  <a:srgbClr val="098658"/>
                </a:solidFill>
                <a:effectLst/>
                <a:latin typeface="Cascadia Code" panose="020B0609020000020004" pitchFamily="49" charset="0"/>
              </a:rPr>
              <a:t>1</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a</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u</a:t>
            </a:r>
            <a:r>
              <a:rPr lang="en-US" altLang="zh-CN" b="0" dirty="0">
                <a:solidFill>
                  <a:srgbClr val="000000"/>
                </a:solidFill>
                <a:effectLst/>
                <a:latin typeface="Cascadia Code" panose="020B0609020000020004" pitchFamily="49" charset="0"/>
              </a:rPr>
              <a:t>];</a:t>
            </a:r>
          </a:p>
          <a:p>
            <a:r>
              <a:rPr lang="en-US" altLang="zh-CN" b="0" dirty="0">
                <a:solidFill>
                  <a:srgbClr val="000000"/>
                </a:solidFill>
                <a:effectLst/>
                <a:latin typeface="Cascadia Code" panose="020B0609020000020004" pitchFamily="49" charset="0"/>
              </a:rPr>
              <a:t>    </a:t>
            </a:r>
            <a:r>
              <a:rPr lang="en-US" altLang="zh-CN" b="0" dirty="0">
                <a:solidFill>
                  <a:srgbClr val="AF00DB"/>
                </a:solidFill>
                <a:effectLst/>
                <a:latin typeface="Cascadia Code" panose="020B0609020000020004" pitchFamily="49" charset="0"/>
              </a:rPr>
              <a:t>for</a:t>
            </a:r>
            <a:r>
              <a:rPr lang="en-US" altLang="zh-CN" b="0" dirty="0">
                <a:solidFill>
                  <a:srgbClr val="000000"/>
                </a:solidFill>
                <a:effectLst/>
                <a:latin typeface="Cascadia Code" panose="020B0609020000020004" pitchFamily="49" charset="0"/>
              </a:rPr>
              <a:t> (</a:t>
            </a:r>
            <a:r>
              <a:rPr lang="en-US" altLang="zh-CN" b="0" dirty="0">
                <a:solidFill>
                  <a:srgbClr val="0000FF"/>
                </a:solidFill>
                <a:effectLst/>
                <a:latin typeface="Cascadia Code" panose="020B0609020000020004" pitchFamily="49" charset="0"/>
              </a:rPr>
              <a:t>int</a:t>
            </a:r>
            <a:r>
              <a:rPr lang="en-US" altLang="zh-CN" b="0" dirty="0">
                <a:solidFill>
                  <a:srgbClr val="000000"/>
                </a:solidFill>
                <a:effectLst/>
                <a:latin typeface="Cascadia Code" panose="020B0609020000020004" pitchFamily="49" charset="0"/>
              </a:rPr>
              <a:t> </a:t>
            </a:r>
            <a:r>
              <a:rPr lang="en-US" altLang="zh-CN" b="0" dirty="0" err="1">
                <a:solidFill>
                  <a:srgbClr val="001080"/>
                </a:solidFill>
                <a:effectLst/>
                <a:latin typeface="Cascadia Code" panose="020B0609020000020004" pitchFamily="49" charset="0"/>
              </a:rPr>
              <a:t>i</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head</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u</a:t>
            </a:r>
            <a:r>
              <a:rPr lang="en-US" altLang="zh-CN" b="0" dirty="0">
                <a:solidFill>
                  <a:srgbClr val="000000"/>
                </a:solidFill>
                <a:effectLst/>
                <a:latin typeface="Cascadia Code" panose="020B0609020000020004" pitchFamily="49" charset="0"/>
              </a:rPr>
              <a:t>];</a:t>
            </a:r>
            <a:r>
              <a:rPr lang="en-US" altLang="zh-CN" b="0" dirty="0" err="1">
                <a:solidFill>
                  <a:srgbClr val="001080"/>
                </a:solidFill>
                <a:effectLst/>
                <a:latin typeface="Cascadia Code" panose="020B0609020000020004" pitchFamily="49" charset="0"/>
              </a:rPr>
              <a:t>i</a:t>
            </a:r>
            <a:r>
              <a:rPr lang="en-US" altLang="zh-CN" b="0" dirty="0" err="1">
                <a:solidFill>
                  <a:srgbClr val="000000"/>
                </a:solidFill>
                <a:effectLst/>
                <a:latin typeface="Cascadia Code" panose="020B0609020000020004" pitchFamily="49" charset="0"/>
              </a:rPr>
              <a:t>;</a:t>
            </a:r>
            <a:r>
              <a:rPr lang="en-US" altLang="zh-CN" b="0" dirty="0" err="1">
                <a:solidFill>
                  <a:srgbClr val="001080"/>
                </a:solidFill>
                <a:effectLst/>
                <a:latin typeface="Cascadia Code" panose="020B0609020000020004" pitchFamily="49" charset="0"/>
              </a:rPr>
              <a:t>i</a:t>
            </a:r>
            <a:r>
              <a:rPr lang="en-US" altLang="zh-CN" b="0" dirty="0">
                <a:solidFill>
                  <a:srgbClr val="000000"/>
                </a:solidFill>
                <a:effectLst/>
                <a:latin typeface="Cascadia Code" panose="020B0609020000020004" pitchFamily="49" charset="0"/>
              </a:rPr>
              <a:t>=</a:t>
            </a:r>
            <a:r>
              <a:rPr lang="en-US" altLang="zh-CN" b="0" dirty="0" err="1">
                <a:solidFill>
                  <a:srgbClr val="001080"/>
                </a:solidFill>
                <a:effectLst/>
                <a:latin typeface="Cascadia Code" panose="020B0609020000020004" pitchFamily="49" charset="0"/>
              </a:rPr>
              <a:t>nxt</a:t>
            </a:r>
            <a:r>
              <a:rPr lang="en-US" altLang="zh-CN" b="0" dirty="0">
                <a:solidFill>
                  <a:srgbClr val="000000"/>
                </a:solidFill>
                <a:effectLst/>
                <a:latin typeface="Cascadia Code" panose="020B0609020000020004" pitchFamily="49" charset="0"/>
              </a:rPr>
              <a:t>[</a:t>
            </a:r>
            <a:r>
              <a:rPr lang="en-US" altLang="zh-CN" b="0" dirty="0" err="1">
                <a:solidFill>
                  <a:srgbClr val="001080"/>
                </a:solidFill>
                <a:effectLst/>
                <a:latin typeface="Cascadia Code" panose="020B0609020000020004" pitchFamily="49" charset="0"/>
              </a:rPr>
              <a:t>i</a:t>
            </a:r>
            <a:r>
              <a:rPr lang="en-US" altLang="zh-CN" b="0" dirty="0">
                <a:solidFill>
                  <a:srgbClr val="000000"/>
                </a:solidFill>
                <a:effectLst/>
                <a:latin typeface="Cascadia Code" panose="020B0609020000020004" pitchFamily="49" charset="0"/>
              </a:rPr>
              <a:t>]) {</a:t>
            </a:r>
          </a:p>
          <a:p>
            <a:r>
              <a:rPr lang="en-US" altLang="zh-CN" b="0" dirty="0">
                <a:solidFill>
                  <a:srgbClr val="000000"/>
                </a:solidFill>
                <a:effectLst/>
                <a:latin typeface="Cascadia Code" panose="020B0609020000020004" pitchFamily="49" charset="0"/>
              </a:rPr>
              <a:t>        </a:t>
            </a:r>
            <a:r>
              <a:rPr lang="en-US" altLang="zh-CN" b="0" dirty="0">
                <a:solidFill>
                  <a:srgbClr val="0000FF"/>
                </a:solidFill>
                <a:effectLst/>
                <a:latin typeface="Cascadia Code" panose="020B0609020000020004" pitchFamily="49" charset="0"/>
              </a:rPr>
              <a:t>int</a:t>
            </a:r>
            <a:r>
              <a:rPr lang="en-US" altLang="zh-CN" b="0" dirty="0">
                <a:solidFill>
                  <a:srgbClr val="000000"/>
                </a:solidFill>
                <a:effectLst/>
                <a:latin typeface="Cascadia Code" panose="020B0609020000020004" pitchFamily="49" charset="0"/>
              </a:rPr>
              <a:t> </a:t>
            </a:r>
            <a:r>
              <a:rPr lang="en-US" altLang="zh-CN" b="0" dirty="0">
                <a:solidFill>
                  <a:srgbClr val="001080"/>
                </a:solidFill>
                <a:effectLst/>
                <a:latin typeface="Cascadia Code" panose="020B0609020000020004" pitchFamily="49" charset="0"/>
              </a:rPr>
              <a:t>v</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to</a:t>
            </a:r>
            <a:r>
              <a:rPr lang="en-US" altLang="zh-CN" b="0" dirty="0">
                <a:solidFill>
                  <a:srgbClr val="000000"/>
                </a:solidFill>
                <a:effectLst/>
                <a:latin typeface="Cascadia Code" panose="020B0609020000020004" pitchFamily="49" charset="0"/>
              </a:rPr>
              <a:t>[</a:t>
            </a:r>
            <a:r>
              <a:rPr lang="en-US" altLang="zh-CN" b="0" dirty="0" err="1">
                <a:solidFill>
                  <a:srgbClr val="001080"/>
                </a:solidFill>
                <a:effectLst/>
                <a:latin typeface="Cascadia Code" panose="020B0609020000020004" pitchFamily="49" charset="0"/>
              </a:rPr>
              <a:t>i</a:t>
            </a:r>
            <a:r>
              <a:rPr lang="en-US" altLang="zh-CN" b="0" dirty="0">
                <a:solidFill>
                  <a:srgbClr val="000000"/>
                </a:solidFill>
                <a:effectLst/>
                <a:latin typeface="Cascadia Code" panose="020B0609020000020004" pitchFamily="49" charset="0"/>
              </a:rPr>
              <a:t>]; </a:t>
            </a:r>
            <a:r>
              <a:rPr lang="en-US" altLang="zh-CN" b="0" dirty="0" err="1">
                <a:solidFill>
                  <a:srgbClr val="795E26"/>
                </a:solidFill>
                <a:effectLst/>
                <a:latin typeface="Cascadia Code" panose="020B0609020000020004" pitchFamily="49" charset="0"/>
              </a:rPr>
              <a:t>dfs</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v</a:t>
            </a:r>
            <a:r>
              <a:rPr lang="en-US" altLang="zh-CN" b="0" dirty="0">
                <a:solidFill>
                  <a:srgbClr val="000000"/>
                </a:solidFill>
                <a:effectLst/>
                <a:latin typeface="Cascadia Code" panose="020B0609020000020004" pitchFamily="49" charset="0"/>
              </a:rPr>
              <a:t>);</a:t>
            </a:r>
          </a:p>
          <a:p>
            <a:r>
              <a:rPr lang="en-US" altLang="zh-CN" b="0" dirty="0">
                <a:solidFill>
                  <a:srgbClr val="000000"/>
                </a:solidFill>
                <a:effectLst/>
                <a:latin typeface="Cascadia Code" panose="020B0609020000020004" pitchFamily="49" charset="0"/>
              </a:rPr>
              <a:t>        </a:t>
            </a:r>
            <a:r>
              <a:rPr lang="en-US" altLang="zh-CN" b="0" dirty="0">
                <a:solidFill>
                  <a:srgbClr val="AF00DB"/>
                </a:solidFill>
                <a:effectLst/>
                <a:latin typeface="Cascadia Code" panose="020B0609020000020004" pitchFamily="49" charset="0"/>
              </a:rPr>
              <a:t>for</a:t>
            </a:r>
            <a:r>
              <a:rPr lang="en-US" altLang="zh-CN" b="0" dirty="0">
                <a:solidFill>
                  <a:srgbClr val="000000"/>
                </a:solidFill>
                <a:effectLst/>
                <a:latin typeface="Cascadia Code" panose="020B0609020000020004" pitchFamily="49" charset="0"/>
              </a:rPr>
              <a:t> (</a:t>
            </a:r>
            <a:r>
              <a:rPr lang="en-US" altLang="zh-CN" b="0" dirty="0">
                <a:solidFill>
                  <a:srgbClr val="0000FF"/>
                </a:solidFill>
                <a:effectLst/>
                <a:latin typeface="Cascadia Code" panose="020B0609020000020004" pitchFamily="49" charset="0"/>
              </a:rPr>
              <a:t>int</a:t>
            </a:r>
            <a:r>
              <a:rPr lang="en-US" altLang="zh-CN" b="0" dirty="0">
                <a:solidFill>
                  <a:srgbClr val="000000"/>
                </a:solidFill>
                <a:effectLst/>
                <a:latin typeface="Cascadia Code" panose="020B0609020000020004" pitchFamily="49" charset="0"/>
              </a:rPr>
              <a:t> </a:t>
            </a:r>
            <a:r>
              <a:rPr lang="en-US" altLang="zh-CN" b="0" dirty="0">
                <a:solidFill>
                  <a:srgbClr val="001080"/>
                </a:solidFill>
                <a:effectLst/>
                <a:latin typeface="Cascadia Code" panose="020B0609020000020004" pitchFamily="49" charset="0"/>
              </a:rPr>
              <a:t>j</a:t>
            </a:r>
            <a:r>
              <a:rPr lang="en-US" altLang="zh-CN" b="0" dirty="0">
                <a:solidFill>
                  <a:srgbClr val="000000"/>
                </a:solidFill>
                <a:effectLst/>
                <a:latin typeface="Cascadia Code" panose="020B0609020000020004" pitchFamily="49" charset="0"/>
              </a:rPr>
              <a:t>=</a:t>
            </a:r>
            <a:r>
              <a:rPr lang="en-US" altLang="zh-CN" b="0" dirty="0">
                <a:solidFill>
                  <a:srgbClr val="795E26"/>
                </a:solidFill>
                <a:effectLst/>
                <a:latin typeface="Cascadia Code" panose="020B0609020000020004" pitchFamily="49" charset="0"/>
              </a:rPr>
              <a:t>min</a:t>
            </a:r>
            <a:r>
              <a:rPr lang="en-US" altLang="zh-CN" b="0" dirty="0">
                <a:solidFill>
                  <a:srgbClr val="000000"/>
                </a:solidFill>
                <a:effectLst/>
                <a:latin typeface="Cascadia Code" panose="020B0609020000020004" pitchFamily="49" charset="0"/>
              </a:rPr>
              <a:t>(m+</a:t>
            </a:r>
            <a:r>
              <a:rPr lang="en-US" altLang="zh-CN" b="0" dirty="0">
                <a:solidFill>
                  <a:srgbClr val="098658"/>
                </a:solidFill>
                <a:effectLst/>
                <a:latin typeface="Cascadia Code" panose="020B0609020000020004" pitchFamily="49" charset="0"/>
              </a:rPr>
              <a:t>1</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siz</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u</a:t>
            </a:r>
            <a:r>
              <a:rPr lang="en-US" altLang="zh-CN" b="0" dirty="0">
                <a:solidFill>
                  <a:srgbClr val="000000"/>
                </a:solidFill>
                <a:effectLst/>
                <a:latin typeface="Cascadia Code" panose="020B0609020000020004" pitchFamily="49" charset="0"/>
              </a:rPr>
              <a:t>]+</a:t>
            </a:r>
            <a:r>
              <a:rPr lang="en-US" altLang="zh-CN" b="0" dirty="0" err="1">
                <a:solidFill>
                  <a:srgbClr val="001080"/>
                </a:solidFill>
                <a:effectLst/>
                <a:latin typeface="Cascadia Code" panose="020B0609020000020004" pitchFamily="49" charset="0"/>
              </a:rPr>
              <a:t>siz</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v</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j</a:t>
            </a:r>
            <a:r>
              <a:rPr lang="en-US" altLang="zh-CN" b="0" dirty="0">
                <a:solidFill>
                  <a:srgbClr val="000000"/>
                </a:solidFill>
                <a:effectLst/>
                <a:latin typeface="Cascadia Code" panose="020B0609020000020004" pitchFamily="49" charset="0"/>
              </a:rPr>
              <a:t>&gt;=</a:t>
            </a:r>
            <a:r>
              <a:rPr lang="en-US" altLang="zh-CN" b="0" dirty="0">
                <a:solidFill>
                  <a:srgbClr val="098658"/>
                </a:solidFill>
                <a:effectLst/>
                <a:latin typeface="Cascadia Code" panose="020B0609020000020004" pitchFamily="49" charset="0"/>
              </a:rPr>
              <a:t>1</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j</a:t>
            </a:r>
            <a:r>
              <a:rPr lang="en-US" altLang="zh-CN" b="0" dirty="0">
                <a:solidFill>
                  <a:srgbClr val="000000"/>
                </a:solidFill>
                <a:effectLst/>
                <a:latin typeface="Cascadia Code" panose="020B0609020000020004" pitchFamily="49" charset="0"/>
              </a:rPr>
              <a:t>)</a:t>
            </a:r>
          </a:p>
          <a:p>
            <a:r>
              <a:rPr lang="en-US" altLang="zh-CN" b="0" dirty="0">
                <a:solidFill>
                  <a:srgbClr val="000000"/>
                </a:solidFill>
                <a:effectLst/>
                <a:latin typeface="Cascadia Code" panose="020B0609020000020004" pitchFamily="49" charset="0"/>
              </a:rPr>
              <a:t>            </a:t>
            </a:r>
            <a:r>
              <a:rPr lang="en-US" altLang="zh-CN" b="0" dirty="0">
                <a:solidFill>
                  <a:srgbClr val="AF00DB"/>
                </a:solidFill>
                <a:effectLst/>
                <a:latin typeface="Cascadia Code" panose="020B0609020000020004" pitchFamily="49" charset="0"/>
              </a:rPr>
              <a:t>for</a:t>
            </a:r>
            <a:r>
              <a:rPr lang="en-US" altLang="zh-CN" b="0" dirty="0">
                <a:solidFill>
                  <a:srgbClr val="000000"/>
                </a:solidFill>
                <a:effectLst/>
                <a:latin typeface="Cascadia Code" panose="020B0609020000020004" pitchFamily="49" charset="0"/>
              </a:rPr>
              <a:t> (</a:t>
            </a:r>
            <a:r>
              <a:rPr lang="en-US" altLang="zh-CN" b="0" dirty="0">
                <a:solidFill>
                  <a:srgbClr val="0000FF"/>
                </a:solidFill>
                <a:effectLst/>
                <a:latin typeface="Cascadia Code" panose="020B0609020000020004" pitchFamily="49" charset="0"/>
              </a:rPr>
              <a:t>int</a:t>
            </a:r>
            <a:r>
              <a:rPr lang="en-US" altLang="zh-CN" b="0" dirty="0">
                <a:solidFill>
                  <a:srgbClr val="000000"/>
                </a:solidFill>
                <a:effectLst/>
                <a:latin typeface="Cascadia Code" panose="020B0609020000020004" pitchFamily="49" charset="0"/>
              </a:rPr>
              <a:t> </a:t>
            </a:r>
            <a:r>
              <a:rPr lang="en-US" altLang="zh-CN" b="0" dirty="0">
                <a:solidFill>
                  <a:srgbClr val="001080"/>
                </a:solidFill>
                <a:effectLst/>
                <a:latin typeface="Cascadia Code" panose="020B0609020000020004" pitchFamily="49" charset="0"/>
              </a:rPr>
              <a:t>k</a:t>
            </a:r>
            <a:r>
              <a:rPr lang="en-US" altLang="zh-CN" b="0" dirty="0">
                <a:solidFill>
                  <a:srgbClr val="000000"/>
                </a:solidFill>
                <a:effectLst/>
                <a:latin typeface="Cascadia Code" panose="020B0609020000020004" pitchFamily="49" charset="0"/>
              </a:rPr>
              <a:t>=</a:t>
            </a:r>
            <a:r>
              <a:rPr lang="en-US" altLang="zh-CN" b="0" dirty="0">
                <a:solidFill>
                  <a:srgbClr val="795E26"/>
                </a:solidFill>
                <a:effectLst/>
                <a:latin typeface="Cascadia Code" panose="020B0609020000020004" pitchFamily="49" charset="0"/>
              </a:rPr>
              <a:t>max</a:t>
            </a:r>
            <a:r>
              <a:rPr lang="en-US" altLang="zh-CN" b="0" dirty="0">
                <a:solidFill>
                  <a:srgbClr val="000000"/>
                </a:solidFill>
                <a:effectLst/>
                <a:latin typeface="Cascadia Code" panose="020B0609020000020004" pitchFamily="49" charset="0"/>
              </a:rPr>
              <a:t>(</a:t>
            </a:r>
            <a:r>
              <a:rPr lang="en-US" altLang="zh-CN" b="0" dirty="0">
                <a:solidFill>
                  <a:srgbClr val="098658"/>
                </a:solidFill>
                <a:effectLst/>
                <a:latin typeface="Cascadia Code" panose="020B0609020000020004" pitchFamily="49" charset="0"/>
              </a:rPr>
              <a:t>1</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j</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siz</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u</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k</a:t>
            </a:r>
            <a:r>
              <a:rPr lang="en-US" altLang="zh-CN" b="0" dirty="0">
                <a:solidFill>
                  <a:srgbClr val="000000"/>
                </a:solidFill>
                <a:effectLst/>
                <a:latin typeface="Cascadia Code" panose="020B0609020000020004" pitchFamily="49" charset="0"/>
              </a:rPr>
              <a:t>&lt;=</a:t>
            </a:r>
            <a:r>
              <a:rPr lang="en-US" altLang="zh-CN" b="0" dirty="0" err="1">
                <a:solidFill>
                  <a:srgbClr val="001080"/>
                </a:solidFill>
                <a:effectLst/>
                <a:latin typeface="Cascadia Code" panose="020B0609020000020004" pitchFamily="49" charset="0"/>
              </a:rPr>
              <a:t>siz</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v</a:t>
            </a:r>
            <a:r>
              <a:rPr lang="en-US" altLang="zh-CN" b="0" dirty="0">
                <a:solidFill>
                  <a:srgbClr val="000000"/>
                </a:solidFill>
                <a:effectLst/>
                <a:latin typeface="Cascadia Code" panose="020B0609020000020004" pitchFamily="49" charset="0"/>
              </a:rPr>
              <a:t>]&amp;&amp;</a:t>
            </a:r>
            <a:r>
              <a:rPr lang="en-US" altLang="zh-CN" b="0" dirty="0">
                <a:solidFill>
                  <a:srgbClr val="001080"/>
                </a:solidFill>
                <a:effectLst/>
                <a:latin typeface="Cascadia Code" panose="020B0609020000020004" pitchFamily="49" charset="0"/>
              </a:rPr>
              <a:t>k</a:t>
            </a:r>
            <a:r>
              <a:rPr lang="en-US" altLang="zh-CN" b="0" dirty="0">
                <a:solidFill>
                  <a:srgbClr val="000000"/>
                </a:solidFill>
                <a:effectLst/>
                <a:latin typeface="Cascadia Code" panose="020B0609020000020004" pitchFamily="49" charset="0"/>
              </a:rPr>
              <a:t>&lt;</a:t>
            </a:r>
            <a:r>
              <a:rPr lang="en-US" altLang="zh-CN" b="0" dirty="0">
                <a:solidFill>
                  <a:srgbClr val="001080"/>
                </a:solidFill>
                <a:effectLst/>
                <a:latin typeface="Cascadia Code" panose="020B0609020000020004" pitchFamily="49" charset="0"/>
              </a:rPr>
              <a:t>j</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k</a:t>
            </a:r>
            <a:r>
              <a:rPr lang="en-US" altLang="zh-CN" b="0" dirty="0">
                <a:solidFill>
                  <a:srgbClr val="000000"/>
                </a:solidFill>
                <a:effectLst/>
                <a:latin typeface="Cascadia Code" panose="020B0609020000020004" pitchFamily="49" charset="0"/>
              </a:rPr>
              <a:t>)</a:t>
            </a:r>
          </a:p>
          <a:p>
            <a:r>
              <a:rPr lang="en-US" altLang="zh-CN" b="0" dirty="0">
                <a:solidFill>
                  <a:srgbClr val="000000"/>
                </a:solidFill>
                <a:effectLst/>
                <a:latin typeface="Cascadia Code" panose="020B0609020000020004" pitchFamily="49" charset="0"/>
              </a:rPr>
              <a:t>                </a:t>
            </a:r>
            <a:r>
              <a:rPr lang="en-US" altLang="zh-CN" b="0" dirty="0">
                <a:solidFill>
                  <a:srgbClr val="001080"/>
                </a:solidFill>
                <a:effectLst/>
                <a:latin typeface="Cascadia Code" panose="020B0609020000020004" pitchFamily="49" charset="0"/>
              </a:rPr>
              <a:t>f</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u</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j</a:t>
            </a:r>
            <a:r>
              <a:rPr lang="en-US" altLang="zh-CN" b="0" dirty="0">
                <a:solidFill>
                  <a:srgbClr val="000000"/>
                </a:solidFill>
                <a:effectLst/>
                <a:latin typeface="Cascadia Code" panose="020B0609020000020004" pitchFamily="49" charset="0"/>
              </a:rPr>
              <a:t>]=</a:t>
            </a:r>
            <a:r>
              <a:rPr lang="en-US" altLang="zh-CN" b="0" dirty="0">
                <a:solidFill>
                  <a:srgbClr val="795E26"/>
                </a:solidFill>
                <a:effectLst/>
                <a:latin typeface="Cascadia Code" panose="020B0609020000020004" pitchFamily="49" charset="0"/>
              </a:rPr>
              <a:t>max</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f</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u</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j</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f</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u</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j</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k</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f</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v</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k</a:t>
            </a:r>
            <a:r>
              <a:rPr lang="en-US" altLang="zh-CN" b="0" dirty="0">
                <a:solidFill>
                  <a:srgbClr val="000000"/>
                </a:solidFill>
                <a:effectLst/>
                <a:latin typeface="Cascadia Code" panose="020B0609020000020004" pitchFamily="49" charset="0"/>
              </a:rPr>
              <a:t>]);</a:t>
            </a:r>
          </a:p>
          <a:p>
            <a:r>
              <a:rPr lang="en-US" altLang="zh-CN" b="0" dirty="0">
                <a:solidFill>
                  <a:srgbClr val="000000"/>
                </a:solidFill>
                <a:effectLst/>
                <a:latin typeface="Cascadia Code" panose="020B0609020000020004" pitchFamily="49" charset="0"/>
              </a:rPr>
              <a:t>        </a:t>
            </a:r>
            <a:r>
              <a:rPr lang="en-US" altLang="zh-CN" b="0" dirty="0" err="1">
                <a:solidFill>
                  <a:srgbClr val="001080"/>
                </a:solidFill>
                <a:effectLst/>
                <a:latin typeface="Cascadia Code" panose="020B0609020000020004" pitchFamily="49" charset="0"/>
              </a:rPr>
              <a:t>siz</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u</a:t>
            </a:r>
            <a:r>
              <a:rPr lang="en-US" altLang="zh-CN" b="0" dirty="0">
                <a:solidFill>
                  <a:srgbClr val="000000"/>
                </a:solidFill>
                <a:effectLst/>
                <a:latin typeface="Cascadia Code" panose="020B0609020000020004" pitchFamily="49" charset="0"/>
              </a:rPr>
              <a:t>]+=</a:t>
            </a:r>
            <a:r>
              <a:rPr lang="en-US" altLang="zh-CN" b="0" dirty="0" err="1">
                <a:solidFill>
                  <a:srgbClr val="001080"/>
                </a:solidFill>
                <a:effectLst/>
                <a:latin typeface="Cascadia Code" panose="020B0609020000020004" pitchFamily="49" charset="0"/>
              </a:rPr>
              <a:t>siz</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v</a:t>
            </a:r>
            <a:r>
              <a:rPr lang="en-US" altLang="zh-CN" b="0" dirty="0">
                <a:solidFill>
                  <a:srgbClr val="000000"/>
                </a:solidFill>
                <a:effectLst/>
                <a:latin typeface="Cascadia Code" panose="020B0609020000020004" pitchFamily="49" charset="0"/>
              </a:rPr>
              <a:t>];</a:t>
            </a:r>
          </a:p>
          <a:p>
            <a:r>
              <a:rPr lang="en-US" altLang="zh-CN" b="0" dirty="0">
                <a:solidFill>
                  <a:srgbClr val="000000"/>
                </a:solidFill>
                <a:effectLst/>
                <a:latin typeface="Cascadia Code" panose="020B0609020000020004" pitchFamily="49" charset="0"/>
              </a:rPr>
              <a:t>    }</a:t>
            </a:r>
          </a:p>
          <a:p>
            <a:r>
              <a:rPr lang="en-US" altLang="zh-CN" b="0" dirty="0">
                <a:solidFill>
                  <a:srgbClr val="000000"/>
                </a:solidFill>
                <a:effectLst/>
                <a:latin typeface="Cascadia Code" panose="020B0609020000020004" pitchFamily="49" charset="0"/>
              </a:rPr>
              <a:t>}</a:t>
            </a:r>
          </a:p>
        </p:txBody>
      </p:sp>
    </p:spTree>
    <p:extLst>
      <p:ext uri="{BB962C8B-B14F-4D97-AF65-F5344CB8AC3E}">
        <p14:creationId xmlns:p14="http://schemas.microsoft.com/office/powerpoint/2010/main" val="1254281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树的重心</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lstStyle/>
          <a:p>
            <a:r>
              <a:rPr lang="en-US" altLang="zh-CN" dirty="0"/>
              <a:t>f[u]=</a:t>
            </a:r>
            <a:r>
              <a:rPr lang="en-US" altLang="zh-CN" dirty="0" err="1"/>
              <a:t>max_v</a:t>
            </a:r>
            <a:r>
              <a:rPr lang="en-US" altLang="zh-CN" dirty="0"/>
              <a:t>(</a:t>
            </a:r>
            <a:r>
              <a:rPr lang="en-US" altLang="zh-CN" dirty="0" err="1"/>
              <a:t>sz</a:t>
            </a:r>
            <a:r>
              <a:rPr lang="en-US" altLang="zh-CN" dirty="0"/>
              <a:t>[v],n-</a:t>
            </a:r>
            <a:r>
              <a:rPr lang="en-US" altLang="zh-CN" dirty="0" err="1"/>
              <a:t>sz</a:t>
            </a:r>
            <a:r>
              <a:rPr lang="en-US" altLang="zh-CN" dirty="0"/>
              <a:t>[u]) </a:t>
            </a:r>
          </a:p>
          <a:p>
            <a:r>
              <a:rPr lang="en-US" altLang="zh-CN" dirty="0" err="1"/>
              <a:t>sz</a:t>
            </a:r>
            <a:r>
              <a:rPr lang="en-US" altLang="zh-CN" dirty="0"/>
              <a:t>[u]=1+sum_v </a:t>
            </a:r>
            <a:r>
              <a:rPr lang="en-US" altLang="zh-CN" dirty="0" err="1"/>
              <a:t>sz</a:t>
            </a:r>
            <a:r>
              <a:rPr lang="en-US" altLang="zh-CN" dirty="0"/>
              <a:t>[v]</a:t>
            </a:r>
          </a:p>
          <a:p>
            <a:r>
              <a:rPr lang="zh-CN" altLang="en-US" dirty="0"/>
              <a:t>代码应该如何实现？对树</a:t>
            </a:r>
            <a:r>
              <a:rPr lang="en-US" altLang="zh-CN" dirty="0" err="1"/>
              <a:t>dfs</a:t>
            </a:r>
            <a:r>
              <a:rPr lang="zh-CN" altLang="en-US" dirty="0"/>
              <a:t>，然后</a:t>
            </a:r>
            <a:r>
              <a:rPr lang="en-US" altLang="zh-CN" dirty="0" err="1"/>
              <a:t>dfs</a:t>
            </a:r>
            <a:r>
              <a:rPr lang="zh-CN" altLang="en-US" dirty="0"/>
              <a:t>的过程中求</a:t>
            </a:r>
            <a:r>
              <a:rPr lang="en-US" altLang="zh-CN" dirty="0"/>
              <a:t>f</a:t>
            </a:r>
            <a:r>
              <a:rPr lang="zh-CN" altLang="en-US" dirty="0"/>
              <a:t>和</a:t>
            </a:r>
            <a:r>
              <a:rPr lang="en-US" altLang="zh-CN" dirty="0" err="1"/>
              <a:t>sz</a:t>
            </a:r>
            <a:r>
              <a:rPr lang="zh-CN" altLang="en-US" dirty="0"/>
              <a:t>。</a:t>
            </a:r>
          </a:p>
        </p:txBody>
      </p:sp>
    </p:spTree>
    <p:extLst>
      <p:ext uri="{BB962C8B-B14F-4D97-AF65-F5344CB8AC3E}">
        <p14:creationId xmlns:p14="http://schemas.microsoft.com/office/powerpoint/2010/main" val="5881403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en-US" altLang="zh-CN" dirty="0"/>
              <a:t>luoguP2014</a:t>
            </a:r>
            <a:endParaRPr lang="zh-CN" altLang="en-US" dirty="0"/>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然后我们证明修改循环范围后复杂度变成</a:t>
            </a:r>
            <a:r>
              <a:rPr lang="en-US" altLang="zh-CN" dirty="0"/>
              <a:t>O(nm)</a:t>
            </a:r>
          </a:p>
          <a:p>
            <a:r>
              <a:rPr lang="zh-CN" altLang="en-US" dirty="0"/>
              <a:t>显然单次合并的复杂度是</a:t>
            </a:r>
            <a:r>
              <a:rPr lang="en-US" altLang="zh-CN" dirty="0"/>
              <a:t>O(</a:t>
            </a:r>
            <a:r>
              <a:rPr lang="en-US" altLang="zh-CN" dirty="0" err="1"/>
              <a:t>sz</a:t>
            </a:r>
            <a:r>
              <a:rPr lang="en-US" altLang="zh-CN" dirty="0"/>
              <a:t>[u]*</a:t>
            </a:r>
            <a:r>
              <a:rPr lang="en-US" altLang="zh-CN" dirty="0" err="1"/>
              <a:t>sz</a:t>
            </a:r>
            <a:r>
              <a:rPr lang="en-US" altLang="zh-CN" dirty="0"/>
              <a:t>[v])</a:t>
            </a:r>
            <a:r>
              <a:rPr lang="zh-CN" altLang="en-US" dirty="0"/>
              <a:t>，然后合并之后</a:t>
            </a:r>
            <a:r>
              <a:rPr lang="en-US" altLang="zh-CN" dirty="0" err="1"/>
              <a:t>sz</a:t>
            </a:r>
            <a:r>
              <a:rPr lang="en-US" altLang="zh-CN" dirty="0"/>
              <a:t>[u]+=</a:t>
            </a:r>
            <a:r>
              <a:rPr lang="en-US" altLang="zh-CN" dirty="0" err="1"/>
              <a:t>sz</a:t>
            </a:r>
            <a:r>
              <a:rPr lang="en-US" altLang="zh-CN" dirty="0"/>
              <a:t>[v]</a:t>
            </a:r>
          </a:p>
          <a:p>
            <a:r>
              <a:rPr lang="zh-CN" altLang="en-US" dirty="0"/>
              <a:t>设获得一棵节点数为</a:t>
            </a:r>
            <a:r>
              <a:rPr lang="en-US" altLang="zh-CN" dirty="0"/>
              <a:t>s</a:t>
            </a:r>
            <a:r>
              <a:rPr lang="zh-CN" altLang="en-US" dirty="0"/>
              <a:t>的树花费时间为</a:t>
            </a:r>
            <a:r>
              <a:rPr lang="en-US" altLang="zh-CN" dirty="0"/>
              <a:t>s^2/2</a:t>
            </a:r>
          </a:p>
          <a:p>
            <a:r>
              <a:rPr lang="zh-CN" altLang="en-US" dirty="0"/>
              <a:t>那么或者一棵节点数为</a:t>
            </a:r>
            <a:r>
              <a:rPr lang="en-US" altLang="zh-CN" dirty="0"/>
              <a:t>(</a:t>
            </a:r>
            <a:r>
              <a:rPr lang="en-US" altLang="zh-CN" dirty="0" err="1"/>
              <a:t>sz</a:t>
            </a:r>
            <a:r>
              <a:rPr lang="en-US" altLang="zh-CN" dirty="0"/>
              <a:t>[u]+</a:t>
            </a:r>
            <a:r>
              <a:rPr lang="en-US" altLang="zh-CN" dirty="0" err="1"/>
              <a:t>sz</a:t>
            </a:r>
            <a:r>
              <a:rPr lang="en-US" altLang="zh-CN" dirty="0"/>
              <a:t>[v])</a:t>
            </a:r>
            <a:r>
              <a:rPr lang="zh-CN" altLang="en-US" dirty="0"/>
              <a:t>的树花费时间正好是</a:t>
            </a:r>
            <a:r>
              <a:rPr lang="en-US" altLang="zh-CN" dirty="0" err="1"/>
              <a:t>sz</a:t>
            </a:r>
            <a:r>
              <a:rPr lang="en-US" altLang="zh-CN" dirty="0"/>
              <a:t>[u]^2/2+sz[v]^2/2+sz[u]</a:t>
            </a:r>
            <a:r>
              <a:rPr lang="en-US" altLang="zh-CN" dirty="0" err="1"/>
              <a:t>sz</a:t>
            </a:r>
            <a:r>
              <a:rPr lang="en-US" altLang="zh-CN" dirty="0"/>
              <a:t>[v]</a:t>
            </a:r>
            <a:r>
              <a:rPr lang="zh-CN" altLang="en-US" dirty="0"/>
              <a:t>，和前面我们合并的复杂度正好吻合</a:t>
            </a:r>
            <a:endParaRPr lang="en-US" altLang="zh-CN" dirty="0"/>
          </a:p>
          <a:p>
            <a:r>
              <a:rPr lang="zh-CN" altLang="en-US" dirty="0"/>
              <a:t>又因为枚举过程中还对</a:t>
            </a:r>
            <a:r>
              <a:rPr lang="en-US" altLang="zh-CN" dirty="0"/>
              <a:t>m</a:t>
            </a:r>
            <a:r>
              <a:rPr lang="zh-CN" altLang="en-US" dirty="0"/>
              <a:t>取</a:t>
            </a:r>
            <a:r>
              <a:rPr lang="en-US" altLang="zh-CN" dirty="0"/>
              <a:t>min</a:t>
            </a:r>
            <a:r>
              <a:rPr lang="zh-CN" altLang="en-US" dirty="0"/>
              <a:t>，所以复杂度是</a:t>
            </a:r>
            <a:r>
              <a:rPr lang="en-US" altLang="zh-CN" dirty="0"/>
              <a:t>O(nm)</a:t>
            </a:r>
          </a:p>
        </p:txBody>
      </p:sp>
    </p:spTree>
    <p:extLst>
      <p:ext uri="{BB962C8B-B14F-4D97-AF65-F5344CB8AC3E}">
        <p14:creationId xmlns:p14="http://schemas.microsoft.com/office/powerpoint/2010/main" val="28581511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en-US" altLang="zh-CN" dirty="0"/>
              <a:t>luoguP2014</a:t>
            </a:r>
            <a:endParaRPr lang="zh-CN" altLang="en-US" dirty="0"/>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当然把复杂度优化到</a:t>
            </a:r>
            <a:r>
              <a:rPr lang="en-US" altLang="zh-CN" dirty="0"/>
              <a:t>O(nm)</a:t>
            </a:r>
            <a:r>
              <a:rPr lang="zh-CN" altLang="en-US" dirty="0"/>
              <a:t>还有很多别的方法</a:t>
            </a:r>
            <a:endParaRPr lang="en-US" altLang="zh-CN" dirty="0"/>
          </a:p>
          <a:p>
            <a:r>
              <a:rPr lang="zh-CN" altLang="en-US" dirty="0"/>
              <a:t>下面介绍另一种更改</a:t>
            </a:r>
            <a:r>
              <a:rPr lang="en-US" altLang="zh-CN" dirty="0" err="1"/>
              <a:t>dp</a:t>
            </a:r>
            <a:r>
              <a:rPr lang="zh-CN" altLang="en-US" dirty="0"/>
              <a:t>数组含义优化复杂度的方法</a:t>
            </a:r>
            <a:endParaRPr lang="en-US" altLang="zh-CN" dirty="0"/>
          </a:p>
          <a:p>
            <a:r>
              <a:rPr lang="zh-CN" altLang="en-US" dirty="0"/>
              <a:t>直接看代码</a:t>
            </a:r>
            <a:endParaRPr lang="en-US" altLang="zh-CN" dirty="0"/>
          </a:p>
        </p:txBody>
      </p:sp>
    </p:spTree>
    <p:extLst>
      <p:ext uri="{BB962C8B-B14F-4D97-AF65-F5344CB8AC3E}">
        <p14:creationId xmlns:p14="http://schemas.microsoft.com/office/powerpoint/2010/main" val="18144706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en-US" altLang="zh-CN" dirty="0"/>
              <a:t>luoguP2014</a:t>
            </a:r>
            <a:endParaRPr lang="zh-CN" altLang="en-US" dirty="0"/>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fontScale="92500" lnSpcReduction="20000"/>
          </a:bodyPr>
          <a:lstStyle/>
          <a:p>
            <a:r>
              <a:rPr lang="en-US" altLang="zh-CN" b="0" dirty="0">
                <a:solidFill>
                  <a:srgbClr val="0000FF"/>
                </a:solidFill>
                <a:effectLst/>
                <a:latin typeface="Cascadia Code" panose="020B0609020000020004" pitchFamily="49" charset="0"/>
              </a:rPr>
              <a:t>void</a:t>
            </a:r>
            <a:r>
              <a:rPr lang="en-US" altLang="zh-CN" b="0" dirty="0">
                <a:solidFill>
                  <a:srgbClr val="000000"/>
                </a:solidFill>
                <a:effectLst/>
                <a:latin typeface="Cascadia Code" panose="020B0609020000020004" pitchFamily="49" charset="0"/>
              </a:rPr>
              <a:t> </a:t>
            </a:r>
            <a:r>
              <a:rPr lang="en-US" altLang="zh-CN" b="0" dirty="0" err="1">
                <a:solidFill>
                  <a:srgbClr val="795E26"/>
                </a:solidFill>
                <a:effectLst/>
                <a:latin typeface="Cascadia Code" panose="020B0609020000020004" pitchFamily="49" charset="0"/>
              </a:rPr>
              <a:t>dfs</a:t>
            </a:r>
            <a:r>
              <a:rPr lang="en-US" altLang="zh-CN" b="0" dirty="0">
                <a:solidFill>
                  <a:srgbClr val="000000"/>
                </a:solidFill>
                <a:effectLst/>
                <a:latin typeface="Cascadia Code" panose="020B0609020000020004" pitchFamily="49" charset="0"/>
              </a:rPr>
              <a:t>(</a:t>
            </a:r>
            <a:r>
              <a:rPr lang="en-US" altLang="zh-CN" b="0" dirty="0">
                <a:solidFill>
                  <a:srgbClr val="0000FF"/>
                </a:solidFill>
                <a:effectLst/>
                <a:latin typeface="Cascadia Code" panose="020B0609020000020004" pitchFamily="49" charset="0"/>
              </a:rPr>
              <a:t>int</a:t>
            </a:r>
            <a:r>
              <a:rPr lang="en-US" altLang="zh-CN" b="0" dirty="0">
                <a:solidFill>
                  <a:srgbClr val="000000"/>
                </a:solidFill>
                <a:effectLst/>
                <a:latin typeface="Cascadia Code" panose="020B0609020000020004" pitchFamily="49" charset="0"/>
              </a:rPr>
              <a:t> </a:t>
            </a:r>
            <a:r>
              <a:rPr lang="en-US" altLang="zh-CN" b="0" dirty="0" err="1">
                <a:solidFill>
                  <a:srgbClr val="001080"/>
                </a:solidFill>
                <a:effectLst/>
                <a:latin typeface="Cascadia Code" panose="020B0609020000020004" pitchFamily="49" charset="0"/>
              </a:rPr>
              <a:t>u</a:t>
            </a:r>
            <a:r>
              <a:rPr lang="en-US" altLang="zh-CN" b="0" dirty="0" err="1">
                <a:solidFill>
                  <a:srgbClr val="000000"/>
                </a:solidFill>
                <a:effectLst/>
                <a:latin typeface="Cascadia Code" panose="020B0609020000020004" pitchFamily="49" charset="0"/>
              </a:rPr>
              <a:t>,</a:t>
            </a:r>
            <a:r>
              <a:rPr lang="en-US" altLang="zh-CN" b="0" dirty="0" err="1">
                <a:solidFill>
                  <a:srgbClr val="0000FF"/>
                </a:solidFill>
                <a:effectLst/>
                <a:latin typeface="Cascadia Code" panose="020B0609020000020004" pitchFamily="49" charset="0"/>
              </a:rPr>
              <a:t>int</a:t>
            </a:r>
            <a:r>
              <a:rPr lang="en-US" altLang="zh-CN" b="0" dirty="0">
                <a:solidFill>
                  <a:srgbClr val="000000"/>
                </a:solidFill>
                <a:effectLst/>
                <a:latin typeface="Cascadia Code" panose="020B0609020000020004" pitchFamily="49" charset="0"/>
              </a:rPr>
              <a:t> </a:t>
            </a:r>
            <a:r>
              <a:rPr lang="en-US" altLang="zh-CN" b="0" dirty="0">
                <a:solidFill>
                  <a:srgbClr val="001080"/>
                </a:solidFill>
                <a:effectLst/>
                <a:latin typeface="Cascadia Code" panose="020B0609020000020004" pitchFamily="49" charset="0"/>
              </a:rPr>
              <a:t>dep</a:t>
            </a:r>
            <a:r>
              <a:rPr lang="en-US" altLang="zh-CN" b="0" dirty="0">
                <a:solidFill>
                  <a:srgbClr val="000000"/>
                </a:solidFill>
                <a:effectLst/>
                <a:latin typeface="Cascadia Code" panose="020B0609020000020004" pitchFamily="49" charset="0"/>
              </a:rPr>
              <a:t>) {</a:t>
            </a:r>
          </a:p>
          <a:p>
            <a:r>
              <a:rPr lang="en-US" altLang="zh-CN" b="0" dirty="0">
                <a:solidFill>
                  <a:srgbClr val="000000"/>
                </a:solidFill>
                <a:effectLst/>
                <a:latin typeface="Cascadia Code" panose="020B0609020000020004" pitchFamily="49" charset="0"/>
              </a:rPr>
              <a:t>    </a:t>
            </a:r>
            <a:r>
              <a:rPr lang="en-US" altLang="zh-CN" b="0" dirty="0">
                <a:solidFill>
                  <a:srgbClr val="AF00DB"/>
                </a:solidFill>
                <a:effectLst/>
                <a:latin typeface="Cascadia Code" panose="020B0609020000020004" pitchFamily="49" charset="0"/>
              </a:rPr>
              <a:t>for</a:t>
            </a:r>
            <a:r>
              <a:rPr lang="en-US" altLang="zh-CN" b="0" dirty="0">
                <a:solidFill>
                  <a:srgbClr val="000000"/>
                </a:solidFill>
                <a:effectLst/>
                <a:latin typeface="Cascadia Code" panose="020B0609020000020004" pitchFamily="49" charset="0"/>
              </a:rPr>
              <a:t> (</a:t>
            </a:r>
            <a:r>
              <a:rPr lang="en-US" altLang="zh-CN" b="0" dirty="0">
                <a:solidFill>
                  <a:srgbClr val="0000FF"/>
                </a:solidFill>
                <a:effectLst/>
                <a:latin typeface="Cascadia Code" panose="020B0609020000020004" pitchFamily="49" charset="0"/>
              </a:rPr>
              <a:t>int</a:t>
            </a:r>
            <a:r>
              <a:rPr lang="en-US" altLang="zh-CN" b="0" dirty="0">
                <a:solidFill>
                  <a:srgbClr val="000000"/>
                </a:solidFill>
                <a:effectLst/>
                <a:latin typeface="Cascadia Code" panose="020B0609020000020004" pitchFamily="49" charset="0"/>
              </a:rPr>
              <a:t> </a:t>
            </a:r>
            <a:r>
              <a:rPr lang="en-US" altLang="zh-CN" b="0" dirty="0" err="1">
                <a:solidFill>
                  <a:srgbClr val="001080"/>
                </a:solidFill>
                <a:effectLst/>
                <a:latin typeface="Cascadia Code" panose="020B0609020000020004" pitchFamily="49" charset="0"/>
              </a:rPr>
              <a:t>i</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head</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u</a:t>
            </a:r>
            <a:r>
              <a:rPr lang="en-US" altLang="zh-CN" b="0" dirty="0">
                <a:solidFill>
                  <a:srgbClr val="000000"/>
                </a:solidFill>
                <a:effectLst/>
                <a:latin typeface="Cascadia Code" panose="020B0609020000020004" pitchFamily="49" charset="0"/>
              </a:rPr>
              <a:t>];</a:t>
            </a:r>
            <a:r>
              <a:rPr lang="en-US" altLang="zh-CN" b="0" dirty="0" err="1">
                <a:solidFill>
                  <a:srgbClr val="001080"/>
                </a:solidFill>
                <a:effectLst/>
                <a:latin typeface="Cascadia Code" panose="020B0609020000020004" pitchFamily="49" charset="0"/>
              </a:rPr>
              <a:t>i</a:t>
            </a:r>
            <a:r>
              <a:rPr lang="en-US" altLang="zh-CN" b="0" dirty="0" err="1">
                <a:solidFill>
                  <a:srgbClr val="000000"/>
                </a:solidFill>
                <a:effectLst/>
                <a:latin typeface="Cascadia Code" panose="020B0609020000020004" pitchFamily="49" charset="0"/>
              </a:rPr>
              <a:t>;</a:t>
            </a:r>
            <a:r>
              <a:rPr lang="en-US" altLang="zh-CN" b="0" dirty="0" err="1">
                <a:solidFill>
                  <a:srgbClr val="001080"/>
                </a:solidFill>
                <a:effectLst/>
                <a:latin typeface="Cascadia Code" panose="020B0609020000020004" pitchFamily="49" charset="0"/>
              </a:rPr>
              <a:t>i</a:t>
            </a:r>
            <a:r>
              <a:rPr lang="en-US" altLang="zh-CN" b="0" dirty="0">
                <a:solidFill>
                  <a:srgbClr val="000000"/>
                </a:solidFill>
                <a:effectLst/>
                <a:latin typeface="Cascadia Code" panose="020B0609020000020004" pitchFamily="49" charset="0"/>
              </a:rPr>
              <a:t>=</a:t>
            </a:r>
            <a:r>
              <a:rPr lang="en-US" altLang="zh-CN" b="0" dirty="0" err="1">
                <a:solidFill>
                  <a:srgbClr val="001080"/>
                </a:solidFill>
                <a:effectLst/>
                <a:latin typeface="Cascadia Code" panose="020B0609020000020004" pitchFamily="49" charset="0"/>
              </a:rPr>
              <a:t>nxt</a:t>
            </a:r>
            <a:r>
              <a:rPr lang="en-US" altLang="zh-CN" b="0" dirty="0">
                <a:solidFill>
                  <a:srgbClr val="000000"/>
                </a:solidFill>
                <a:effectLst/>
                <a:latin typeface="Cascadia Code" panose="020B0609020000020004" pitchFamily="49" charset="0"/>
              </a:rPr>
              <a:t>[</a:t>
            </a:r>
            <a:r>
              <a:rPr lang="en-US" altLang="zh-CN" b="0" dirty="0" err="1">
                <a:solidFill>
                  <a:srgbClr val="001080"/>
                </a:solidFill>
                <a:effectLst/>
                <a:latin typeface="Cascadia Code" panose="020B0609020000020004" pitchFamily="49" charset="0"/>
              </a:rPr>
              <a:t>i</a:t>
            </a:r>
            <a:r>
              <a:rPr lang="en-US" altLang="zh-CN" b="0" dirty="0">
                <a:solidFill>
                  <a:srgbClr val="000000"/>
                </a:solidFill>
                <a:effectLst/>
                <a:latin typeface="Cascadia Code" panose="020B0609020000020004" pitchFamily="49" charset="0"/>
              </a:rPr>
              <a:t>]) {</a:t>
            </a:r>
          </a:p>
          <a:p>
            <a:r>
              <a:rPr lang="en-US" altLang="zh-CN" b="0" dirty="0">
                <a:solidFill>
                  <a:srgbClr val="000000"/>
                </a:solidFill>
                <a:effectLst/>
                <a:latin typeface="Cascadia Code" panose="020B0609020000020004" pitchFamily="49" charset="0"/>
              </a:rPr>
              <a:t>        </a:t>
            </a:r>
            <a:r>
              <a:rPr lang="en-US" altLang="zh-CN" b="0" dirty="0">
                <a:solidFill>
                  <a:srgbClr val="0000FF"/>
                </a:solidFill>
                <a:effectLst/>
                <a:latin typeface="Cascadia Code" panose="020B0609020000020004" pitchFamily="49" charset="0"/>
              </a:rPr>
              <a:t>int</a:t>
            </a:r>
            <a:r>
              <a:rPr lang="en-US" altLang="zh-CN" b="0" dirty="0">
                <a:solidFill>
                  <a:srgbClr val="000000"/>
                </a:solidFill>
                <a:effectLst/>
                <a:latin typeface="Cascadia Code" panose="020B0609020000020004" pitchFamily="49" charset="0"/>
              </a:rPr>
              <a:t> </a:t>
            </a:r>
            <a:r>
              <a:rPr lang="en-US" altLang="zh-CN" b="0" dirty="0">
                <a:solidFill>
                  <a:srgbClr val="001080"/>
                </a:solidFill>
                <a:effectLst/>
                <a:latin typeface="Cascadia Code" panose="020B0609020000020004" pitchFamily="49" charset="0"/>
              </a:rPr>
              <a:t>v</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to</a:t>
            </a:r>
            <a:r>
              <a:rPr lang="en-US" altLang="zh-CN" b="0" dirty="0">
                <a:solidFill>
                  <a:srgbClr val="000000"/>
                </a:solidFill>
                <a:effectLst/>
                <a:latin typeface="Cascadia Code" panose="020B0609020000020004" pitchFamily="49" charset="0"/>
              </a:rPr>
              <a:t>[</a:t>
            </a:r>
            <a:r>
              <a:rPr lang="en-US" altLang="zh-CN" b="0" dirty="0" err="1">
                <a:solidFill>
                  <a:srgbClr val="001080"/>
                </a:solidFill>
                <a:effectLst/>
                <a:latin typeface="Cascadia Code" panose="020B0609020000020004" pitchFamily="49" charset="0"/>
              </a:rPr>
              <a:t>i</a:t>
            </a:r>
            <a:r>
              <a:rPr lang="en-US" altLang="zh-CN" b="0" dirty="0">
                <a:solidFill>
                  <a:srgbClr val="000000"/>
                </a:solidFill>
                <a:effectLst/>
                <a:latin typeface="Cascadia Code" panose="020B0609020000020004" pitchFamily="49" charset="0"/>
              </a:rPr>
              <a:t>];</a:t>
            </a:r>
          </a:p>
          <a:p>
            <a:r>
              <a:rPr lang="en-US" altLang="zh-CN" b="0" dirty="0">
                <a:solidFill>
                  <a:srgbClr val="000000"/>
                </a:solidFill>
                <a:effectLst/>
                <a:latin typeface="Cascadia Code" panose="020B0609020000020004" pitchFamily="49" charset="0"/>
              </a:rPr>
              <a:t>        </a:t>
            </a:r>
            <a:r>
              <a:rPr lang="en-US" altLang="zh-CN" b="0" dirty="0">
                <a:solidFill>
                  <a:srgbClr val="AF00DB"/>
                </a:solidFill>
                <a:effectLst/>
                <a:latin typeface="Cascadia Code" panose="020B0609020000020004" pitchFamily="49" charset="0"/>
              </a:rPr>
              <a:t>for</a:t>
            </a:r>
            <a:r>
              <a:rPr lang="en-US" altLang="zh-CN" b="0" dirty="0">
                <a:solidFill>
                  <a:srgbClr val="000000"/>
                </a:solidFill>
                <a:effectLst/>
                <a:latin typeface="Cascadia Code" panose="020B0609020000020004" pitchFamily="49" charset="0"/>
              </a:rPr>
              <a:t> (</a:t>
            </a:r>
            <a:r>
              <a:rPr lang="en-US" altLang="zh-CN" b="0" dirty="0">
                <a:solidFill>
                  <a:srgbClr val="0000FF"/>
                </a:solidFill>
                <a:effectLst/>
                <a:latin typeface="Cascadia Code" panose="020B0609020000020004" pitchFamily="49" charset="0"/>
              </a:rPr>
              <a:t>int</a:t>
            </a:r>
            <a:r>
              <a:rPr lang="en-US" altLang="zh-CN" b="0" dirty="0">
                <a:solidFill>
                  <a:srgbClr val="000000"/>
                </a:solidFill>
                <a:effectLst/>
                <a:latin typeface="Cascadia Code" panose="020B0609020000020004" pitchFamily="49" charset="0"/>
              </a:rPr>
              <a:t> </a:t>
            </a:r>
            <a:r>
              <a:rPr lang="en-US" altLang="zh-CN" b="0" dirty="0">
                <a:solidFill>
                  <a:srgbClr val="001080"/>
                </a:solidFill>
                <a:effectLst/>
                <a:latin typeface="Cascadia Code" panose="020B0609020000020004" pitchFamily="49" charset="0"/>
              </a:rPr>
              <a:t>j</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dep</a:t>
            </a:r>
            <a:r>
              <a:rPr lang="en-US" altLang="zh-CN" b="0" dirty="0">
                <a:solidFill>
                  <a:srgbClr val="000000"/>
                </a:solidFill>
                <a:effectLst/>
                <a:latin typeface="Cascadia Code" panose="020B0609020000020004" pitchFamily="49" charset="0"/>
              </a:rPr>
              <a:t>+</a:t>
            </a:r>
            <a:r>
              <a:rPr lang="en-US" altLang="zh-CN" b="0" dirty="0">
                <a:solidFill>
                  <a:srgbClr val="098658"/>
                </a:solidFill>
                <a:effectLst/>
                <a:latin typeface="Cascadia Code" panose="020B0609020000020004" pitchFamily="49" charset="0"/>
              </a:rPr>
              <a:t>1</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j</a:t>
            </a:r>
            <a:r>
              <a:rPr lang="en-US" altLang="zh-CN" b="0" dirty="0">
                <a:solidFill>
                  <a:srgbClr val="000000"/>
                </a:solidFill>
                <a:effectLst/>
                <a:latin typeface="Cascadia Code" panose="020B0609020000020004" pitchFamily="49" charset="0"/>
              </a:rPr>
              <a:t>&lt;=m;++</a:t>
            </a:r>
            <a:r>
              <a:rPr lang="en-US" altLang="zh-CN" b="0" dirty="0">
                <a:solidFill>
                  <a:srgbClr val="001080"/>
                </a:solidFill>
                <a:effectLst/>
                <a:latin typeface="Cascadia Code" panose="020B0609020000020004" pitchFamily="49" charset="0"/>
              </a:rPr>
              <a:t>j</a:t>
            </a:r>
            <a:r>
              <a:rPr lang="en-US" altLang="zh-CN" b="0" dirty="0">
                <a:solidFill>
                  <a:srgbClr val="000000"/>
                </a:solidFill>
                <a:effectLst/>
                <a:latin typeface="Cascadia Code" panose="020B0609020000020004" pitchFamily="49" charset="0"/>
              </a:rPr>
              <a:t>)</a:t>
            </a:r>
          </a:p>
          <a:p>
            <a:r>
              <a:rPr lang="en-US" altLang="zh-CN" b="0" dirty="0">
                <a:solidFill>
                  <a:srgbClr val="000000"/>
                </a:solidFill>
                <a:effectLst/>
                <a:latin typeface="Cascadia Code" panose="020B0609020000020004" pitchFamily="49" charset="0"/>
              </a:rPr>
              <a:t>            </a:t>
            </a:r>
            <a:r>
              <a:rPr lang="en-US" altLang="zh-CN" b="0" dirty="0">
                <a:solidFill>
                  <a:srgbClr val="001080"/>
                </a:solidFill>
                <a:effectLst/>
                <a:latin typeface="Cascadia Code" panose="020B0609020000020004" pitchFamily="49" charset="0"/>
              </a:rPr>
              <a:t>f</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v</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j</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f</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u</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j</a:t>
            </a:r>
            <a:r>
              <a:rPr lang="en-US" altLang="zh-CN" b="0" dirty="0">
                <a:solidFill>
                  <a:srgbClr val="000000"/>
                </a:solidFill>
                <a:effectLst/>
                <a:latin typeface="Cascadia Code" panose="020B0609020000020004" pitchFamily="49" charset="0"/>
              </a:rPr>
              <a:t>-</a:t>
            </a:r>
            <a:r>
              <a:rPr lang="en-US" altLang="zh-CN" b="0" dirty="0">
                <a:solidFill>
                  <a:srgbClr val="098658"/>
                </a:solidFill>
                <a:effectLst/>
                <a:latin typeface="Cascadia Code" panose="020B0609020000020004" pitchFamily="49" charset="0"/>
              </a:rPr>
              <a:t>1</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a</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v</a:t>
            </a:r>
            <a:r>
              <a:rPr lang="en-US" altLang="zh-CN" b="0" dirty="0">
                <a:solidFill>
                  <a:srgbClr val="000000"/>
                </a:solidFill>
                <a:effectLst/>
                <a:latin typeface="Cascadia Code" panose="020B0609020000020004" pitchFamily="49" charset="0"/>
              </a:rPr>
              <a:t>];</a:t>
            </a:r>
          </a:p>
          <a:p>
            <a:r>
              <a:rPr lang="en-US" altLang="zh-CN" b="0" dirty="0">
                <a:solidFill>
                  <a:srgbClr val="000000"/>
                </a:solidFill>
                <a:effectLst/>
                <a:latin typeface="Cascadia Code" panose="020B0609020000020004" pitchFamily="49" charset="0"/>
              </a:rPr>
              <a:t>        </a:t>
            </a:r>
            <a:r>
              <a:rPr lang="en-US" altLang="zh-CN" b="0" dirty="0" err="1">
                <a:solidFill>
                  <a:srgbClr val="795E26"/>
                </a:solidFill>
                <a:effectLst/>
                <a:latin typeface="Cascadia Code" panose="020B0609020000020004" pitchFamily="49" charset="0"/>
              </a:rPr>
              <a:t>dfs</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v</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dep</a:t>
            </a:r>
            <a:r>
              <a:rPr lang="en-US" altLang="zh-CN" b="0" dirty="0">
                <a:solidFill>
                  <a:srgbClr val="000000"/>
                </a:solidFill>
                <a:effectLst/>
                <a:latin typeface="Cascadia Code" panose="020B0609020000020004" pitchFamily="49" charset="0"/>
              </a:rPr>
              <a:t>+</a:t>
            </a:r>
            <a:r>
              <a:rPr lang="en-US" altLang="zh-CN" b="0" dirty="0">
                <a:solidFill>
                  <a:srgbClr val="098658"/>
                </a:solidFill>
                <a:effectLst/>
                <a:latin typeface="Cascadia Code" panose="020B0609020000020004" pitchFamily="49" charset="0"/>
              </a:rPr>
              <a:t>1</a:t>
            </a:r>
            <a:r>
              <a:rPr lang="en-US" altLang="zh-CN" b="0" dirty="0">
                <a:solidFill>
                  <a:srgbClr val="000000"/>
                </a:solidFill>
                <a:effectLst/>
                <a:latin typeface="Cascadia Code" panose="020B0609020000020004" pitchFamily="49" charset="0"/>
              </a:rPr>
              <a:t>);</a:t>
            </a:r>
          </a:p>
          <a:p>
            <a:r>
              <a:rPr lang="en-US" altLang="zh-CN" b="0" dirty="0">
                <a:solidFill>
                  <a:srgbClr val="000000"/>
                </a:solidFill>
                <a:effectLst/>
                <a:latin typeface="Cascadia Code" panose="020B0609020000020004" pitchFamily="49" charset="0"/>
              </a:rPr>
              <a:t>        </a:t>
            </a:r>
            <a:r>
              <a:rPr lang="en-US" altLang="zh-CN" b="0" dirty="0">
                <a:solidFill>
                  <a:srgbClr val="AF00DB"/>
                </a:solidFill>
                <a:effectLst/>
                <a:latin typeface="Cascadia Code" panose="020B0609020000020004" pitchFamily="49" charset="0"/>
              </a:rPr>
              <a:t>for</a:t>
            </a:r>
            <a:r>
              <a:rPr lang="en-US" altLang="zh-CN" b="0" dirty="0">
                <a:solidFill>
                  <a:srgbClr val="000000"/>
                </a:solidFill>
                <a:effectLst/>
                <a:latin typeface="Cascadia Code" panose="020B0609020000020004" pitchFamily="49" charset="0"/>
              </a:rPr>
              <a:t> (</a:t>
            </a:r>
            <a:r>
              <a:rPr lang="en-US" altLang="zh-CN" b="0" dirty="0">
                <a:solidFill>
                  <a:srgbClr val="0000FF"/>
                </a:solidFill>
                <a:effectLst/>
                <a:latin typeface="Cascadia Code" panose="020B0609020000020004" pitchFamily="49" charset="0"/>
              </a:rPr>
              <a:t>int</a:t>
            </a:r>
            <a:r>
              <a:rPr lang="en-US" altLang="zh-CN" b="0" dirty="0">
                <a:solidFill>
                  <a:srgbClr val="000000"/>
                </a:solidFill>
                <a:effectLst/>
                <a:latin typeface="Cascadia Code" panose="020B0609020000020004" pitchFamily="49" charset="0"/>
              </a:rPr>
              <a:t> </a:t>
            </a:r>
            <a:r>
              <a:rPr lang="en-US" altLang="zh-CN" b="0" dirty="0">
                <a:solidFill>
                  <a:srgbClr val="001080"/>
                </a:solidFill>
                <a:effectLst/>
                <a:latin typeface="Cascadia Code" panose="020B0609020000020004" pitchFamily="49" charset="0"/>
              </a:rPr>
              <a:t>j</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dep</a:t>
            </a:r>
            <a:r>
              <a:rPr lang="en-US" altLang="zh-CN" b="0" dirty="0">
                <a:solidFill>
                  <a:srgbClr val="000000"/>
                </a:solidFill>
                <a:effectLst/>
                <a:latin typeface="Cascadia Code" panose="020B0609020000020004" pitchFamily="49" charset="0"/>
              </a:rPr>
              <a:t>+</a:t>
            </a:r>
            <a:r>
              <a:rPr lang="en-US" altLang="zh-CN" b="0" dirty="0">
                <a:solidFill>
                  <a:srgbClr val="098658"/>
                </a:solidFill>
                <a:effectLst/>
                <a:latin typeface="Cascadia Code" panose="020B0609020000020004" pitchFamily="49" charset="0"/>
              </a:rPr>
              <a:t>1</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j</a:t>
            </a:r>
            <a:r>
              <a:rPr lang="en-US" altLang="zh-CN" b="0" dirty="0">
                <a:solidFill>
                  <a:srgbClr val="000000"/>
                </a:solidFill>
                <a:effectLst/>
                <a:latin typeface="Cascadia Code" panose="020B0609020000020004" pitchFamily="49" charset="0"/>
              </a:rPr>
              <a:t>&lt;=m;++</a:t>
            </a:r>
            <a:r>
              <a:rPr lang="en-US" altLang="zh-CN" b="0" dirty="0">
                <a:solidFill>
                  <a:srgbClr val="001080"/>
                </a:solidFill>
                <a:effectLst/>
                <a:latin typeface="Cascadia Code" panose="020B0609020000020004" pitchFamily="49" charset="0"/>
              </a:rPr>
              <a:t>j</a:t>
            </a:r>
            <a:r>
              <a:rPr lang="en-US" altLang="zh-CN" b="0" dirty="0">
                <a:solidFill>
                  <a:srgbClr val="000000"/>
                </a:solidFill>
                <a:effectLst/>
                <a:latin typeface="Cascadia Code" panose="020B0609020000020004" pitchFamily="49" charset="0"/>
              </a:rPr>
              <a:t>)</a:t>
            </a:r>
          </a:p>
          <a:p>
            <a:r>
              <a:rPr lang="en-US" altLang="zh-CN" b="0" dirty="0">
                <a:solidFill>
                  <a:srgbClr val="000000"/>
                </a:solidFill>
                <a:effectLst/>
                <a:latin typeface="Cascadia Code" panose="020B0609020000020004" pitchFamily="49" charset="0"/>
              </a:rPr>
              <a:t>            </a:t>
            </a:r>
            <a:r>
              <a:rPr lang="en-US" altLang="zh-CN" b="0" dirty="0">
                <a:solidFill>
                  <a:srgbClr val="001080"/>
                </a:solidFill>
                <a:effectLst/>
                <a:latin typeface="Cascadia Code" panose="020B0609020000020004" pitchFamily="49" charset="0"/>
              </a:rPr>
              <a:t>f</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u</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j</a:t>
            </a:r>
            <a:r>
              <a:rPr lang="en-US" altLang="zh-CN" b="0" dirty="0">
                <a:solidFill>
                  <a:srgbClr val="000000"/>
                </a:solidFill>
                <a:effectLst/>
                <a:latin typeface="Cascadia Code" panose="020B0609020000020004" pitchFamily="49" charset="0"/>
              </a:rPr>
              <a:t>]=</a:t>
            </a:r>
            <a:r>
              <a:rPr lang="en-US" altLang="zh-CN" b="0" dirty="0">
                <a:solidFill>
                  <a:srgbClr val="795E26"/>
                </a:solidFill>
                <a:effectLst/>
                <a:latin typeface="Cascadia Code" panose="020B0609020000020004" pitchFamily="49" charset="0"/>
              </a:rPr>
              <a:t>max</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f</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u</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j</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f</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v</a:t>
            </a:r>
            <a:r>
              <a:rPr lang="en-US" altLang="zh-CN" b="0" dirty="0">
                <a:solidFill>
                  <a:srgbClr val="000000"/>
                </a:solidFill>
                <a:effectLst/>
                <a:latin typeface="Cascadia Code" panose="020B0609020000020004" pitchFamily="49" charset="0"/>
              </a:rPr>
              <a:t>][</a:t>
            </a:r>
            <a:r>
              <a:rPr lang="en-US" altLang="zh-CN" b="0" dirty="0">
                <a:solidFill>
                  <a:srgbClr val="001080"/>
                </a:solidFill>
                <a:effectLst/>
                <a:latin typeface="Cascadia Code" panose="020B0609020000020004" pitchFamily="49" charset="0"/>
              </a:rPr>
              <a:t>j</a:t>
            </a:r>
            <a:r>
              <a:rPr lang="en-US" altLang="zh-CN" b="0" dirty="0">
                <a:solidFill>
                  <a:srgbClr val="000000"/>
                </a:solidFill>
                <a:effectLst/>
                <a:latin typeface="Cascadia Code" panose="020B0609020000020004" pitchFamily="49" charset="0"/>
              </a:rPr>
              <a:t>]);</a:t>
            </a:r>
          </a:p>
          <a:p>
            <a:r>
              <a:rPr lang="en-US" altLang="zh-CN" b="0" dirty="0">
                <a:solidFill>
                  <a:srgbClr val="000000"/>
                </a:solidFill>
                <a:effectLst/>
                <a:latin typeface="Cascadia Code" panose="020B0609020000020004" pitchFamily="49" charset="0"/>
              </a:rPr>
              <a:t>    }</a:t>
            </a:r>
          </a:p>
          <a:p>
            <a:r>
              <a:rPr lang="en-US" altLang="zh-CN" b="0" dirty="0">
                <a:solidFill>
                  <a:srgbClr val="000000"/>
                </a:solidFill>
                <a:effectLst/>
                <a:latin typeface="Cascadia Code" panose="020B0609020000020004" pitchFamily="49" charset="0"/>
              </a:rPr>
              <a:t>}</a:t>
            </a:r>
          </a:p>
        </p:txBody>
      </p:sp>
    </p:spTree>
    <p:extLst>
      <p:ext uri="{BB962C8B-B14F-4D97-AF65-F5344CB8AC3E}">
        <p14:creationId xmlns:p14="http://schemas.microsoft.com/office/powerpoint/2010/main" val="10996396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en-US" altLang="zh-CN" dirty="0"/>
              <a:t>luoguP2014</a:t>
            </a:r>
            <a:endParaRPr lang="zh-CN" altLang="en-US" dirty="0"/>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这里的</a:t>
            </a:r>
            <a:r>
              <a:rPr lang="en-US" altLang="zh-CN" dirty="0"/>
              <a:t>f[u][j]</a:t>
            </a:r>
            <a:r>
              <a:rPr lang="zh-CN" altLang="en-US" dirty="0"/>
              <a:t>表示的是在所有考虑过的点中选</a:t>
            </a:r>
            <a:r>
              <a:rPr lang="en-US" altLang="zh-CN" dirty="0"/>
              <a:t>j</a:t>
            </a:r>
            <a:r>
              <a:rPr lang="zh-CN" altLang="en-US" dirty="0"/>
              <a:t>个点并且</a:t>
            </a:r>
            <a:r>
              <a:rPr lang="en-US" altLang="zh-CN" dirty="0"/>
              <a:t>u</a:t>
            </a:r>
            <a:r>
              <a:rPr lang="zh-CN" altLang="en-US" dirty="0"/>
              <a:t>点必选并且构成一个连通块的最大点权和</a:t>
            </a:r>
            <a:endParaRPr lang="en-US" altLang="zh-CN" dirty="0"/>
          </a:p>
          <a:p>
            <a:r>
              <a:rPr lang="zh-CN" altLang="en-US" dirty="0"/>
              <a:t>由于答案要求的是选一个包含树根的大小为</a:t>
            </a:r>
            <a:r>
              <a:rPr lang="en-US" altLang="zh-CN" dirty="0"/>
              <a:t>m</a:t>
            </a:r>
            <a:r>
              <a:rPr lang="zh-CN" altLang="en-US" dirty="0"/>
              <a:t>的连通块</a:t>
            </a:r>
            <a:endParaRPr lang="en-US" altLang="zh-CN" dirty="0"/>
          </a:p>
          <a:p>
            <a:r>
              <a:rPr lang="zh-CN" altLang="en-US" dirty="0"/>
              <a:t>所以当我们考虑到树中间一个点的时候，它到根这一段每个点都必选</a:t>
            </a:r>
            <a:endParaRPr lang="en-US" altLang="zh-CN" dirty="0"/>
          </a:p>
          <a:p>
            <a:r>
              <a:rPr lang="zh-CN" altLang="en-US" dirty="0"/>
              <a:t>我们用</a:t>
            </a:r>
            <a:r>
              <a:rPr lang="en-US" altLang="zh-CN" dirty="0"/>
              <a:t>f[u][·]</a:t>
            </a:r>
            <a:r>
              <a:rPr lang="zh-CN" altLang="en-US" dirty="0"/>
              <a:t>（此时</a:t>
            </a:r>
            <a:r>
              <a:rPr lang="en-US" altLang="zh-CN" dirty="0"/>
              <a:t>f[u][·]</a:t>
            </a:r>
            <a:r>
              <a:rPr lang="zh-CN" altLang="en-US" dirty="0"/>
              <a:t>还没有考虑</a:t>
            </a:r>
            <a:r>
              <a:rPr lang="en-US" altLang="zh-CN" dirty="0"/>
              <a:t>v</a:t>
            </a:r>
            <a:r>
              <a:rPr lang="zh-CN" altLang="en-US" dirty="0"/>
              <a:t>为根的子树里面的信息）加上</a:t>
            </a:r>
            <a:r>
              <a:rPr lang="en-US" altLang="zh-CN" dirty="0"/>
              <a:t>v</a:t>
            </a:r>
            <a:r>
              <a:rPr lang="zh-CN" altLang="en-US" dirty="0"/>
              <a:t>点的物品（</a:t>
            </a:r>
            <a:r>
              <a:rPr lang="en-US" altLang="zh-CN" dirty="0"/>
              <a:t>v</a:t>
            </a:r>
            <a:r>
              <a:rPr lang="zh-CN" altLang="en-US" dirty="0"/>
              <a:t>点的物品强制选）作为</a:t>
            </a:r>
            <a:r>
              <a:rPr lang="en-US" altLang="zh-CN" dirty="0"/>
              <a:t>f[v][·]</a:t>
            </a:r>
            <a:r>
              <a:rPr lang="zh-CN" altLang="en-US" dirty="0"/>
              <a:t>的初值</a:t>
            </a:r>
            <a:endParaRPr lang="en-US" altLang="zh-CN" dirty="0"/>
          </a:p>
          <a:p>
            <a:r>
              <a:rPr lang="zh-CN" altLang="en-US" dirty="0"/>
              <a:t>然后</a:t>
            </a:r>
            <a:r>
              <a:rPr lang="en-US" altLang="zh-CN" dirty="0" err="1"/>
              <a:t>dfs</a:t>
            </a:r>
            <a:r>
              <a:rPr lang="en-US" altLang="zh-CN" dirty="0"/>
              <a:t>(v)</a:t>
            </a:r>
            <a:r>
              <a:rPr lang="zh-CN" altLang="en-US" dirty="0"/>
              <a:t>进去算，出来的时候假设</a:t>
            </a:r>
            <a:r>
              <a:rPr lang="en-US" altLang="zh-CN" dirty="0"/>
              <a:t>f[v][·]</a:t>
            </a:r>
            <a:r>
              <a:rPr lang="zh-CN" altLang="en-US" dirty="0"/>
              <a:t>已经算出来了</a:t>
            </a:r>
            <a:endParaRPr lang="en-US" altLang="zh-CN" dirty="0"/>
          </a:p>
          <a:p>
            <a:r>
              <a:rPr lang="zh-CN" altLang="en-US" b="1" dirty="0"/>
              <a:t>现在，</a:t>
            </a:r>
            <a:r>
              <a:rPr lang="en-US" altLang="zh-CN" b="1" dirty="0"/>
              <a:t>f[v][·]</a:t>
            </a:r>
            <a:r>
              <a:rPr lang="zh-CN" altLang="en-US" b="1" dirty="0"/>
              <a:t>考虑的物品集合严格包含住了</a:t>
            </a:r>
            <a:r>
              <a:rPr lang="en-US" altLang="zh-CN" b="1" dirty="0"/>
              <a:t>f[u][·]</a:t>
            </a:r>
            <a:r>
              <a:rPr lang="zh-CN" altLang="en-US" b="1" dirty="0"/>
              <a:t>考虑的物品集合</a:t>
            </a:r>
            <a:endParaRPr lang="en-US" altLang="zh-CN" b="1" dirty="0"/>
          </a:p>
        </p:txBody>
      </p:sp>
    </p:spTree>
    <p:extLst>
      <p:ext uri="{BB962C8B-B14F-4D97-AF65-F5344CB8AC3E}">
        <p14:creationId xmlns:p14="http://schemas.microsoft.com/office/powerpoint/2010/main" val="23580013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en-US" altLang="zh-CN" dirty="0"/>
              <a:t>luoguP2014</a:t>
            </a:r>
            <a:endParaRPr lang="zh-CN" altLang="en-US" dirty="0"/>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b="1" dirty="0"/>
              <a:t>现在，</a:t>
            </a:r>
            <a:r>
              <a:rPr lang="en-US" altLang="zh-CN" b="1" dirty="0"/>
              <a:t>f[v][·]</a:t>
            </a:r>
            <a:r>
              <a:rPr lang="zh-CN" altLang="en-US" b="1" dirty="0"/>
              <a:t>考虑的物品集合严格包含住了</a:t>
            </a:r>
            <a:r>
              <a:rPr lang="en-US" altLang="zh-CN" b="1" dirty="0"/>
              <a:t>f[u][·]</a:t>
            </a:r>
            <a:r>
              <a:rPr lang="zh-CN" altLang="en-US" b="1" dirty="0"/>
              <a:t>考虑的物品集合</a:t>
            </a:r>
            <a:endParaRPr lang="en-US" altLang="zh-CN" b="1" dirty="0"/>
          </a:p>
          <a:p>
            <a:r>
              <a:rPr lang="zh-CN" altLang="en-US" dirty="0"/>
              <a:t>所以</a:t>
            </a:r>
            <a:r>
              <a:rPr lang="en-US" altLang="zh-CN" dirty="0"/>
              <a:t>f[u][j]=max(f[u][j],f[v][j])</a:t>
            </a:r>
          </a:p>
          <a:p>
            <a:r>
              <a:rPr lang="zh-CN" altLang="en-US" dirty="0"/>
              <a:t>表示的是要不要考虑选</a:t>
            </a:r>
            <a:r>
              <a:rPr lang="en-US" altLang="zh-CN" dirty="0"/>
              <a:t>v</a:t>
            </a:r>
            <a:r>
              <a:rPr lang="zh-CN" altLang="en-US" dirty="0"/>
              <a:t>这棵子树的根节点以及下方节点</a:t>
            </a:r>
            <a:endParaRPr lang="en-US" altLang="zh-CN" dirty="0"/>
          </a:p>
          <a:p>
            <a:r>
              <a:rPr lang="zh-CN" altLang="en-US" dirty="0"/>
              <a:t>而不是</a:t>
            </a:r>
            <a:r>
              <a:rPr lang="en-US" altLang="zh-CN" dirty="0"/>
              <a:t>u</a:t>
            </a:r>
            <a:r>
              <a:rPr lang="zh-CN" altLang="en-US" dirty="0"/>
              <a:t>里面选</a:t>
            </a:r>
            <a:r>
              <a:rPr lang="en-US" altLang="zh-CN" dirty="0"/>
              <a:t>k</a:t>
            </a:r>
            <a:r>
              <a:rPr lang="zh-CN" altLang="en-US" dirty="0"/>
              <a:t>个物品，</a:t>
            </a:r>
            <a:r>
              <a:rPr lang="en-US" altLang="zh-CN" dirty="0"/>
              <a:t>v</a:t>
            </a:r>
            <a:r>
              <a:rPr lang="zh-CN" altLang="en-US" dirty="0"/>
              <a:t>里面选</a:t>
            </a:r>
            <a:r>
              <a:rPr lang="en-US" altLang="zh-CN" dirty="0"/>
              <a:t>j-k</a:t>
            </a:r>
            <a:r>
              <a:rPr lang="zh-CN" altLang="en-US" dirty="0"/>
              <a:t>个合起来</a:t>
            </a:r>
            <a:endParaRPr lang="en-US" altLang="zh-CN" dirty="0"/>
          </a:p>
          <a:p>
            <a:r>
              <a:rPr lang="zh-CN" altLang="en-US" dirty="0"/>
              <a:t>时间复杂度显然是</a:t>
            </a:r>
            <a:r>
              <a:rPr lang="en-US" altLang="zh-CN" dirty="0"/>
              <a:t>O(nm)</a:t>
            </a:r>
          </a:p>
        </p:txBody>
      </p:sp>
    </p:spTree>
    <p:extLst>
      <p:ext uri="{BB962C8B-B14F-4D97-AF65-F5344CB8AC3E}">
        <p14:creationId xmlns:p14="http://schemas.microsoft.com/office/powerpoint/2010/main" val="16213607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en-US" altLang="zh-CN" dirty="0"/>
              <a:t>luoguP2014</a:t>
            </a:r>
            <a:endParaRPr lang="zh-CN" altLang="en-US" dirty="0"/>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最后再介绍把树序列化从而优化复杂度的方法</a:t>
            </a:r>
            <a:endParaRPr lang="en-US" altLang="zh-CN" dirty="0"/>
          </a:p>
          <a:p>
            <a:r>
              <a:rPr lang="zh-CN" altLang="en-US" dirty="0"/>
              <a:t>关于树的序列化我们比较熟悉的是</a:t>
            </a:r>
            <a:r>
              <a:rPr lang="en-US" altLang="zh-CN" dirty="0" err="1"/>
              <a:t>dfs</a:t>
            </a:r>
            <a:r>
              <a:rPr lang="zh-CN" altLang="en-US" dirty="0"/>
              <a:t>序</a:t>
            </a:r>
            <a:endParaRPr lang="en-US" altLang="zh-CN" dirty="0"/>
          </a:p>
          <a:p>
            <a:r>
              <a:rPr lang="zh-CN" altLang="en-US" dirty="0"/>
              <a:t>并且对于这个树</a:t>
            </a:r>
            <a:r>
              <a:rPr lang="en-US" altLang="zh-CN" dirty="0" err="1"/>
              <a:t>dp</a:t>
            </a:r>
            <a:r>
              <a:rPr lang="zh-CN" altLang="en-US" dirty="0"/>
              <a:t>的决策，假设</a:t>
            </a:r>
            <a:r>
              <a:rPr lang="en-US" altLang="zh-CN" dirty="0"/>
              <a:t>u</a:t>
            </a:r>
            <a:r>
              <a:rPr lang="zh-CN" altLang="en-US" dirty="0"/>
              <a:t>是子树的根，</a:t>
            </a:r>
            <a:r>
              <a:rPr lang="en-US" altLang="zh-CN" dirty="0"/>
              <a:t>v</a:t>
            </a:r>
            <a:r>
              <a:rPr lang="zh-CN" altLang="en-US" dirty="0"/>
              <a:t>是</a:t>
            </a:r>
            <a:r>
              <a:rPr lang="en-US" altLang="zh-CN" dirty="0"/>
              <a:t>u</a:t>
            </a:r>
            <a:r>
              <a:rPr lang="zh-CN" altLang="en-US" dirty="0"/>
              <a:t>的儿子，我们可以发现的是：</a:t>
            </a:r>
            <a:endParaRPr lang="en-US" altLang="zh-CN" dirty="0"/>
          </a:p>
          <a:p>
            <a:r>
              <a:rPr lang="zh-CN" altLang="en-US" dirty="0"/>
              <a:t>要么选</a:t>
            </a:r>
            <a:r>
              <a:rPr lang="en-US" altLang="zh-CN" dirty="0"/>
              <a:t>v</a:t>
            </a:r>
            <a:r>
              <a:rPr lang="zh-CN" altLang="en-US" dirty="0"/>
              <a:t>，并且在</a:t>
            </a:r>
            <a:r>
              <a:rPr lang="en-US" altLang="zh-CN" dirty="0"/>
              <a:t>v</a:t>
            </a:r>
            <a:r>
              <a:rPr lang="zh-CN" altLang="en-US" dirty="0"/>
              <a:t>的子树里面做决策</a:t>
            </a:r>
            <a:endParaRPr lang="en-US" altLang="zh-CN" dirty="0"/>
          </a:p>
          <a:p>
            <a:r>
              <a:rPr lang="zh-CN" altLang="en-US" dirty="0"/>
              <a:t>要么跳过</a:t>
            </a:r>
            <a:r>
              <a:rPr lang="en-US" altLang="zh-CN" dirty="0"/>
              <a:t>v</a:t>
            </a:r>
            <a:r>
              <a:rPr lang="zh-CN" altLang="en-US" dirty="0"/>
              <a:t>的子树</a:t>
            </a:r>
            <a:endParaRPr lang="en-US" altLang="zh-CN" dirty="0"/>
          </a:p>
          <a:p>
            <a:r>
              <a:rPr lang="zh-CN" altLang="en-US" dirty="0"/>
              <a:t>所以我们可以把树的</a:t>
            </a:r>
            <a:r>
              <a:rPr lang="en-US" altLang="zh-CN" dirty="0" err="1"/>
              <a:t>dfs</a:t>
            </a:r>
            <a:r>
              <a:rPr lang="zh-CN" altLang="en-US" dirty="0"/>
              <a:t>序求出来，对序列进行</a:t>
            </a:r>
            <a:r>
              <a:rPr lang="en-US" altLang="zh-CN" dirty="0" err="1"/>
              <a:t>dp</a:t>
            </a:r>
            <a:r>
              <a:rPr lang="zh-CN" altLang="en-US" dirty="0"/>
              <a:t>，</a:t>
            </a:r>
            <a:r>
              <a:rPr lang="en-US" altLang="zh-CN" dirty="0" err="1"/>
              <a:t>dp</a:t>
            </a:r>
            <a:r>
              <a:rPr lang="zh-CN" altLang="en-US" dirty="0"/>
              <a:t>方程如下：</a:t>
            </a:r>
            <a:endParaRPr lang="en-US" altLang="zh-CN" dirty="0"/>
          </a:p>
          <a:p>
            <a:r>
              <a:rPr lang="en-US" altLang="zh-CN" dirty="0"/>
              <a:t>f[</a:t>
            </a:r>
            <a:r>
              <a:rPr lang="en-US" altLang="zh-CN" dirty="0" err="1"/>
              <a:t>i</a:t>
            </a:r>
            <a:r>
              <a:rPr lang="en-US" altLang="zh-CN" dirty="0"/>
              <a:t>][j]=max(f[</a:t>
            </a:r>
            <a:r>
              <a:rPr lang="en-US" altLang="zh-CN" dirty="0" err="1"/>
              <a:t>i+sz</a:t>
            </a:r>
            <a:r>
              <a:rPr lang="en-US" altLang="zh-CN" dirty="0"/>
              <a:t>[</a:t>
            </a:r>
            <a:r>
              <a:rPr lang="en-US" altLang="zh-CN" dirty="0" err="1"/>
              <a:t>dfn</a:t>
            </a:r>
            <a:r>
              <a:rPr lang="en-US" altLang="zh-CN" dirty="0"/>
              <a:t>[</a:t>
            </a:r>
            <a:r>
              <a:rPr lang="en-US" altLang="zh-CN" dirty="0" err="1"/>
              <a:t>i</a:t>
            </a:r>
            <a:r>
              <a:rPr lang="en-US" altLang="zh-CN" dirty="0"/>
              <a:t>]]][j],f[i+1][j-1]+a[</a:t>
            </a:r>
            <a:r>
              <a:rPr lang="en-US" altLang="zh-CN" dirty="0" err="1"/>
              <a:t>dfn</a:t>
            </a:r>
            <a:r>
              <a:rPr lang="en-US" altLang="zh-CN" dirty="0"/>
              <a:t>[</a:t>
            </a:r>
            <a:r>
              <a:rPr lang="en-US" altLang="zh-CN" dirty="0" err="1"/>
              <a:t>i</a:t>
            </a:r>
            <a:r>
              <a:rPr lang="en-US" altLang="zh-CN" dirty="0"/>
              <a:t>]])</a:t>
            </a:r>
            <a:r>
              <a:rPr lang="zh-CN" altLang="en-US" dirty="0"/>
              <a:t>，显然是</a:t>
            </a:r>
            <a:r>
              <a:rPr lang="en-US" altLang="zh-CN" dirty="0"/>
              <a:t>O(nm)</a:t>
            </a:r>
            <a:r>
              <a:rPr lang="zh-CN" altLang="en-US" dirty="0"/>
              <a:t>的</a:t>
            </a:r>
            <a:endParaRPr lang="en-US" altLang="zh-CN" dirty="0"/>
          </a:p>
          <a:p>
            <a:endParaRPr lang="en-US" altLang="zh-CN" dirty="0"/>
          </a:p>
        </p:txBody>
      </p:sp>
    </p:spTree>
    <p:extLst>
      <p:ext uri="{BB962C8B-B14F-4D97-AF65-F5344CB8AC3E}">
        <p14:creationId xmlns:p14="http://schemas.microsoft.com/office/powerpoint/2010/main" val="12705185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en-US" altLang="zh-CN" dirty="0"/>
              <a:t>luoguP2014</a:t>
            </a:r>
            <a:endParaRPr lang="zh-CN" altLang="en-US" dirty="0"/>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再介绍多叉树转二叉树</a:t>
            </a:r>
            <a:endParaRPr lang="en-US" altLang="zh-CN" dirty="0"/>
          </a:p>
          <a:p>
            <a:r>
              <a:rPr lang="zh-CN" altLang="en-US" dirty="0"/>
              <a:t>只需要记住：左儿子右兄弟</a:t>
            </a:r>
            <a:endParaRPr lang="en-US" altLang="zh-CN" dirty="0"/>
          </a:p>
          <a:p>
            <a:endParaRPr lang="en-US" altLang="zh-CN" dirty="0"/>
          </a:p>
          <a:p>
            <a:endParaRPr lang="en-US" altLang="zh-CN" dirty="0"/>
          </a:p>
        </p:txBody>
      </p:sp>
      <p:pic>
        <p:nvPicPr>
          <p:cNvPr id="1026" name="Picture 2">
            <a:extLst>
              <a:ext uri="{FF2B5EF4-FFF2-40B4-BE49-F238E27FC236}">
                <a16:creationId xmlns:a16="http://schemas.microsoft.com/office/drawing/2014/main" id="{853C9239-61DF-C6EA-FD3E-005EC62A14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76575"/>
            <a:ext cx="5676900" cy="37814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3C74FED-FFCE-3317-79A2-4F8988E2CE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4150" y="3086100"/>
            <a:ext cx="565785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6190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53C9239-61DF-C6EA-FD3E-005EC62A14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76575"/>
            <a:ext cx="5676900" cy="378142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en-US" altLang="zh-CN" dirty="0"/>
              <a:t>luoguP2014</a:t>
            </a:r>
            <a:endParaRPr lang="zh-CN" altLang="en-US" dirty="0"/>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再介绍多叉树转二叉树</a:t>
            </a:r>
            <a:endParaRPr lang="en-US" altLang="zh-CN" dirty="0"/>
          </a:p>
          <a:p>
            <a:r>
              <a:rPr lang="zh-CN" altLang="en-US" dirty="0"/>
              <a:t>代码实现，</a:t>
            </a:r>
            <a:r>
              <a:rPr lang="en-US" altLang="zh-CN" dirty="0"/>
              <a:t>u</a:t>
            </a:r>
            <a:r>
              <a:rPr lang="zh-CN" altLang="en-US" dirty="0"/>
              <a:t>的第一个儿子</a:t>
            </a:r>
            <a:r>
              <a:rPr lang="en-US" altLang="zh-CN" dirty="0"/>
              <a:t>son</a:t>
            </a:r>
            <a:r>
              <a:rPr lang="zh-CN" altLang="en-US" dirty="0"/>
              <a:t>，那么</a:t>
            </a:r>
            <a:r>
              <a:rPr lang="en-US" altLang="zh-CN" dirty="0"/>
              <a:t>lc[u]=son</a:t>
            </a:r>
            <a:r>
              <a:rPr lang="zh-CN" altLang="en-US" dirty="0"/>
              <a:t>，</a:t>
            </a:r>
            <a:r>
              <a:rPr lang="en-US" altLang="zh-CN" dirty="0"/>
              <a:t>u</a:t>
            </a:r>
            <a:r>
              <a:rPr lang="zh-CN" altLang="en-US" dirty="0"/>
              <a:t>的其他儿子</a:t>
            </a:r>
            <a:r>
              <a:rPr lang="en-US" altLang="zh-CN" dirty="0"/>
              <a:t>v</a:t>
            </a:r>
            <a:r>
              <a:rPr lang="zh-CN" altLang="en-US" dirty="0"/>
              <a:t>互相是右儿子</a:t>
            </a:r>
            <a:endParaRPr lang="en-US" altLang="zh-CN" dirty="0"/>
          </a:p>
        </p:txBody>
      </p:sp>
      <p:pic>
        <p:nvPicPr>
          <p:cNvPr id="1028" name="Picture 4">
            <a:extLst>
              <a:ext uri="{FF2B5EF4-FFF2-40B4-BE49-F238E27FC236}">
                <a16:creationId xmlns:a16="http://schemas.microsoft.com/office/drawing/2014/main" id="{43C74FED-FFCE-3317-79A2-4F8988E2CE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4150" y="3086100"/>
            <a:ext cx="565785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6873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43C74FED-FFCE-3317-79A2-4F8988E2CE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4150" y="3086100"/>
            <a:ext cx="5657850" cy="37719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853C9239-61DF-C6EA-FD3E-005EC62A14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076575"/>
            <a:ext cx="5676900" cy="378142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en-US" altLang="zh-CN" dirty="0"/>
              <a:t>luoguP2014</a:t>
            </a:r>
            <a:endParaRPr lang="zh-CN" altLang="en-US" dirty="0"/>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考虑在转换后的二叉树上</a:t>
            </a:r>
            <a:r>
              <a:rPr lang="en-US" altLang="zh-CN" dirty="0" err="1"/>
              <a:t>dp</a:t>
            </a:r>
            <a:endParaRPr lang="en-US" altLang="zh-CN" dirty="0"/>
          </a:p>
          <a:p>
            <a:r>
              <a:rPr lang="zh-CN" altLang="en-US" dirty="0"/>
              <a:t>设</a:t>
            </a:r>
            <a:r>
              <a:rPr lang="en-US" altLang="zh-CN" dirty="0"/>
              <a:t>f(</a:t>
            </a:r>
            <a:r>
              <a:rPr lang="en-US" altLang="zh-CN" dirty="0" err="1"/>
              <a:t>i,j</a:t>
            </a:r>
            <a:r>
              <a:rPr lang="en-US" altLang="zh-CN" dirty="0"/>
              <a:t>)</a:t>
            </a:r>
            <a:r>
              <a:rPr lang="zh-CN" altLang="en-US" dirty="0"/>
              <a:t>是二叉树上选</a:t>
            </a:r>
            <a:r>
              <a:rPr lang="en-US" altLang="zh-CN" dirty="0"/>
              <a:t>j</a:t>
            </a:r>
            <a:r>
              <a:rPr lang="zh-CN" altLang="en-US" dirty="0"/>
              <a:t>个点的最大点权和，原树上就是</a:t>
            </a:r>
            <a:r>
              <a:rPr lang="en-US" altLang="zh-CN" dirty="0" err="1"/>
              <a:t>i</a:t>
            </a:r>
            <a:r>
              <a:rPr lang="zh-CN" altLang="en-US" dirty="0"/>
              <a:t>和</a:t>
            </a:r>
            <a:r>
              <a:rPr lang="en-US" altLang="zh-CN" dirty="0" err="1"/>
              <a:t>i</a:t>
            </a:r>
            <a:r>
              <a:rPr lang="zh-CN" altLang="en-US" dirty="0"/>
              <a:t>的兄弟们选</a:t>
            </a:r>
            <a:r>
              <a:rPr lang="en-US" altLang="zh-CN" dirty="0"/>
              <a:t>j</a:t>
            </a:r>
            <a:r>
              <a:rPr lang="zh-CN" altLang="en-US" dirty="0"/>
              <a:t>个点的最大点权和</a:t>
            </a:r>
            <a:endParaRPr lang="en-US" altLang="zh-CN" dirty="0"/>
          </a:p>
          <a:p>
            <a:endParaRPr lang="en-US" altLang="zh-CN" dirty="0"/>
          </a:p>
        </p:txBody>
      </p:sp>
    </p:spTree>
    <p:extLst>
      <p:ext uri="{BB962C8B-B14F-4D97-AF65-F5344CB8AC3E}">
        <p14:creationId xmlns:p14="http://schemas.microsoft.com/office/powerpoint/2010/main" val="37880260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43C74FED-FFCE-3317-79A2-4F8988E2CE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4150" y="3086100"/>
            <a:ext cx="5657850" cy="37719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853C9239-61DF-C6EA-FD3E-005EC62A14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076575"/>
            <a:ext cx="5676900" cy="378142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en-US" altLang="zh-CN" dirty="0"/>
              <a:t>luoguP2014</a:t>
            </a:r>
            <a:endParaRPr lang="zh-CN" altLang="en-US" dirty="0"/>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考虑在转换后的二叉树上</a:t>
            </a:r>
            <a:r>
              <a:rPr lang="en-US" altLang="zh-CN" dirty="0" err="1"/>
              <a:t>dp</a:t>
            </a:r>
            <a:endParaRPr lang="en-US" altLang="zh-CN" dirty="0"/>
          </a:p>
          <a:p>
            <a:r>
              <a:rPr lang="zh-CN" altLang="en-US" dirty="0"/>
              <a:t>那么，</a:t>
            </a:r>
            <a:r>
              <a:rPr lang="en-US" altLang="zh-CN" dirty="0"/>
              <a:t>f(</a:t>
            </a:r>
            <a:r>
              <a:rPr lang="en-US" altLang="zh-CN" dirty="0" err="1"/>
              <a:t>i,j</a:t>
            </a:r>
            <a:r>
              <a:rPr lang="en-US" altLang="zh-CN" dirty="0"/>
              <a:t>)=max(f(</a:t>
            </a:r>
            <a:r>
              <a:rPr lang="en-US" altLang="zh-CN" dirty="0" err="1"/>
              <a:t>rc,j</a:t>
            </a:r>
            <a:r>
              <a:rPr lang="en-US" altLang="zh-CN" dirty="0"/>
              <a:t>),f(</a:t>
            </a:r>
            <a:r>
              <a:rPr lang="en-US" altLang="zh-CN" dirty="0" err="1"/>
              <a:t>lc,k</a:t>
            </a:r>
            <a:r>
              <a:rPr lang="en-US" altLang="zh-CN" dirty="0"/>
              <a:t>)+f(rc,j-k-1)+w[</a:t>
            </a:r>
            <a:r>
              <a:rPr lang="en-US" altLang="zh-CN" dirty="0" err="1"/>
              <a:t>i</a:t>
            </a:r>
            <a:r>
              <a:rPr lang="en-US" altLang="zh-CN" dirty="0"/>
              <a:t>])</a:t>
            </a:r>
            <a:r>
              <a:rPr lang="zh-CN" altLang="en-US" dirty="0"/>
              <a:t>，显然是</a:t>
            </a:r>
            <a:r>
              <a:rPr lang="en-US" altLang="zh-CN" dirty="0"/>
              <a:t>O(nm^2)</a:t>
            </a:r>
            <a:r>
              <a:rPr lang="zh-CN" altLang="en-US" dirty="0"/>
              <a:t>的</a:t>
            </a:r>
            <a:endParaRPr lang="en-US" altLang="zh-CN" dirty="0"/>
          </a:p>
          <a:p>
            <a:r>
              <a:rPr lang="zh-CN" altLang="en-US" dirty="0"/>
              <a:t>只是实现更方便</a:t>
            </a:r>
            <a:endParaRPr lang="en-US" altLang="zh-CN" dirty="0"/>
          </a:p>
        </p:txBody>
      </p:sp>
    </p:spTree>
    <p:extLst>
      <p:ext uri="{BB962C8B-B14F-4D97-AF65-F5344CB8AC3E}">
        <p14:creationId xmlns:p14="http://schemas.microsoft.com/office/powerpoint/2010/main" val="863303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树的重心</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lstStyle/>
          <a:p>
            <a:r>
              <a:rPr lang="zh-CN" altLang="en-US" dirty="0"/>
              <a:t>树的重心有很多的性质</a:t>
            </a:r>
            <a:endParaRPr lang="en-US" altLang="zh-CN" dirty="0"/>
          </a:p>
          <a:p>
            <a:r>
              <a:rPr lang="zh-CN" altLang="en-US" dirty="0"/>
              <a:t>一个节点是重心的充要条件是把它当作根，它的所有子树大小都不超过总点数的一半。</a:t>
            </a:r>
          </a:p>
          <a:p>
            <a:endParaRPr lang="zh-CN" altLang="en-US" dirty="0"/>
          </a:p>
        </p:txBody>
      </p:sp>
    </p:spTree>
    <p:extLst>
      <p:ext uri="{BB962C8B-B14F-4D97-AF65-F5344CB8AC3E}">
        <p14:creationId xmlns:p14="http://schemas.microsoft.com/office/powerpoint/2010/main" val="5065579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en-US" altLang="zh-CN" dirty="0"/>
              <a:t>luoguP3360</a:t>
            </a:r>
            <a:endParaRPr lang="zh-CN" altLang="en-US" dirty="0"/>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艺术馆由若干个展览厅和若干条走廊组成。</a:t>
            </a:r>
            <a:endParaRPr lang="en-US" altLang="zh-CN" dirty="0"/>
          </a:p>
          <a:p>
            <a:r>
              <a:rPr lang="zh-CN" altLang="en-US" dirty="0"/>
              <a:t>每一条走廊的尽头不是通向一个展览厅，就是分为两个走廊。</a:t>
            </a:r>
            <a:endParaRPr lang="en-US" altLang="zh-CN" dirty="0"/>
          </a:p>
          <a:p>
            <a:r>
              <a:rPr lang="zh-CN" altLang="en-US" dirty="0"/>
              <a:t>每个展览厅内都有若干幅画，每幅画都有一个价值。</a:t>
            </a:r>
            <a:endParaRPr lang="en-US" altLang="zh-CN" dirty="0"/>
          </a:p>
          <a:p>
            <a:r>
              <a:rPr lang="zh-CN" altLang="en-US" dirty="0"/>
              <a:t>经过走廊和偷画都是要耗费时间的。 </a:t>
            </a:r>
            <a:endParaRPr lang="en-US" altLang="zh-CN" dirty="0"/>
          </a:p>
          <a:p>
            <a:r>
              <a:rPr lang="zh-CN" altLang="en-US" dirty="0"/>
              <a:t>警察会在</a:t>
            </a:r>
            <a:r>
              <a:rPr lang="en-US" altLang="zh-CN" dirty="0"/>
              <a:t>n</a:t>
            </a:r>
            <a:r>
              <a:rPr lang="zh-CN" altLang="en-US" dirty="0"/>
              <a:t>秒后到达进口，在不被逮捕的情况下你最多能得到的价值。</a:t>
            </a:r>
            <a:endParaRPr lang="en-US" altLang="zh-CN" dirty="0"/>
          </a:p>
        </p:txBody>
      </p:sp>
    </p:spTree>
    <p:extLst>
      <p:ext uri="{BB962C8B-B14F-4D97-AF65-F5344CB8AC3E}">
        <p14:creationId xmlns:p14="http://schemas.microsoft.com/office/powerpoint/2010/main" val="5142124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en-US" altLang="zh-CN" dirty="0"/>
              <a:t>luoguP3360</a:t>
            </a:r>
            <a:endParaRPr lang="zh-CN" altLang="en-US" dirty="0"/>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显然题目给的是一棵二叉树</a:t>
            </a:r>
            <a:endParaRPr lang="en-US" altLang="zh-CN" dirty="0"/>
          </a:p>
          <a:p>
            <a:r>
              <a:rPr lang="zh-CN" altLang="en-US" dirty="0"/>
              <a:t>经过走廊和偷画的时间相当于点有点权</a:t>
            </a:r>
            <a:endParaRPr lang="en-US" altLang="zh-CN" dirty="0"/>
          </a:p>
          <a:p>
            <a:r>
              <a:rPr lang="zh-CN" altLang="en-US" dirty="0"/>
              <a:t>设</a:t>
            </a:r>
            <a:r>
              <a:rPr lang="en-US" altLang="zh-CN" dirty="0"/>
              <a:t>f[u][t]</a:t>
            </a:r>
            <a:r>
              <a:rPr lang="zh-CN" altLang="en-US" dirty="0"/>
              <a:t>表示在</a:t>
            </a:r>
            <a:r>
              <a:rPr lang="en-US" altLang="zh-CN" dirty="0"/>
              <a:t>u</a:t>
            </a:r>
            <a:r>
              <a:rPr lang="zh-CN" altLang="en-US" dirty="0"/>
              <a:t>的子树里面偷画，花费</a:t>
            </a:r>
            <a:r>
              <a:rPr lang="en-US" altLang="zh-CN" dirty="0"/>
              <a:t>t</a:t>
            </a:r>
            <a:r>
              <a:rPr lang="zh-CN" altLang="en-US" dirty="0"/>
              <a:t>秒能得到的最大价值</a:t>
            </a:r>
            <a:endParaRPr lang="en-US" altLang="zh-CN" dirty="0"/>
          </a:p>
          <a:p>
            <a:r>
              <a:rPr lang="en-US" altLang="zh-CN" dirty="0"/>
              <a:t>f[u][t]=</a:t>
            </a:r>
            <a:r>
              <a:rPr lang="en-US" altLang="zh-CN" dirty="0" err="1"/>
              <a:t>max_k</a:t>
            </a:r>
            <a:r>
              <a:rPr lang="en-US" altLang="zh-CN" dirty="0"/>
              <a:t> f[lc][k]+f[</a:t>
            </a:r>
            <a:r>
              <a:rPr lang="en-US" altLang="zh-CN" dirty="0" err="1"/>
              <a:t>rc</a:t>
            </a:r>
            <a:r>
              <a:rPr lang="en-US" altLang="zh-CN" dirty="0"/>
              <a:t>][t-2*w[u]-k] u</a:t>
            </a:r>
            <a:r>
              <a:rPr lang="zh-CN" altLang="en-US" dirty="0"/>
              <a:t>不是叶子</a:t>
            </a:r>
            <a:endParaRPr lang="en-US" altLang="zh-CN" dirty="0"/>
          </a:p>
          <a:p>
            <a:r>
              <a:rPr lang="en-US" altLang="zh-CN" dirty="0"/>
              <a:t>u</a:t>
            </a:r>
            <a:r>
              <a:rPr lang="zh-CN" altLang="en-US" dirty="0"/>
              <a:t>是叶子的地方进行</a:t>
            </a:r>
            <a:r>
              <a:rPr lang="en-US" altLang="zh-CN" dirty="0"/>
              <a:t>0-1</a:t>
            </a:r>
            <a:r>
              <a:rPr lang="zh-CN" altLang="en-US" dirty="0"/>
              <a:t>背包</a:t>
            </a:r>
            <a:endParaRPr lang="en-US" altLang="zh-CN" dirty="0"/>
          </a:p>
          <a:p>
            <a:r>
              <a:rPr lang="zh-CN" altLang="en-US" dirty="0"/>
              <a:t>由于走的点构成连通块，所以也可以用前面提到的各种方法做优化</a:t>
            </a:r>
            <a:endParaRPr lang="en-US" altLang="zh-CN" dirty="0"/>
          </a:p>
        </p:txBody>
      </p:sp>
    </p:spTree>
    <p:extLst>
      <p:ext uri="{BB962C8B-B14F-4D97-AF65-F5344CB8AC3E}">
        <p14:creationId xmlns:p14="http://schemas.microsoft.com/office/powerpoint/2010/main" val="28690525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en-US" altLang="zh-CN" dirty="0"/>
              <a:t>bzoj1812</a:t>
            </a:r>
            <a:endParaRPr lang="zh-CN" altLang="en-US" dirty="0"/>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fontScale="85000" lnSpcReduction="20000"/>
          </a:bodyPr>
          <a:lstStyle/>
          <a:p>
            <a:r>
              <a:rPr lang="zh-CN" altLang="en-US" dirty="0"/>
              <a:t>几乎整个 </a:t>
            </a:r>
            <a:r>
              <a:rPr lang="en-US" altLang="zh-CN" dirty="0" err="1"/>
              <a:t>Byteland</a:t>
            </a:r>
            <a:r>
              <a:rPr lang="en-US" altLang="zh-CN" dirty="0"/>
              <a:t> </a:t>
            </a:r>
            <a:r>
              <a:rPr lang="zh-CN" altLang="en-US" dirty="0"/>
              <a:t>王国都被森林和河流所覆盖。小点的河汇聚到一起，形成了稍大点的河。就这样，所有的河水都汇聚并流进了一条大河，最后这条大河流进了大海。这条大河的入海口处有一个村庄</a:t>
            </a:r>
            <a:r>
              <a:rPr lang="en-US" altLang="zh-CN" dirty="0"/>
              <a:t>——</a:t>
            </a:r>
            <a:r>
              <a:rPr lang="zh-CN" altLang="en-US" dirty="0"/>
              <a:t>名叫 </a:t>
            </a:r>
            <a:r>
              <a:rPr lang="en-US" altLang="zh-CN" dirty="0" err="1"/>
              <a:t>Bytetown</a:t>
            </a:r>
            <a:r>
              <a:rPr lang="zh-CN" altLang="en-US" dirty="0"/>
              <a:t>。</a:t>
            </a:r>
          </a:p>
          <a:p>
            <a:r>
              <a:rPr lang="zh-CN" altLang="en-US" dirty="0"/>
              <a:t>在 </a:t>
            </a:r>
            <a:r>
              <a:rPr lang="en-US" altLang="zh-CN" dirty="0" err="1"/>
              <a:t>Byteland</a:t>
            </a:r>
            <a:r>
              <a:rPr lang="en-US" altLang="zh-CN" dirty="0"/>
              <a:t> </a:t>
            </a:r>
            <a:r>
              <a:rPr lang="zh-CN" altLang="en-US" dirty="0"/>
              <a:t>国，有 </a:t>
            </a:r>
            <a:r>
              <a:rPr lang="en-US" altLang="zh-CN" dirty="0"/>
              <a:t>n </a:t>
            </a:r>
            <a:r>
              <a:rPr lang="zh-CN" altLang="en-US" dirty="0"/>
              <a:t>个伐木的村庄，这些村庄都座落在河边。目前在 </a:t>
            </a:r>
            <a:r>
              <a:rPr lang="en-US" altLang="zh-CN" dirty="0" err="1"/>
              <a:t>Bytetown</a:t>
            </a:r>
            <a:r>
              <a:rPr lang="zh-CN" altLang="en-US" dirty="0"/>
              <a:t>，有一个巨大的伐木场，它处理着全国砍下的所有木料。木料被砍下后，顺着河流而被运到 </a:t>
            </a:r>
            <a:r>
              <a:rPr lang="en-US" altLang="zh-CN" dirty="0" err="1"/>
              <a:t>Bytetown</a:t>
            </a:r>
            <a:r>
              <a:rPr lang="en-US" altLang="zh-CN" dirty="0"/>
              <a:t> </a:t>
            </a:r>
            <a:r>
              <a:rPr lang="zh-CN" altLang="en-US" dirty="0"/>
              <a:t>的伐木场。</a:t>
            </a:r>
            <a:r>
              <a:rPr lang="en-US" altLang="zh-CN" dirty="0" err="1"/>
              <a:t>Byteland</a:t>
            </a:r>
            <a:r>
              <a:rPr lang="en-US" altLang="zh-CN" dirty="0"/>
              <a:t> </a:t>
            </a:r>
            <a:r>
              <a:rPr lang="zh-CN" altLang="en-US" dirty="0"/>
              <a:t>的国王决定，为了减少运输木料的费用，再额外地建造 </a:t>
            </a:r>
            <a:r>
              <a:rPr lang="en-US" altLang="zh-CN" dirty="0"/>
              <a:t>k </a:t>
            </a:r>
            <a:r>
              <a:rPr lang="zh-CN" altLang="en-US" dirty="0"/>
              <a:t>个伐木场。这 </a:t>
            </a:r>
            <a:r>
              <a:rPr lang="en-US" altLang="zh-CN" dirty="0"/>
              <a:t>k </a:t>
            </a:r>
            <a:r>
              <a:rPr lang="zh-CN" altLang="en-US" dirty="0"/>
              <a:t>个伐木场将被建在其他村庄里。这些伐木场建造后，木料就不用都被送到 </a:t>
            </a:r>
            <a:r>
              <a:rPr lang="en-US" altLang="zh-CN" dirty="0" err="1"/>
              <a:t>Bytetown</a:t>
            </a:r>
            <a:r>
              <a:rPr lang="en-US" altLang="zh-CN" dirty="0"/>
              <a:t> </a:t>
            </a:r>
            <a:r>
              <a:rPr lang="zh-CN" altLang="en-US" dirty="0"/>
              <a:t>了，它们可以在运输过程中第一个碰到的新伐木场被处理。显然，如果伐木场座落的那个村子就不用再付运送木料的费用了。它们可以直接被本村的伐木场处理。</a:t>
            </a:r>
            <a:endParaRPr lang="en-US" altLang="zh-CN" dirty="0"/>
          </a:p>
          <a:p>
            <a:r>
              <a:rPr lang="zh-CN" altLang="en-US" dirty="0"/>
              <a:t>注：所有的河流都不会分叉，形成一棵树，根结点是 </a:t>
            </a:r>
            <a:r>
              <a:rPr lang="en-US" altLang="zh-CN" dirty="0" err="1"/>
              <a:t>Bytetown</a:t>
            </a:r>
            <a:r>
              <a:rPr lang="zh-CN" altLang="en-US" dirty="0"/>
              <a:t>。</a:t>
            </a:r>
          </a:p>
          <a:p>
            <a:r>
              <a:rPr lang="zh-CN" altLang="en-US" dirty="0"/>
              <a:t>国王的大臣计算出了每个村子每年要产多少木料，你的任务是决定在哪些村子建设伐木场能获得最小的运费。其中运费的计算方法为：每一吨木料每千米 </a:t>
            </a:r>
            <a:r>
              <a:rPr lang="en-US" altLang="zh-CN" dirty="0"/>
              <a:t>1 </a:t>
            </a:r>
            <a:r>
              <a:rPr lang="zh-CN" altLang="en-US" dirty="0"/>
              <a:t>分钱。</a:t>
            </a:r>
            <a:r>
              <a:rPr lang="pl-PL" altLang="zh-CN" dirty="0"/>
              <a:t>n&lt;=100 k&lt;=50 w[i],a[i]&lt;=10000</a:t>
            </a:r>
            <a:endParaRPr lang="en-US" altLang="zh-CN" dirty="0"/>
          </a:p>
        </p:txBody>
      </p:sp>
    </p:spTree>
    <p:extLst>
      <p:ext uri="{BB962C8B-B14F-4D97-AF65-F5344CB8AC3E}">
        <p14:creationId xmlns:p14="http://schemas.microsoft.com/office/powerpoint/2010/main" val="31595695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en-US" altLang="zh-CN" dirty="0"/>
              <a:t>bzoj1812</a:t>
            </a:r>
            <a:endParaRPr lang="zh-CN" altLang="en-US" dirty="0"/>
          </a:p>
        </p:txBody>
      </p:sp>
      <p:pic>
        <p:nvPicPr>
          <p:cNvPr id="5" name="内容占位符 4">
            <a:extLst>
              <a:ext uri="{FF2B5EF4-FFF2-40B4-BE49-F238E27FC236}">
                <a16:creationId xmlns:a16="http://schemas.microsoft.com/office/drawing/2014/main" id="{E23B0992-EC42-93F1-7D16-E124A144EBC8}"/>
              </a:ext>
            </a:extLst>
          </p:cNvPr>
          <p:cNvPicPr>
            <a:picLocks noGrp="1" noChangeAspect="1"/>
          </p:cNvPicPr>
          <p:nvPr>
            <p:ph idx="1"/>
          </p:nvPr>
        </p:nvPicPr>
        <p:blipFill>
          <a:blip r:embed="rId3"/>
          <a:stretch>
            <a:fillRect/>
          </a:stretch>
        </p:blipFill>
        <p:spPr>
          <a:xfrm>
            <a:off x="1151835" y="1690688"/>
            <a:ext cx="9888330" cy="781159"/>
          </a:xfrm>
        </p:spPr>
      </p:pic>
    </p:spTree>
    <p:extLst>
      <p:ext uri="{BB962C8B-B14F-4D97-AF65-F5344CB8AC3E}">
        <p14:creationId xmlns:p14="http://schemas.microsoft.com/office/powerpoint/2010/main" val="20131564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en-US" altLang="zh-CN" dirty="0"/>
              <a:t>bzoj1812</a:t>
            </a:r>
            <a:endParaRPr lang="zh-CN" altLang="en-US" dirty="0"/>
          </a:p>
        </p:txBody>
      </p:sp>
      <p:pic>
        <p:nvPicPr>
          <p:cNvPr id="5" name="内容占位符 4">
            <a:extLst>
              <a:ext uri="{FF2B5EF4-FFF2-40B4-BE49-F238E27FC236}">
                <a16:creationId xmlns:a16="http://schemas.microsoft.com/office/drawing/2014/main" id="{E23B0992-EC42-93F1-7D16-E124A144EBC8}"/>
              </a:ext>
            </a:extLst>
          </p:cNvPr>
          <p:cNvPicPr>
            <a:picLocks noGrp="1" noChangeAspect="1"/>
          </p:cNvPicPr>
          <p:nvPr>
            <p:ph idx="1"/>
          </p:nvPr>
        </p:nvPicPr>
        <p:blipFill>
          <a:blip r:embed="rId3"/>
          <a:stretch>
            <a:fillRect/>
          </a:stretch>
        </p:blipFill>
        <p:spPr>
          <a:xfrm>
            <a:off x="1151835" y="1690688"/>
            <a:ext cx="9888330" cy="781159"/>
          </a:xfrm>
        </p:spPr>
      </p:pic>
      <p:pic>
        <p:nvPicPr>
          <p:cNvPr id="4" name="图片 3">
            <a:extLst>
              <a:ext uri="{FF2B5EF4-FFF2-40B4-BE49-F238E27FC236}">
                <a16:creationId xmlns:a16="http://schemas.microsoft.com/office/drawing/2014/main" id="{C3EAAF80-521D-3D97-FB49-A6EAA77282C1}"/>
              </a:ext>
            </a:extLst>
          </p:cNvPr>
          <p:cNvPicPr>
            <a:picLocks noChangeAspect="1"/>
          </p:cNvPicPr>
          <p:nvPr/>
        </p:nvPicPr>
        <p:blipFill>
          <a:blip r:embed="rId4"/>
          <a:stretch>
            <a:fillRect/>
          </a:stretch>
        </p:blipFill>
        <p:spPr>
          <a:xfrm>
            <a:off x="1638461" y="2632052"/>
            <a:ext cx="9211961" cy="2686425"/>
          </a:xfrm>
          <a:prstGeom prst="rect">
            <a:avLst/>
          </a:prstGeom>
        </p:spPr>
      </p:pic>
    </p:spTree>
    <p:extLst>
      <p:ext uri="{BB962C8B-B14F-4D97-AF65-F5344CB8AC3E}">
        <p14:creationId xmlns:p14="http://schemas.microsoft.com/office/powerpoint/2010/main" val="29353572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换根</a:t>
            </a:r>
            <a:r>
              <a:rPr lang="en-US" altLang="zh-CN" dirty="0" err="1"/>
              <a:t>dp</a:t>
            </a:r>
            <a:endParaRPr lang="zh-CN" altLang="en-US" dirty="0"/>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一般来说题目都是让求以每个点为根时的答案</a:t>
            </a:r>
            <a:endParaRPr lang="en-US" altLang="zh-CN" dirty="0"/>
          </a:p>
          <a:p>
            <a:r>
              <a:rPr lang="zh-CN" altLang="en-US" dirty="0"/>
              <a:t>这种题目如果满足可减性（贡献可以减去）可以考虑换根</a:t>
            </a:r>
            <a:r>
              <a:rPr lang="en-US" altLang="zh-CN" dirty="0" err="1"/>
              <a:t>dp</a:t>
            </a:r>
            <a:endParaRPr lang="en-US" altLang="zh-CN" dirty="0"/>
          </a:p>
          <a:p>
            <a:r>
              <a:rPr lang="zh-CN" altLang="en-US" dirty="0"/>
              <a:t>具体来说，先用一次</a:t>
            </a:r>
            <a:r>
              <a:rPr lang="en-US" altLang="zh-CN" dirty="0" err="1"/>
              <a:t>dp</a:t>
            </a:r>
            <a:r>
              <a:rPr lang="zh-CN" altLang="en-US" dirty="0"/>
              <a:t>求出以</a:t>
            </a:r>
            <a:r>
              <a:rPr lang="en-US" altLang="zh-CN" dirty="0"/>
              <a:t>u</a:t>
            </a:r>
            <a:r>
              <a:rPr lang="zh-CN" altLang="en-US" dirty="0"/>
              <a:t>为根的子树内部的</a:t>
            </a:r>
            <a:r>
              <a:rPr lang="en-US" altLang="zh-CN" dirty="0" err="1"/>
              <a:t>dp</a:t>
            </a:r>
            <a:r>
              <a:rPr lang="zh-CN" altLang="en-US" dirty="0"/>
              <a:t>信息，此</a:t>
            </a:r>
            <a:r>
              <a:rPr lang="en-US" altLang="zh-CN" dirty="0" err="1"/>
              <a:t>dp</a:t>
            </a:r>
            <a:r>
              <a:rPr lang="zh-CN" altLang="en-US" dirty="0"/>
              <a:t>显然是自底向上的，即用</a:t>
            </a:r>
            <a:r>
              <a:rPr lang="en-US" altLang="zh-CN" dirty="0"/>
              <a:t>u</a:t>
            </a:r>
            <a:r>
              <a:rPr lang="zh-CN" altLang="en-US" dirty="0"/>
              <a:t>的儿子的子树信息得到</a:t>
            </a:r>
            <a:r>
              <a:rPr lang="en-US" altLang="zh-CN" dirty="0"/>
              <a:t>u</a:t>
            </a:r>
            <a:r>
              <a:rPr lang="zh-CN" altLang="en-US" dirty="0"/>
              <a:t>的子树信息</a:t>
            </a:r>
            <a:endParaRPr lang="en-US" altLang="zh-CN" dirty="0"/>
          </a:p>
          <a:p>
            <a:r>
              <a:rPr lang="zh-CN" altLang="en-US" dirty="0"/>
              <a:t>然后再用一次</a:t>
            </a:r>
            <a:r>
              <a:rPr lang="en-US" altLang="zh-CN" dirty="0" err="1"/>
              <a:t>dp</a:t>
            </a:r>
            <a:r>
              <a:rPr lang="zh-CN" altLang="en-US" dirty="0"/>
              <a:t>求出以</a:t>
            </a:r>
            <a:r>
              <a:rPr lang="en-US" altLang="zh-CN" dirty="0"/>
              <a:t>u</a:t>
            </a:r>
            <a:r>
              <a:rPr lang="zh-CN" altLang="en-US" dirty="0"/>
              <a:t>为真的根的答案</a:t>
            </a:r>
            <a:endParaRPr lang="en-US" altLang="zh-CN" dirty="0"/>
          </a:p>
          <a:p>
            <a:r>
              <a:rPr lang="zh-CN" altLang="en-US" dirty="0"/>
              <a:t>假设我们已知以</a:t>
            </a:r>
            <a:r>
              <a:rPr lang="en-US" altLang="zh-CN" dirty="0"/>
              <a:t>u</a:t>
            </a:r>
            <a:r>
              <a:rPr lang="zh-CN" altLang="en-US" dirty="0"/>
              <a:t>为真的根的答案，那么求以</a:t>
            </a:r>
            <a:r>
              <a:rPr lang="en-US" altLang="zh-CN" dirty="0"/>
              <a:t>v</a:t>
            </a:r>
            <a:r>
              <a:rPr lang="zh-CN" altLang="en-US" dirty="0"/>
              <a:t>为真的根的答案的时候，只需考虑上一次</a:t>
            </a:r>
            <a:r>
              <a:rPr lang="en-US" altLang="zh-CN" dirty="0" err="1"/>
              <a:t>dp</a:t>
            </a:r>
            <a:r>
              <a:rPr lang="zh-CN" altLang="en-US" dirty="0"/>
              <a:t>时，</a:t>
            </a:r>
            <a:r>
              <a:rPr lang="en-US" altLang="zh-CN" dirty="0"/>
              <a:t>v</a:t>
            </a:r>
            <a:r>
              <a:rPr lang="zh-CN" altLang="en-US" dirty="0"/>
              <a:t>的子树信息，还有就是以</a:t>
            </a:r>
            <a:r>
              <a:rPr lang="en-US" altLang="zh-CN" dirty="0"/>
              <a:t>u</a:t>
            </a:r>
            <a:r>
              <a:rPr lang="zh-CN" altLang="en-US" dirty="0"/>
              <a:t>为真的根的答案减去</a:t>
            </a:r>
            <a:r>
              <a:rPr lang="en-US" altLang="zh-CN" dirty="0"/>
              <a:t>v</a:t>
            </a:r>
            <a:r>
              <a:rPr lang="zh-CN" altLang="en-US" dirty="0"/>
              <a:t>的子树信息即可（所以要可减性），这是自顶向下的</a:t>
            </a:r>
            <a:r>
              <a:rPr lang="en-US" altLang="zh-CN" dirty="0" err="1"/>
              <a:t>dp</a:t>
            </a:r>
            <a:endParaRPr lang="en-US" altLang="zh-CN" dirty="0"/>
          </a:p>
        </p:txBody>
      </p:sp>
    </p:spTree>
    <p:extLst>
      <p:ext uri="{BB962C8B-B14F-4D97-AF65-F5344CB8AC3E}">
        <p14:creationId xmlns:p14="http://schemas.microsoft.com/office/powerpoint/2010/main" val="24617644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类重心</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对每个点</a:t>
            </a:r>
            <a:r>
              <a:rPr lang="en-US" altLang="zh-CN" dirty="0" err="1"/>
              <a:t>i</a:t>
            </a:r>
            <a:r>
              <a:rPr lang="zh-CN" altLang="en-US" dirty="0"/>
              <a:t>求出树上所有点到</a:t>
            </a:r>
            <a:r>
              <a:rPr lang="en-US" altLang="zh-CN" dirty="0" err="1"/>
              <a:t>i</a:t>
            </a:r>
            <a:r>
              <a:rPr lang="zh-CN" altLang="en-US" dirty="0"/>
              <a:t>的距离和</a:t>
            </a:r>
            <a:endParaRPr lang="en-US" altLang="zh-CN" dirty="0"/>
          </a:p>
        </p:txBody>
      </p:sp>
    </p:spTree>
    <p:extLst>
      <p:ext uri="{BB962C8B-B14F-4D97-AF65-F5344CB8AC3E}">
        <p14:creationId xmlns:p14="http://schemas.microsoft.com/office/powerpoint/2010/main" val="42906794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类重心</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对根来说，所有点到根的距离和等于以所有点为子树的</a:t>
            </a:r>
            <a:r>
              <a:rPr lang="en-US" altLang="zh-CN" dirty="0"/>
              <a:t>size</a:t>
            </a:r>
            <a:r>
              <a:rPr lang="zh-CN" altLang="en-US" dirty="0"/>
              <a:t>之和</a:t>
            </a:r>
            <a:endParaRPr lang="en-US" altLang="zh-CN" dirty="0"/>
          </a:p>
          <a:p>
            <a:r>
              <a:rPr lang="zh-CN" altLang="en-US" dirty="0"/>
              <a:t>所以第一次</a:t>
            </a:r>
            <a:r>
              <a:rPr lang="en-US" altLang="zh-CN" dirty="0" err="1"/>
              <a:t>dp</a:t>
            </a:r>
            <a:r>
              <a:rPr lang="zh-CN" altLang="en-US" dirty="0"/>
              <a:t>设</a:t>
            </a:r>
            <a:r>
              <a:rPr lang="en-US" altLang="zh-CN" dirty="0"/>
              <a:t>f[u]</a:t>
            </a:r>
            <a:r>
              <a:rPr lang="zh-CN" altLang="en-US" dirty="0"/>
              <a:t>表示在以</a:t>
            </a:r>
            <a:r>
              <a:rPr lang="en-US" altLang="zh-CN" dirty="0"/>
              <a:t>u</a:t>
            </a:r>
            <a:r>
              <a:rPr lang="zh-CN" altLang="en-US" dirty="0"/>
              <a:t>为根的子树中，所有点的</a:t>
            </a:r>
            <a:r>
              <a:rPr lang="en-US" altLang="zh-CN" dirty="0"/>
              <a:t>size</a:t>
            </a:r>
            <a:r>
              <a:rPr lang="zh-CN" altLang="en-US" dirty="0"/>
              <a:t>之和</a:t>
            </a:r>
            <a:endParaRPr lang="en-US" altLang="zh-CN" dirty="0"/>
          </a:p>
          <a:p>
            <a:r>
              <a:rPr lang="zh-CN" altLang="en-US" dirty="0"/>
              <a:t>那么</a:t>
            </a:r>
            <a:r>
              <a:rPr lang="en-US" altLang="zh-CN" dirty="0"/>
              <a:t>f[u]=</a:t>
            </a:r>
            <a:r>
              <a:rPr lang="en-US" altLang="zh-CN" dirty="0" err="1"/>
              <a:t>sz</a:t>
            </a:r>
            <a:r>
              <a:rPr lang="en-US" altLang="zh-CN" dirty="0"/>
              <a:t>[u]+\</a:t>
            </a:r>
            <a:r>
              <a:rPr lang="en-US" altLang="zh-CN" dirty="0" err="1"/>
              <a:t>sum_v</a:t>
            </a:r>
            <a:r>
              <a:rPr lang="en-US" altLang="zh-CN" dirty="0"/>
              <a:t> f[v]</a:t>
            </a:r>
          </a:p>
          <a:p>
            <a:r>
              <a:rPr lang="zh-CN" altLang="en-US" dirty="0"/>
              <a:t>假设第一次</a:t>
            </a:r>
            <a:r>
              <a:rPr lang="en-US" altLang="zh-CN" dirty="0" err="1"/>
              <a:t>dp</a:t>
            </a:r>
            <a:r>
              <a:rPr lang="zh-CN" altLang="en-US" dirty="0"/>
              <a:t>以</a:t>
            </a:r>
            <a:r>
              <a:rPr lang="en-US" altLang="zh-CN" dirty="0"/>
              <a:t>1</a:t>
            </a:r>
            <a:r>
              <a:rPr lang="zh-CN" altLang="en-US" dirty="0"/>
              <a:t>号点为根，设</a:t>
            </a:r>
            <a:r>
              <a:rPr lang="en-US" altLang="zh-CN" dirty="0"/>
              <a:t>g[u]</a:t>
            </a:r>
            <a:r>
              <a:rPr lang="zh-CN" altLang="en-US" dirty="0"/>
              <a:t>表示所有点到</a:t>
            </a:r>
            <a:r>
              <a:rPr lang="en-US" altLang="zh-CN" dirty="0"/>
              <a:t>u</a:t>
            </a:r>
            <a:r>
              <a:rPr lang="zh-CN" altLang="en-US" dirty="0"/>
              <a:t>的距离和</a:t>
            </a:r>
            <a:endParaRPr lang="en-US" altLang="zh-CN" dirty="0"/>
          </a:p>
          <a:p>
            <a:r>
              <a:rPr lang="zh-CN" altLang="en-US" dirty="0"/>
              <a:t>那么</a:t>
            </a:r>
            <a:r>
              <a:rPr lang="en-US" altLang="zh-CN" dirty="0"/>
              <a:t>g[1]=f[1]</a:t>
            </a:r>
          </a:p>
          <a:p>
            <a:r>
              <a:rPr lang="zh-CN" altLang="en-US" dirty="0"/>
              <a:t>然后假设</a:t>
            </a:r>
            <a:r>
              <a:rPr lang="en-US" altLang="zh-CN" dirty="0"/>
              <a:t>g[u]</a:t>
            </a:r>
            <a:r>
              <a:rPr lang="zh-CN" altLang="en-US" dirty="0"/>
              <a:t>已知，考虑</a:t>
            </a:r>
            <a:r>
              <a:rPr lang="en-US" altLang="zh-CN" dirty="0"/>
              <a:t>g[v]</a:t>
            </a:r>
          </a:p>
          <a:p>
            <a:r>
              <a:rPr lang="en-US" altLang="zh-CN" dirty="0"/>
              <a:t>g[v]=f[v]+((g[u]-(f[v]+</a:t>
            </a:r>
            <a:r>
              <a:rPr lang="en-US" altLang="zh-CN" dirty="0" err="1"/>
              <a:t>sz</a:t>
            </a:r>
            <a:r>
              <a:rPr lang="en-US" altLang="zh-CN" dirty="0"/>
              <a:t>[v]))+n-</a:t>
            </a:r>
            <a:r>
              <a:rPr lang="en-US" altLang="zh-CN" dirty="0" err="1"/>
              <a:t>sz</a:t>
            </a:r>
            <a:r>
              <a:rPr lang="en-US" altLang="zh-CN" dirty="0"/>
              <a:t>[v])=g[u]+n-2*</a:t>
            </a:r>
            <a:r>
              <a:rPr lang="en-US" altLang="zh-CN" dirty="0" err="1"/>
              <a:t>sz</a:t>
            </a:r>
            <a:r>
              <a:rPr lang="en-US" altLang="zh-CN" dirty="0"/>
              <a:t>[v]</a:t>
            </a:r>
          </a:p>
          <a:p>
            <a:r>
              <a:rPr lang="zh-CN" altLang="en-US" dirty="0"/>
              <a:t>当然也可以考虑</a:t>
            </a:r>
            <a:r>
              <a:rPr lang="en-US" altLang="zh-CN" dirty="0"/>
              <a:t>g[u]</a:t>
            </a:r>
            <a:r>
              <a:rPr lang="zh-CN" altLang="en-US" dirty="0"/>
              <a:t>变到</a:t>
            </a:r>
            <a:r>
              <a:rPr lang="en-US" altLang="zh-CN" dirty="0"/>
              <a:t>g[v]</a:t>
            </a:r>
            <a:r>
              <a:rPr lang="zh-CN" altLang="en-US" dirty="0"/>
              <a:t>，答案怎么变，不过这样想不普适</a:t>
            </a:r>
            <a:endParaRPr lang="en-US" altLang="zh-CN" dirty="0"/>
          </a:p>
        </p:txBody>
      </p:sp>
    </p:spTree>
    <p:extLst>
      <p:ext uri="{BB962C8B-B14F-4D97-AF65-F5344CB8AC3E}">
        <p14:creationId xmlns:p14="http://schemas.microsoft.com/office/powerpoint/2010/main" val="25518459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en-US" altLang="zh-CN" dirty="0"/>
              <a:t>luoguP3047</a:t>
            </a:r>
            <a:endParaRPr lang="zh-CN" altLang="en-US" dirty="0"/>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给一棵</a:t>
            </a:r>
            <a:r>
              <a:rPr lang="en-US" altLang="zh-CN" dirty="0"/>
              <a:t>n</a:t>
            </a:r>
            <a:r>
              <a:rPr lang="zh-CN" altLang="en-US" dirty="0"/>
              <a:t>个点的树，点带权，对于每个节点求出距离它不超过</a:t>
            </a:r>
            <a:r>
              <a:rPr lang="en-US" altLang="zh-CN" dirty="0"/>
              <a:t>k</a:t>
            </a:r>
            <a:r>
              <a:rPr lang="zh-CN" altLang="en-US" dirty="0"/>
              <a:t>的所有节点权值和</a:t>
            </a:r>
            <a:endParaRPr lang="en-US" altLang="zh-CN" dirty="0"/>
          </a:p>
          <a:p>
            <a:r>
              <a:rPr lang="en-US" altLang="zh-CN" dirty="0"/>
              <a:t>n&lt;=1e5, k&lt;=20</a:t>
            </a:r>
          </a:p>
        </p:txBody>
      </p:sp>
    </p:spTree>
    <p:extLst>
      <p:ext uri="{BB962C8B-B14F-4D97-AF65-F5344CB8AC3E}">
        <p14:creationId xmlns:p14="http://schemas.microsoft.com/office/powerpoint/2010/main" val="13144666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en-US" altLang="zh-CN" dirty="0"/>
              <a:t>luoguP3047</a:t>
            </a:r>
            <a:endParaRPr lang="zh-CN" altLang="en-US" dirty="0"/>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第一次</a:t>
            </a:r>
            <a:r>
              <a:rPr lang="en-US" altLang="zh-CN" dirty="0" err="1"/>
              <a:t>dp</a:t>
            </a:r>
            <a:r>
              <a:rPr lang="zh-CN" altLang="en-US" dirty="0"/>
              <a:t>，设</a:t>
            </a:r>
            <a:r>
              <a:rPr lang="en-US" altLang="zh-CN" dirty="0"/>
              <a:t>f[u][k]</a:t>
            </a:r>
            <a:r>
              <a:rPr lang="zh-CN" altLang="en-US" dirty="0"/>
              <a:t>表示在</a:t>
            </a:r>
            <a:r>
              <a:rPr lang="en-US" altLang="zh-CN" dirty="0"/>
              <a:t>u</a:t>
            </a:r>
            <a:r>
              <a:rPr lang="zh-CN" altLang="en-US" dirty="0"/>
              <a:t>的子树中，距离</a:t>
            </a:r>
            <a:r>
              <a:rPr lang="en-US" altLang="zh-CN" dirty="0"/>
              <a:t>u</a:t>
            </a:r>
            <a:r>
              <a:rPr lang="zh-CN" altLang="en-US" dirty="0"/>
              <a:t>的距离不超过</a:t>
            </a:r>
            <a:r>
              <a:rPr lang="en-US" altLang="zh-CN" dirty="0"/>
              <a:t>k</a:t>
            </a:r>
            <a:r>
              <a:rPr lang="zh-CN" altLang="en-US" dirty="0"/>
              <a:t>的权值和</a:t>
            </a:r>
            <a:endParaRPr lang="en-US" altLang="zh-CN" dirty="0"/>
          </a:p>
          <a:p>
            <a:r>
              <a:rPr lang="en-US" altLang="zh-CN" dirty="0"/>
              <a:t>f[u][k]=a[u]+\</a:t>
            </a:r>
            <a:r>
              <a:rPr lang="en-US" altLang="zh-CN" dirty="0" err="1"/>
              <a:t>sum_v</a:t>
            </a:r>
            <a:r>
              <a:rPr lang="en-US" altLang="zh-CN" dirty="0"/>
              <a:t> f[v][k-1]</a:t>
            </a:r>
          </a:p>
          <a:p>
            <a:r>
              <a:rPr lang="zh-CN" altLang="en-US" dirty="0"/>
              <a:t>第二次</a:t>
            </a:r>
            <a:r>
              <a:rPr lang="en-US" altLang="zh-CN" dirty="0" err="1"/>
              <a:t>dp</a:t>
            </a:r>
            <a:r>
              <a:rPr lang="zh-CN" altLang="en-US" dirty="0"/>
              <a:t>，设</a:t>
            </a:r>
            <a:r>
              <a:rPr lang="en-US" altLang="zh-CN" dirty="0"/>
              <a:t>g[u][k]</a:t>
            </a:r>
            <a:r>
              <a:rPr lang="zh-CN" altLang="en-US" dirty="0"/>
              <a:t>表示答案，假设</a:t>
            </a:r>
            <a:r>
              <a:rPr lang="en-US" altLang="zh-CN" dirty="0"/>
              <a:t>g[u][k]</a:t>
            </a:r>
            <a:r>
              <a:rPr lang="zh-CN" altLang="en-US" dirty="0"/>
              <a:t>已知，考虑算</a:t>
            </a:r>
            <a:r>
              <a:rPr lang="en-US" altLang="zh-CN" dirty="0"/>
              <a:t>g[v][k]</a:t>
            </a:r>
          </a:p>
          <a:p>
            <a:r>
              <a:rPr lang="en-US" altLang="zh-CN" dirty="0"/>
              <a:t>g[v][k]=f[v][k]+(g[u][k-1]-f[v][k-2])</a:t>
            </a:r>
          </a:p>
        </p:txBody>
      </p:sp>
    </p:spTree>
    <p:extLst>
      <p:ext uri="{BB962C8B-B14F-4D97-AF65-F5344CB8AC3E}">
        <p14:creationId xmlns:p14="http://schemas.microsoft.com/office/powerpoint/2010/main" val="20706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树的重心</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lstStyle/>
          <a:p>
            <a:r>
              <a:rPr lang="zh-CN" altLang="en-US" dirty="0"/>
              <a:t>树的重心有很多的性质</a:t>
            </a:r>
            <a:endParaRPr lang="en-US" altLang="zh-CN" dirty="0"/>
          </a:p>
          <a:p>
            <a:r>
              <a:rPr lang="zh-CN" altLang="en-US" dirty="0"/>
              <a:t>一个节点是重心的充要条件是把它当作根，它的所有子树大小都不超过总点数的一半。</a:t>
            </a:r>
          </a:p>
          <a:p>
            <a:r>
              <a:rPr lang="zh-CN" altLang="en-US" dirty="0"/>
              <a:t>重心</a:t>
            </a:r>
            <a:r>
              <a:rPr lang="en-US" altLang="zh-CN" dirty="0"/>
              <a:t>-&gt;</a:t>
            </a:r>
            <a:r>
              <a:rPr lang="zh-CN" altLang="en-US" dirty="0"/>
              <a:t>不超过一半</a:t>
            </a:r>
            <a:endParaRPr lang="en-US" altLang="zh-CN" dirty="0"/>
          </a:p>
          <a:p>
            <a:r>
              <a:rPr lang="zh-CN" altLang="en-US" dirty="0"/>
              <a:t>反证法，假设</a:t>
            </a:r>
            <a:r>
              <a:rPr lang="en-US" altLang="zh-CN" dirty="0"/>
              <a:t>u</a:t>
            </a:r>
            <a:r>
              <a:rPr lang="zh-CN" altLang="en-US" dirty="0"/>
              <a:t>有一个儿子</a:t>
            </a:r>
            <a:r>
              <a:rPr lang="en-US" altLang="zh-CN" dirty="0"/>
              <a:t>v</a:t>
            </a:r>
            <a:r>
              <a:rPr lang="zh-CN" altLang="en-US" dirty="0"/>
              <a:t>超过一半，那么让</a:t>
            </a:r>
            <a:r>
              <a:rPr lang="en-US" altLang="zh-CN" dirty="0"/>
              <a:t>v</a:t>
            </a:r>
            <a:r>
              <a:rPr lang="zh-CN" altLang="en-US" dirty="0"/>
              <a:t>当重心显然更优</a:t>
            </a:r>
            <a:endParaRPr lang="en-US" altLang="zh-CN" dirty="0"/>
          </a:p>
          <a:p>
            <a:endParaRPr lang="zh-CN" altLang="en-US" dirty="0"/>
          </a:p>
        </p:txBody>
      </p:sp>
    </p:spTree>
    <p:extLst>
      <p:ext uri="{BB962C8B-B14F-4D97-AF65-F5344CB8AC3E}">
        <p14:creationId xmlns:p14="http://schemas.microsoft.com/office/powerpoint/2010/main" val="15039346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en-US" altLang="zh-CN" dirty="0"/>
              <a:t>luoguP3047</a:t>
            </a:r>
            <a:endParaRPr lang="zh-CN" altLang="en-US" dirty="0"/>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第一次</a:t>
            </a:r>
            <a:r>
              <a:rPr lang="en-US" altLang="zh-CN" dirty="0" err="1"/>
              <a:t>dp</a:t>
            </a:r>
            <a:r>
              <a:rPr lang="zh-CN" altLang="en-US" dirty="0"/>
              <a:t>，设</a:t>
            </a:r>
            <a:r>
              <a:rPr lang="en-US" altLang="zh-CN" dirty="0"/>
              <a:t>f[u][k]</a:t>
            </a:r>
            <a:r>
              <a:rPr lang="zh-CN" altLang="en-US" dirty="0"/>
              <a:t>表示在</a:t>
            </a:r>
            <a:r>
              <a:rPr lang="en-US" altLang="zh-CN" dirty="0"/>
              <a:t>u</a:t>
            </a:r>
            <a:r>
              <a:rPr lang="zh-CN" altLang="en-US" dirty="0"/>
              <a:t>的子树中，距离</a:t>
            </a:r>
            <a:r>
              <a:rPr lang="en-US" altLang="zh-CN" dirty="0"/>
              <a:t>u</a:t>
            </a:r>
            <a:r>
              <a:rPr lang="zh-CN" altLang="en-US" dirty="0"/>
              <a:t>的距离不超过</a:t>
            </a:r>
            <a:r>
              <a:rPr lang="en-US" altLang="zh-CN" dirty="0"/>
              <a:t>k</a:t>
            </a:r>
            <a:r>
              <a:rPr lang="zh-CN" altLang="en-US" dirty="0"/>
              <a:t>的权值和</a:t>
            </a:r>
            <a:endParaRPr lang="en-US" altLang="zh-CN" dirty="0"/>
          </a:p>
          <a:p>
            <a:r>
              <a:rPr lang="en-US" altLang="zh-CN" dirty="0"/>
              <a:t>f[u][k]=a[u]+\</a:t>
            </a:r>
            <a:r>
              <a:rPr lang="en-US" altLang="zh-CN" dirty="0" err="1"/>
              <a:t>sum_v</a:t>
            </a:r>
            <a:r>
              <a:rPr lang="en-US" altLang="zh-CN" dirty="0"/>
              <a:t> f[v][k-1]</a:t>
            </a:r>
          </a:p>
          <a:p>
            <a:r>
              <a:rPr lang="zh-CN" altLang="en-US" dirty="0"/>
              <a:t>第二次</a:t>
            </a:r>
            <a:r>
              <a:rPr lang="en-US" altLang="zh-CN" dirty="0" err="1"/>
              <a:t>dp</a:t>
            </a:r>
            <a:r>
              <a:rPr lang="zh-CN" altLang="en-US" dirty="0"/>
              <a:t>，设</a:t>
            </a:r>
            <a:r>
              <a:rPr lang="en-US" altLang="zh-CN" dirty="0"/>
              <a:t>g[u][k]</a:t>
            </a:r>
            <a:r>
              <a:rPr lang="zh-CN" altLang="en-US" dirty="0"/>
              <a:t>表示答案，假设</a:t>
            </a:r>
            <a:r>
              <a:rPr lang="en-US" altLang="zh-CN" dirty="0"/>
              <a:t>g[u][k]</a:t>
            </a:r>
            <a:r>
              <a:rPr lang="zh-CN" altLang="en-US" dirty="0"/>
              <a:t>已知，考虑算</a:t>
            </a:r>
            <a:r>
              <a:rPr lang="en-US" altLang="zh-CN" dirty="0"/>
              <a:t>g[v][k]</a:t>
            </a:r>
          </a:p>
          <a:p>
            <a:r>
              <a:rPr lang="en-US" altLang="zh-CN" dirty="0"/>
              <a:t>g[v][k]=f[v][k]+(g[u][k-1]-f[v][k-2])</a:t>
            </a:r>
          </a:p>
        </p:txBody>
      </p:sp>
    </p:spTree>
    <p:extLst>
      <p:ext uri="{BB962C8B-B14F-4D97-AF65-F5344CB8AC3E}">
        <p14:creationId xmlns:p14="http://schemas.microsoft.com/office/powerpoint/2010/main" val="5443757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en-US" altLang="zh-CN" dirty="0"/>
              <a:t>luoguP3047</a:t>
            </a:r>
            <a:endParaRPr lang="zh-CN" altLang="en-US" dirty="0"/>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给定一棵</a:t>
            </a:r>
            <a:r>
              <a:rPr lang="en-US" altLang="zh-CN" dirty="0"/>
              <a:t>n</a:t>
            </a:r>
            <a:r>
              <a:rPr lang="zh-CN" altLang="en-US" dirty="0"/>
              <a:t>个节点的树，每个节点为黑色或者白色，每个点的答案为包含该点的连通块的白色节点数减黑色节点数的最大值</a:t>
            </a:r>
            <a:endParaRPr lang="en-US" altLang="zh-CN" dirty="0"/>
          </a:p>
          <a:p>
            <a:r>
              <a:rPr lang="en-US" altLang="zh-CN" dirty="0"/>
              <a:t>n&lt;=2e5</a:t>
            </a:r>
          </a:p>
        </p:txBody>
      </p:sp>
    </p:spTree>
    <p:extLst>
      <p:ext uri="{BB962C8B-B14F-4D97-AF65-F5344CB8AC3E}">
        <p14:creationId xmlns:p14="http://schemas.microsoft.com/office/powerpoint/2010/main" val="360039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en-US" altLang="zh-CN" dirty="0"/>
              <a:t>luoguP3047</a:t>
            </a:r>
            <a:endParaRPr lang="zh-CN" altLang="en-US" dirty="0"/>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白色减黑色处理成白色点权为</a:t>
            </a:r>
            <a:r>
              <a:rPr lang="en-US" altLang="zh-CN" dirty="0"/>
              <a:t>1</a:t>
            </a:r>
            <a:r>
              <a:rPr lang="zh-CN" altLang="en-US" dirty="0"/>
              <a:t>，黑色点权为</a:t>
            </a:r>
            <a:r>
              <a:rPr lang="en-US" altLang="zh-CN" dirty="0"/>
              <a:t>-1</a:t>
            </a:r>
            <a:r>
              <a:rPr lang="zh-CN" altLang="en-US" dirty="0"/>
              <a:t>，点权和</a:t>
            </a:r>
            <a:endParaRPr lang="en-US" altLang="zh-CN" dirty="0"/>
          </a:p>
          <a:p>
            <a:r>
              <a:rPr lang="zh-CN" altLang="en-US" dirty="0"/>
              <a:t>设</a:t>
            </a:r>
            <a:r>
              <a:rPr lang="en-US" altLang="zh-CN" dirty="0"/>
              <a:t>f[u]</a:t>
            </a:r>
            <a:r>
              <a:rPr lang="zh-CN" altLang="en-US" dirty="0"/>
              <a:t>表示</a:t>
            </a:r>
            <a:r>
              <a:rPr lang="en-US" altLang="zh-CN" dirty="0"/>
              <a:t>u</a:t>
            </a:r>
            <a:r>
              <a:rPr lang="zh-CN" altLang="en-US" dirty="0"/>
              <a:t>的子树内部找一个包含</a:t>
            </a:r>
            <a:r>
              <a:rPr lang="en-US" altLang="zh-CN" dirty="0"/>
              <a:t>u</a:t>
            </a:r>
            <a:r>
              <a:rPr lang="zh-CN" altLang="en-US" dirty="0"/>
              <a:t>的连通块点权和最大</a:t>
            </a:r>
            <a:endParaRPr lang="en-US" altLang="zh-CN" dirty="0"/>
          </a:p>
          <a:p>
            <a:r>
              <a:rPr lang="en-US" altLang="zh-CN" dirty="0"/>
              <a:t>f[u]=a[u]+\</a:t>
            </a:r>
            <a:r>
              <a:rPr lang="en-US" altLang="zh-CN" dirty="0" err="1"/>
              <a:t>sum_v</a:t>
            </a:r>
            <a:r>
              <a:rPr lang="en-US" altLang="zh-CN" dirty="0"/>
              <a:t> max(f[v],0)</a:t>
            </a:r>
          </a:p>
          <a:p>
            <a:r>
              <a:rPr lang="zh-CN" altLang="en-US" dirty="0"/>
              <a:t>设</a:t>
            </a:r>
            <a:r>
              <a:rPr lang="en-US" altLang="zh-CN" dirty="0"/>
              <a:t>g[u]</a:t>
            </a:r>
            <a:r>
              <a:rPr lang="zh-CN" altLang="en-US" dirty="0"/>
              <a:t>表示答案，假设</a:t>
            </a:r>
            <a:r>
              <a:rPr lang="en-US" altLang="zh-CN" dirty="0"/>
              <a:t>g[u]</a:t>
            </a:r>
            <a:r>
              <a:rPr lang="zh-CN" altLang="en-US" dirty="0"/>
              <a:t>已知，考虑算</a:t>
            </a:r>
            <a:r>
              <a:rPr lang="en-US" altLang="zh-CN" dirty="0"/>
              <a:t>g[v]</a:t>
            </a:r>
          </a:p>
          <a:p>
            <a:r>
              <a:rPr lang="en-US" altLang="zh-CN" dirty="0"/>
              <a:t>g[v]=f[v]+max(0,g[u]-max(0,f[v]))</a:t>
            </a:r>
          </a:p>
        </p:txBody>
      </p:sp>
    </p:spTree>
    <p:extLst>
      <p:ext uri="{BB962C8B-B14F-4D97-AF65-F5344CB8AC3E}">
        <p14:creationId xmlns:p14="http://schemas.microsoft.com/office/powerpoint/2010/main" val="38983139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en-US" altLang="zh-CN" dirty="0" err="1"/>
              <a:t>poj</a:t>
            </a:r>
            <a:r>
              <a:rPr lang="en-US" altLang="zh-CN" dirty="0"/>
              <a:t> 3585</a:t>
            </a:r>
            <a:endParaRPr lang="zh-CN" altLang="en-US" dirty="0"/>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给定一棵</a:t>
            </a:r>
            <a:r>
              <a:rPr lang="en-US" altLang="zh-CN" dirty="0"/>
              <a:t>n</a:t>
            </a:r>
            <a:r>
              <a:rPr lang="zh-CN" altLang="en-US" dirty="0"/>
              <a:t>个节点的树，边有容量，求从每个点出发流到所有点的流量和</a:t>
            </a:r>
            <a:endParaRPr lang="en-US" altLang="zh-CN" dirty="0"/>
          </a:p>
          <a:p>
            <a:r>
              <a:rPr lang="en-US" altLang="zh-CN" dirty="0"/>
              <a:t>n&lt;=2e5</a:t>
            </a:r>
          </a:p>
        </p:txBody>
      </p:sp>
    </p:spTree>
    <p:extLst>
      <p:ext uri="{BB962C8B-B14F-4D97-AF65-F5344CB8AC3E}">
        <p14:creationId xmlns:p14="http://schemas.microsoft.com/office/powerpoint/2010/main" val="22020179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en-US" altLang="zh-CN" dirty="0" err="1"/>
              <a:t>poj</a:t>
            </a:r>
            <a:r>
              <a:rPr lang="en-US" altLang="zh-CN" dirty="0"/>
              <a:t> 3585</a:t>
            </a:r>
            <a:endParaRPr lang="zh-CN" altLang="en-US" dirty="0"/>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normAutofit/>
          </a:bodyPr>
          <a:lstStyle/>
          <a:p>
            <a:r>
              <a:rPr lang="zh-CN" altLang="en-US" dirty="0"/>
              <a:t>设</a:t>
            </a:r>
            <a:r>
              <a:rPr lang="en-US" altLang="zh-CN" dirty="0"/>
              <a:t>f[u]</a:t>
            </a:r>
            <a:r>
              <a:rPr lang="zh-CN" altLang="en-US" dirty="0"/>
              <a:t>表示从</a:t>
            </a:r>
            <a:r>
              <a:rPr lang="en-US" altLang="zh-CN" dirty="0"/>
              <a:t>u</a:t>
            </a:r>
            <a:r>
              <a:rPr lang="zh-CN" altLang="en-US" dirty="0"/>
              <a:t>出发流到</a:t>
            </a:r>
            <a:r>
              <a:rPr lang="en-US" altLang="zh-CN" dirty="0"/>
              <a:t>u</a:t>
            </a:r>
            <a:r>
              <a:rPr lang="zh-CN" altLang="en-US" dirty="0"/>
              <a:t>的子树内部的最大流量和</a:t>
            </a:r>
            <a:endParaRPr lang="en-US" altLang="zh-CN" dirty="0"/>
          </a:p>
          <a:p>
            <a:r>
              <a:rPr lang="en-US" altLang="zh-CN" dirty="0"/>
              <a:t>f[u]=\</a:t>
            </a:r>
            <a:r>
              <a:rPr lang="en-US" altLang="zh-CN" dirty="0" err="1"/>
              <a:t>sum_v</a:t>
            </a:r>
            <a:r>
              <a:rPr lang="en-US" altLang="zh-CN" dirty="0"/>
              <a:t> min(w(</a:t>
            </a:r>
            <a:r>
              <a:rPr lang="en-US" altLang="zh-CN" dirty="0" err="1"/>
              <a:t>u,v</a:t>
            </a:r>
            <a:r>
              <a:rPr lang="en-US" altLang="zh-CN" dirty="0"/>
              <a:t>),f[v])</a:t>
            </a:r>
          </a:p>
          <a:p>
            <a:r>
              <a:rPr lang="zh-CN" altLang="en-US" dirty="0"/>
              <a:t>设</a:t>
            </a:r>
            <a:r>
              <a:rPr lang="en-US" altLang="zh-CN" dirty="0"/>
              <a:t>g[u]</a:t>
            </a:r>
            <a:r>
              <a:rPr lang="zh-CN" altLang="en-US" dirty="0"/>
              <a:t>表示答案，假设</a:t>
            </a:r>
            <a:r>
              <a:rPr lang="en-US" altLang="zh-CN" dirty="0"/>
              <a:t>g[u]</a:t>
            </a:r>
            <a:r>
              <a:rPr lang="zh-CN" altLang="en-US" dirty="0"/>
              <a:t>已知，考虑算</a:t>
            </a:r>
            <a:r>
              <a:rPr lang="en-US" altLang="zh-CN" dirty="0"/>
              <a:t>g[v]</a:t>
            </a:r>
          </a:p>
          <a:p>
            <a:r>
              <a:rPr lang="en-US" altLang="zh-CN" dirty="0"/>
              <a:t>g[v]=f[v]+min(w(</a:t>
            </a:r>
            <a:r>
              <a:rPr lang="en-US" altLang="zh-CN" dirty="0" err="1"/>
              <a:t>u,v</a:t>
            </a:r>
            <a:r>
              <a:rPr lang="en-US" altLang="zh-CN" dirty="0"/>
              <a:t>),g[u]-min(w(</a:t>
            </a:r>
            <a:r>
              <a:rPr lang="en-US" altLang="zh-CN" dirty="0" err="1"/>
              <a:t>u,v</a:t>
            </a:r>
            <a:r>
              <a:rPr lang="en-US" altLang="zh-CN" dirty="0"/>
              <a:t>),f[u]))</a:t>
            </a:r>
          </a:p>
          <a:p>
            <a:r>
              <a:rPr lang="zh-CN" altLang="en-US" dirty="0"/>
              <a:t>当然注意各种边界情况，如</a:t>
            </a:r>
            <a:r>
              <a:rPr lang="en-US" altLang="zh-CN"/>
              <a:t>u</a:t>
            </a:r>
            <a:r>
              <a:rPr lang="zh-CN" altLang="en-US"/>
              <a:t>只有一个儿子的情况，是叶子的情况等</a:t>
            </a:r>
            <a:endParaRPr lang="en-US" altLang="zh-CN" dirty="0"/>
          </a:p>
        </p:txBody>
      </p:sp>
    </p:spTree>
    <p:extLst>
      <p:ext uri="{BB962C8B-B14F-4D97-AF65-F5344CB8AC3E}">
        <p14:creationId xmlns:p14="http://schemas.microsoft.com/office/powerpoint/2010/main" val="7306148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39B06-829B-2A84-8DB6-22689B1FBB19}"/>
              </a:ext>
            </a:extLst>
          </p:cNvPr>
          <p:cNvSpPr>
            <a:spLocks noGrp="1"/>
          </p:cNvSpPr>
          <p:nvPr>
            <p:ph type="title"/>
          </p:nvPr>
        </p:nvSpPr>
        <p:spPr/>
        <p:txBody>
          <a:bodyPr/>
          <a:lstStyle/>
          <a:p>
            <a:r>
              <a:rPr lang="en-US" altLang="zh-CN" dirty="0"/>
              <a:t>[COCI2014-2015#1] Kamp</a:t>
            </a:r>
            <a:endParaRPr lang="zh-CN" altLang="en-US" dirty="0"/>
          </a:p>
        </p:txBody>
      </p:sp>
      <p:sp>
        <p:nvSpPr>
          <p:cNvPr id="3" name="内容占位符 2">
            <a:extLst>
              <a:ext uri="{FF2B5EF4-FFF2-40B4-BE49-F238E27FC236}">
                <a16:creationId xmlns:a16="http://schemas.microsoft.com/office/drawing/2014/main" id="{5A424961-35DC-D880-DA48-6D3E8197F48A}"/>
              </a:ext>
            </a:extLst>
          </p:cNvPr>
          <p:cNvSpPr>
            <a:spLocks noGrp="1"/>
          </p:cNvSpPr>
          <p:nvPr>
            <p:ph idx="1"/>
          </p:nvPr>
        </p:nvSpPr>
        <p:spPr/>
        <p:txBody>
          <a:bodyPr/>
          <a:lstStyle/>
          <a:p>
            <a:r>
              <a:rPr lang="zh-CN" altLang="en-US" dirty="0"/>
              <a:t>有一棵</a:t>
            </a:r>
            <a:r>
              <a:rPr lang="en-US" altLang="zh-CN" dirty="0"/>
              <a:t>n</a:t>
            </a:r>
            <a:r>
              <a:rPr lang="zh-CN" altLang="en-US" dirty="0"/>
              <a:t>个点的树，有</a:t>
            </a:r>
            <a:r>
              <a:rPr lang="en-US" altLang="zh-CN" dirty="0"/>
              <a:t>k</a:t>
            </a:r>
            <a:r>
              <a:rPr lang="zh-CN" altLang="en-US" dirty="0"/>
              <a:t>个关键点</a:t>
            </a:r>
            <a:endParaRPr lang="en-US" altLang="zh-CN" dirty="0"/>
          </a:p>
          <a:p>
            <a:r>
              <a:rPr lang="zh-CN" altLang="en-US" dirty="0"/>
              <a:t>对于每个点，求：从这个点出发走遍</a:t>
            </a:r>
            <a:r>
              <a:rPr lang="en-US" altLang="zh-CN" dirty="0"/>
              <a:t>k</a:t>
            </a:r>
            <a:r>
              <a:rPr lang="zh-CN" altLang="en-US" dirty="0"/>
              <a:t>个关键点的最短距离</a:t>
            </a:r>
            <a:endParaRPr lang="en-US" altLang="zh-CN" dirty="0"/>
          </a:p>
          <a:p>
            <a:r>
              <a:rPr lang="en-US" altLang="zh-CN" dirty="0" err="1"/>
              <a:t>n,k</a:t>
            </a:r>
            <a:r>
              <a:rPr lang="en-US" altLang="zh-CN" dirty="0"/>
              <a:t>&lt;=5e5</a:t>
            </a:r>
            <a:endParaRPr lang="zh-CN" altLang="en-US" dirty="0"/>
          </a:p>
        </p:txBody>
      </p:sp>
    </p:spTree>
    <p:extLst>
      <p:ext uri="{BB962C8B-B14F-4D97-AF65-F5344CB8AC3E}">
        <p14:creationId xmlns:p14="http://schemas.microsoft.com/office/powerpoint/2010/main" val="106664113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39B06-829B-2A84-8DB6-22689B1FBB19}"/>
              </a:ext>
            </a:extLst>
          </p:cNvPr>
          <p:cNvSpPr>
            <a:spLocks noGrp="1"/>
          </p:cNvSpPr>
          <p:nvPr>
            <p:ph type="title"/>
          </p:nvPr>
        </p:nvSpPr>
        <p:spPr/>
        <p:txBody>
          <a:bodyPr/>
          <a:lstStyle/>
          <a:p>
            <a:r>
              <a:rPr lang="en-US" altLang="zh-CN" dirty="0"/>
              <a:t>[COCI2014-2015#1] Kamp</a:t>
            </a:r>
            <a:endParaRPr lang="zh-CN" altLang="en-US" dirty="0"/>
          </a:p>
        </p:txBody>
      </p:sp>
      <p:sp>
        <p:nvSpPr>
          <p:cNvPr id="3" name="内容占位符 2">
            <a:extLst>
              <a:ext uri="{FF2B5EF4-FFF2-40B4-BE49-F238E27FC236}">
                <a16:creationId xmlns:a16="http://schemas.microsoft.com/office/drawing/2014/main" id="{5A424961-35DC-D880-DA48-6D3E8197F48A}"/>
              </a:ext>
            </a:extLst>
          </p:cNvPr>
          <p:cNvSpPr>
            <a:spLocks noGrp="1"/>
          </p:cNvSpPr>
          <p:nvPr>
            <p:ph idx="1"/>
          </p:nvPr>
        </p:nvSpPr>
        <p:spPr/>
        <p:txBody>
          <a:bodyPr/>
          <a:lstStyle/>
          <a:p>
            <a:r>
              <a:rPr lang="zh-CN" altLang="en-US" dirty="0"/>
              <a:t>先假设所有点都是关键点</a:t>
            </a:r>
            <a:endParaRPr lang="en-US" altLang="zh-CN" dirty="0"/>
          </a:p>
          <a:p>
            <a:r>
              <a:rPr lang="zh-CN" altLang="en-US" dirty="0"/>
              <a:t>回忆我们之前的铲雪车问题</a:t>
            </a:r>
            <a:endParaRPr lang="en-US" altLang="zh-CN" dirty="0"/>
          </a:p>
          <a:p>
            <a:r>
              <a:rPr lang="zh-CN" altLang="en-US" dirty="0"/>
              <a:t>如果这个题要求我们回到出发点，那么答案就是所有边的边权</a:t>
            </a:r>
            <a:r>
              <a:rPr lang="en-US" altLang="zh-CN" dirty="0"/>
              <a:t>*2</a:t>
            </a:r>
          </a:p>
          <a:p>
            <a:r>
              <a:rPr lang="zh-CN" altLang="en-US" dirty="0"/>
              <a:t>但是可以在任意地方停下来，所以答案要减去出发点到树中任意一点的最长距离</a:t>
            </a:r>
            <a:endParaRPr lang="en-US" altLang="zh-CN" dirty="0"/>
          </a:p>
          <a:p>
            <a:endParaRPr lang="zh-CN" altLang="en-US" dirty="0"/>
          </a:p>
        </p:txBody>
      </p:sp>
    </p:spTree>
    <p:extLst>
      <p:ext uri="{BB962C8B-B14F-4D97-AF65-F5344CB8AC3E}">
        <p14:creationId xmlns:p14="http://schemas.microsoft.com/office/powerpoint/2010/main" val="40468301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39B06-829B-2A84-8DB6-22689B1FBB19}"/>
              </a:ext>
            </a:extLst>
          </p:cNvPr>
          <p:cNvSpPr>
            <a:spLocks noGrp="1"/>
          </p:cNvSpPr>
          <p:nvPr>
            <p:ph type="title"/>
          </p:nvPr>
        </p:nvSpPr>
        <p:spPr/>
        <p:txBody>
          <a:bodyPr/>
          <a:lstStyle/>
          <a:p>
            <a:r>
              <a:rPr lang="en-US" altLang="zh-CN" dirty="0"/>
              <a:t>[COCI2014-2015#1] Kamp</a:t>
            </a:r>
            <a:endParaRPr lang="zh-CN" altLang="en-US" dirty="0"/>
          </a:p>
        </p:txBody>
      </p:sp>
      <p:sp>
        <p:nvSpPr>
          <p:cNvPr id="3" name="内容占位符 2">
            <a:extLst>
              <a:ext uri="{FF2B5EF4-FFF2-40B4-BE49-F238E27FC236}">
                <a16:creationId xmlns:a16="http://schemas.microsoft.com/office/drawing/2014/main" id="{5A424961-35DC-D880-DA48-6D3E8197F48A}"/>
              </a:ext>
            </a:extLst>
          </p:cNvPr>
          <p:cNvSpPr>
            <a:spLocks noGrp="1"/>
          </p:cNvSpPr>
          <p:nvPr>
            <p:ph idx="1"/>
          </p:nvPr>
        </p:nvSpPr>
        <p:spPr/>
        <p:txBody>
          <a:bodyPr/>
          <a:lstStyle/>
          <a:p>
            <a:r>
              <a:rPr lang="zh-CN" altLang="en-US" dirty="0"/>
              <a:t>再考虑某些点是关键点某些点不是的情况</a:t>
            </a:r>
            <a:endParaRPr lang="en-US" altLang="zh-CN" dirty="0"/>
          </a:p>
          <a:p>
            <a:r>
              <a:rPr lang="zh-CN" altLang="en-US" dirty="0"/>
              <a:t>如果这个题要求我们回到出发点，那么答案就是这个点到每个关键点的路径构成的一棵树的边权和</a:t>
            </a:r>
            <a:r>
              <a:rPr lang="en-US" altLang="zh-CN" dirty="0"/>
              <a:t>*2</a:t>
            </a:r>
          </a:p>
          <a:p>
            <a:r>
              <a:rPr lang="zh-CN" altLang="en-US" dirty="0"/>
              <a:t>但是可以在任意地方停下来，所以答案要减去出发点到任意一个关键点的最长距离</a:t>
            </a:r>
            <a:endParaRPr lang="en-US" altLang="zh-CN" dirty="0"/>
          </a:p>
          <a:p>
            <a:r>
              <a:rPr lang="zh-CN" altLang="en-US" dirty="0"/>
              <a:t>用换根</a:t>
            </a:r>
            <a:r>
              <a:rPr lang="en-US" altLang="zh-CN" dirty="0" err="1"/>
              <a:t>dp</a:t>
            </a:r>
            <a:r>
              <a:rPr lang="zh-CN" altLang="en-US" dirty="0"/>
              <a:t>分别</a:t>
            </a:r>
            <a:r>
              <a:rPr lang="en-US" altLang="zh-CN" dirty="0" err="1"/>
              <a:t>dp</a:t>
            </a:r>
            <a:r>
              <a:rPr lang="zh-CN" altLang="en-US" dirty="0"/>
              <a:t>这两个值</a:t>
            </a:r>
            <a:endParaRPr lang="en-US" altLang="zh-CN" dirty="0"/>
          </a:p>
          <a:p>
            <a:endParaRPr lang="zh-CN" altLang="en-US" dirty="0"/>
          </a:p>
        </p:txBody>
      </p:sp>
    </p:spTree>
    <p:extLst>
      <p:ext uri="{BB962C8B-B14F-4D97-AF65-F5344CB8AC3E}">
        <p14:creationId xmlns:p14="http://schemas.microsoft.com/office/powerpoint/2010/main" val="2851042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39B06-829B-2A84-8DB6-22689B1FBB19}"/>
              </a:ext>
            </a:extLst>
          </p:cNvPr>
          <p:cNvSpPr>
            <a:spLocks noGrp="1"/>
          </p:cNvSpPr>
          <p:nvPr>
            <p:ph type="title"/>
          </p:nvPr>
        </p:nvSpPr>
        <p:spPr/>
        <p:txBody>
          <a:bodyPr/>
          <a:lstStyle/>
          <a:p>
            <a:r>
              <a:rPr lang="en-US" altLang="zh-CN" dirty="0"/>
              <a:t>[COCI2014-2015#1] Kamp</a:t>
            </a:r>
            <a:endParaRPr lang="zh-CN" altLang="en-US" dirty="0"/>
          </a:p>
        </p:txBody>
      </p:sp>
      <p:sp>
        <p:nvSpPr>
          <p:cNvPr id="3" name="内容占位符 2">
            <a:extLst>
              <a:ext uri="{FF2B5EF4-FFF2-40B4-BE49-F238E27FC236}">
                <a16:creationId xmlns:a16="http://schemas.microsoft.com/office/drawing/2014/main" id="{5A424961-35DC-D880-DA48-6D3E8197F48A}"/>
              </a:ext>
            </a:extLst>
          </p:cNvPr>
          <p:cNvSpPr>
            <a:spLocks noGrp="1"/>
          </p:cNvSpPr>
          <p:nvPr>
            <p:ph idx="1"/>
          </p:nvPr>
        </p:nvSpPr>
        <p:spPr/>
        <p:txBody>
          <a:bodyPr/>
          <a:lstStyle/>
          <a:p>
            <a:r>
              <a:rPr lang="zh-CN" altLang="en-US" dirty="0"/>
              <a:t>根据换根</a:t>
            </a:r>
            <a:r>
              <a:rPr lang="en-US" altLang="zh-CN" dirty="0" err="1"/>
              <a:t>dp</a:t>
            </a:r>
            <a:r>
              <a:rPr lang="zh-CN" altLang="en-US" dirty="0"/>
              <a:t>的套路，我们还是设</a:t>
            </a:r>
            <a:r>
              <a:rPr lang="en-US" altLang="zh-CN" dirty="0"/>
              <a:t>f1[u]</a:t>
            </a:r>
            <a:r>
              <a:rPr lang="zh-CN" altLang="en-US" dirty="0"/>
              <a:t>表示仅考虑</a:t>
            </a:r>
            <a:r>
              <a:rPr lang="en-US" altLang="zh-CN" dirty="0"/>
              <a:t>u</a:t>
            </a:r>
            <a:r>
              <a:rPr lang="zh-CN" altLang="en-US" dirty="0"/>
              <a:t>的子树内部，</a:t>
            </a:r>
            <a:r>
              <a:rPr lang="en-US" altLang="zh-CN" dirty="0"/>
              <a:t>u</a:t>
            </a:r>
            <a:r>
              <a:rPr lang="zh-CN" altLang="en-US" dirty="0"/>
              <a:t>到</a:t>
            </a:r>
            <a:r>
              <a:rPr lang="en-US" altLang="zh-CN" dirty="0"/>
              <a:t>u</a:t>
            </a:r>
            <a:r>
              <a:rPr lang="zh-CN" altLang="en-US" dirty="0"/>
              <a:t>的子树内的关键点构成的树的边权和，</a:t>
            </a:r>
            <a:r>
              <a:rPr lang="en-US" altLang="zh-CN" dirty="0"/>
              <a:t>f2[u]</a:t>
            </a:r>
            <a:r>
              <a:rPr lang="zh-CN" altLang="en-US" dirty="0"/>
              <a:t>表示仅考虑</a:t>
            </a:r>
            <a:r>
              <a:rPr lang="en-US" altLang="zh-CN" dirty="0"/>
              <a:t>u</a:t>
            </a:r>
            <a:r>
              <a:rPr lang="zh-CN" altLang="en-US" dirty="0"/>
              <a:t>的子树内部，</a:t>
            </a:r>
            <a:r>
              <a:rPr lang="en-US" altLang="zh-CN" dirty="0"/>
              <a:t>u</a:t>
            </a:r>
            <a:r>
              <a:rPr lang="zh-CN" altLang="en-US" dirty="0"/>
              <a:t>到</a:t>
            </a:r>
            <a:r>
              <a:rPr lang="en-US" altLang="zh-CN" dirty="0"/>
              <a:t>u</a:t>
            </a:r>
            <a:r>
              <a:rPr lang="zh-CN" altLang="en-US" dirty="0"/>
              <a:t>的子树内的关键点的最长距离</a:t>
            </a:r>
            <a:endParaRPr lang="en-US" altLang="zh-CN" dirty="0"/>
          </a:p>
          <a:p>
            <a:r>
              <a:rPr lang="zh-CN" altLang="en-US" dirty="0"/>
              <a:t>为了辅助</a:t>
            </a:r>
            <a:r>
              <a:rPr lang="en-US" altLang="zh-CN" dirty="0" err="1"/>
              <a:t>dp</a:t>
            </a:r>
            <a:r>
              <a:rPr lang="zh-CN" altLang="en-US" dirty="0"/>
              <a:t>，我们再设</a:t>
            </a:r>
            <a:r>
              <a:rPr lang="en-US" altLang="zh-CN" dirty="0" err="1"/>
              <a:t>sz</a:t>
            </a:r>
            <a:r>
              <a:rPr lang="en-US" altLang="zh-CN" dirty="0"/>
              <a:t>[u]</a:t>
            </a:r>
            <a:r>
              <a:rPr lang="zh-CN" altLang="en-US" dirty="0"/>
              <a:t>表示</a:t>
            </a:r>
            <a:r>
              <a:rPr lang="en-US" altLang="zh-CN" dirty="0"/>
              <a:t>u</a:t>
            </a:r>
            <a:r>
              <a:rPr lang="zh-CN" altLang="en-US" dirty="0"/>
              <a:t>的子树内的关键点个数</a:t>
            </a:r>
          </a:p>
        </p:txBody>
      </p:sp>
    </p:spTree>
    <p:extLst>
      <p:ext uri="{BB962C8B-B14F-4D97-AF65-F5344CB8AC3E}">
        <p14:creationId xmlns:p14="http://schemas.microsoft.com/office/powerpoint/2010/main" val="33991243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39B06-829B-2A84-8DB6-22689B1FBB19}"/>
              </a:ext>
            </a:extLst>
          </p:cNvPr>
          <p:cNvSpPr>
            <a:spLocks noGrp="1"/>
          </p:cNvSpPr>
          <p:nvPr>
            <p:ph type="title"/>
          </p:nvPr>
        </p:nvSpPr>
        <p:spPr/>
        <p:txBody>
          <a:bodyPr/>
          <a:lstStyle/>
          <a:p>
            <a:r>
              <a:rPr lang="en-US" altLang="zh-CN" dirty="0"/>
              <a:t>[COCI2014-2015#1] Kamp</a:t>
            </a:r>
            <a:endParaRPr lang="zh-CN" altLang="en-US" dirty="0"/>
          </a:p>
        </p:txBody>
      </p:sp>
      <p:sp>
        <p:nvSpPr>
          <p:cNvPr id="3" name="内容占位符 2">
            <a:extLst>
              <a:ext uri="{FF2B5EF4-FFF2-40B4-BE49-F238E27FC236}">
                <a16:creationId xmlns:a16="http://schemas.microsoft.com/office/drawing/2014/main" id="{5A424961-35DC-D880-DA48-6D3E8197F48A}"/>
              </a:ext>
            </a:extLst>
          </p:cNvPr>
          <p:cNvSpPr>
            <a:spLocks noGrp="1"/>
          </p:cNvSpPr>
          <p:nvPr>
            <p:ph idx="1"/>
          </p:nvPr>
        </p:nvSpPr>
        <p:spPr/>
        <p:txBody>
          <a:bodyPr/>
          <a:lstStyle/>
          <a:p>
            <a:r>
              <a:rPr lang="zh-CN" altLang="en-US" dirty="0"/>
              <a:t>不难写出</a:t>
            </a:r>
            <a:r>
              <a:rPr lang="en-US" altLang="zh-CN" dirty="0" err="1"/>
              <a:t>dp</a:t>
            </a:r>
            <a:r>
              <a:rPr lang="zh-CN" altLang="en-US" dirty="0"/>
              <a:t>方程</a:t>
            </a:r>
            <a:endParaRPr lang="en-US" altLang="zh-CN" dirty="0"/>
          </a:p>
          <a:p>
            <a:r>
              <a:rPr lang="en-US" altLang="zh-CN" dirty="0"/>
              <a:t>f1[u]=\</a:t>
            </a:r>
            <a:r>
              <a:rPr lang="en-US" altLang="zh-CN" dirty="0" err="1"/>
              <a:t>sum_v</a:t>
            </a:r>
            <a:r>
              <a:rPr lang="zh-CN" altLang="en-US" dirty="0"/>
              <a:t> </a:t>
            </a:r>
            <a:r>
              <a:rPr lang="en-US" altLang="zh-CN" dirty="0"/>
              <a:t>(f1[v]+2*w(</a:t>
            </a:r>
            <a:r>
              <a:rPr lang="en-US" altLang="zh-CN" dirty="0" err="1"/>
              <a:t>u,v</a:t>
            </a:r>
            <a:r>
              <a:rPr lang="en-US" altLang="zh-CN" dirty="0"/>
              <a:t>)) (</a:t>
            </a:r>
            <a:r>
              <a:rPr lang="en-US" altLang="zh-CN" dirty="0" err="1"/>
              <a:t>sz</a:t>
            </a:r>
            <a:r>
              <a:rPr lang="en-US" altLang="zh-CN" dirty="0"/>
              <a:t>[v]&gt;0)</a:t>
            </a:r>
          </a:p>
          <a:p>
            <a:r>
              <a:rPr lang="en-US" altLang="zh-CN" dirty="0"/>
              <a:t>f2[u]=</a:t>
            </a:r>
            <a:r>
              <a:rPr lang="en-US" altLang="zh-CN" dirty="0" err="1"/>
              <a:t>max_v</a:t>
            </a:r>
            <a:r>
              <a:rPr lang="en-US" altLang="zh-CN" dirty="0"/>
              <a:t> (f2[v]+w(</a:t>
            </a:r>
            <a:r>
              <a:rPr lang="en-US" altLang="zh-CN" dirty="0" err="1"/>
              <a:t>u,v</a:t>
            </a:r>
            <a:r>
              <a:rPr lang="en-US" altLang="zh-CN" dirty="0"/>
              <a:t>)) (</a:t>
            </a:r>
            <a:r>
              <a:rPr lang="en-US" altLang="zh-CN" dirty="0" err="1"/>
              <a:t>sz</a:t>
            </a:r>
            <a:r>
              <a:rPr lang="en-US" altLang="zh-CN" dirty="0"/>
              <a:t>[v]&gt;0)</a:t>
            </a:r>
            <a:endParaRPr lang="zh-CN" altLang="en-US" dirty="0"/>
          </a:p>
        </p:txBody>
      </p:sp>
    </p:spTree>
    <p:extLst>
      <p:ext uri="{BB962C8B-B14F-4D97-AF65-F5344CB8AC3E}">
        <p14:creationId xmlns:p14="http://schemas.microsoft.com/office/powerpoint/2010/main" val="3315064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F4E5E-769E-1EE0-A44E-C0756C67CD20}"/>
              </a:ext>
            </a:extLst>
          </p:cNvPr>
          <p:cNvSpPr>
            <a:spLocks noGrp="1"/>
          </p:cNvSpPr>
          <p:nvPr>
            <p:ph type="title"/>
          </p:nvPr>
        </p:nvSpPr>
        <p:spPr/>
        <p:txBody>
          <a:bodyPr/>
          <a:lstStyle/>
          <a:p>
            <a:r>
              <a:rPr lang="zh-CN" altLang="en-US" dirty="0"/>
              <a:t>树的重心</a:t>
            </a:r>
          </a:p>
        </p:txBody>
      </p:sp>
      <p:sp>
        <p:nvSpPr>
          <p:cNvPr id="3" name="内容占位符 2">
            <a:extLst>
              <a:ext uri="{FF2B5EF4-FFF2-40B4-BE49-F238E27FC236}">
                <a16:creationId xmlns:a16="http://schemas.microsoft.com/office/drawing/2014/main" id="{38AD8797-3BDF-B778-145B-8992A1D853E5}"/>
              </a:ext>
            </a:extLst>
          </p:cNvPr>
          <p:cNvSpPr>
            <a:spLocks noGrp="1"/>
          </p:cNvSpPr>
          <p:nvPr>
            <p:ph idx="1"/>
          </p:nvPr>
        </p:nvSpPr>
        <p:spPr/>
        <p:txBody>
          <a:bodyPr/>
          <a:lstStyle/>
          <a:p>
            <a:r>
              <a:rPr lang="zh-CN" altLang="en-US" dirty="0"/>
              <a:t>树的重心有很多的性质</a:t>
            </a:r>
            <a:endParaRPr lang="en-US" altLang="zh-CN" dirty="0"/>
          </a:p>
          <a:p>
            <a:r>
              <a:rPr lang="zh-CN" altLang="en-US" dirty="0"/>
              <a:t>一个节点是重心的充要条件是把它当作根，它的所有子树大小都不超过总点数的一半。</a:t>
            </a:r>
          </a:p>
          <a:p>
            <a:r>
              <a:rPr lang="zh-CN" altLang="en-US" dirty="0"/>
              <a:t>重心</a:t>
            </a:r>
            <a:r>
              <a:rPr lang="en-US" altLang="zh-CN" dirty="0"/>
              <a:t>-&gt;</a:t>
            </a:r>
            <a:r>
              <a:rPr lang="zh-CN" altLang="en-US" dirty="0"/>
              <a:t>不超过一半</a:t>
            </a:r>
            <a:endParaRPr lang="en-US" altLang="zh-CN" dirty="0"/>
          </a:p>
          <a:p>
            <a:r>
              <a:rPr lang="zh-CN" altLang="en-US" dirty="0"/>
              <a:t>反证法，假设</a:t>
            </a:r>
            <a:r>
              <a:rPr lang="en-US" altLang="zh-CN" dirty="0"/>
              <a:t>u</a:t>
            </a:r>
            <a:r>
              <a:rPr lang="zh-CN" altLang="en-US" dirty="0"/>
              <a:t>有一个儿子</a:t>
            </a:r>
            <a:r>
              <a:rPr lang="en-US" altLang="zh-CN" dirty="0"/>
              <a:t>v</a:t>
            </a:r>
            <a:r>
              <a:rPr lang="zh-CN" altLang="en-US" dirty="0"/>
              <a:t>超过一半，那么让</a:t>
            </a:r>
            <a:r>
              <a:rPr lang="en-US" altLang="zh-CN" dirty="0"/>
              <a:t>v</a:t>
            </a:r>
            <a:r>
              <a:rPr lang="zh-CN" altLang="en-US" dirty="0"/>
              <a:t>当重心显然更优</a:t>
            </a:r>
            <a:endParaRPr lang="en-US" altLang="zh-CN" dirty="0"/>
          </a:p>
          <a:p>
            <a:r>
              <a:rPr lang="zh-CN" altLang="en-US" dirty="0"/>
              <a:t>不超过一半</a:t>
            </a:r>
            <a:r>
              <a:rPr lang="en-US" altLang="zh-CN" dirty="0"/>
              <a:t>-&gt;</a:t>
            </a:r>
            <a:r>
              <a:rPr lang="zh-CN" altLang="en-US" dirty="0"/>
              <a:t>重心</a:t>
            </a:r>
            <a:endParaRPr lang="en-US" altLang="zh-CN" dirty="0"/>
          </a:p>
          <a:p>
            <a:r>
              <a:rPr lang="zh-CN" altLang="en-US" dirty="0"/>
              <a:t>反证法，假设</a:t>
            </a:r>
            <a:r>
              <a:rPr lang="en-US" altLang="zh-CN" dirty="0"/>
              <a:t>u</a:t>
            </a:r>
            <a:r>
              <a:rPr lang="zh-CN" altLang="en-US" dirty="0"/>
              <a:t>的所有子树大小不超过一半，但</a:t>
            </a:r>
            <a:r>
              <a:rPr lang="en-US" altLang="zh-CN" dirty="0"/>
              <a:t>u</a:t>
            </a:r>
            <a:r>
              <a:rPr lang="zh-CN" altLang="en-US" dirty="0"/>
              <a:t>却不是重心，设</a:t>
            </a:r>
            <a:r>
              <a:rPr lang="en-US" altLang="zh-CN" dirty="0"/>
              <a:t>v</a:t>
            </a:r>
            <a:r>
              <a:rPr lang="zh-CN" altLang="en-US" dirty="0"/>
              <a:t>是重心，那么</a:t>
            </a:r>
            <a:r>
              <a:rPr lang="en-US" altLang="zh-CN" dirty="0"/>
              <a:t>v</a:t>
            </a:r>
            <a:r>
              <a:rPr lang="zh-CN" altLang="en-US" dirty="0"/>
              <a:t>的某个子树大小必然超过一半（画图理解），没有</a:t>
            </a:r>
            <a:r>
              <a:rPr lang="en-US" altLang="zh-CN" dirty="0"/>
              <a:t>u</a:t>
            </a:r>
            <a:r>
              <a:rPr lang="zh-CN" altLang="en-US" dirty="0"/>
              <a:t>优</a:t>
            </a:r>
            <a:endParaRPr lang="en-US" altLang="zh-CN" dirty="0"/>
          </a:p>
        </p:txBody>
      </p:sp>
    </p:spTree>
    <p:extLst>
      <p:ext uri="{BB962C8B-B14F-4D97-AF65-F5344CB8AC3E}">
        <p14:creationId xmlns:p14="http://schemas.microsoft.com/office/powerpoint/2010/main" val="2666495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39B06-829B-2A84-8DB6-22689B1FBB19}"/>
              </a:ext>
            </a:extLst>
          </p:cNvPr>
          <p:cNvSpPr>
            <a:spLocks noGrp="1"/>
          </p:cNvSpPr>
          <p:nvPr>
            <p:ph type="title"/>
          </p:nvPr>
        </p:nvSpPr>
        <p:spPr/>
        <p:txBody>
          <a:bodyPr/>
          <a:lstStyle/>
          <a:p>
            <a:r>
              <a:rPr lang="en-US" altLang="zh-CN" dirty="0"/>
              <a:t>[COCI2014-2015#1] Kamp</a:t>
            </a:r>
            <a:endParaRPr lang="zh-CN" altLang="en-US" dirty="0"/>
          </a:p>
        </p:txBody>
      </p:sp>
      <p:sp>
        <p:nvSpPr>
          <p:cNvPr id="3" name="内容占位符 2">
            <a:extLst>
              <a:ext uri="{FF2B5EF4-FFF2-40B4-BE49-F238E27FC236}">
                <a16:creationId xmlns:a16="http://schemas.microsoft.com/office/drawing/2014/main" id="{5A424961-35DC-D880-DA48-6D3E8197F48A}"/>
              </a:ext>
            </a:extLst>
          </p:cNvPr>
          <p:cNvSpPr>
            <a:spLocks noGrp="1"/>
          </p:cNvSpPr>
          <p:nvPr>
            <p:ph idx="1"/>
          </p:nvPr>
        </p:nvSpPr>
        <p:spPr/>
        <p:txBody>
          <a:bodyPr/>
          <a:lstStyle/>
          <a:p>
            <a:r>
              <a:rPr lang="zh-CN" altLang="en-US" dirty="0"/>
              <a:t>然后就是设</a:t>
            </a:r>
            <a:r>
              <a:rPr lang="en-US" altLang="zh-CN" dirty="0"/>
              <a:t>g1[u]</a:t>
            </a:r>
            <a:r>
              <a:rPr lang="zh-CN" altLang="en-US" dirty="0"/>
              <a:t>表示对整棵树来说，从</a:t>
            </a:r>
            <a:r>
              <a:rPr lang="en-US" altLang="zh-CN" dirty="0"/>
              <a:t>u</a:t>
            </a:r>
            <a:r>
              <a:rPr lang="zh-CN" altLang="en-US" dirty="0"/>
              <a:t>出发，经过每个关键点回到</a:t>
            </a:r>
            <a:r>
              <a:rPr lang="en-US" altLang="zh-CN" dirty="0"/>
              <a:t>u</a:t>
            </a:r>
            <a:r>
              <a:rPr lang="zh-CN" altLang="en-US" dirty="0"/>
              <a:t>的路程，</a:t>
            </a:r>
            <a:r>
              <a:rPr lang="en-US" altLang="zh-CN" dirty="0"/>
              <a:t>g2[u]</a:t>
            </a:r>
            <a:r>
              <a:rPr lang="zh-CN" altLang="en-US" dirty="0"/>
              <a:t>表示对整棵树来说，</a:t>
            </a:r>
            <a:r>
              <a:rPr lang="en-US" altLang="zh-CN" dirty="0"/>
              <a:t>u</a:t>
            </a:r>
            <a:r>
              <a:rPr lang="zh-CN" altLang="en-US" dirty="0"/>
              <a:t>到关键点的最长路</a:t>
            </a:r>
            <a:endParaRPr lang="en-US" altLang="zh-CN" dirty="0"/>
          </a:p>
          <a:p>
            <a:r>
              <a:rPr lang="zh-CN" altLang="en-US" dirty="0"/>
              <a:t>然后思考</a:t>
            </a:r>
            <a:r>
              <a:rPr lang="en-US" altLang="zh-CN" dirty="0"/>
              <a:t>g1[v]</a:t>
            </a:r>
            <a:r>
              <a:rPr lang="zh-CN" altLang="en-US" dirty="0"/>
              <a:t>和</a:t>
            </a:r>
            <a:r>
              <a:rPr lang="en-US" altLang="zh-CN" dirty="0"/>
              <a:t>g1[u]</a:t>
            </a:r>
            <a:r>
              <a:rPr lang="zh-CN" altLang="en-US" dirty="0"/>
              <a:t>的关系</a:t>
            </a:r>
            <a:endParaRPr lang="en-US" altLang="zh-CN" dirty="0"/>
          </a:p>
          <a:p>
            <a:endParaRPr lang="zh-CN" altLang="en-US" dirty="0"/>
          </a:p>
        </p:txBody>
      </p:sp>
    </p:spTree>
    <p:extLst>
      <p:ext uri="{BB962C8B-B14F-4D97-AF65-F5344CB8AC3E}">
        <p14:creationId xmlns:p14="http://schemas.microsoft.com/office/powerpoint/2010/main" val="103592737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39B06-829B-2A84-8DB6-22689B1FBB19}"/>
              </a:ext>
            </a:extLst>
          </p:cNvPr>
          <p:cNvSpPr>
            <a:spLocks noGrp="1"/>
          </p:cNvSpPr>
          <p:nvPr>
            <p:ph type="title"/>
          </p:nvPr>
        </p:nvSpPr>
        <p:spPr/>
        <p:txBody>
          <a:bodyPr/>
          <a:lstStyle/>
          <a:p>
            <a:r>
              <a:rPr lang="en-US" altLang="zh-CN" dirty="0"/>
              <a:t>[COCI2014-2015#1] Kamp</a:t>
            </a:r>
            <a:endParaRPr lang="zh-CN" altLang="en-US" dirty="0"/>
          </a:p>
        </p:txBody>
      </p:sp>
      <p:sp>
        <p:nvSpPr>
          <p:cNvPr id="3" name="内容占位符 2">
            <a:extLst>
              <a:ext uri="{FF2B5EF4-FFF2-40B4-BE49-F238E27FC236}">
                <a16:creationId xmlns:a16="http://schemas.microsoft.com/office/drawing/2014/main" id="{5A424961-35DC-D880-DA48-6D3E8197F48A}"/>
              </a:ext>
            </a:extLst>
          </p:cNvPr>
          <p:cNvSpPr>
            <a:spLocks noGrp="1"/>
          </p:cNvSpPr>
          <p:nvPr>
            <p:ph idx="1"/>
          </p:nvPr>
        </p:nvSpPr>
        <p:spPr/>
        <p:txBody>
          <a:bodyPr/>
          <a:lstStyle/>
          <a:p>
            <a:r>
              <a:rPr lang="zh-CN" altLang="en-US" dirty="0"/>
              <a:t>然后就是设</a:t>
            </a:r>
            <a:r>
              <a:rPr lang="en-US" altLang="zh-CN" dirty="0"/>
              <a:t>g1[u]</a:t>
            </a:r>
            <a:r>
              <a:rPr lang="zh-CN" altLang="en-US" dirty="0"/>
              <a:t>表示对整棵树来说，从</a:t>
            </a:r>
            <a:r>
              <a:rPr lang="en-US" altLang="zh-CN" dirty="0"/>
              <a:t>u</a:t>
            </a:r>
            <a:r>
              <a:rPr lang="zh-CN" altLang="en-US" dirty="0"/>
              <a:t>出发，经过每个关键点回到</a:t>
            </a:r>
            <a:r>
              <a:rPr lang="en-US" altLang="zh-CN" dirty="0"/>
              <a:t>u</a:t>
            </a:r>
            <a:r>
              <a:rPr lang="zh-CN" altLang="en-US" dirty="0"/>
              <a:t>的路程，</a:t>
            </a:r>
            <a:r>
              <a:rPr lang="en-US" altLang="zh-CN" dirty="0"/>
              <a:t>g2[u]</a:t>
            </a:r>
            <a:r>
              <a:rPr lang="zh-CN" altLang="en-US" dirty="0"/>
              <a:t>表示对整棵树来说，</a:t>
            </a:r>
            <a:r>
              <a:rPr lang="en-US" altLang="zh-CN" dirty="0"/>
              <a:t>u</a:t>
            </a:r>
            <a:r>
              <a:rPr lang="zh-CN" altLang="en-US" dirty="0"/>
              <a:t>到关键点的最长路</a:t>
            </a:r>
            <a:endParaRPr lang="en-US" altLang="zh-CN" dirty="0"/>
          </a:p>
          <a:p>
            <a:r>
              <a:rPr lang="zh-CN" altLang="en-US" dirty="0"/>
              <a:t>然后思考</a:t>
            </a:r>
            <a:r>
              <a:rPr lang="en-US" altLang="zh-CN" dirty="0"/>
              <a:t>g1[v]</a:t>
            </a:r>
            <a:r>
              <a:rPr lang="zh-CN" altLang="en-US" dirty="0"/>
              <a:t>和</a:t>
            </a:r>
            <a:r>
              <a:rPr lang="en-US" altLang="zh-CN" dirty="0"/>
              <a:t>g1[u]</a:t>
            </a:r>
            <a:r>
              <a:rPr lang="zh-CN" altLang="en-US" dirty="0"/>
              <a:t>的关系</a:t>
            </a:r>
            <a:endParaRPr lang="en-US" altLang="zh-CN" dirty="0"/>
          </a:p>
          <a:p>
            <a:r>
              <a:rPr lang="zh-CN" altLang="en-US" dirty="0"/>
              <a:t>如果</a:t>
            </a:r>
            <a:r>
              <a:rPr lang="en-US" altLang="zh-CN" dirty="0" err="1"/>
              <a:t>sz</a:t>
            </a:r>
            <a:r>
              <a:rPr lang="en-US" altLang="zh-CN" dirty="0"/>
              <a:t>[v]=0</a:t>
            </a:r>
            <a:r>
              <a:rPr lang="zh-CN" altLang="en-US" dirty="0"/>
              <a:t>（即</a:t>
            </a:r>
            <a:r>
              <a:rPr lang="en-US" altLang="zh-CN" dirty="0"/>
              <a:t>v</a:t>
            </a:r>
            <a:r>
              <a:rPr lang="zh-CN" altLang="en-US" dirty="0"/>
              <a:t>的子树内没有关键点），那么</a:t>
            </a:r>
            <a:r>
              <a:rPr lang="en-US" altLang="zh-CN" dirty="0"/>
              <a:t>g1[v]=g1[u]+2*w(</a:t>
            </a:r>
            <a:r>
              <a:rPr lang="en-US" altLang="zh-CN" dirty="0" err="1"/>
              <a:t>u,v</a:t>
            </a:r>
            <a:r>
              <a:rPr lang="en-US" altLang="zh-CN" dirty="0"/>
              <a:t>)</a:t>
            </a:r>
          </a:p>
          <a:p>
            <a:r>
              <a:rPr lang="zh-CN" altLang="en-US" dirty="0"/>
              <a:t>如果</a:t>
            </a:r>
            <a:r>
              <a:rPr lang="en-US" altLang="zh-CN" dirty="0" err="1"/>
              <a:t>sz</a:t>
            </a:r>
            <a:r>
              <a:rPr lang="en-US" altLang="zh-CN" dirty="0"/>
              <a:t>[v]=k</a:t>
            </a:r>
            <a:r>
              <a:rPr lang="zh-CN" altLang="en-US" dirty="0"/>
              <a:t>（即</a:t>
            </a:r>
            <a:r>
              <a:rPr lang="en-US" altLang="zh-CN" dirty="0"/>
              <a:t>v</a:t>
            </a:r>
            <a:r>
              <a:rPr lang="zh-CN" altLang="en-US" dirty="0"/>
              <a:t>的子树外没有关键点），那么</a:t>
            </a:r>
            <a:r>
              <a:rPr lang="en-US" altLang="zh-CN" dirty="0"/>
              <a:t>g1[v]=f1[v]</a:t>
            </a:r>
          </a:p>
          <a:p>
            <a:r>
              <a:rPr lang="zh-CN" altLang="en-US" dirty="0"/>
              <a:t>否则说明</a:t>
            </a:r>
            <a:r>
              <a:rPr lang="en-US" altLang="zh-CN" dirty="0"/>
              <a:t>0&lt;</a:t>
            </a:r>
            <a:r>
              <a:rPr lang="en-US" altLang="zh-CN" dirty="0" err="1"/>
              <a:t>sz</a:t>
            </a:r>
            <a:r>
              <a:rPr lang="en-US" altLang="zh-CN" dirty="0"/>
              <a:t>[v]&lt;k</a:t>
            </a:r>
            <a:r>
              <a:rPr lang="zh-CN" altLang="en-US" dirty="0"/>
              <a:t>，这个时候可以发现</a:t>
            </a:r>
            <a:r>
              <a:rPr lang="en-US" altLang="zh-CN" dirty="0"/>
              <a:t>g1[v]=g1[u]</a:t>
            </a:r>
            <a:endParaRPr lang="zh-CN" altLang="en-US" dirty="0"/>
          </a:p>
        </p:txBody>
      </p:sp>
    </p:spTree>
    <p:extLst>
      <p:ext uri="{BB962C8B-B14F-4D97-AF65-F5344CB8AC3E}">
        <p14:creationId xmlns:p14="http://schemas.microsoft.com/office/powerpoint/2010/main" val="9012556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39B06-829B-2A84-8DB6-22689B1FBB19}"/>
              </a:ext>
            </a:extLst>
          </p:cNvPr>
          <p:cNvSpPr>
            <a:spLocks noGrp="1"/>
          </p:cNvSpPr>
          <p:nvPr>
            <p:ph type="title"/>
          </p:nvPr>
        </p:nvSpPr>
        <p:spPr/>
        <p:txBody>
          <a:bodyPr/>
          <a:lstStyle/>
          <a:p>
            <a:r>
              <a:rPr lang="en-US" altLang="zh-CN" dirty="0"/>
              <a:t>[COCI2014-2015#1] Kamp</a:t>
            </a:r>
            <a:endParaRPr lang="zh-CN" altLang="en-US" dirty="0"/>
          </a:p>
        </p:txBody>
      </p:sp>
      <p:sp>
        <p:nvSpPr>
          <p:cNvPr id="3" name="内容占位符 2">
            <a:extLst>
              <a:ext uri="{FF2B5EF4-FFF2-40B4-BE49-F238E27FC236}">
                <a16:creationId xmlns:a16="http://schemas.microsoft.com/office/drawing/2014/main" id="{5A424961-35DC-D880-DA48-6D3E8197F48A}"/>
              </a:ext>
            </a:extLst>
          </p:cNvPr>
          <p:cNvSpPr>
            <a:spLocks noGrp="1"/>
          </p:cNvSpPr>
          <p:nvPr>
            <p:ph idx="1"/>
          </p:nvPr>
        </p:nvSpPr>
        <p:spPr/>
        <p:txBody>
          <a:bodyPr/>
          <a:lstStyle/>
          <a:p>
            <a:r>
              <a:rPr lang="zh-CN" altLang="en-US" dirty="0"/>
              <a:t>再考虑</a:t>
            </a:r>
            <a:r>
              <a:rPr lang="en-US" altLang="zh-CN" dirty="0"/>
              <a:t>g2[v]</a:t>
            </a:r>
            <a:r>
              <a:rPr lang="zh-CN" altLang="en-US" dirty="0"/>
              <a:t>和</a:t>
            </a:r>
            <a:r>
              <a:rPr lang="en-US" altLang="zh-CN" dirty="0"/>
              <a:t>g2[u]</a:t>
            </a:r>
            <a:r>
              <a:rPr lang="zh-CN" altLang="en-US" dirty="0"/>
              <a:t>的关系</a:t>
            </a:r>
            <a:endParaRPr lang="en-US" altLang="zh-CN" dirty="0"/>
          </a:p>
          <a:p>
            <a:r>
              <a:rPr lang="zh-CN" altLang="en-US" dirty="0"/>
              <a:t>如果</a:t>
            </a:r>
            <a:r>
              <a:rPr lang="en-US" altLang="zh-CN" dirty="0" err="1"/>
              <a:t>sz</a:t>
            </a:r>
            <a:r>
              <a:rPr lang="en-US" altLang="zh-CN" dirty="0"/>
              <a:t>[v]=0</a:t>
            </a:r>
            <a:r>
              <a:rPr lang="zh-CN" altLang="en-US" dirty="0"/>
              <a:t>，那么</a:t>
            </a:r>
            <a:r>
              <a:rPr lang="en-US" altLang="zh-CN" dirty="0"/>
              <a:t>g2[v]=g2[u]+w(</a:t>
            </a:r>
            <a:r>
              <a:rPr lang="en-US" altLang="zh-CN" dirty="0" err="1"/>
              <a:t>u,v</a:t>
            </a:r>
            <a:r>
              <a:rPr lang="en-US" altLang="zh-CN" dirty="0"/>
              <a:t>)</a:t>
            </a:r>
          </a:p>
          <a:p>
            <a:r>
              <a:rPr lang="zh-CN" altLang="en-US" dirty="0"/>
              <a:t>如果</a:t>
            </a:r>
            <a:r>
              <a:rPr lang="en-US" altLang="zh-CN" dirty="0" err="1"/>
              <a:t>sz</a:t>
            </a:r>
            <a:r>
              <a:rPr lang="en-US" altLang="zh-CN" dirty="0"/>
              <a:t>[v]=k</a:t>
            </a:r>
            <a:r>
              <a:rPr lang="zh-CN" altLang="en-US" dirty="0"/>
              <a:t>，那么</a:t>
            </a:r>
            <a:r>
              <a:rPr lang="en-US" altLang="zh-CN" dirty="0"/>
              <a:t>g2[v]=f2[v]</a:t>
            </a:r>
          </a:p>
          <a:p>
            <a:r>
              <a:rPr lang="zh-CN" altLang="en-US" dirty="0"/>
              <a:t>否则说明</a:t>
            </a:r>
            <a:r>
              <a:rPr lang="en-US" altLang="zh-CN" dirty="0"/>
              <a:t>0&lt;</a:t>
            </a:r>
            <a:r>
              <a:rPr lang="en-US" altLang="zh-CN" dirty="0" err="1"/>
              <a:t>sz</a:t>
            </a:r>
            <a:r>
              <a:rPr lang="en-US" altLang="zh-CN" dirty="0"/>
              <a:t>[v]&lt;k</a:t>
            </a:r>
            <a:r>
              <a:rPr lang="zh-CN" altLang="en-US" dirty="0"/>
              <a:t>，这种情况下考虑</a:t>
            </a:r>
            <a:r>
              <a:rPr lang="en-US" altLang="zh-CN" dirty="0"/>
              <a:t>g2[u]+w(</a:t>
            </a:r>
            <a:r>
              <a:rPr lang="en-US" altLang="zh-CN" dirty="0" err="1"/>
              <a:t>u,v</a:t>
            </a:r>
            <a:r>
              <a:rPr lang="en-US" altLang="zh-CN" dirty="0"/>
              <a:t>)</a:t>
            </a:r>
            <a:r>
              <a:rPr lang="zh-CN" altLang="en-US" dirty="0"/>
              <a:t>和</a:t>
            </a:r>
            <a:r>
              <a:rPr lang="en-US" altLang="zh-CN" dirty="0"/>
              <a:t>f2[v]</a:t>
            </a:r>
            <a:r>
              <a:rPr lang="zh-CN" altLang="en-US" dirty="0"/>
              <a:t>的关系</a:t>
            </a:r>
            <a:endParaRPr lang="en-US" altLang="zh-CN" dirty="0"/>
          </a:p>
          <a:p>
            <a:r>
              <a:rPr lang="zh-CN" altLang="en-US" dirty="0"/>
              <a:t>但是可能</a:t>
            </a:r>
            <a:r>
              <a:rPr lang="en-US" altLang="zh-CN" dirty="0"/>
              <a:t>g2[u]</a:t>
            </a:r>
            <a:r>
              <a:rPr lang="zh-CN" altLang="en-US" dirty="0"/>
              <a:t>已经走了</a:t>
            </a:r>
            <a:r>
              <a:rPr lang="en-US" altLang="zh-CN" dirty="0"/>
              <a:t>v</a:t>
            </a:r>
            <a:r>
              <a:rPr lang="zh-CN" altLang="en-US" dirty="0"/>
              <a:t>这个点了，所以不仅要维护最长距离，还要维护最长距离走的是哪个点</a:t>
            </a:r>
            <a:r>
              <a:rPr lang="en-US" altLang="zh-CN" dirty="0"/>
              <a:t>id</a:t>
            </a:r>
            <a:r>
              <a:rPr lang="zh-CN" altLang="en-US" dirty="0"/>
              <a:t>，还有次长距离</a:t>
            </a:r>
            <a:r>
              <a:rPr lang="en-US" altLang="zh-CN" dirty="0"/>
              <a:t>f3,g3</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14800160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39B06-829B-2A84-8DB6-22689B1FBB19}"/>
              </a:ext>
            </a:extLst>
          </p:cNvPr>
          <p:cNvSpPr>
            <a:spLocks noGrp="1"/>
          </p:cNvSpPr>
          <p:nvPr>
            <p:ph type="title"/>
          </p:nvPr>
        </p:nvSpPr>
        <p:spPr/>
        <p:txBody>
          <a:bodyPr/>
          <a:lstStyle/>
          <a:p>
            <a:r>
              <a:rPr lang="en-US" altLang="zh-CN" dirty="0"/>
              <a:t>[COCI2014-2015#1] Kamp</a:t>
            </a:r>
            <a:endParaRPr lang="zh-CN" altLang="en-US" dirty="0"/>
          </a:p>
        </p:txBody>
      </p:sp>
      <p:sp>
        <p:nvSpPr>
          <p:cNvPr id="3" name="内容占位符 2">
            <a:extLst>
              <a:ext uri="{FF2B5EF4-FFF2-40B4-BE49-F238E27FC236}">
                <a16:creationId xmlns:a16="http://schemas.microsoft.com/office/drawing/2014/main" id="{5A424961-35DC-D880-DA48-6D3E8197F48A}"/>
              </a:ext>
            </a:extLst>
          </p:cNvPr>
          <p:cNvSpPr>
            <a:spLocks noGrp="1"/>
          </p:cNvSpPr>
          <p:nvPr>
            <p:ph idx="1"/>
          </p:nvPr>
        </p:nvSpPr>
        <p:spPr/>
        <p:txBody>
          <a:bodyPr>
            <a:normAutofit lnSpcReduction="10000"/>
          </a:bodyPr>
          <a:lstStyle/>
          <a:p>
            <a:r>
              <a:rPr lang="en-US" altLang="zh-CN" dirty="0"/>
              <a:t>g2[v]</a:t>
            </a:r>
            <a:r>
              <a:rPr lang="zh-CN" altLang="en-US" dirty="0"/>
              <a:t>一开始等于</a:t>
            </a:r>
            <a:r>
              <a:rPr lang="en-US" altLang="zh-CN" dirty="0"/>
              <a:t>f2[v]</a:t>
            </a:r>
            <a:r>
              <a:rPr lang="zh-CN" altLang="en-US" dirty="0"/>
              <a:t>，</a:t>
            </a:r>
            <a:r>
              <a:rPr lang="en-US" altLang="zh-CN" dirty="0"/>
              <a:t>id[v]</a:t>
            </a:r>
            <a:r>
              <a:rPr lang="zh-CN" altLang="en-US" dirty="0"/>
              <a:t>在</a:t>
            </a:r>
            <a:r>
              <a:rPr lang="en-US" altLang="zh-CN" dirty="0"/>
              <a:t>f2[v]</a:t>
            </a:r>
            <a:r>
              <a:rPr lang="zh-CN" altLang="en-US" dirty="0"/>
              <a:t>的</a:t>
            </a:r>
            <a:r>
              <a:rPr lang="en-US" altLang="zh-CN" dirty="0" err="1"/>
              <a:t>dp</a:t>
            </a:r>
            <a:r>
              <a:rPr lang="zh-CN" altLang="en-US" dirty="0"/>
              <a:t>中弄好</a:t>
            </a:r>
            <a:endParaRPr lang="en-US" altLang="zh-CN" dirty="0"/>
          </a:p>
          <a:p>
            <a:r>
              <a:rPr lang="zh-CN" altLang="en-US" dirty="0"/>
              <a:t>如果</a:t>
            </a:r>
            <a:r>
              <a:rPr lang="en-US" altLang="zh-CN" dirty="0"/>
              <a:t>g2[u]+w(</a:t>
            </a:r>
            <a:r>
              <a:rPr lang="en-US" altLang="zh-CN" dirty="0" err="1"/>
              <a:t>u,v</a:t>
            </a:r>
            <a:r>
              <a:rPr lang="en-US" altLang="zh-CN" dirty="0"/>
              <a:t>)&gt;=g2[v]</a:t>
            </a:r>
            <a:r>
              <a:rPr lang="zh-CN" altLang="en-US" dirty="0"/>
              <a:t>且</a:t>
            </a:r>
            <a:r>
              <a:rPr lang="en-US" altLang="zh-CN" dirty="0"/>
              <a:t>id[u]!=v</a:t>
            </a:r>
            <a:r>
              <a:rPr lang="zh-CN" altLang="en-US" dirty="0"/>
              <a:t>，那么就更新</a:t>
            </a:r>
            <a:r>
              <a:rPr lang="en-US" altLang="zh-CN" dirty="0"/>
              <a:t>g2[v]</a:t>
            </a:r>
            <a:r>
              <a:rPr lang="zh-CN" altLang="en-US" dirty="0"/>
              <a:t>，</a:t>
            </a:r>
            <a:r>
              <a:rPr lang="en-US" altLang="zh-CN" dirty="0"/>
              <a:t>id[v]=u</a:t>
            </a:r>
          </a:p>
          <a:p>
            <a:r>
              <a:rPr lang="zh-CN" altLang="en-US" dirty="0"/>
              <a:t>如果</a:t>
            </a:r>
            <a:r>
              <a:rPr lang="en-US" altLang="zh-CN" dirty="0"/>
              <a:t>g2[u]+w(</a:t>
            </a:r>
            <a:r>
              <a:rPr lang="en-US" altLang="zh-CN" dirty="0" err="1"/>
              <a:t>u,v</a:t>
            </a:r>
            <a:r>
              <a:rPr lang="en-US" altLang="zh-CN" dirty="0"/>
              <a:t>)&gt;=g2[v]</a:t>
            </a:r>
            <a:r>
              <a:rPr lang="zh-CN" altLang="en-US" dirty="0"/>
              <a:t>且</a:t>
            </a:r>
            <a:r>
              <a:rPr lang="en-US" altLang="zh-CN" dirty="0"/>
              <a:t>id[u]=v</a:t>
            </a:r>
            <a:r>
              <a:rPr lang="zh-CN" altLang="en-US" dirty="0"/>
              <a:t>，那么不能更新</a:t>
            </a:r>
            <a:r>
              <a:rPr lang="en-US" altLang="zh-CN" dirty="0"/>
              <a:t>g2[v]</a:t>
            </a:r>
          </a:p>
          <a:p>
            <a:r>
              <a:rPr lang="zh-CN" altLang="en-US" dirty="0"/>
              <a:t>如果</a:t>
            </a:r>
            <a:r>
              <a:rPr lang="en-US" altLang="zh-CN" dirty="0"/>
              <a:t>g3[u]+w(</a:t>
            </a:r>
            <a:r>
              <a:rPr lang="en-US" altLang="zh-CN" dirty="0" err="1"/>
              <a:t>u,v</a:t>
            </a:r>
            <a:r>
              <a:rPr lang="en-US" altLang="zh-CN" dirty="0"/>
              <a:t>)&gt;=g2[v]</a:t>
            </a:r>
            <a:r>
              <a:rPr lang="zh-CN" altLang="en-US" dirty="0"/>
              <a:t>，那么就更新</a:t>
            </a:r>
            <a:r>
              <a:rPr lang="en-US" altLang="zh-CN" dirty="0"/>
              <a:t>g2[v]</a:t>
            </a:r>
            <a:r>
              <a:rPr lang="zh-CN" altLang="en-US" dirty="0"/>
              <a:t>，</a:t>
            </a:r>
            <a:r>
              <a:rPr lang="en-US" altLang="zh-CN" dirty="0"/>
              <a:t>id[v]=u</a:t>
            </a:r>
          </a:p>
          <a:p>
            <a:r>
              <a:rPr lang="zh-CN" altLang="en-US" dirty="0"/>
              <a:t>这里的更新</a:t>
            </a:r>
            <a:r>
              <a:rPr lang="en-US" altLang="zh-CN" dirty="0"/>
              <a:t>g2[v]</a:t>
            </a:r>
            <a:r>
              <a:rPr lang="zh-CN" altLang="en-US" dirty="0"/>
              <a:t>指的是把</a:t>
            </a:r>
            <a:r>
              <a:rPr lang="en-US" altLang="zh-CN" dirty="0"/>
              <a:t>g3[v]</a:t>
            </a:r>
            <a:r>
              <a:rPr lang="zh-CN" altLang="en-US" dirty="0"/>
              <a:t>改成</a:t>
            </a:r>
            <a:r>
              <a:rPr lang="en-US" altLang="zh-CN" dirty="0"/>
              <a:t>g2[v]</a:t>
            </a:r>
            <a:r>
              <a:rPr lang="zh-CN" altLang="en-US" dirty="0"/>
              <a:t>，再把</a:t>
            </a:r>
            <a:r>
              <a:rPr lang="en-US" altLang="zh-CN" dirty="0"/>
              <a:t>g2[v]</a:t>
            </a:r>
            <a:r>
              <a:rPr lang="zh-CN" altLang="en-US" dirty="0"/>
              <a:t>改了</a:t>
            </a:r>
            <a:endParaRPr lang="en-US" altLang="zh-CN" dirty="0"/>
          </a:p>
          <a:p>
            <a:r>
              <a:rPr lang="en-US" altLang="zh-CN" dirty="0"/>
              <a:t>g3[v]</a:t>
            </a:r>
            <a:r>
              <a:rPr lang="zh-CN" altLang="en-US" dirty="0"/>
              <a:t>一开始等于</a:t>
            </a:r>
            <a:r>
              <a:rPr lang="en-US" altLang="zh-CN" dirty="0"/>
              <a:t>f3[v]</a:t>
            </a:r>
          </a:p>
          <a:p>
            <a:r>
              <a:rPr lang="zh-CN" altLang="en-US" dirty="0"/>
              <a:t>如果</a:t>
            </a:r>
            <a:r>
              <a:rPr lang="en-US" altLang="zh-CN" dirty="0"/>
              <a:t>g2[v]&gt;g2[u]+w(</a:t>
            </a:r>
            <a:r>
              <a:rPr lang="en-US" altLang="zh-CN" dirty="0" err="1"/>
              <a:t>u,v</a:t>
            </a:r>
            <a:r>
              <a:rPr lang="en-US" altLang="zh-CN" dirty="0"/>
              <a:t>)&gt;=g3[v]</a:t>
            </a:r>
            <a:r>
              <a:rPr lang="zh-CN" altLang="en-US" dirty="0"/>
              <a:t>且</a:t>
            </a:r>
            <a:r>
              <a:rPr lang="en-US" altLang="zh-CN" dirty="0"/>
              <a:t>id[u]!=v</a:t>
            </a:r>
            <a:r>
              <a:rPr lang="zh-CN" altLang="en-US" dirty="0"/>
              <a:t>，那么就更新</a:t>
            </a:r>
            <a:r>
              <a:rPr lang="en-US" altLang="zh-CN" dirty="0"/>
              <a:t>g3[v]</a:t>
            </a:r>
          </a:p>
          <a:p>
            <a:r>
              <a:rPr lang="zh-CN" altLang="en-US" dirty="0"/>
              <a:t>如果</a:t>
            </a:r>
            <a:r>
              <a:rPr lang="en-US" altLang="zh-CN" dirty="0"/>
              <a:t>g2[v]&gt;g2[u]+w(</a:t>
            </a:r>
            <a:r>
              <a:rPr lang="en-US" altLang="zh-CN" dirty="0" err="1"/>
              <a:t>u,v</a:t>
            </a:r>
            <a:r>
              <a:rPr lang="en-US" altLang="zh-CN" dirty="0"/>
              <a:t>)&gt;=g3[v]</a:t>
            </a:r>
            <a:r>
              <a:rPr lang="zh-CN" altLang="en-US" dirty="0"/>
              <a:t>且</a:t>
            </a:r>
            <a:r>
              <a:rPr lang="en-US" altLang="zh-CN" dirty="0"/>
              <a:t>id[u]=v</a:t>
            </a:r>
            <a:r>
              <a:rPr lang="zh-CN" altLang="en-US" dirty="0"/>
              <a:t>，那么不能更新</a:t>
            </a:r>
            <a:r>
              <a:rPr lang="en-US" altLang="zh-CN" dirty="0"/>
              <a:t>g3[v]</a:t>
            </a:r>
          </a:p>
          <a:p>
            <a:r>
              <a:rPr lang="zh-CN" altLang="en-US" dirty="0"/>
              <a:t>如果</a:t>
            </a:r>
            <a:r>
              <a:rPr lang="en-US" altLang="zh-CN" dirty="0"/>
              <a:t>g2[v]&gt;g3[u]+w(</a:t>
            </a:r>
            <a:r>
              <a:rPr lang="en-US" altLang="zh-CN" dirty="0" err="1"/>
              <a:t>u,v</a:t>
            </a:r>
            <a:r>
              <a:rPr lang="en-US" altLang="zh-CN" dirty="0"/>
              <a:t>)&gt;=g3[v]</a:t>
            </a:r>
            <a:r>
              <a:rPr lang="zh-CN" altLang="en-US" dirty="0"/>
              <a:t>，那么就更新</a:t>
            </a:r>
            <a:r>
              <a:rPr lang="en-US" altLang="zh-CN" dirty="0"/>
              <a:t>g3[v]</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9290657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39B06-829B-2A84-8DB6-22689B1FBB19}"/>
              </a:ext>
            </a:extLst>
          </p:cNvPr>
          <p:cNvSpPr>
            <a:spLocks noGrp="1"/>
          </p:cNvSpPr>
          <p:nvPr>
            <p:ph type="title"/>
          </p:nvPr>
        </p:nvSpPr>
        <p:spPr/>
        <p:txBody>
          <a:bodyPr/>
          <a:lstStyle/>
          <a:p>
            <a:r>
              <a:rPr lang="en-US" altLang="zh-CN" dirty="0"/>
              <a:t>[COCI2014-2015#1] Kamp</a:t>
            </a:r>
            <a:endParaRPr lang="zh-CN" altLang="en-US" dirty="0"/>
          </a:p>
        </p:txBody>
      </p:sp>
      <p:sp>
        <p:nvSpPr>
          <p:cNvPr id="3" name="内容占位符 2">
            <a:extLst>
              <a:ext uri="{FF2B5EF4-FFF2-40B4-BE49-F238E27FC236}">
                <a16:creationId xmlns:a16="http://schemas.microsoft.com/office/drawing/2014/main" id="{5A424961-35DC-D880-DA48-6D3E8197F48A}"/>
              </a:ext>
            </a:extLst>
          </p:cNvPr>
          <p:cNvSpPr>
            <a:spLocks noGrp="1"/>
          </p:cNvSpPr>
          <p:nvPr>
            <p:ph idx="1"/>
          </p:nvPr>
        </p:nvSpPr>
        <p:spPr/>
        <p:txBody>
          <a:bodyPr>
            <a:normAutofit/>
          </a:bodyPr>
          <a:lstStyle/>
          <a:p>
            <a:r>
              <a:rPr lang="zh-CN" altLang="en-US" dirty="0"/>
              <a:t>最后</a:t>
            </a:r>
            <a:r>
              <a:rPr lang="en-US" altLang="zh-CN" dirty="0"/>
              <a:t>u</a:t>
            </a:r>
            <a:r>
              <a:rPr lang="zh-CN" altLang="en-US" dirty="0"/>
              <a:t>点的答案就是</a:t>
            </a:r>
            <a:r>
              <a:rPr lang="en-US" altLang="zh-CN" dirty="0"/>
              <a:t>g1[u]-g2[u]</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8852164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39B06-829B-2A84-8DB6-22689B1FBB19}"/>
              </a:ext>
            </a:extLst>
          </p:cNvPr>
          <p:cNvSpPr>
            <a:spLocks noGrp="1"/>
          </p:cNvSpPr>
          <p:nvPr>
            <p:ph type="title"/>
          </p:nvPr>
        </p:nvSpPr>
        <p:spPr/>
        <p:txBody>
          <a:bodyPr/>
          <a:lstStyle/>
          <a:p>
            <a:r>
              <a:rPr lang="en-US" altLang="zh-CN" dirty="0"/>
              <a:t>[APIO2014] </a:t>
            </a:r>
            <a:r>
              <a:rPr lang="zh-CN" altLang="en-US" dirty="0"/>
              <a:t>连珠线</a:t>
            </a:r>
          </a:p>
        </p:txBody>
      </p:sp>
      <p:sp>
        <p:nvSpPr>
          <p:cNvPr id="3" name="内容占位符 2">
            <a:extLst>
              <a:ext uri="{FF2B5EF4-FFF2-40B4-BE49-F238E27FC236}">
                <a16:creationId xmlns:a16="http://schemas.microsoft.com/office/drawing/2014/main" id="{5A424961-35DC-D880-DA48-6D3E8197F48A}"/>
              </a:ext>
            </a:extLst>
          </p:cNvPr>
          <p:cNvSpPr>
            <a:spLocks noGrp="1"/>
          </p:cNvSpPr>
          <p:nvPr>
            <p:ph idx="1"/>
          </p:nvPr>
        </p:nvSpPr>
        <p:spPr/>
        <p:txBody>
          <a:bodyPr>
            <a:normAutofit/>
          </a:bodyPr>
          <a:lstStyle/>
          <a:p>
            <a:r>
              <a:rPr lang="zh-CN" altLang="en-US" dirty="0"/>
              <a:t>给一棵树，边有边权，你需要给边指定红蓝两种颜色，使得蓝色边的边权和最大</a:t>
            </a:r>
            <a:endParaRPr lang="en-US" altLang="zh-CN" dirty="0"/>
          </a:p>
          <a:p>
            <a:r>
              <a:rPr lang="zh-CN" altLang="en-US" dirty="0"/>
              <a:t>要求必须满足题目的特殊限制，使得染色后的树能</a:t>
            </a:r>
            <a:endParaRPr lang="en-US" altLang="zh-CN" dirty="0"/>
          </a:p>
          <a:p>
            <a:pPr marL="0" indent="0">
              <a:buNone/>
            </a:pPr>
            <a:r>
              <a:rPr lang="zh-CN" altLang="en-US" dirty="0"/>
              <a:t>在题目所给的限制下被生成出来，</a:t>
            </a:r>
            <a:r>
              <a:rPr lang="en-US" altLang="zh-CN" dirty="0"/>
              <a:t>n&lt;=2e5</a:t>
            </a:r>
          </a:p>
          <a:p>
            <a:endParaRPr lang="en-US" altLang="zh-CN" dirty="0"/>
          </a:p>
          <a:p>
            <a:endParaRPr lang="zh-CN" altLang="en-US" dirty="0"/>
          </a:p>
        </p:txBody>
      </p:sp>
      <p:pic>
        <p:nvPicPr>
          <p:cNvPr id="1026" name="Picture 2">
            <a:extLst>
              <a:ext uri="{FF2B5EF4-FFF2-40B4-BE49-F238E27FC236}">
                <a16:creationId xmlns:a16="http://schemas.microsoft.com/office/drawing/2014/main" id="{CFB13272-B6B0-F20E-AA28-5A34CED8F5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345" t="2727" r="26555" b="3851"/>
          <a:stretch/>
        </p:blipFill>
        <p:spPr bwMode="auto">
          <a:xfrm>
            <a:off x="9215597" y="2506661"/>
            <a:ext cx="2976403" cy="4351339"/>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78D2AECC-AC34-7910-C32B-B4FA6D891348}"/>
              </a:ext>
            </a:extLst>
          </p:cNvPr>
          <p:cNvPicPr>
            <a:picLocks noChangeAspect="1"/>
          </p:cNvPicPr>
          <p:nvPr/>
        </p:nvPicPr>
        <p:blipFill>
          <a:blip r:embed="rId3"/>
          <a:stretch>
            <a:fillRect/>
          </a:stretch>
        </p:blipFill>
        <p:spPr>
          <a:xfrm>
            <a:off x="0" y="4001294"/>
            <a:ext cx="9334244" cy="2057613"/>
          </a:xfrm>
          <a:prstGeom prst="rect">
            <a:avLst/>
          </a:prstGeom>
        </p:spPr>
      </p:pic>
    </p:spTree>
    <p:extLst>
      <p:ext uri="{BB962C8B-B14F-4D97-AF65-F5344CB8AC3E}">
        <p14:creationId xmlns:p14="http://schemas.microsoft.com/office/powerpoint/2010/main" val="314108162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39B06-829B-2A84-8DB6-22689B1FBB19}"/>
              </a:ext>
            </a:extLst>
          </p:cNvPr>
          <p:cNvSpPr>
            <a:spLocks noGrp="1"/>
          </p:cNvSpPr>
          <p:nvPr>
            <p:ph type="title"/>
          </p:nvPr>
        </p:nvSpPr>
        <p:spPr/>
        <p:txBody>
          <a:bodyPr/>
          <a:lstStyle/>
          <a:p>
            <a:r>
              <a:rPr lang="en-US" altLang="zh-CN" dirty="0"/>
              <a:t>[APIO2014] </a:t>
            </a:r>
            <a:r>
              <a:rPr lang="zh-CN" altLang="en-US" dirty="0"/>
              <a:t>连珠线</a:t>
            </a:r>
          </a:p>
        </p:txBody>
      </p:sp>
      <p:sp>
        <p:nvSpPr>
          <p:cNvPr id="3" name="内容占位符 2">
            <a:extLst>
              <a:ext uri="{FF2B5EF4-FFF2-40B4-BE49-F238E27FC236}">
                <a16:creationId xmlns:a16="http://schemas.microsoft.com/office/drawing/2014/main" id="{5A424961-35DC-D880-DA48-6D3E8197F48A}"/>
              </a:ext>
            </a:extLst>
          </p:cNvPr>
          <p:cNvSpPr>
            <a:spLocks noGrp="1"/>
          </p:cNvSpPr>
          <p:nvPr>
            <p:ph idx="1"/>
          </p:nvPr>
        </p:nvSpPr>
        <p:spPr/>
        <p:txBody>
          <a:bodyPr>
            <a:normAutofit/>
          </a:bodyPr>
          <a:lstStyle/>
          <a:p>
            <a:r>
              <a:rPr lang="zh-CN" altLang="en-US" dirty="0"/>
              <a:t>发现蓝线可以被分为长度为</a:t>
            </a:r>
            <a:r>
              <a:rPr lang="en-US" altLang="zh-CN" dirty="0"/>
              <a:t>2</a:t>
            </a:r>
            <a:r>
              <a:rPr lang="zh-CN" altLang="en-US" dirty="0"/>
              <a:t>的链</a:t>
            </a:r>
            <a:endParaRPr lang="en-US" altLang="zh-CN" dirty="0"/>
          </a:p>
          <a:p>
            <a:r>
              <a:rPr lang="zh-CN" altLang="en-US" dirty="0"/>
              <a:t>但是在树上，长为</a:t>
            </a:r>
            <a:r>
              <a:rPr lang="en-US" altLang="zh-CN" dirty="0"/>
              <a:t>2</a:t>
            </a:r>
            <a:r>
              <a:rPr lang="zh-CN" altLang="en-US" dirty="0"/>
              <a:t>的链有两种情况</a:t>
            </a:r>
            <a:endParaRPr lang="en-US" altLang="zh-CN" dirty="0"/>
          </a:p>
          <a:p>
            <a:r>
              <a:rPr lang="zh-CN" altLang="en-US" dirty="0"/>
              <a:t>一种是</a:t>
            </a:r>
            <a:r>
              <a:rPr lang="en-US" altLang="zh-CN" dirty="0"/>
              <a:t>3-1-2</a:t>
            </a:r>
            <a:r>
              <a:rPr lang="zh-CN" altLang="en-US" dirty="0"/>
              <a:t>这样，另一种是</a:t>
            </a:r>
            <a:r>
              <a:rPr lang="en-US" altLang="zh-CN" dirty="0"/>
              <a:t>3-5-6</a:t>
            </a:r>
            <a:r>
              <a:rPr lang="zh-CN" altLang="en-US" dirty="0"/>
              <a:t>这样</a:t>
            </a:r>
            <a:endParaRPr lang="en-US" altLang="zh-CN" dirty="0"/>
          </a:p>
          <a:p>
            <a:r>
              <a:rPr lang="zh-CN" altLang="en-US" dirty="0"/>
              <a:t>这两种都可以吗？</a:t>
            </a:r>
          </a:p>
        </p:txBody>
      </p:sp>
      <p:pic>
        <p:nvPicPr>
          <p:cNvPr id="4" name="Picture 2">
            <a:extLst>
              <a:ext uri="{FF2B5EF4-FFF2-40B4-BE49-F238E27FC236}">
                <a16:creationId xmlns:a16="http://schemas.microsoft.com/office/drawing/2014/main" id="{EECD204E-A413-804C-D223-E2F676BBEB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345" t="2727" r="26555" b="3851"/>
          <a:stretch/>
        </p:blipFill>
        <p:spPr bwMode="auto">
          <a:xfrm>
            <a:off x="9215597" y="2506661"/>
            <a:ext cx="2976403" cy="435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63356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39B06-829B-2A84-8DB6-22689B1FBB19}"/>
              </a:ext>
            </a:extLst>
          </p:cNvPr>
          <p:cNvSpPr>
            <a:spLocks noGrp="1"/>
          </p:cNvSpPr>
          <p:nvPr>
            <p:ph type="title"/>
          </p:nvPr>
        </p:nvSpPr>
        <p:spPr/>
        <p:txBody>
          <a:bodyPr/>
          <a:lstStyle/>
          <a:p>
            <a:r>
              <a:rPr lang="en-US" altLang="zh-CN" dirty="0"/>
              <a:t>[APIO2014] </a:t>
            </a:r>
            <a:r>
              <a:rPr lang="zh-CN" altLang="en-US" dirty="0"/>
              <a:t>连珠线</a:t>
            </a:r>
          </a:p>
        </p:txBody>
      </p:sp>
      <p:sp>
        <p:nvSpPr>
          <p:cNvPr id="3" name="内容占位符 2">
            <a:extLst>
              <a:ext uri="{FF2B5EF4-FFF2-40B4-BE49-F238E27FC236}">
                <a16:creationId xmlns:a16="http://schemas.microsoft.com/office/drawing/2014/main" id="{5A424961-35DC-D880-DA48-6D3E8197F48A}"/>
              </a:ext>
            </a:extLst>
          </p:cNvPr>
          <p:cNvSpPr>
            <a:spLocks noGrp="1"/>
          </p:cNvSpPr>
          <p:nvPr>
            <p:ph idx="1"/>
          </p:nvPr>
        </p:nvSpPr>
        <p:spPr/>
        <p:txBody>
          <a:bodyPr>
            <a:normAutofit/>
          </a:bodyPr>
          <a:lstStyle/>
          <a:p>
            <a:r>
              <a:rPr lang="zh-CN" altLang="en-US" dirty="0"/>
              <a:t>发现蓝线可以被分为长度为</a:t>
            </a:r>
            <a:r>
              <a:rPr lang="en-US" altLang="zh-CN" dirty="0"/>
              <a:t>2</a:t>
            </a:r>
            <a:r>
              <a:rPr lang="zh-CN" altLang="en-US" dirty="0"/>
              <a:t>的链</a:t>
            </a:r>
            <a:endParaRPr lang="en-US" altLang="zh-CN" dirty="0"/>
          </a:p>
          <a:p>
            <a:r>
              <a:rPr lang="zh-CN" altLang="en-US" dirty="0"/>
              <a:t>但是在树上，长为</a:t>
            </a:r>
            <a:r>
              <a:rPr lang="en-US" altLang="zh-CN" dirty="0"/>
              <a:t>2</a:t>
            </a:r>
            <a:r>
              <a:rPr lang="zh-CN" altLang="en-US" dirty="0"/>
              <a:t>的链有两种情况</a:t>
            </a:r>
            <a:endParaRPr lang="en-US" altLang="zh-CN" dirty="0"/>
          </a:p>
          <a:p>
            <a:r>
              <a:rPr lang="zh-CN" altLang="en-US" dirty="0"/>
              <a:t>一种是</a:t>
            </a:r>
            <a:r>
              <a:rPr lang="en-US" altLang="zh-CN" dirty="0"/>
              <a:t>3-1-2</a:t>
            </a:r>
            <a:r>
              <a:rPr lang="zh-CN" altLang="en-US" dirty="0"/>
              <a:t>这样，另一种是</a:t>
            </a:r>
            <a:r>
              <a:rPr lang="en-US" altLang="zh-CN" dirty="0"/>
              <a:t>3-5-6</a:t>
            </a:r>
            <a:r>
              <a:rPr lang="zh-CN" altLang="en-US" dirty="0"/>
              <a:t>这样</a:t>
            </a:r>
            <a:endParaRPr lang="en-US" altLang="zh-CN" dirty="0"/>
          </a:p>
          <a:p>
            <a:r>
              <a:rPr lang="zh-CN" altLang="en-US" dirty="0"/>
              <a:t>这两种都可以吗？</a:t>
            </a:r>
            <a:endParaRPr lang="en-US" altLang="zh-CN" dirty="0"/>
          </a:p>
          <a:p>
            <a:r>
              <a:rPr lang="zh-CN" altLang="en-US" dirty="0"/>
              <a:t>比如下面这个图就不合法了</a:t>
            </a:r>
            <a:endParaRPr lang="en-US" altLang="zh-CN" dirty="0"/>
          </a:p>
          <a:p>
            <a:endParaRPr lang="zh-CN" altLang="en-US" dirty="0"/>
          </a:p>
        </p:txBody>
      </p:sp>
      <p:pic>
        <p:nvPicPr>
          <p:cNvPr id="2050" name="Picture 2">
            <a:extLst>
              <a:ext uri="{FF2B5EF4-FFF2-40B4-BE49-F238E27FC236}">
                <a16:creationId xmlns:a16="http://schemas.microsoft.com/office/drawing/2014/main" id="{7E207B24-AD93-3534-1FE4-DD260EF766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74" t="3224" r="18621" b="8616"/>
          <a:stretch/>
        </p:blipFill>
        <p:spPr bwMode="auto">
          <a:xfrm>
            <a:off x="8412956" y="2886075"/>
            <a:ext cx="3779044"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2460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39B06-829B-2A84-8DB6-22689B1FBB19}"/>
              </a:ext>
            </a:extLst>
          </p:cNvPr>
          <p:cNvSpPr>
            <a:spLocks noGrp="1"/>
          </p:cNvSpPr>
          <p:nvPr>
            <p:ph type="title"/>
          </p:nvPr>
        </p:nvSpPr>
        <p:spPr/>
        <p:txBody>
          <a:bodyPr/>
          <a:lstStyle/>
          <a:p>
            <a:r>
              <a:rPr lang="en-US" altLang="zh-CN" dirty="0"/>
              <a:t>[APIO2014] </a:t>
            </a:r>
            <a:r>
              <a:rPr lang="zh-CN" altLang="en-US" dirty="0"/>
              <a:t>连珠线</a:t>
            </a:r>
          </a:p>
        </p:txBody>
      </p:sp>
      <p:sp>
        <p:nvSpPr>
          <p:cNvPr id="3" name="内容占位符 2">
            <a:extLst>
              <a:ext uri="{FF2B5EF4-FFF2-40B4-BE49-F238E27FC236}">
                <a16:creationId xmlns:a16="http://schemas.microsoft.com/office/drawing/2014/main" id="{5A424961-35DC-D880-DA48-6D3E8197F48A}"/>
              </a:ext>
            </a:extLst>
          </p:cNvPr>
          <p:cNvSpPr>
            <a:spLocks noGrp="1"/>
          </p:cNvSpPr>
          <p:nvPr>
            <p:ph idx="1"/>
          </p:nvPr>
        </p:nvSpPr>
        <p:spPr/>
        <p:txBody>
          <a:bodyPr>
            <a:normAutofit/>
          </a:bodyPr>
          <a:lstStyle/>
          <a:p>
            <a:r>
              <a:rPr lang="zh-CN" altLang="en-US" dirty="0"/>
              <a:t>我们发现，当根被确定下来之后，蓝线的形态只能是</a:t>
            </a:r>
            <a:r>
              <a:rPr lang="en-US" altLang="zh-CN" dirty="0"/>
              <a:t>fa[x]-x-son[x]</a:t>
            </a:r>
            <a:r>
              <a:rPr lang="zh-CN" altLang="en-US" dirty="0"/>
              <a:t>这样的</a:t>
            </a:r>
            <a:endParaRPr lang="en-US" altLang="zh-CN" dirty="0"/>
          </a:p>
          <a:p>
            <a:r>
              <a:rPr lang="zh-CN" altLang="en-US" dirty="0"/>
              <a:t>只有在根的位置有可能是</a:t>
            </a:r>
            <a:r>
              <a:rPr lang="en-US" altLang="zh-CN" dirty="0"/>
              <a:t>son[x]-x-son[x]</a:t>
            </a:r>
          </a:p>
          <a:p>
            <a:r>
              <a:rPr lang="zh-CN" altLang="en-US" dirty="0"/>
              <a:t>并且对于在根的位置有拐弯的情况，我们也可以选根的儿子作为新的根，这样蓝线的形态就只剩下</a:t>
            </a:r>
            <a:r>
              <a:rPr lang="en-US" altLang="zh-CN" dirty="0"/>
              <a:t>fa[x]-x-son[x]</a:t>
            </a:r>
            <a:r>
              <a:rPr lang="zh-CN" altLang="en-US" dirty="0"/>
              <a:t>一种了</a:t>
            </a:r>
            <a:endParaRPr lang="en-US" altLang="zh-CN" dirty="0"/>
          </a:p>
          <a:p>
            <a:r>
              <a:rPr lang="zh-CN" altLang="en-US" dirty="0"/>
              <a:t>所以我们枚举一个根为</a:t>
            </a:r>
            <a:r>
              <a:rPr lang="en-US" altLang="zh-CN" dirty="0"/>
              <a:t>rt</a:t>
            </a:r>
            <a:r>
              <a:rPr lang="zh-CN" altLang="en-US" dirty="0"/>
              <a:t>，对每个根开始</a:t>
            </a:r>
            <a:r>
              <a:rPr lang="en-US" altLang="zh-CN" dirty="0" err="1"/>
              <a:t>dp</a:t>
            </a:r>
            <a:endParaRPr lang="en-US" altLang="zh-CN" dirty="0"/>
          </a:p>
          <a:p>
            <a:pPr marL="0" indent="0">
              <a:buNone/>
            </a:pPr>
            <a:endParaRPr lang="zh-CN" altLang="en-US" dirty="0"/>
          </a:p>
        </p:txBody>
      </p:sp>
    </p:spTree>
    <p:extLst>
      <p:ext uri="{BB962C8B-B14F-4D97-AF65-F5344CB8AC3E}">
        <p14:creationId xmlns:p14="http://schemas.microsoft.com/office/powerpoint/2010/main" val="179742497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39B06-829B-2A84-8DB6-22689B1FBB19}"/>
              </a:ext>
            </a:extLst>
          </p:cNvPr>
          <p:cNvSpPr>
            <a:spLocks noGrp="1"/>
          </p:cNvSpPr>
          <p:nvPr>
            <p:ph type="title"/>
          </p:nvPr>
        </p:nvSpPr>
        <p:spPr/>
        <p:txBody>
          <a:bodyPr/>
          <a:lstStyle/>
          <a:p>
            <a:r>
              <a:rPr lang="en-US" altLang="zh-CN" dirty="0"/>
              <a:t>[APIO2014] </a:t>
            </a:r>
            <a:r>
              <a:rPr lang="zh-CN" altLang="en-US" dirty="0"/>
              <a:t>连珠线</a:t>
            </a:r>
          </a:p>
        </p:txBody>
      </p:sp>
      <p:sp>
        <p:nvSpPr>
          <p:cNvPr id="3" name="内容占位符 2">
            <a:extLst>
              <a:ext uri="{FF2B5EF4-FFF2-40B4-BE49-F238E27FC236}">
                <a16:creationId xmlns:a16="http://schemas.microsoft.com/office/drawing/2014/main" id="{5A424961-35DC-D880-DA48-6D3E8197F48A}"/>
              </a:ext>
            </a:extLst>
          </p:cNvPr>
          <p:cNvSpPr>
            <a:spLocks noGrp="1"/>
          </p:cNvSpPr>
          <p:nvPr>
            <p:ph idx="1"/>
          </p:nvPr>
        </p:nvSpPr>
        <p:spPr/>
        <p:txBody>
          <a:bodyPr>
            <a:normAutofit/>
          </a:bodyPr>
          <a:lstStyle/>
          <a:p>
            <a:r>
              <a:rPr lang="zh-CN" altLang="en-US" dirty="0"/>
              <a:t>设</a:t>
            </a:r>
            <a:r>
              <a:rPr lang="en-US" altLang="zh-CN" dirty="0"/>
              <a:t>f[u][0/1]</a:t>
            </a:r>
            <a:r>
              <a:rPr lang="zh-CN" altLang="en-US" dirty="0"/>
              <a:t>表示</a:t>
            </a:r>
            <a:r>
              <a:rPr lang="en-US" altLang="zh-CN" dirty="0"/>
              <a:t>u</a:t>
            </a:r>
            <a:r>
              <a:rPr lang="zh-CN" altLang="en-US" dirty="0"/>
              <a:t>的子树内，</a:t>
            </a:r>
            <a:r>
              <a:rPr lang="en-US" altLang="zh-CN" dirty="0"/>
              <a:t>u</a:t>
            </a:r>
            <a:r>
              <a:rPr lang="zh-CN" altLang="en-US" dirty="0"/>
              <a:t>不是</a:t>
            </a:r>
            <a:r>
              <a:rPr lang="en-US" altLang="zh-CN" dirty="0"/>
              <a:t>/</a:t>
            </a:r>
            <a:r>
              <a:rPr lang="zh-CN" altLang="en-US" dirty="0"/>
              <a:t>是蓝链中点的最大价值</a:t>
            </a:r>
            <a:endParaRPr lang="en-US" altLang="zh-CN" dirty="0"/>
          </a:p>
          <a:p>
            <a:r>
              <a:rPr lang="en-US" altLang="zh-CN" dirty="0"/>
              <a:t>f[u][0]=\</a:t>
            </a:r>
            <a:r>
              <a:rPr lang="en-US" altLang="zh-CN" dirty="0" err="1"/>
              <a:t>sum_v</a:t>
            </a:r>
            <a:r>
              <a:rPr lang="zh-CN" altLang="en-US" dirty="0"/>
              <a:t> </a:t>
            </a:r>
            <a:r>
              <a:rPr lang="en-US" altLang="zh-CN" dirty="0"/>
              <a:t>max(f[v][0],f[v][1]+w(</a:t>
            </a:r>
            <a:r>
              <a:rPr lang="en-US" altLang="zh-CN" dirty="0" err="1"/>
              <a:t>u,v</a:t>
            </a:r>
            <a:r>
              <a:rPr lang="en-US" altLang="zh-CN" dirty="0"/>
              <a:t>))</a:t>
            </a:r>
          </a:p>
          <a:p>
            <a:r>
              <a:rPr lang="en-US" altLang="zh-CN" dirty="0"/>
              <a:t>u</a:t>
            </a:r>
            <a:r>
              <a:rPr lang="zh-CN" altLang="en-US" dirty="0"/>
              <a:t>不是蓝链中点，那么</a:t>
            </a:r>
            <a:r>
              <a:rPr lang="en-US" altLang="zh-CN" dirty="0"/>
              <a:t>u</a:t>
            </a:r>
            <a:r>
              <a:rPr lang="zh-CN" altLang="en-US" dirty="0"/>
              <a:t>到</a:t>
            </a:r>
            <a:r>
              <a:rPr lang="en-US" altLang="zh-CN" dirty="0"/>
              <a:t>u</a:t>
            </a:r>
            <a:r>
              <a:rPr lang="zh-CN" altLang="en-US" dirty="0"/>
              <a:t>的儿子可以红边也可以蓝边，如果是蓝边的话那么</a:t>
            </a:r>
            <a:r>
              <a:rPr lang="en-US" altLang="zh-CN" dirty="0"/>
              <a:t>v</a:t>
            </a:r>
            <a:r>
              <a:rPr lang="zh-CN" altLang="en-US" dirty="0"/>
              <a:t>是蓝链中点</a:t>
            </a:r>
            <a:endParaRPr lang="en-US" altLang="zh-CN" dirty="0"/>
          </a:p>
          <a:p>
            <a:r>
              <a:rPr lang="en-US" altLang="zh-CN" dirty="0"/>
              <a:t>f[u][1]=f[u][0]+\</a:t>
            </a:r>
            <a:r>
              <a:rPr lang="en-US" altLang="zh-CN" dirty="0" err="1"/>
              <a:t>max_v</a:t>
            </a:r>
            <a:r>
              <a:rPr lang="en-US" altLang="zh-CN" dirty="0"/>
              <a:t> (f[v][0]+w(</a:t>
            </a:r>
            <a:r>
              <a:rPr lang="en-US" altLang="zh-CN" dirty="0" err="1"/>
              <a:t>u,v</a:t>
            </a:r>
            <a:r>
              <a:rPr lang="en-US" altLang="zh-CN" dirty="0"/>
              <a:t>)-max(f[v][0],f[v][1]+w(</a:t>
            </a:r>
            <a:r>
              <a:rPr lang="en-US" altLang="zh-CN" dirty="0" err="1"/>
              <a:t>u,v</a:t>
            </a:r>
            <a:r>
              <a:rPr lang="en-US" altLang="zh-CN" dirty="0"/>
              <a:t>)))</a:t>
            </a:r>
          </a:p>
          <a:p>
            <a:r>
              <a:rPr lang="en-US" altLang="zh-CN" dirty="0"/>
              <a:t>u</a:t>
            </a:r>
            <a:r>
              <a:rPr lang="zh-CN" altLang="en-US" dirty="0"/>
              <a:t>是蓝链中点，那么</a:t>
            </a:r>
            <a:r>
              <a:rPr lang="en-US" altLang="zh-CN" dirty="0"/>
              <a:t>u</a:t>
            </a:r>
            <a:r>
              <a:rPr lang="zh-CN" altLang="en-US" dirty="0"/>
              <a:t>必须选一个儿子作为蓝链的链底，这个儿子不是蓝链中点，其余儿子按照</a:t>
            </a:r>
            <a:r>
              <a:rPr lang="en-US" altLang="zh-CN" dirty="0"/>
              <a:t>f[u][0]</a:t>
            </a:r>
            <a:r>
              <a:rPr lang="zh-CN" altLang="en-US" dirty="0"/>
              <a:t>的来转移</a:t>
            </a:r>
          </a:p>
        </p:txBody>
      </p:sp>
    </p:spTree>
    <p:extLst>
      <p:ext uri="{BB962C8B-B14F-4D97-AF65-F5344CB8AC3E}">
        <p14:creationId xmlns:p14="http://schemas.microsoft.com/office/powerpoint/2010/main" val="14337645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1359</TotalTime>
  <Words>8063</Words>
  <Application>Microsoft Office PowerPoint</Application>
  <PresentationFormat>宽屏</PresentationFormat>
  <Paragraphs>547</Paragraphs>
  <Slides>100</Slides>
  <Notes>40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100</vt:i4>
      </vt:variant>
    </vt:vector>
  </HeadingPairs>
  <TitlesOfParts>
    <vt:vector size="105" baseType="lpstr">
      <vt:lpstr>等线</vt:lpstr>
      <vt:lpstr>等线 Light</vt:lpstr>
      <vt:lpstr>Arial</vt:lpstr>
      <vt:lpstr>Cascadia Code</vt:lpstr>
      <vt:lpstr>Office 主题​​</vt:lpstr>
      <vt:lpstr>树形dp</vt:lpstr>
      <vt:lpstr>对树上基本信息的求解</vt:lpstr>
      <vt:lpstr>sz,fa,dep,…</vt:lpstr>
      <vt:lpstr>树的重心</vt:lpstr>
      <vt:lpstr>树的重心</vt:lpstr>
      <vt:lpstr>树的重心</vt:lpstr>
      <vt:lpstr>树的重心</vt:lpstr>
      <vt:lpstr>树的重心</vt:lpstr>
      <vt:lpstr>树的重心</vt:lpstr>
      <vt:lpstr>树的重心</vt:lpstr>
      <vt:lpstr>树的重心</vt:lpstr>
      <vt:lpstr>树的重心</vt:lpstr>
      <vt:lpstr>树的重心</vt:lpstr>
      <vt:lpstr>树的重心</vt:lpstr>
      <vt:lpstr>树的重心</vt:lpstr>
      <vt:lpstr>树的重心</vt:lpstr>
      <vt:lpstr>树的重心</vt:lpstr>
      <vt:lpstr>树的直径</vt:lpstr>
      <vt:lpstr>树的直径</vt:lpstr>
      <vt:lpstr>树的直径</vt:lpstr>
      <vt:lpstr>树的直径</vt:lpstr>
      <vt:lpstr>树的直径</vt:lpstr>
      <vt:lpstr>树的直径</vt:lpstr>
      <vt:lpstr>树的直径</vt:lpstr>
      <vt:lpstr>树的直径</vt:lpstr>
      <vt:lpstr>树的直径</vt:lpstr>
      <vt:lpstr>树的直径</vt:lpstr>
      <vt:lpstr>树的直径</vt:lpstr>
      <vt:lpstr>树的直径</vt:lpstr>
      <vt:lpstr>树的直径</vt:lpstr>
      <vt:lpstr>树的直径</vt:lpstr>
      <vt:lpstr>树的直径</vt:lpstr>
      <vt:lpstr>树的直径</vt:lpstr>
      <vt:lpstr>树的直径</vt:lpstr>
      <vt:lpstr>树的直径</vt:lpstr>
      <vt:lpstr>树的直径</vt:lpstr>
      <vt:lpstr>树的直径</vt:lpstr>
      <vt:lpstr>树的直径</vt:lpstr>
      <vt:lpstr>树的独立集</vt:lpstr>
      <vt:lpstr>树的独立集</vt:lpstr>
      <vt:lpstr>树的独立集</vt:lpstr>
      <vt:lpstr>树的独立集</vt:lpstr>
      <vt:lpstr>树的独立集</vt:lpstr>
      <vt:lpstr>树的独立集</vt:lpstr>
      <vt:lpstr>树的独立集</vt:lpstr>
      <vt:lpstr>树的独立集</vt:lpstr>
      <vt:lpstr>树的点覆盖</vt:lpstr>
      <vt:lpstr>树的点覆盖</vt:lpstr>
      <vt:lpstr>树的点覆盖</vt:lpstr>
      <vt:lpstr>树上背包</vt:lpstr>
      <vt:lpstr>树上背包</vt:lpstr>
      <vt:lpstr>luoguP2014</vt:lpstr>
      <vt:lpstr>luoguP2014</vt:lpstr>
      <vt:lpstr>luoguP2014</vt:lpstr>
      <vt:lpstr>luoguP2014</vt:lpstr>
      <vt:lpstr>luoguP2014</vt:lpstr>
      <vt:lpstr>luoguP2014</vt:lpstr>
      <vt:lpstr>luoguP2014</vt:lpstr>
      <vt:lpstr>luoguP2014</vt:lpstr>
      <vt:lpstr>luoguP2014</vt:lpstr>
      <vt:lpstr>luoguP2014</vt:lpstr>
      <vt:lpstr>luoguP2014</vt:lpstr>
      <vt:lpstr>luoguP2014</vt:lpstr>
      <vt:lpstr>luoguP2014</vt:lpstr>
      <vt:lpstr>luoguP2014</vt:lpstr>
      <vt:lpstr>luoguP2014</vt:lpstr>
      <vt:lpstr>luoguP2014</vt:lpstr>
      <vt:lpstr>luoguP2014</vt:lpstr>
      <vt:lpstr>luoguP2014</vt:lpstr>
      <vt:lpstr>luoguP3360</vt:lpstr>
      <vt:lpstr>luoguP3360</vt:lpstr>
      <vt:lpstr>bzoj1812</vt:lpstr>
      <vt:lpstr>bzoj1812</vt:lpstr>
      <vt:lpstr>bzoj1812</vt:lpstr>
      <vt:lpstr>换根dp</vt:lpstr>
      <vt:lpstr>类重心</vt:lpstr>
      <vt:lpstr>类重心</vt:lpstr>
      <vt:lpstr>luoguP3047</vt:lpstr>
      <vt:lpstr>luoguP3047</vt:lpstr>
      <vt:lpstr>luoguP3047</vt:lpstr>
      <vt:lpstr>luoguP3047</vt:lpstr>
      <vt:lpstr>luoguP3047</vt:lpstr>
      <vt:lpstr>poj 3585</vt:lpstr>
      <vt:lpstr>poj 3585</vt:lpstr>
      <vt:lpstr>[COCI2014-2015#1] Kamp</vt:lpstr>
      <vt:lpstr>[COCI2014-2015#1] Kamp</vt:lpstr>
      <vt:lpstr>[COCI2014-2015#1] Kamp</vt:lpstr>
      <vt:lpstr>[COCI2014-2015#1] Kamp</vt:lpstr>
      <vt:lpstr>[COCI2014-2015#1] Kamp</vt:lpstr>
      <vt:lpstr>[COCI2014-2015#1] Kamp</vt:lpstr>
      <vt:lpstr>[COCI2014-2015#1] Kamp</vt:lpstr>
      <vt:lpstr>[COCI2014-2015#1] Kamp</vt:lpstr>
      <vt:lpstr>[COCI2014-2015#1] Kamp</vt:lpstr>
      <vt:lpstr>[COCI2014-2015#1] Kamp</vt:lpstr>
      <vt:lpstr>[APIO2014] 连珠线</vt:lpstr>
      <vt:lpstr>[APIO2014] 连珠线</vt:lpstr>
      <vt:lpstr>[APIO2014] 连珠线</vt:lpstr>
      <vt:lpstr>[APIO2014] 连珠线</vt:lpstr>
      <vt:lpstr>[APIO2014] 连珠线</vt:lpstr>
      <vt:lpstr>[APIO2014] 连珠线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树形dp</dc:title>
  <dc:creator>You Lingyun</dc:creator>
  <cp:lastModifiedBy>Lingyun You</cp:lastModifiedBy>
  <cp:revision>156</cp:revision>
  <dcterms:created xsi:type="dcterms:W3CDTF">2023-04-30T10:52:39Z</dcterms:created>
  <dcterms:modified xsi:type="dcterms:W3CDTF">2023-05-15T13:56:19Z</dcterms:modified>
</cp:coreProperties>
</file>